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6D1302-5554-4762-B324-A10315E8B38F}">
  <a:tblStyle styleId="{416D1302-5554-4762-B324-A10315E8B38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3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4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6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7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38122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5850" y="593975"/>
            <a:ext cx="8232300" cy="1908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4294967295" type="body"/>
          </p:nvPr>
        </p:nvSpPr>
        <p:spPr>
          <a:xfrm>
            <a:off x="919500" y="122366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chemeClr val="lt1"/>
                </a:solidFill>
              </a:rPr>
              <a:t>Numerical Method Group Presentation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4294967295" type="title"/>
          </p:nvPr>
        </p:nvSpPr>
        <p:spPr>
          <a:xfrm>
            <a:off x="919500" y="1775449"/>
            <a:ext cx="73050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CSE 3107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13"/>
          <p:cNvSpPr txBox="1"/>
          <p:nvPr>
            <p:ph idx="4294967295" type="body"/>
          </p:nvPr>
        </p:nvSpPr>
        <p:spPr>
          <a:xfrm>
            <a:off x="919500" y="2975087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883"/>
              <a:buNone/>
            </a:pPr>
            <a:r>
              <a:rPr lang="en" sz="2200"/>
              <a:t>For volunteering to help classmates with the NM Presentation.</a:t>
            </a:r>
            <a:endParaRPr sz="2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883"/>
              <a:buNone/>
            </a:pPr>
            <a:r>
              <a:rPr lang="en" sz="2200"/>
              <a:t>Keeping up the great work!</a:t>
            </a:r>
            <a:endParaRPr sz="2200"/>
          </a:p>
        </p:txBody>
      </p:sp>
      <p:sp>
        <p:nvSpPr>
          <p:cNvPr id="58" name="Google Shape;58;p13"/>
          <p:cNvSpPr txBox="1"/>
          <p:nvPr>
            <p:ph idx="4294967295" type="body"/>
          </p:nvPr>
        </p:nvSpPr>
        <p:spPr>
          <a:xfrm>
            <a:off x="919500" y="4194559"/>
            <a:ext cx="73050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1621"/>
              <a:buNone/>
            </a:pPr>
            <a:r>
              <a:rPr lang="en" sz="1600"/>
              <a:t>Computer Science &amp; Engineering • 5th Batch • March 10, 2022</a:t>
            </a:r>
            <a:endParaRPr sz="1600"/>
          </a:p>
        </p:txBody>
      </p:sp>
      <p:sp>
        <p:nvSpPr>
          <p:cNvPr id="59" name="Google Shape;59;p13"/>
          <p:cNvSpPr/>
          <p:nvPr/>
        </p:nvSpPr>
        <p:spPr>
          <a:xfrm>
            <a:off x="455850" y="2502875"/>
            <a:ext cx="8232300" cy="152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300" y="83625"/>
            <a:ext cx="1001400" cy="1001400"/>
          </a:xfrm>
          <a:prstGeom prst="flowChartConnecto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/>
          <p:nvPr/>
        </p:nvSpPr>
        <p:spPr>
          <a:xfrm>
            <a:off x="455850" y="593975"/>
            <a:ext cx="8232300" cy="72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2"/>
          <p:cNvSpPr txBox="1"/>
          <p:nvPr>
            <p:ph idx="4294967295" type="body"/>
          </p:nvPr>
        </p:nvSpPr>
        <p:spPr>
          <a:xfrm>
            <a:off x="919500" y="71731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750">
                <a:solidFill>
                  <a:schemeClr val="lt1"/>
                </a:solidFill>
              </a:rPr>
              <a:t>Gauss Seidel Method</a:t>
            </a:r>
            <a:endParaRPr sz="1750">
              <a:solidFill>
                <a:schemeClr val="lt1"/>
              </a:solidFill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55850" y="4615900"/>
            <a:ext cx="8232300" cy="152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381800" y="1492600"/>
            <a:ext cx="7842600" cy="29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Gauss-Seidel Method is used to solve the linear system Equations. This method is named after the German Scientist Carl Friedrich Gauss and Philipp Ludwig Siedel.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 method of iteration for solving a linear equation with unknown variables.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method is very simple and uses in digital computers for computing.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given equation is: 	27x + 6y - z = 85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6x + 15y + 2z = 72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+ y + 54z = 110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7642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8010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8379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6305525" y="6742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6536125" y="217000"/>
            <a:ext cx="3087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6904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7273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/>
          <p:nvPr/>
        </p:nvSpPr>
        <p:spPr>
          <a:xfrm>
            <a:off x="455850" y="593975"/>
            <a:ext cx="8232300" cy="72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 txBox="1"/>
          <p:nvPr>
            <p:ph idx="4294967295" type="body"/>
          </p:nvPr>
        </p:nvSpPr>
        <p:spPr>
          <a:xfrm>
            <a:off x="919500" y="71731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673"/>
              <a:buNone/>
            </a:pPr>
            <a:r>
              <a:rPr b="1" lang="en" sz="2805">
                <a:solidFill>
                  <a:schemeClr val="lt1"/>
                </a:solidFill>
              </a:rPr>
              <a:t>Gauss Seidel Method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1578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381800" y="1340200"/>
            <a:ext cx="82323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Steps: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one coefficient is greater than or equal to the other two co-efficient then the method will be applied. So, we can see that,  | 27 | &gt; |6| +|-1|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	    	  		       | 15 | &gt; |6| +|2|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	    			       | 54 | &gt; |1| +|1|	 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step 1 is fulfill thus gauss-seidel method is applicable.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equation can be written as,</a:t>
            </a:r>
            <a:r>
              <a:rPr lang="en" sz="1500">
                <a:solidFill>
                  <a:schemeClr val="dk1"/>
                </a:solidFill>
              </a:rPr>
              <a:t>	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x=(1/27)*( -6y + z + 85).........................(1)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	     			y=(1/15)*( -6x - 2z + 72)........................(2)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            		        </a:t>
            </a:r>
            <a:r>
              <a:rPr lang="en" sz="1500">
                <a:solidFill>
                  <a:schemeClr val="dk1"/>
                </a:solidFill>
              </a:rPr>
              <a:t>	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z=(1/54)*( -x - y + 110)...</a:t>
            </a:r>
            <a:r>
              <a:rPr lang="en" sz="1500">
                <a:solidFill>
                  <a:schemeClr val="dk1"/>
                </a:solidFill>
              </a:rPr>
              <a:t>.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.......................(3)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6305525" y="6742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7642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8010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8379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6536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6904789" y="217000"/>
            <a:ext cx="3087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7273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/>
          <p:nvPr/>
        </p:nvSpPr>
        <p:spPr>
          <a:xfrm>
            <a:off x="455850" y="593975"/>
            <a:ext cx="8232300" cy="72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 txBox="1"/>
          <p:nvPr>
            <p:ph idx="4294967295" type="body"/>
          </p:nvPr>
        </p:nvSpPr>
        <p:spPr>
          <a:xfrm>
            <a:off x="919500" y="71731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673"/>
              <a:buNone/>
            </a:pPr>
            <a:r>
              <a:rPr b="1" lang="en" sz="2805">
                <a:solidFill>
                  <a:schemeClr val="lt1"/>
                </a:solidFill>
              </a:rPr>
              <a:t>Gauss Seidel Method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1578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381800" y="1492600"/>
            <a:ext cx="82323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, let  x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 , y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 and z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 are the initial values of x,y and z respectively.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Iteration: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x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 , y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  in  (1) no equation.  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=(1/27)*( -6 * 0 + 0 + 85) = 3.1481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method the value of unknown immediately reduces the number of iterations, the calculated value replaces the earlier value only at the end of the iteration.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6305525" y="6742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7642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8010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8379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6536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6904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7273452" y="217000"/>
            <a:ext cx="3087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455850" y="593975"/>
            <a:ext cx="8232300" cy="72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 txBox="1"/>
          <p:nvPr>
            <p:ph idx="4294967295" type="body"/>
          </p:nvPr>
        </p:nvSpPr>
        <p:spPr>
          <a:xfrm>
            <a:off x="919500" y="71731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673"/>
              <a:buNone/>
            </a:pPr>
            <a:r>
              <a:rPr b="1" lang="en" sz="2805">
                <a:solidFill>
                  <a:schemeClr val="lt1"/>
                </a:solidFill>
              </a:rPr>
              <a:t>Gauss Seidel Method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1578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381800" y="1492600"/>
            <a:ext cx="8232300" cy="4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x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3.1481 , z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  in  (2) no equation.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(Here we take  x</a:t>
            </a:r>
            <a:r>
              <a:rPr b="0" baseline="30000" i="0" lang="en" sz="15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 value  because it is the value after 1st iteration of x.)</a:t>
            </a:r>
            <a:endParaRPr b="0" i="0" sz="15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=(1/15)*( -6 * 3.1481 - 2 * 0  + 72) = 3.5407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x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3.1481 , y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3.5407  in  (3) no equation.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(Here we take  x</a:t>
            </a:r>
            <a:r>
              <a:rPr b="0" baseline="30000" i="0" lang="en" sz="15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(1) 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&amp; y</a:t>
            </a:r>
            <a:r>
              <a:rPr b="0" baseline="30000" i="0" lang="en" sz="15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  value  because it is the value after 1st iteration of x &amp; y)</a:t>
            </a:r>
            <a:endParaRPr b="0" i="0" sz="15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=(1/54)*( -3.1481 - 3.5407 + 110) = 1.9131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6305525" y="6742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7642125" y="217000"/>
            <a:ext cx="3087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8010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8379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6536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6904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7273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/>
          <p:nvPr/>
        </p:nvSpPr>
        <p:spPr>
          <a:xfrm>
            <a:off x="455850" y="593975"/>
            <a:ext cx="8232300" cy="72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6"/>
          <p:cNvSpPr txBox="1"/>
          <p:nvPr>
            <p:ph idx="4294967295" type="body"/>
          </p:nvPr>
        </p:nvSpPr>
        <p:spPr>
          <a:xfrm>
            <a:off x="919500" y="71731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673"/>
              <a:buNone/>
            </a:pPr>
            <a:r>
              <a:rPr b="1" lang="en" sz="2805">
                <a:solidFill>
                  <a:schemeClr val="lt1"/>
                </a:solidFill>
              </a:rPr>
              <a:t>Gauss Seidel Method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1578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381800" y="1492600"/>
            <a:ext cx="8232300" cy="4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Iteration: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Put y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3.5407,z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1.9131   in  (1) no equation.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</a:t>
            </a:r>
            <a:r>
              <a:rPr lang="en" sz="1500">
                <a:solidFill>
                  <a:schemeClr val="dk1"/>
                </a:solidFill>
              </a:rPr>
              <a:t>x</a:t>
            </a:r>
            <a:r>
              <a:rPr baseline="30000" lang="en" sz="1500">
                <a:solidFill>
                  <a:schemeClr val="dk1"/>
                </a:solidFill>
              </a:rPr>
              <a:t>(2)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=(1/27)*( -6 * 3.5407 + 1.9131 + 85) = 2.4321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Put x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2.4321 , z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1.9131  in  (2) no equation.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 y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=(1/15)*( -6 * 2.4321 - 2 *  1.9131  + 72) = 3.5720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x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2.4321 , y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3.5720  in  (3) no equation.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 z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=(1/54)*( -2.4321 - 3.5720 + 110) = 1.9258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6305525" y="6742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7642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8010789" y="217000"/>
            <a:ext cx="3087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8379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6536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6904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7273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/>
          <p:nvPr/>
        </p:nvSpPr>
        <p:spPr>
          <a:xfrm>
            <a:off x="455850" y="593975"/>
            <a:ext cx="8232300" cy="72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7"/>
          <p:cNvSpPr txBox="1"/>
          <p:nvPr>
            <p:ph idx="4294967295" type="body"/>
          </p:nvPr>
        </p:nvSpPr>
        <p:spPr>
          <a:xfrm>
            <a:off x="919500" y="71731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673"/>
              <a:buNone/>
            </a:pPr>
            <a:r>
              <a:rPr b="1" lang="en" sz="2805">
                <a:solidFill>
                  <a:schemeClr val="lt1"/>
                </a:solidFill>
              </a:rPr>
              <a:t>Gauss Seidel Method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1578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381800" y="1492600"/>
            <a:ext cx="8232300" cy="4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" sz="15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Third Iteration: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x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=(1/27)*( -6 *  3.5720 + 1.9258 + 85) = 2.4256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y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=(1/15)*( -6 * 2.4256 - 2 *  1.9258  + 72) = 3.5729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	  z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=(1/54)*( -2.4256 - 3.5729 + 110) = 1.9259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Fourth Iteration: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x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(4)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=(1/27)*( -6 *  3.5729 + 1.9259 + 85) = 2.4255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y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(4)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=(1/15)*( -6 * 2.4255 - 2 *  1.9259  + 72) = 3.5730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	  z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(4)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=(1/54)*( -2.4255 - 3.5730 + 110) = 1.925955     </a:t>
            </a:r>
            <a:endParaRPr b="0" i="0" sz="15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the answer is X = 2.425 , y = 3.573 , z = 1.925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6305525" y="6742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7642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8010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8379452" y="217000"/>
            <a:ext cx="3087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6536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6904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7273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/>
          <p:nvPr/>
        </p:nvSpPr>
        <p:spPr>
          <a:xfrm>
            <a:off x="455850" y="593975"/>
            <a:ext cx="8232300" cy="72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8"/>
          <p:cNvSpPr txBox="1"/>
          <p:nvPr>
            <p:ph idx="4294967295" type="body"/>
          </p:nvPr>
        </p:nvSpPr>
        <p:spPr>
          <a:xfrm>
            <a:off x="919500" y="71731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750">
                <a:solidFill>
                  <a:schemeClr val="lt1"/>
                </a:solidFill>
              </a:rPr>
              <a:t>Gauss Jacobi Method</a:t>
            </a:r>
            <a:endParaRPr sz="1750">
              <a:solidFill>
                <a:schemeClr val="lt1"/>
              </a:solidFill>
            </a:endParaRPr>
          </a:p>
        </p:txBody>
      </p:sp>
      <p:sp>
        <p:nvSpPr>
          <p:cNvPr id="291" name="Google Shape;291;p28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>
            <a:off x="362825" y="1492600"/>
            <a:ext cx="78615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Jacobi method is one the iterative methods for approximating the solution of a system of n linear equations in n variables.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to find a solution to a linear system with variables x</a:t>
            </a:r>
            <a:r>
              <a:rPr b="0" baseline="-25000" i="0" lang="en" sz="15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5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,x</a:t>
            </a:r>
            <a:r>
              <a:rPr b="0" baseline="-25000" i="0" lang="en" sz="15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5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,…, x</a:t>
            </a:r>
            <a:r>
              <a:rPr b="0" baseline="-25000" i="0" lang="en" sz="15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" sz="15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by beginning with an initial guess at the solution, and then repeatedly substituting values for x</a:t>
            </a:r>
            <a:r>
              <a:rPr b="0" baseline="-25000" i="0" lang="en" sz="15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5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="0" baseline="-25000" i="0" lang="en" sz="15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5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,…, x</a:t>
            </a:r>
            <a:r>
              <a:rPr b="0" baseline="-25000" i="0" lang="en" sz="15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" sz="15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into the equations of the system to obtain new values.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given equation is: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7642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8010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8"/>
          <p:cNvSpPr/>
          <p:nvPr/>
        </p:nvSpPr>
        <p:spPr>
          <a:xfrm>
            <a:off x="8379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8"/>
          <p:cNvSpPr/>
          <p:nvPr/>
        </p:nvSpPr>
        <p:spPr>
          <a:xfrm>
            <a:off x="6305525" y="6742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8"/>
          <p:cNvSpPr/>
          <p:nvPr/>
        </p:nvSpPr>
        <p:spPr>
          <a:xfrm>
            <a:off x="6536125" y="217000"/>
            <a:ext cx="3087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8"/>
          <p:cNvSpPr/>
          <p:nvPr/>
        </p:nvSpPr>
        <p:spPr>
          <a:xfrm>
            <a:off x="6904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8"/>
          <p:cNvSpPr/>
          <p:nvPr/>
        </p:nvSpPr>
        <p:spPr>
          <a:xfrm>
            <a:off x="7273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8"/>
          <p:cNvSpPr txBox="1"/>
          <p:nvPr/>
        </p:nvSpPr>
        <p:spPr>
          <a:xfrm>
            <a:off x="2446725" y="3140975"/>
            <a:ext cx="4023000" cy="13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baseline="-25000" i="0" lang="e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83x + 11</a:t>
            </a:r>
            <a:r>
              <a:rPr baseline="-25000" lang="en" sz="2200">
                <a:solidFill>
                  <a:schemeClr val="dk1"/>
                </a:solidFill>
                <a:highlight>
                  <a:srgbClr val="FFFFFF"/>
                </a:highlight>
              </a:rPr>
              <a:t>y</a:t>
            </a:r>
            <a:r>
              <a:rPr b="0" baseline="-25000" i="0" lang="e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- 4z = 95</a:t>
            </a:r>
            <a:endParaRPr b="0" baseline="-2500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aseline="-25000" sz="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baseline="-25000" i="0" lang="e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7x + 52y + 13z = 104</a:t>
            </a:r>
            <a:endParaRPr b="0" baseline="-2500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aseline="-25000" sz="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baseline="-25000" i="0" lang="e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3x + 8y + 29z = 71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/>
          <p:nvPr/>
        </p:nvSpPr>
        <p:spPr>
          <a:xfrm>
            <a:off x="455850" y="593975"/>
            <a:ext cx="8232300" cy="72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9"/>
          <p:cNvSpPr txBox="1"/>
          <p:nvPr>
            <p:ph idx="4294967295" type="body"/>
          </p:nvPr>
        </p:nvSpPr>
        <p:spPr>
          <a:xfrm>
            <a:off x="919500" y="71731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750">
                <a:solidFill>
                  <a:schemeClr val="lt1"/>
                </a:solidFill>
              </a:rPr>
              <a:t>Gauss Jacobi Method</a:t>
            </a:r>
            <a:endParaRPr sz="1750">
              <a:solidFill>
                <a:schemeClr val="lt1"/>
              </a:solidFill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9"/>
          <p:cNvSpPr txBox="1"/>
          <p:nvPr/>
        </p:nvSpPr>
        <p:spPr>
          <a:xfrm>
            <a:off x="362825" y="1492600"/>
            <a:ext cx="7861500" cy="20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system of equation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83x + 11y - 4z = 95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7x + 52y + 13z = 104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3x + 8y + 29z = 71     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7642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8010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9"/>
          <p:cNvSpPr/>
          <p:nvPr/>
        </p:nvSpPr>
        <p:spPr>
          <a:xfrm>
            <a:off x="8379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9"/>
          <p:cNvSpPr/>
          <p:nvPr/>
        </p:nvSpPr>
        <p:spPr>
          <a:xfrm>
            <a:off x="6305525" y="6742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536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6904789" y="217000"/>
            <a:ext cx="3087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7273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/>
          <p:nvPr/>
        </p:nvSpPr>
        <p:spPr>
          <a:xfrm>
            <a:off x="455850" y="593975"/>
            <a:ext cx="8232300" cy="72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0"/>
          <p:cNvSpPr txBox="1"/>
          <p:nvPr>
            <p:ph idx="4294967295" type="body"/>
          </p:nvPr>
        </p:nvSpPr>
        <p:spPr>
          <a:xfrm>
            <a:off x="919500" y="71731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750">
                <a:solidFill>
                  <a:schemeClr val="lt1"/>
                </a:solidFill>
              </a:rPr>
              <a:t>Gauss Jacobi Method</a:t>
            </a:r>
            <a:endParaRPr sz="1750">
              <a:solidFill>
                <a:schemeClr val="lt1"/>
              </a:solidFill>
            </a:endParaRPr>
          </a:p>
        </p:txBody>
      </p:sp>
      <p:sp>
        <p:nvSpPr>
          <p:cNvPr id="322" name="Google Shape;322;p30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0"/>
          <p:cNvSpPr txBox="1"/>
          <p:nvPr/>
        </p:nvSpPr>
        <p:spPr>
          <a:xfrm>
            <a:off x="362825" y="1492600"/>
            <a:ext cx="78615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coefficient matrix of A is diagonally dominant as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83 | &gt; | 11 | + | - 4 |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52 | &gt; | 7 | + | 13 |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29 | &gt; | 3 | + | 8 |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the Gauss-Jacobi method is applicable.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(1) can be written as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  (1/83)*(-11y+4z+95)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  (1/52)*(-7x-13z+104)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  (1/29)*(-3x-8y+71)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Now, let x(0)=0 ,y(0)=0 , z(0)=0 are the initial values of x,y,z respectively.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0"/>
          <p:cNvSpPr/>
          <p:nvPr/>
        </p:nvSpPr>
        <p:spPr>
          <a:xfrm>
            <a:off x="7642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0"/>
          <p:cNvSpPr/>
          <p:nvPr/>
        </p:nvSpPr>
        <p:spPr>
          <a:xfrm>
            <a:off x="8010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0"/>
          <p:cNvSpPr/>
          <p:nvPr/>
        </p:nvSpPr>
        <p:spPr>
          <a:xfrm>
            <a:off x="8379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0"/>
          <p:cNvSpPr/>
          <p:nvPr/>
        </p:nvSpPr>
        <p:spPr>
          <a:xfrm>
            <a:off x="6305525" y="6742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0"/>
          <p:cNvSpPr/>
          <p:nvPr/>
        </p:nvSpPr>
        <p:spPr>
          <a:xfrm>
            <a:off x="6536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0"/>
          <p:cNvSpPr/>
          <p:nvPr/>
        </p:nvSpPr>
        <p:spPr>
          <a:xfrm>
            <a:off x="6904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0"/>
          <p:cNvSpPr/>
          <p:nvPr/>
        </p:nvSpPr>
        <p:spPr>
          <a:xfrm>
            <a:off x="7273452" y="217000"/>
            <a:ext cx="3087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/>
          <p:nvPr/>
        </p:nvSpPr>
        <p:spPr>
          <a:xfrm>
            <a:off x="455850" y="593975"/>
            <a:ext cx="8232300" cy="72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1"/>
          <p:cNvSpPr txBox="1"/>
          <p:nvPr>
            <p:ph idx="4294967295" type="body"/>
          </p:nvPr>
        </p:nvSpPr>
        <p:spPr>
          <a:xfrm>
            <a:off x="919500" y="71731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750">
                <a:solidFill>
                  <a:schemeClr val="lt1"/>
                </a:solidFill>
              </a:rPr>
              <a:t>Gauss Jacobi Method</a:t>
            </a:r>
            <a:endParaRPr sz="1750">
              <a:solidFill>
                <a:schemeClr val="lt1"/>
              </a:solidFill>
            </a:endParaRPr>
          </a:p>
        </p:txBody>
      </p:sp>
      <p:sp>
        <p:nvSpPr>
          <p:cNvPr id="337" name="Google Shape;337;p31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1"/>
          <p:cNvSpPr txBox="1"/>
          <p:nvPr/>
        </p:nvSpPr>
        <p:spPr>
          <a:xfrm>
            <a:off x="362825" y="1492600"/>
            <a:ext cx="78615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</a:t>
            </a:r>
            <a:r>
              <a:rPr b="0" i="0" lang="en" sz="15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approximation :</a:t>
            </a:r>
            <a:endParaRPr b="0" i="0" sz="15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x(1)</a:t>
            </a:r>
            <a:r>
              <a:rPr lang="en" sz="1500">
                <a:solidFill>
                  <a:schemeClr val="dk1"/>
                </a:solidFill>
              </a:rPr>
              <a:t>	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(1/83)*(-11* 0+4*0+95)   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= 1.1446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y(1)</a:t>
            </a:r>
            <a:r>
              <a:rPr lang="en" sz="1500">
                <a:solidFill>
                  <a:schemeClr val="dk1"/>
                </a:solidFill>
              </a:rPr>
              <a:t>	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500">
                <a:solidFill>
                  <a:schemeClr val="dk1"/>
                </a:solidFill>
              </a:rPr>
              <a:t>(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1/52)*(-7*0-13*0+104)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2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z(1)</a:t>
            </a:r>
            <a:r>
              <a:rPr lang="en" sz="1500">
                <a:solidFill>
                  <a:schemeClr val="dk1"/>
                </a:solidFill>
              </a:rPr>
              <a:t>	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500">
                <a:solidFill>
                  <a:schemeClr val="dk1"/>
                </a:solidFill>
              </a:rPr>
              <a:t>(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1/29)*(-3*0-8*0+71)   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2.4483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1"/>
          <p:cNvSpPr/>
          <p:nvPr/>
        </p:nvSpPr>
        <p:spPr>
          <a:xfrm>
            <a:off x="7642125" y="217000"/>
            <a:ext cx="3087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1"/>
          <p:cNvSpPr/>
          <p:nvPr/>
        </p:nvSpPr>
        <p:spPr>
          <a:xfrm>
            <a:off x="8010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8379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6305525" y="6742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6536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1"/>
          <p:cNvSpPr/>
          <p:nvPr/>
        </p:nvSpPr>
        <p:spPr>
          <a:xfrm>
            <a:off x="6904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1"/>
          <p:cNvSpPr/>
          <p:nvPr/>
        </p:nvSpPr>
        <p:spPr>
          <a:xfrm>
            <a:off x="7273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455850" y="593975"/>
            <a:ext cx="8232300" cy="72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>
            <p:ph idx="4294967295" type="body"/>
          </p:nvPr>
        </p:nvSpPr>
        <p:spPr>
          <a:xfrm>
            <a:off x="919500" y="71731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900">
                <a:solidFill>
                  <a:schemeClr val="lt1"/>
                </a:solidFill>
              </a:rPr>
              <a:t>Team Members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/>
          <p:nvPr>
            <p:ph idx="4294967295" type="body"/>
          </p:nvPr>
        </p:nvSpPr>
        <p:spPr>
          <a:xfrm>
            <a:off x="455850" y="1431625"/>
            <a:ext cx="2536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673"/>
              <a:buNone/>
            </a:pPr>
            <a:r>
              <a:rPr b="1" lang="en" sz="2805"/>
              <a:t>Razinul Karim</a:t>
            </a:r>
            <a:endParaRPr b="1" sz="280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909"/>
              <a:buNone/>
            </a:pPr>
            <a:r>
              <a:rPr lang="en" sz="2200"/>
              <a:t>18CSE002</a:t>
            </a:r>
            <a:endParaRPr sz="2200"/>
          </a:p>
        </p:txBody>
      </p:sp>
      <p:sp>
        <p:nvSpPr>
          <p:cNvPr id="69" name="Google Shape;69;p14"/>
          <p:cNvSpPr/>
          <p:nvPr/>
        </p:nvSpPr>
        <p:spPr>
          <a:xfrm>
            <a:off x="455850" y="4996900"/>
            <a:ext cx="8232300" cy="3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3303600" y="1431625"/>
            <a:ext cx="2536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6745"/>
              <a:buNone/>
            </a:pPr>
            <a:r>
              <a:rPr b="1" lang="en" sz="3550"/>
              <a:t>Rashed Hassan Siam</a:t>
            </a:r>
            <a:endParaRPr b="1" sz="35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5338"/>
              <a:buNone/>
            </a:pPr>
            <a:r>
              <a:rPr lang="en" sz="2800"/>
              <a:t>18CSE004</a:t>
            </a:r>
            <a:endParaRPr sz="2800"/>
          </a:p>
        </p:txBody>
      </p: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6151350" y="1431625"/>
            <a:ext cx="2536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857"/>
              <a:buNone/>
            </a:pPr>
            <a:r>
              <a:rPr b="1" lang="en" sz="2800"/>
              <a:t>All Shahoriar Tonmoy</a:t>
            </a:r>
            <a:endParaRPr b="1"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909"/>
              <a:buNone/>
            </a:pPr>
            <a:r>
              <a:rPr lang="en" sz="2200"/>
              <a:t>18CSE010</a:t>
            </a:r>
            <a:endParaRPr sz="2200"/>
          </a:p>
        </p:txBody>
      </p:sp>
      <p:sp>
        <p:nvSpPr>
          <p:cNvPr id="73" name="Google Shape;73;p14"/>
          <p:cNvSpPr txBox="1"/>
          <p:nvPr>
            <p:ph idx="4294967295" type="body"/>
          </p:nvPr>
        </p:nvSpPr>
        <p:spPr>
          <a:xfrm>
            <a:off x="460025" y="2365850"/>
            <a:ext cx="2536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857"/>
              <a:buNone/>
            </a:pPr>
            <a:r>
              <a:rPr b="1" lang="en" sz="2800"/>
              <a:t>Abu Sayeed Md Afrid</a:t>
            </a:r>
            <a:r>
              <a:rPr lang="en" sz="1750">
                <a:solidFill>
                  <a:schemeClr val="dk1"/>
                </a:solidFill>
              </a:rPr>
              <a:t>i</a:t>
            </a:r>
            <a:endParaRPr b="1" sz="280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909"/>
              <a:buNone/>
            </a:pPr>
            <a:r>
              <a:rPr lang="en" sz="2200"/>
              <a:t>18CSE015</a:t>
            </a:r>
            <a:endParaRPr sz="2200"/>
          </a:p>
        </p:txBody>
      </p: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3307775" y="2365850"/>
            <a:ext cx="2536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857"/>
              <a:buNone/>
            </a:pPr>
            <a:r>
              <a:rPr b="1" lang="en" sz="2800"/>
              <a:t>Subal Karmaker</a:t>
            </a:r>
            <a:endParaRPr b="1" sz="280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909"/>
              <a:buNone/>
            </a:pPr>
            <a:r>
              <a:rPr lang="en" sz="2200"/>
              <a:t>18CSE016</a:t>
            </a:r>
            <a:endParaRPr sz="2200"/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6155525" y="2365850"/>
            <a:ext cx="2536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857"/>
              <a:buNone/>
            </a:pPr>
            <a:r>
              <a:rPr b="1" lang="en" sz="2800"/>
              <a:t>Md. Rahat</a:t>
            </a:r>
            <a:endParaRPr b="1" sz="280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909"/>
              <a:buNone/>
            </a:pPr>
            <a:r>
              <a:rPr lang="en" sz="2200"/>
              <a:t>18CSE026</a:t>
            </a:r>
            <a:endParaRPr sz="2200"/>
          </a:p>
        </p:txBody>
      </p:sp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495075" y="3297775"/>
            <a:ext cx="2536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857"/>
              <a:buNone/>
            </a:pPr>
            <a:r>
              <a:rPr b="1" lang="en" sz="2800"/>
              <a:t>Sakline Mustak</a:t>
            </a:r>
            <a:endParaRPr b="1" sz="280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909"/>
              <a:buNone/>
            </a:pPr>
            <a:r>
              <a:rPr lang="en" sz="2200"/>
              <a:t>18CSE028</a:t>
            </a:r>
            <a:endParaRPr sz="2200"/>
          </a:p>
        </p:txBody>
      </p:sp>
      <p:sp>
        <p:nvSpPr>
          <p:cNvPr id="77" name="Google Shape;77;p14"/>
          <p:cNvSpPr txBox="1"/>
          <p:nvPr>
            <p:ph idx="4294967295" type="body"/>
          </p:nvPr>
        </p:nvSpPr>
        <p:spPr>
          <a:xfrm>
            <a:off x="3266625" y="3297775"/>
            <a:ext cx="2536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857"/>
              <a:buNone/>
            </a:pPr>
            <a:r>
              <a:rPr b="1" lang="en" sz="2800"/>
              <a:t>Mir Samiur Rahim</a:t>
            </a:r>
            <a:endParaRPr b="1" sz="280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909"/>
              <a:buNone/>
            </a:pPr>
            <a:r>
              <a:rPr lang="en" sz="2200"/>
              <a:t>18CSE033</a:t>
            </a:r>
            <a:endParaRPr sz="2200"/>
          </a:p>
        </p:txBody>
      </p: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6190575" y="3297775"/>
            <a:ext cx="2536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857"/>
              <a:buNone/>
            </a:pPr>
            <a:r>
              <a:rPr b="1" lang="en" sz="2800"/>
              <a:t>Kazi Mafruha Haque</a:t>
            </a:r>
            <a:endParaRPr b="1" sz="280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909"/>
              <a:buNone/>
            </a:pPr>
            <a:r>
              <a:rPr lang="en" sz="2200"/>
              <a:t>18CSE041</a:t>
            </a:r>
            <a:endParaRPr sz="2200"/>
          </a:p>
        </p:txBody>
      </p: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534800" y="4109238"/>
            <a:ext cx="2536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857"/>
              <a:buNone/>
            </a:pPr>
            <a:r>
              <a:rPr b="1" lang="en" sz="2800"/>
              <a:t>Md Sajibur Rahman</a:t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909"/>
              <a:buNone/>
            </a:pPr>
            <a:r>
              <a:rPr lang="en" sz="2200"/>
              <a:t>18CSE048</a:t>
            </a:r>
            <a:endParaRPr sz="2200"/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3317025" y="4140725"/>
            <a:ext cx="2536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857"/>
              <a:buNone/>
            </a:pPr>
            <a:r>
              <a:rPr b="1" lang="en" sz="2800"/>
              <a:t>Md. Rasel Reza</a:t>
            </a:r>
            <a:endParaRPr b="1" sz="280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909"/>
              <a:buNone/>
            </a:pPr>
            <a:r>
              <a:rPr lang="en" sz="2200"/>
              <a:t>17CSE015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/>
          <p:nvPr/>
        </p:nvSpPr>
        <p:spPr>
          <a:xfrm>
            <a:off x="455850" y="593975"/>
            <a:ext cx="8232300" cy="72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2"/>
          <p:cNvSpPr txBox="1"/>
          <p:nvPr>
            <p:ph idx="4294967295" type="body"/>
          </p:nvPr>
        </p:nvSpPr>
        <p:spPr>
          <a:xfrm>
            <a:off x="919500" y="71731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750">
                <a:solidFill>
                  <a:schemeClr val="lt1"/>
                </a:solidFill>
              </a:rPr>
              <a:t>Gauss Jacobi Method</a:t>
            </a:r>
            <a:endParaRPr sz="1750">
              <a:solidFill>
                <a:schemeClr val="lt1"/>
              </a:solidFill>
            </a:endParaRPr>
          </a:p>
        </p:txBody>
      </p:sp>
      <p:sp>
        <p:nvSpPr>
          <p:cNvPr id="352" name="Google Shape;352;p32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2"/>
          <p:cNvSpPr txBox="1"/>
          <p:nvPr/>
        </p:nvSpPr>
        <p:spPr>
          <a:xfrm>
            <a:off x="362825" y="1492600"/>
            <a:ext cx="78615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approximation :</a:t>
            </a:r>
            <a:endParaRPr b="0" i="0" sz="15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x(2) = (1/83)*(-11*2+4*2.4483+95)  = 0.9975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y(2) = (1/52)*(-7*1.1446-13*2.4483+104)  = 1.2338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z(2) = </a:t>
            </a:r>
            <a:r>
              <a:rPr lang="en" sz="1500">
                <a:solidFill>
                  <a:schemeClr val="dk1"/>
                </a:solidFill>
              </a:rPr>
              <a:t>(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1/29)*(-3*1.1446-8*2+71)  = 1.7781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Third approximation :</a:t>
            </a:r>
            <a:endParaRPr b="0" i="0" sz="15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x(3) = (1/83)*(-11*1.2338+4*1.7781+95)  = 1.0668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y(3) = </a:t>
            </a:r>
            <a:r>
              <a:rPr lang="en" sz="1500">
                <a:solidFill>
                  <a:schemeClr val="dk1"/>
                </a:solidFill>
              </a:rPr>
              <a:t>(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1/52)*(-7*0.9975-13*1.7781+104) = 1.4212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z(3) = </a:t>
            </a:r>
            <a:r>
              <a:rPr lang="en" sz="1500">
                <a:solidFill>
                  <a:schemeClr val="dk1"/>
                </a:solidFill>
              </a:rPr>
              <a:t>(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1/29)*(-3*0.9975-8*1.2338+71)  = 2.0047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2"/>
          <p:cNvSpPr/>
          <p:nvPr/>
        </p:nvSpPr>
        <p:spPr>
          <a:xfrm>
            <a:off x="7642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2"/>
          <p:cNvSpPr/>
          <p:nvPr/>
        </p:nvSpPr>
        <p:spPr>
          <a:xfrm>
            <a:off x="8010789" y="217000"/>
            <a:ext cx="3087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2"/>
          <p:cNvSpPr/>
          <p:nvPr/>
        </p:nvSpPr>
        <p:spPr>
          <a:xfrm>
            <a:off x="8379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2"/>
          <p:cNvSpPr/>
          <p:nvPr/>
        </p:nvSpPr>
        <p:spPr>
          <a:xfrm>
            <a:off x="6305525" y="6742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2"/>
          <p:cNvSpPr/>
          <p:nvPr/>
        </p:nvSpPr>
        <p:spPr>
          <a:xfrm>
            <a:off x="6536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2"/>
          <p:cNvSpPr/>
          <p:nvPr/>
        </p:nvSpPr>
        <p:spPr>
          <a:xfrm>
            <a:off x="6904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2"/>
          <p:cNvSpPr/>
          <p:nvPr/>
        </p:nvSpPr>
        <p:spPr>
          <a:xfrm>
            <a:off x="7273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3"/>
          <p:cNvSpPr/>
          <p:nvPr/>
        </p:nvSpPr>
        <p:spPr>
          <a:xfrm>
            <a:off x="455850" y="593975"/>
            <a:ext cx="8232300" cy="72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3"/>
          <p:cNvSpPr txBox="1"/>
          <p:nvPr>
            <p:ph idx="4294967295" type="body"/>
          </p:nvPr>
        </p:nvSpPr>
        <p:spPr>
          <a:xfrm>
            <a:off x="919500" y="71731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750">
                <a:solidFill>
                  <a:schemeClr val="lt1"/>
                </a:solidFill>
              </a:rPr>
              <a:t>Gauss Jacobi Method</a:t>
            </a:r>
            <a:endParaRPr sz="1750">
              <a:solidFill>
                <a:schemeClr val="lt1"/>
              </a:solidFill>
            </a:endParaRPr>
          </a:p>
        </p:txBody>
      </p:sp>
      <p:sp>
        <p:nvSpPr>
          <p:cNvPr id="367" name="Google Shape;367;p33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3"/>
          <p:cNvSpPr txBox="1"/>
          <p:nvPr/>
        </p:nvSpPr>
        <p:spPr>
          <a:xfrm>
            <a:off x="362825" y="1492600"/>
            <a:ext cx="78615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Fourth approximation :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x(4) = (1/83)*(-11*1.4212+4*2.0047+95)   = 1.0528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y(4) = </a:t>
            </a:r>
            <a:r>
              <a:rPr lang="en" sz="1500">
                <a:solidFill>
                  <a:schemeClr val="dk1"/>
                </a:solidFill>
              </a:rPr>
              <a:t>(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1/52)*(-7*1.0668-13*2.0047+104)  = 1.3552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z(4) = </a:t>
            </a:r>
            <a:r>
              <a:rPr lang="en" sz="1500">
                <a:solidFill>
                  <a:schemeClr val="dk1"/>
                </a:solidFill>
              </a:rPr>
              <a:t>(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1/29)*(-3*1.0668-8*1.4212+71)  = 1.9459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Fifth approximation :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x(5) = (1/83)*(-11*1.3552+4*1.9459+95)   = 1.0588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y(5) = (1/52)*(-7*1.0528-13*1.9459+104)  = 1.3718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z(5) = </a:t>
            </a:r>
            <a:r>
              <a:rPr lang="en" sz="1500">
                <a:solidFill>
                  <a:schemeClr val="dk1"/>
                </a:solidFill>
              </a:rPr>
              <a:t>(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1/29)*(-3*1.0528-8*1.3552+71)  = 1.9655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 the solution of the given system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x=1.057,    y=1.367,     z=1.961</a:t>
            </a:r>
            <a:endParaRPr b="0" i="0" sz="15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3"/>
          <p:cNvSpPr/>
          <p:nvPr/>
        </p:nvSpPr>
        <p:spPr>
          <a:xfrm>
            <a:off x="7642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3"/>
          <p:cNvSpPr/>
          <p:nvPr/>
        </p:nvSpPr>
        <p:spPr>
          <a:xfrm>
            <a:off x="8010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3"/>
          <p:cNvSpPr/>
          <p:nvPr/>
        </p:nvSpPr>
        <p:spPr>
          <a:xfrm>
            <a:off x="8379452" y="217000"/>
            <a:ext cx="3087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3"/>
          <p:cNvSpPr/>
          <p:nvPr/>
        </p:nvSpPr>
        <p:spPr>
          <a:xfrm>
            <a:off x="6305525" y="6742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3"/>
          <p:cNvSpPr/>
          <p:nvPr/>
        </p:nvSpPr>
        <p:spPr>
          <a:xfrm>
            <a:off x="6536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3"/>
          <p:cNvSpPr/>
          <p:nvPr/>
        </p:nvSpPr>
        <p:spPr>
          <a:xfrm>
            <a:off x="6904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3"/>
          <p:cNvSpPr/>
          <p:nvPr/>
        </p:nvSpPr>
        <p:spPr>
          <a:xfrm>
            <a:off x="7273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"/>
          <p:cNvSpPr/>
          <p:nvPr/>
        </p:nvSpPr>
        <p:spPr>
          <a:xfrm>
            <a:off x="455850" y="593975"/>
            <a:ext cx="8232300" cy="72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4"/>
          <p:cNvSpPr txBox="1"/>
          <p:nvPr>
            <p:ph idx="4294967295" type="body"/>
          </p:nvPr>
        </p:nvSpPr>
        <p:spPr>
          <a:xfrm>
            <a:off x="919500" y="71731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750">
                <a:solidFill>
                  <a:schemeClr val="lt1"/>
                </a:solidFill>
              </a:rPr>
              <a:t>Crouts’ Method</a:t>
            </a:r>
            <a:endParaRPr sz="1750">
              <a:solidFill>
                <a:schemeClr val="lt1"/>
              </a:solidFill>
            </a:endParaRPr>
          </a:p>
        </p:txBody>
      </p:sp>
      <p:sp>
        <p:nvSpPr>
          <p:cNvPr id="382" name="Google Shape;382;p34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4"/>
          <p:cNvSpPr txBox="1"/>
          <p:nvPr/>
        </p:nvSpPr>
        <p:spPr>
          <a:xfrm>
            <a:off x="381800" y="1492600"/>
            <a:ext cx="7842600" cy="3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numerical analysis, this method is an 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decomposition in which a matrix is decomposed into the lower triangular matrix and upper triangular matrix. This method was developed by 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Prescott Durand Crout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After decomposition the method can be used to solve linear equations.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Derivation: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the linear equations be: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" sz="1500">
                <a:solidFill>
                  <a:schemeClr val="dk1"/>
                </a:solidFill>
              </a:rPr>
              <a:t>a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11*x + a12*y + a13*z = c1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" sz="1500">
                <a:solidFill>
                  <a:schemeClr val="dk1"/>
                </a:solidFill>
              </a:rPr>
              <a:t>a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21*x + a22*y + a23*z = c2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" sz="1500">
                <a:solidFill>
                  <a:schemeClr val="dk1"/>
                </a:solidFill>
              </a:rPr>
              <a:t>a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31*x + a32*y + a33*z = c3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4"/>
          <p:cNvSpPr/>
          <p:nvPr/>
        </p:nvSpPr>
        <p:spPr>
          <a:xfrm>
            <a:off x="7642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4"/>
          <p:cNvSpPr/>
          <p:nvPr/>
        </p:nvSpPr>
        <p:spPr>
          <a:xfrm>
            <a:off x="8010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4"/>
          <p:cNvSpPr/>
          <p:nvPr/>
        </p:nvSpPr>
        <p:spPr>
          <a:xfrm>
            <a:off x="8379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6305525" y="6742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4"/>
          <p:cNvSpPr/>
          <p:nvPr/>
        </p:nvSpPr>
        <p:spPr>
          <a:xfrm>
            <a:off x="6904789" y="217000"/>
            <a:ext cx="3087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4"/>
          <p:cNvSpPr/>
          <p:nvPr/>
        </p:nvSpPr>
        <p:spPr>
          <a:xfrm>
            <a:off x="7273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/>
          <p:nvPr/>
        </p:nvSpPr>
        <p:spPr>
          <a:xfrm>
            <a:off x="455850" y="593975"/>
            <a:ext cx="8232300" cy="72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5"/>
          <p:cNvSpPr txBox="1"/>
          <p:nvPr>
            <p:ph idx="4294967295" type="body"/>
          </p:nvPr>
        </p:nvSpPr>
        <p:spPr>
          <a:xfrm>
            <a:off x="919500" y="71731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750">
                <a:solidFill>
                  <a:schemeClr val="lt1"/>
                </a:solidFill>
              </a:rPr>
              <a:t>Crouts’ Method</a:t>
            </a:r>
            <a:endParaRPr sz="1750">
              <a:solidFill>
                <a:schemeClr val="lt1"/>
              </a:solidFill>
            </a:endParaRPr>
          </a:p>
        </p:txBody>
      </p:sp>
      <p:sp>
        <p:nvSpPr>
          <p:cNvPr id="396" name="Google Shape;396;p35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7642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8010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8379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5"/>
          <p:cNvSpPr/>
          <p:nvPr/>
        </p:nvSpPr>
        <p:spPr>
          <a:xfrm>
            <a:off x="6305525" y="6742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5"/>
          <p:cNvSpPr/>
          <p:nvPr/>
        </p:nvSpPr>
        <p:spPr>
          <a:xfrm>
            <a:off x="6904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5"/>
          <p:cNvSpPr/>
          <p:nvPr/>
        </p:nvSpPr>
        <p:spPr>
          <a:xfrm>
            <a:off x="7273452" y="217000"/>
            <a:ext cx="3087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3" name="Google Shape;403;p35"/>
          <p:cNvGraphicFramePr/>
          <p:nvPr/>
        </p:nvGraphicFramePr>
        <p:xfrm>
          <a:off x="1144550" y="174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{416D1302-5554-4762-B324-A10315E8B38F}</a:tableStyleId>
              </a:tblPr>
              <a:tblGrid>
                <a:gridCol w="880800"/>
                <a:gridCol w="813050"/>
                <a:gridCol w="82057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I11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l21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I22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l31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l32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l33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404" name="Google Shape;404;p35"/>
          <p:cNvGraphicFramePr/>
          <p:nvPr/>
        </p:nvGraphicFramePr>
        <p:xfrm>
          <a:off x="5359800" y="174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{416D1302-5554-4762-B324-A10315E8B38F}</a:tableStyleId>
              </a:tblPr>
              <a:tblGrid>
                <a:gridCol w="1068650"/>
                <a:gridCol w="986450"/>
                <a:gridCol w="8096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1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u12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u13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1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u23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1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405" name="Google Shape;405;p35"/>
          <p:cNvSpPr txBox="1"/>
          <p:nvPr/>
        </p:nvSpPr>
        <p:spPr>
          <a:xfrm>
            <a:off x="530400" y="2703450"/>
            <a:ext cx="7480500" cy="24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as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A=LU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AX=B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we get,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LUX=B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consider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UX=Y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where Y is an unknown matrix then we can rewrite,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LY=B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calculating the product of L and U, LY=B will be solved by the forward substitution method and then the equation UX=Y will be solved by the backward substitution method.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>
            <a:off x="455850" y="1602150"/>
            <a:ext cx="68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5"/>
          <p:cNvSpPr txBox="1"/>
          <p:nvPr/>
        </p:nvSpPr>
        <p:spPr>
          <a:xfrm>
            <a:off x="4614450" y="1742400"/>
            <a:ext cx="68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/>
          <p:nvPr/>
        </p:nvSpPr>
        <p:spPr>
          <a:xfrm>
            <a:off x="455850" y="593975"/>
            <a:ext cx="8232300" cy="72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6"/>
          <p:cNvSpPr txBox="1"/>
          <p:nvPr>
            <p:ph idx="4294967295" type="body"/>
          </p:nvPr>
        </p:nvSpPr>
        <p:spPr>
          <a:xfrm>
            <a:off x="919500" y="71731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750">
                <a:solidFill>
                  <a:schemeClr val="lt1"/>
                </a:solidFill>
              </a:rPr>
              <a:t>Crouts’ Method</a:t>
            </a:r>
            <a:endParaRPr sz="1750">
              <a:solidFill>
                <a:schemeClr val="lt1"/>
              </a:solidFill>
            </a:endParaRPr>
          </a:p>
        </p:txBody>
      </p:sp>
      <p:sp>
        <p:nvSpPr>
          <p:cNvPr id="414" name="Google Shape;414;p36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6"/>
          <p:cNvSpPr txBox="1"/>
          <p:nvPr/>
        </p:nvSpPr>
        <p:spPr>
          <a:xfrm>
            <a:off x="381800" y="1492600"/>
            <a:ext cx="7842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5x+4y+z=3.4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10x+9y+4z=8.8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10x+13y+15z=19.2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6"/>
          <p:cNvSpPr/>
          <p:nvPr/>
        </p:nvSpPr>
        <p:spPr>
          <a:xfrm>
            <a:off x="7642125" y="217000"/>
            <a:ext cx="3087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6"/>
          <p:cNvSpPr/>
          <p:nvPr/>
        </p:nvSpPr>
        <p:spPr>
          <a:xfrm>
            <a:off x="8010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6"/>
          <p:cNvSpPr/>
          <p:nvPr/>
        </p:nvSpPr>
        <p:spPr>
          <a:xfrm>
            <a:off x="8379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6"/>
          <p:cNvSpPr/>
          <p:nvPr/>
        </p:nvSpPr>
        <p:spPr>
          <a:xfrm>
            <a:off x="6305525" y="6742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6"/>
          <p:cNvSpPr/>
          <p:nvPr/>
        </p:nvSpPr>
        <p:spPr>
          <a:xfrm>
            <a:off x="6904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6"/>
          <p:cNvSpPr/>
          <p:nvPr/>
        </p:nvSpPr>
        <p:spPr>
          <a:xfrm>
            <a:off x="7273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2" name="Google Shape;422;p36"/>
          <p:cNvGraphicFramePr/>
          <p:nvPr/>
        </p:nvGraphicFramePr>
        <p:xfrm>
          <a:off x="1174125" y="304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{416D1302-5554-4762-B324-A10315E8B38F}</a:tableStyleId>
              </a:tblPr>
              <a:tblGrid>
                <a:gridCol w="429700"/>
                <a:gridCol w="1009650"/>
                <a:gridCol w="9525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5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10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10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13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15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423" name="Google Shape;423;p36"/>
          <p:cNvGraphicFramePr/>
          <p:nvPr/>
        </p:nvGraphicFramePr>
        <p:xfrm>
          <a:off x="4739488" y="304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{416D1302-5554-4762-B324-A10315E8B38F}</a:tableStyleId>
              </a:tblPr>
              <a:tblGrid>
                <a:gridCol w="8572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x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y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z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424" name="Google Shape;424;p36"/>
          <p:cNvGraphicFramePr/>
          <p:nvPr/>
        </p:nvGraphicFramePr>
        <p:xfrm>
          <a:off x="7032525" y="304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{416D1302-5554-4762-B324-A10315E8B38F}</a:tableStyleId>
              </a:tblPr>
              <a:tblGrid>
                <a:gridCol w="8763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3.4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8.8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19.2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425" name="Google Shape;425;p36"/>
          <p:cNvSpPr txBox="1"/>
          <p:nvPr/>
        </p:nvSpPr>
        <p:spPr>
          <a:xfrm>
            <a:off x="455850" y="3040975"/>
            <a:ext cx="68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4152750" y="3040975"/>
            <a:ext cx="68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>
            <a:off x="6331175" y="3040975"/>
            <a:ext cx="68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B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498300" y="4412575"/>
            <a:ext cx="784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A=LU…………………………………(i)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/>
          <p:nvPr/>
        </p:nvSpPr>
        <p:spPr>
          <a:xfrm>
            <a:off x="455850" y="593975"/>
            <a:ext cx="8232300" cy="72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7"/>
          <p:cNvSpPr txBox="1"/>
          <p:nvPr>
            <p:ph idx="4294967295" type="body"/>
          </p:nvPr>
        </p:nvSpPr>
        <p:spPr>
          <a:xfrm>
            <a:off x="919500" y="71731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750">
                <a:solidFill>
                  <a:schemeClr val="lt1"/>
                </a:solidFill>
              </a:rPr>
              <a:t>Crouts’ Method</a:t>
            </a:r>
            <a:endParaRPr sz="1750">
              <a:solidFill>
                <a:schemeClr val="lt1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7"/>
          <p:cNvSpPr/>
          <p:nvPr/>
        </p:nvSpPr>
        <p:spPr>
          <a:xfrm>
            <a:off x="7642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8010789" y="217000"/>
            <a:ext cx="3087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8379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7"/>
          <p:cNvSpPr/>
          <p:nvPr/>
        </p:nvSpPr>
        <p:spPr>
          <a:xfrm>
            <a:off x="6305525" y="6742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904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7"/>
          <p:cNvSpPr/>
          <p:nvPr/>
        </p:nvSpPr>
        <p:spPr>
          <a:xfrm>
            <a:off x="7273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455850" y="3193375"/>
            <a:ext cx="68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532050" y="1670500"/>
            <a:ext cx="68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U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>
            <a:off x="4353850" y="1645425"/>
            <a:ext cx="68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L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5" name="Google Shape;445;p37"/>
          <p:cNvGraphicFramePr/>
          <p:nvPr/>
        </p:nvGraphicFramePr>
        <p:xfrm>
          <a:off x="5038300" y="167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{416D1302-5554-4762-B324-A10315E8B38F}</a:tableStyleId>
              </a:tblPr>
              <a:tblGrid>
                <a:gridCol w="771525"/>
                <a:gridCol w="914400"/>
                <a:gridCol w="77152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a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b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c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d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e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f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446" name="Google Shape;446;p37"/>
          <p:cNvGraphicFramePr/>
          <p:nvPr/>
        </p:nvGraphicFramePr>
        <p:xfrm>
          <a:off x="1217850" y="164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{416D1302-5554-4762-B324-A10315E8B38F}</a:tableStyleId>
              </a:tblPr>
              <a:tblGrid>
                <a:gridCol w="771525"/>
                <a:gridCol w="914400"/>
                <a:gridCol w="79057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g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h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i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447" name="Google Shape;447;p37"/>
          <p:cNvGraphicFramePr/>
          <p:nvPr/>
        </p:nvGraphicFramePr>
        <p:xfrm>
          <a:off x="1227363" y="327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{416D1302-5554-4762-B324-A10315E8B38F}</a:tableStyleId>
              </a:tblPr>
              <a:tblGrid>
                <a:gridCol w="781050"/>
                <a:gridCol w="942975"/>
                <a:gridCol w="7810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a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ag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ah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b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bg+c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bh+ci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d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dg+e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dh+ei+f</a:t>
                      </a:r>
                      <a:endParaRPr sz="15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8"/>
          <p:cNvSpPr/>
          <p:nvPr/>
        </p:nvSpPr>
        <p:spPr>
          <a:xfrm>
            <a:off x="455850" y="593975"/>
            <a:ext cx="8232300" cy="72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8"/>
          <p:cNvSpPr txBox="1"/>
          <p:nvPr>
            <p:ph idx="4294967295" type="body"/>
          </p:nvPr>
        </p:nvSpPr>
        <p:spPr>
          <a:xfrm>
            <a:off x="919500" y="71731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750">
                <a:solidFill>
                  <a:schemeClr val="lt1"/>
                </a:solidFill>
              </a:rPr>
              <a:t>Crouts’ Method</a:t>
            </a:r>
            <a:endParaRPr sz="1750">
              <a:solidFill>
                <a:schemeClr val="lt1"/>
              </a:solidFill>
            </a:endParaRPr>
          </a:p>
        </p:txBody>
      </p:sp>
      <p:sp>
        <p:nvSpPr>
          <p:cNvPr id="454" name="Google Shape;454;p38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8"/>
          <p:cNvSpPr/>
          <p:nvPr/>
        </p:nvSpPr>
        <p:spPr>
          <a:xfrm>
            <a:off x="7642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8"/>
          <p:cNvSpPr/>
          <p:nvPr/>
        </p:nvSpPr>
        <p:spPr>
          <a:xfrm>
            <a:off x="8010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8"/>
          <p:cNvSpPr/>
          <p:nvPr/>
        </p:nvSpPr>
        <p:spPr>
          <a:xfrm>
            <a:off x="8379452" y="217000"/>
            <a:ext cx="3087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8"/>
          <p:cNvSpPr/>
          <p:nvPr/>
        </p:nvSpPr>
        <p:spPr>
          <a:xfrm>
            <a:off x="6305525" y="6742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8"/>
          <p:cNvSpPr/>
          <p:nvPr/>
        </p:nvSpPr>
        <p:spPr>
          <a:xfrm>
            <a:off x="6904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8"/>
          <p:cNvSpPr/>
          <p:nvPr/>
        </p:nvSpPr>
        <p:spPr>
          <a:xfrm>
            <a:off x="7273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8"/>
          <p:cNvSpPr txBox="1"/>
          <p:nvPr/>
        </p:nvSpPr>
        <p:spPr>
          <a:xfrm>
            <a:off x="455850" y="1645525"/>
            <a:ext cx="7480500" cy="24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solving the equation(i), a=5,b=10,d=10,g=⅘,c=1,e=5,h=⅕,i=5,f=3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LY=B………………………………….(ii)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solving the equation(ii), Y1=0.68, Y2=2, Y3=0.80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UX=Y………………………………….(iii)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solving the equation(ii), x=0.20, y=0.40, z=0.80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9"/>
          <p:cNvSpPr/>
          <p:nvPr/>
        </p:nvSpPr>
        <p:spPr>
          <a:xfrm>
            <a:off x="455850" y="593975"/>
            <a:ext cx="8232300" cy="1908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9"/>
          <p:cNvSpPr txBox="1"/>
          <p:nvPr>
            <p:ph idx="4294967295" type="title"/>
          </p:nvPr>
        </p:nvSpPr>
        <p:spPr>
          <a:xfrm>
            <a:off x="919500" y="1470649"/>
            <a:ext cx="73050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 So Much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468;p39"/>
          <p:cNvSpPr txBox="1"/>
          <p:nvPr>
            <p:ph idx="4294967295" type="body"/>
          </p:nvPr>
        </p:nvSpPr>
        <p:spPr>
          <a:xfrm>
            <a:off x="919500" y="2975087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We really appreciate that you listened to us with rapt attention </a:t>
            </a:r>
            <a:endParaRPr sz="1700"/>
          </a:p>
        </p:txBody>
      </p:sp>
      <p:sp>
        <p:nvSpPr>
          <p:cNvPr id="469" name="Google Shape;469;p39"/>
          <p:cNvSpPr txBox="1"/>
          <p:nvPr>
            <p:ph idx="4294967295" type="body"/>
          </p:nvPr>
        </p:nvSpPr>
        <p:spPr>
          <a:xfrm>
            <a:off x="919500" y="4194559"/>
            <a:ext cx="73050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1621"/>
              <a:buNone/>
            </a:pPr>
            <a:r>
              <a:rPr lang="en" sz="1600"/>
              <a:t>Computer Science &amp; Engineering • 5th Batch • March  10, 2022</a:t>
            </a:r>
            <a:endParaRPr sz="1600"/>
          </a:p>
        </p:txBody>
      </p:sp>
      <p:sp>
        <p:nvSpPr>
          <p:cNvPr id="470" name="Google Shape;470;p39"/>
          <p:cNvSpPr/>
          <p:nvPr/>
        </p:nvSpPr>
        <p:spPr>
          <a:xfrm>
            <a:off x="455850" y="2502875"/>
            <a:ext cx="8232300" cy="152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300" y="83625"/>
            <a:ext cx="1001400" cy="1001400"/>
          </a:xfrm>
          <a:prstGeom prst="flowChartConnecto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455850" y="593975"/>
            <a:ext cx="8232300" cy="72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919500" y="71731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chemeClr val="lt1"/>
                </a:solidFill>
              </a:rPr>
              <a:t>Topics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891700" y="1680800"/>
            <a:ext cx="3360600" cy="20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62500" lnSpcReduction="10000"/>
          </a:bodyPr>
          <a:lstStyle/>
          <a:p>
            <a:pPr indent="-339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805"/>
              <a:t>Simplex Method</a:t>
            </a:r>
            <a:endParaRPr b="1" sz="2805"/>
          </a:p>
          <a:p>
            <a:pPr indent="-339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805"/>
              <a:t>Gauss-Seidal Method</a:t>
            </a:r>
            <a:endParaRPr b="1" sz="2805"/>
          </a:p>
          <a:p>
            <a:pPr indent="-339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805"/>
              <a:t>Gauss-Jacobi Method </a:t>
            </a:r>
            <a:endParaRPr b="1" sz="2805"/>
          </a:p>
          <a:p>
            <a:pPr indent="-339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805"/>
              <a:t>Crouts’ Method</a:t>
            </a:r>
            <a:endParaRPr sz="2200"/>
          </a:p>
        </p:txBody>
      </p:sp>
      <p:sp>
        <p:nvSpPr>
          <p:cNvPr id="88" name="Google Shape;88;p15"/>
          <p:cNvSpPr/>
          <p:nvPr/>
        </p:nvSpPr>
        <p:spPr>
          <a:xfrm>
            <a:off x="455850" y="4539700"/>
            <a:ext cx="8232300" cy="152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455850" y="593975"/>
            <a:ext cx="8232300" cy="72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919500" y="71731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673"/>
              <a:buNone/>
            </a:pPr>
            <a:r>
              <a:rPr b="1" lang="en" sz="2805">
                <a:solidFill>
                  <a:schemeClr val="lt1"/>
                </a:solidFill>
              </a:rPr>
              <a:t>Simplex Method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1578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455850" y="4463500"/>
            <a:ext cx="8232300" cy="152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81800" y="1492600"/>
            <a:ext cx="78426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Simplex method is an approach to solve linear programming models by hand using slack variables, simplex tables, and artificial variables as a means to find the optimal solution of an optimization problem.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Suppose, we have to maximize an objective function, 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6x</a:t>
            </a:r>
            <a:r>
              <a:rPr b="1" baseline="-25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+ 8x</a:t>
            </a:r>
            <a:r>
              <a:rPr b="1" baseline="-25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constraints are subjected to, 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5x</a:t>
            </a:r>
            <a:r>
              <a:rPr b="1" baseline="-25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+ 10x</a:t>
            </a:r>
            <a:r>
              <a:rPr b="1" baseline="-25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60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(1st Constraint),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 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4x</a:t>
            </a:r>
            <a:r>
              <a:rPr b="1" baseline="-25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+ 4x</a:t>
            </a:r>
            <a:r>
              <a:rPr b="1" baseline="-25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40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(2nd Constraint), where 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="1" baseline="-25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0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7642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8010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8379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6305525" y="6742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6536125" y="217000"/>
            <a:ext cx="3087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6904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7273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455850" y="593975"/>
            <a:ext cx="8232300" cy="72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>
            <p:ph idx="4294967295" type="body"/>
          </p:nvPr>
        </p:nvSpPr>
        <p:spPr>
          <a:xfrm>
            <a:off x="919500" y="71731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673"/>
              <a:buNone/>
            </a:pPr>
            <a:r>
              <a:rPr b="1" lang="en" sz="2805">
                <a:solidFill>
                  <a:schemeClr val="lt1"/>
                </a:solidFill>
              </a:rPr>
              <a:t>Simplex Method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1578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81800" y="1492600"/>
            <a:ext cx="82323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Steps: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Firstly, we need to add necessary slack variables or artificial variables to our constraints and the objective function to convert all of them into suitable equality formats.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let’s take a look at the methods to do so: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≤, add a slack variable (S).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≥, subtract the surplus variable (S), then add an artificial variable (A).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=, add an artificial variable (A).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introducing slack variables we get,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Maximize,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6x</a:t>
            </a:r>
            <a:r>
              <a:rPr b="1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+ 8x</a:t>
            </a:r>
            <a:r>
              <a:rPr b="1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+ 0S</a:t>
            </a:r>
            <a:r>
              <a:rPr b="1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+ 0S</a:t>
            </a:r>
            <a:r>
              <a:rPr b="1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 to,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5x</a:t>
            </a:r>
            <a:r>
              <a:rPr b="1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+ 10x</a:t>
            </a:r>
            <a:r>
              <a:rPr b="1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S</a:t>
            </a:r>
            <a:r>
              <a:rPr b="1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60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(1st Constraint),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4x</a:t>
            </a:r>
            <a:r>
              <a:rPr b="1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+ 4x</a:t>
            </a:r>
            <a:r>
              <a:rPr b="1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S</a:t>
            </a:r>
            <a:r>
              <a:rPr b="1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40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(2nd Constraint), where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="1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</a:t>
            </a:r>
            <a:r>
              <a:rPr b="1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</a:t>
            </a:r>
            <a:r>
              <a:rPr b="1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Now, we have to construct simplex tables to find the solution to the optimization problem. A simplex table format for this specific problem is shown below -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305525" y="6742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7642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8010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8379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6536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6904789" y="217000"/>
            <a:ext cx="3087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7273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455850" y="593975"/>
            <a:ext cx="8232300" cy="72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 txBox="1"/>
          <p:nvPr>
            <p:ph idx="4294967295" type="body"/>
          </p:nvPr>
        </p:nvSpPr>
        <p:spPr>
          <a:xfrm>
            <a:off x="919500" y="71731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673"/>
              <a:buNone/>
            </a:pPr>
            <a:r>
              <a:rPr b="1" lang="en" sz="2805">
                <a:solidFill>
                  <a:schemeClr val="lt1"/>
                </a:solidFill>
              </a:rPr>
              <a:t>Simplex Method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1578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642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8010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8379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6305525" y="6742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6536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6904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7273452" y="217000"/>
            <a:ext cx="3087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" name="Google Shape;135;p18"/>
          <p:cNvGraphicFramePr/>
          <p:nvPr/>
        </p:nvGraphicFramePr>
        <p:xfrm>
          <a:off x="455850" y="144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{416D1302-5554-4762-B324-A10315E8B38F}</a:tableStyleId>
              </a:tblPr>
              <a:tblGrid>
                <a:gridCol w="672825"/>
                <a:gridCol w="976250"/>
                <a:gridCol w="3271800"/>
                <a:gridCol w="1655700"/>
                <a:gridCol w="1655700"/>
              </a:tblGrid>
              <a:tr h="2521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</a:t>
                      </a:r>
                      <a:r>
                        <a:rPr baseline="-25000" lang="en" sz="1200" u="none" cap="none" strike="noStrike"/>
                        <a:t>Bi</a:t>
                      </a:r>
                      <a:endParaRPr baseline="-25000"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</a:t>
                      </a:r>
                      <a:r>
                        <a:rPr baseline="-25000" lang="en" sz="1200" u="none" cap="none" strike="noStrike"/>
                        <a:t>j</a:t>
                      </a:r>
                      <a:endParaRPr baseline="-25000"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Solution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Ratio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</a:tr>
              <a:tr h="3978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Basic Variable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 vMerge="1"/>
                <a:tc vMerge="1"/>
              </a:tr>
              <a:tr h="42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</a:tr>
              <a:tr h="2521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Z</a:t>
                      </a:r>
                      <a:r>
                        <a:rPr baseline="-25000" lang="en" sz="1200" u="none" cap="none" strike="noStrike"/>
                        <a:t>j</a:t>
                      </a:r>
                      <a:endParaRPr baseline="-25000" sz="1200" u="none" cap="none" strike="noStrike"/>
                    </a:p>
                  </a:txBody>
                  <a:tcPr marT="63500" marB="63500" marR="63500" marL="6350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 vMerge="1"/>
              </a:tr>
            </a:tbl>
          </a:graphicData>
        </a:graphic>
      </p:graphicFrame>
      <p:sp>
        <p:nvSpPr>
          <p:cNvPr id="136" name="Google Shape;136;p18"/>
          <p:cNvSpPr txBox="1"/>
          <p:nvPr/>
        </p:nvSpPr>
        <p:spPr>
          <a:xfrm>
            <a:off x="379625" y="3240625"/>
            <a:ext cx="8232300" cy="17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in the table, C</a:t>
            </a:r>
            <a:r>
              <a:rPr b="0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are the coefficients and the Basic variable values are the variables of the objective function, z. C</a:t>
            </a:r>
            <a:r>
              <a:rPr b="0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values are the current slack variable values. The constraint coefficients will be put below each corresponding basic variable, and the constant on the right hand side will be put below </a:t>
            </a:r>
            <a:r>
              <a:rPr lang="en" sz="1000">
                <a:solidFill>
                  <a:schemeClr val="dk1"/>
                </a:solidFill>
              </a:rPr>
              <a:t>								             2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“Solution” field. Also, Z</a:t>
            </a:r>
            <a:r>
              <a:rPr b="0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value such that, Z</a:t>
            </a:r>
            <a:r>
              <a:rPr b="0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∑  </a:t>
            </a:r>
            <a:r>
              <a:rPr lang="en">
                <a:solidFill>
                  <a:schemeClr val="dk1"/>
                </a:solidFill>
              </a:rPr>
              <a:t>(C</a:t>
            </a:r>
            <a:r>
              <a:rPr baseline="-25000" lang="en">
                <a:solidFill>
                  <a:schemeClr val="dk1"/>
                </a:solidFill>
              </a:rPr>
              <a:t>Bi</a:t>
            </a:r>
            <a:r>
              <a:rPr lang="en">
                <a:solidFill>
                  <a:schemeClr val="dk1"/>
                </a:solidFill>
              </a:rPr>
              <a:t>) (a</a:t>
            </a:r>
            <a:r>
              <a:rPr baseline="-25000" lang="en">
                <a:solidFill>
                  <a:schemeClr val="dk1"/>
                </a:solidFill>
              </a:rPr>
              <a:t>ij</a:t>
            </a:r>
            <a:r>
              <a:rPr lang="en">
                <a:solidFill>
                  <a:schemeClr val="dk1"/>
                </a:solidFill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r>
              <a:rPr lang="en" sz="1000">
                <a:solidFill>
                  <a:schemeClr val="dk1"/>
                </a:solidFill>
              </a:rPr>
              <a:t>            </a:t>
            </a:r>
            <a:r>
              <a:rPr lang="en" sz="1000">
                <a:solidFill>
                  <a:schemeClr val="dk1"/>
                </a:solidFill>
              </a:rPr>
              <a:t>i=1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to make sure that, 		 For maximizing optimization,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Z</a:t>
            </a:r>
            <a:r>
              <a:rPr b="1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≤ 0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minimizing optimization,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Z</a:t>
            </a:r>
            <a:r>
              <a:rPr b="1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≥ 0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have to construct simplex tables iteratively until this condition is met.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455850" y="593975"/>
            <a:ext cx="8232300" cy="72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 txBox="1"/>
          <p:nvPr>
            <p:ph idx="4294967295" type="body"/>
          </p:nvPr>
        </p:nvSpPr>
        <p:spPr>
          <a:xfrm>
            <a:off x="919500" y="71731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673"/>
              <a:buNone/>
            </a:pPr>
            <a:r>
              <a:rPr b="1" lang="en" sz="2805">
                <a:solidFill>
                  <a:schemeClr val="lt1"/>
                </a:solidFill>
              </a:rPr>
              <a:t>Simplex Method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1578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7642125" y="217000"/>
            <a:ext cx="3087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8010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8379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305525" y="6742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6536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904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7273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1" name="Google Shape;151;p19"/>
          <p:cNvGraphicFramePr/>
          <p:nvPr/>
        </p:nvGraphicFramePr>
        <p:xfrm>
          <a:off x="455875" y="220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{416D1302-5554-4762-B324-A10315E8B38F}</a:tableStyleId>
              </a:tblPr>
              <a:tblGrid>
                <a:gridCol w="397250"/>
                <a:gridCol w="576400"/>
                <a:gridCol w="1931750"/>
                <a:gridCol w="977575"/>
                <a:gridCol w="977575"/>
              </a:tblGrid>
              <a:tr h="3017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</a:t>
                      </a:r>
                      <a:r>
                        <a:rPr baseline="-25000" lang="en" sz="1200" u="none" cap="none" strike="noStrike"/>
                        <a:t>Bi</a:t>
                      </a:r>
                      <a:endParaRPr baseline="-25000"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</a:t>
                      </a:r>
                      <a:r>
                        <a:rPr baseline="-25000" lang="en" sz="1200" u="none" cap="none" strike="noStrike"/>
                        <a:t>j</a:t>
                      </a:r>
                      <a:endParaRPr baseline="-25000"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6        8        0        0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Solution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Ratio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</a:tr>
              <a:tr h="6897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Basic Variable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X</a:t>
                      </a:r>
                      <a:r>
                        <a:rPr baseline="-25000" lang="en" sz="1200" u="none" cap="none" strike="noStrike"/>
                        <a:t>1           </a:t>
                      </a:r>
                      <a:r>
                        <a:rPr lang="en" sz="1200" u="none" cap="none" strike="noStrike"/>
                        <a:t>X</a:t>
                      </a:r>
                      <a:r>
                        <a:rPr baseline="-25000" lang="en" sz="1200" u="none" cap="none" strike="noStrike"/>
                        <a:t>2           </a:t>
                      </a:r>
                      <a:r>
                        <a:rPr lang="en" sz="1200" u="none" cap="none" strike="noStrike"/>
                        <a:t>S</a:t>
                      </a:r>
                      <a:r>
                        <a:rPr baseline="-25000" lang="en" sz="1200" u="none" cap="none" strike="noStrike"/>
                        <a:t>1            </a:t>
                      </a:r>
                      <a:r>
                        <a:rPr lang="en" sz="1200" u="none" cap="none" strike="noStrike"/>
                        <a:t>S</a:t>
                      </a:r>
                      <a:r>
                        <a:rPr baseline="-25000"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 vMerge="1"/>
                <a:tc vMerge="1"/>
              </a:tr>
              <a:tr h="98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</a:t>
                      </a:r>
                      <a:r>
                        <a:rPr baseline="-25000" lang="en" sz="1200" u="none" cap="none" strike="noStrike"/>
                        <a:t>1</a:t>
                      </a:r>
                      <a:endParaRPr baseline="-25000"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aseline="-25000"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</a:t>
                      </a:r>
                      <a:r>
                        <a:rPr baseline="-25000" lang="en" sz="1200" u="none" cap="none" strike="noStrike"/>
                        <a:t>2</a:t>
                      </a:r>
                      <a:endParaRPr baseline="-25000"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     5       10       1        0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     4        4        0        1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60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40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</a:tr>
              <a:tr h="4511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Z</a:t>
                      </a:r>
                      <a:r>
                        <a:rPr baseline="-25000" lang="en" sz="1200" u="none" cap="none" strike="noStrike"/>
                        <a:t>j</a:t>
                      </a:r>
                      <a:endParaRPr baseline="-25000" sz="1200" u="none" cap="none" strike="noStrike"/>
                    </a:p>
                  </a:txBody>
                  <a:tcPr marT="63500" marB="63500" marR="63500" marL="6350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     0        0        0        0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 vMerge="1"/>
              </a:tr>
            </a:tbl>
          </a:graphicData>
        </a:graphic>
      </p:graphicFrame>
      <p:sp>
        <p:nvSpPr>
          <p:cNvPr id="152" name="Google Shape;152;p19"/>
          <p:cNvSpPr txBox="1"/>
          <p:nvPr/>
        </p:nvSpPr>
        <p:spPr>
          <a:xfrm>
            <a:off x="3015275" y="1460100"/>
            <a:ext cx="3000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Simplex Table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5602375" y="2209050"/>
            <a:ext cx="3000000" cy="2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Here, for both x</a:t>
            </a:r>
            <a:r>
              <a:rPr b="0" baseline="-25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x</a:t>
            </a:r>
            <a:r>
              <a:rPr b="0" baseline="-25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</a:t>
            </a:r>
            <a:r>
              <a:rPr b="0" baseline="-25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Z</a:t>
            </a:r>
            <a:r>
              <a:rPr b="0" baseline="-25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0, so the condition for maximization optimization isn’t met. We have to construct the next simplex table.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</a:t>
            </a:r>
            <a:r>
              <a:rPr baseline="-25000" lang="en" sz="1200">
                <a:solidFill>
                  <a:schemeClr val="dk1"/>
                </a:solidFill>
              </a:rPr>
              <a:t>j</a:t>
            </a:r>
            <a:r>
              <a:rPr lang="en">
                <a:solidFill>
                  <a:schemeClr val="dk1"/>
                </a:solidFill>
              </a:rPr>
              <a:t>-</a:t>
            </a:r>
            <a:r>
              <a:rPr lang="en" sz="1200">
                <a:solidFill>
                  <a:schemeClr val="dk1"/>
                </a:solidFill>
              </a:rPr>
              <a:t>Z</a:t>
            </a:r>
            <a:r>
              <a:rPr baseline="-25000" lang="en" sz="1200">
                <a:solidFill>
                  <a:schemeClr val="dk1"/>
                </a:solidFill>
              </a:rPr>
              <a:t>j</a:t>
            </a:r>
            <a:r>
              <a:rPr lang="en">
                <a:solidFill>
                  <a:schemeClr val="dk1"/>
                </a:solidFill>
              </a:rPr>
              <a:t> = 6     8     0      0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1467600" y="3223250"/>
            <a:ext cx="1769400" cy="288000"/>
          </a:xfrm>
          <a:prstGeom prst="ellipse">
            <a:avLst/>
          </a:prstGeom>
          <a:noFill/>
          <a:ln cap="flat" cmpd="sng" w="2857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1988825" y="3209550"/>
            <a:ext cx="370200" cy="722700"/>
          </a:xfrm>
          <a:prstGeom prst="ellipse">
            <a:avLst/>
          </a:prstGeom>
          <a:noFill/>
          <a:ln cap="flat" cmpd="sng" w="2857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2029925" y="3223250"/>
            <a:ext cx="288000" cy="288000"/>
          </a:xfrm>
          <a:prstGeom prst="ellipse">
            <a:avLst/>
          </a:prstGeom>
          <a:noFill/>
          <a:ln cap="flat" cmpd="sng" w="381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455850" y="593975"/>
            <a:ext cx="8232300" cy="72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 txBox="1"/>
          <p:nvPr>
            <p:ph idx="4294967295" type="body"/>
          </p:nvPr>
        </p:nvSpPr>
        <p:spPr>
          <a:xfrm>
            <a:off x="919500" y="71731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673"/>
              <a:buNone/>
            </a:pPr>
            <a:r>
              <a:rPr b="1" lang="en" sz="2805">
                <a:solidFill>
                  <a:schemeClr val="lt1"/>
                </a:solidFill>
              </a:rPr>
              <a:t>Simplex Method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1578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7642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8010789" y="217000"/>
            <a:ext cx="3087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8379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6305525" y="6742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6536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6904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7273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3015275" y="1460100"/>
            <a:ext cx="3000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Simplex Table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5602375" y="2209050"/>
            <a:ext cx="3000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Here, for x</a:t>
            </a:r>
            <a:r>
              <a:rPr b="0" baseline="-25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</a:t>
            </a:r>
            <a:r>
              <a:rPr b="0" baseline="-25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Z</a:t>
            </a:r>
            <a:r>
              <a:rPr b="0" baseline="-25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0, so the condition for maximization optimization isn’t met. We have to construct the next simplex table.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New value = Old value - (corr. key column * corr. key row)/key element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</a:t>
            </a:r>
            <a:r>
              <a:rPr baseline="-25000" lang="en" sz="1200">
                <a:solidFill>
                  <a:schemeClr val="dk1"/>
                </a:solidFill>
              </a:rPr>
              <a:t>j</a:t>
            </a:r>
            <a:r>
              <a:rPr lang="en">
                <a:solidFill>
                  <a:schemeClr val="dk1"/>
                </a:solidFill>
              </a:rPr>
              <a:t>-</a:t>
            </a:r>
            <a:r>
              <a:rPr lang="en" sz="1200">
                <a:solidFill>
                  <a:schemeClr val="dk1"/>
                </a:solidFill>
              </a:rPr>
              <a:t>Z</a:t>
            </a:r>
            <a:r>
              <a:rPr baseline="-25000" lang="en" sz="1200">
                <a:solidFill>
                  <a:schemeClr val="dk1"/>
                </a:solidFill>
              </a:rPr>
              <a:t>j</a:t>
            </a:r>
            <a:r>
              <a:rPr lang="en">
                <a:solidFill>
                  <a:schemeClr val="dk1"/>
                </a:solidFill>
              </a:rPr>
              <a:t> = 2     0     </a:t>
            </a:r>
            <a:r>
              <a:rPr lang="en" sz="1700">
                <a:solidFill>
                  <a:schemeClr val="dk1"/>
                </a:solidFill>
              </a:rPr>
              <a:t>-⅘    </a:t>
            </a:r>
            <a:r>
              <a:rPr lang="en">
                <a:solidFill>
                  <a:schemeClr val="dk1"/>
                </a:solidFill>
              </a:rPr>
              <a:t> 0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3" name="Google Shape;173;p20"/>
          <p:cNvGraphicFramePr/>
          <p:nvPr/>
        </p:nvGraphicFramePr>
        <p:xfrm>
          <a:off x="455825" y="220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{416D1302-5554-4762-B324-A10315E8B38F}</a:tableStyleId>
              </a:tblPr>
              <a:tblGrid>
                <a:gridCol w="397250"/>
                <a:gridCol w="576425"/>
                <a:gridCol w="1931750"/>
                <a:gridCol w="977575"/>
                <a:gridCol w="977575"/>
              </a:tblGrid>
              <a:tr h="3632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</a:t>
                      </a:r>
                      <a:r>
                        <a:rPr baseline="-25000" lang="en" sz="1200" u="none" cap="none" strike="noStrike"/>
                        <a:t>Bi</a:t>
                      </a:r>
                      <a:endParaRPr baseline="-25000"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</a:t>
                      </a:r>
                      <a:r>
                        <a:rPr baseline="-25000" lang="en" sz="1200" u="none" cap="none" strike="noStrike"/>
                        <a:t>j</a:t>
                      </a:r>
                      <a:endParaRPr baseline="-25000"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6        8        0        0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Solution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Ratio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</a:tr>
              <a:tr h="7902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Basic Variable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X</a:t>
                      </a:r>
                      <a:r>
                        <a:rPr baseline="-25000" lang="en" sz="1200" u="none" cap="none" strike="noStrike"/>
                        <a:t>1           </a:t>
                      </a:r>
                      <a:r>
                        <a:rPr lang="en" sz="1200" u="none" cap="none" strike="noStrike"/>
                        <a:t>X</a:t>
                      </a:r>
                      <a:r>
                        <a:rPr baseline="-25000" lang="en" sz="1200" u="none" cap="none" strike="noStrike"/>
                        <a:t>2           </a:t>
                      </a:r>
                      <a:r>
                        <a:rPr lang="en" sz="1200" u="none" cap="none" strike="noStrike"/>
                        <a:t>S</a:t>
                      </a:r>
                      <a:r>
                        <a:rPr baseline="-25000" lang="en" sz="1200" u="none" cap="none" strike="noStrike"/>
                        <a:t>1            </a:t>
                      </a:r>
                      <a:r>
                        <a:rPr lang="en" sz="1200" u="none" cap="none" strike="noStrike"/>
                        <a:t>S</a:t>
                      </a:r>
                      <a:r>
                        <a:rPr baseline="-25000"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 vMerge="1"/>
                <a:tc vMerge="1"/>
              </a:tr>
              <a:tr h="97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X</a:t>
                      </a:r>
                      <a:r>
                        <a:rPr baseline="-25000" lang="en" sz="1200" u="none" cap="none" strike="noStrike"/>
                        <a:t>2</a:t>
                      </a:r>
                      <a:endParaRPr baseline="-25000"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aseline="-25000"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</a:t>
                      </a:r>
                      <a:r>
                        <a:rPr baseline="-25000" lang="en" sz="1200" u="none" cap="none" strike="noStrike"/>
                        <a:t>2</a:t>
                      </a:r>
                      <a:endParaRPr baseline="-25000"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  1/2       1        1/10      0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        0        -2/5       1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16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12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</a:tr>
              <a:tr h="3632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Z</a:t>
                      </a:r>
                      <a:r>
                        <a:rPr baseline="-25000" lang="en" sz="1200" u="none" cap="none" strike="noStrike"/>
                        <a:t>j</a:t>
                      </a:r>
                      <a:endParaRPr baseline="-25000" sz="1200" u="none" cap="none" strike="noStrike"/>
                    </a:p>
                  </a:txBody>
                  <a:tcPr marT="63500" marB="63500" marR="63500" marL="6350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4         8        4/5        0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48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 vMerge="1"/>
              </a:tr>
            </a:tbl>
          </a:graphicData>
        </a:graphic>
      </p:graphicFrame>
      <p:sp>
        <p:nvSpPr>
          <p:cNvPr id="174" name="Google Shape;174;p20"/>
          <p:cNvSpPr/>
          <p:nvPr/>
        </p:nvSpPr>
        <p:spPr>
          <a:xfrm>
            <a:off x="1549900" y="3360425"/>
            <a:ext cx="308700" cy="722700"/>
          </a:xfrm>
          <a:prstGeom prst="ellipse">
            <a:avLst/>
          </a:prstGeom>
          <a:noFill/>
          <a:ln cap="flat" cmpd="sng" w="2857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53900" y="3703325"/>
            <a:ext cx="1838100" cy="463800"/>
          </a:xfrm>
          <a:prstGeom prst="ellipse">
            <a:avLst/>
          </a:prstGeom>
          <a:noFill/>
          <a:ln cap="flat" cmpd="sng" w="2857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1549900" y="3771900"/>
            <a:ext cx="308700" cy="246900"/>
          </a:xfrm>
          <a:prstGeom prst="ellipse">
            <a:avLst/>
          </a:prstGeom>
          <a:noFill/>
          <a:ln cap="flat" cmpd="sng" w="381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/>
          <p:nvPr/>
        </p:nvSpPr>
        <p:spPr>
          <a:xfrm>
            <a:off x="455850" y="593975"/>
            <a:ext cx="8232300" cy="72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 txBox="1"/>
          <p:nvPr>
            <p:ph idx="4294967295" type="body"/>
          </p:nvPr>
        </p:nvSpPr>
        <p:spPr>
          <a:xfrm>
            <a:off x="919500" y="717319"/>
            <a:ext cx="7305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673"/>
              <a:buNone/>
            </a:pPr>
            <a:r>
              <a:rPr b="1" lang="en" sz="2805">
                <a:solidFill>
                  <a:schemeClr val="lt1"/>
                </a:solidFill>
              </a:rPr>
              <a:t>Simplex Method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1578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455850" y="2170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7642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8010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8379452" y="217000"/>
            <a:ext cx="3087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6305525" y="674200"/>
            <a:ext cx="456000" cy="9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6536125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6904789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7273452" y="217000"/>
            <a:ext cx="308700" cy="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3015275" y="1460100"/>
            <a:ext cx="3000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 Simplex Table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5602375" y="2209050"/>
            <a:ext cx="3000000" cy="28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Here, the condition for maximization optimization has been met for all basic variables.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Therefore, the solution is - 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8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the optimal objective function, 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64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</a:t>
            </a:r>
            <a:r>
              <a:rPr baseline="-25000" lang="en" sz="1200">
                <a:solidFill>
                  <a:schemeClr val="dk1"/>
                </a:solidFill>
              </a:rPr>
              <a:t>j</a:t>
            </a:r>
            <a:r>
              <a:rPr lang="en">
                <a:solidFill>
                  <a:schemeClr val="dk1"/>
                </a:solidFill>
              </a:rPr>
              <a:t>-</a:t>
            </a:r>
            <a:r>
              <a:rPr lang="en" sz="1200">
                <a:solidFill>
                  <a:schemeClr val="dk1"/>
                </a:solidFill>
              </a:rPr>
              <a:t>Z</a:t>
            </a:r>
            <a:r>
              <a:rPr baseline="-25000" lang="en" sz="1200">
                <a:solidFill>
                  <a:schemeClr val="dk1"/>
                </a:solidFill>
              </a:rPr>
              <a:t>j</a:t>
            </a:r>
            <a:r>
              <a:rPr lang="en">
                <a:solidFill>
                  <a:schemeClr val="dk1"/>
                </a:solidFill>
              </a:rPr>
              <a:t> = 0     0     -2/5</a:t>
            </a:r>
            <a:r>
              <a:rPr lang="en" sz="1700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chemeClr val="dk1"/>
                </a:solidFill>
              </a:rPr>
              <a:t> 0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21"/>
          <p:cNvGraphicFramePr/>
          <p:nvPr/>
        </p:nvGraphicFramePr>
        <p:xfrm>
          <a:off x="455825" y="220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{416D1302-5554-4762-B324-A10315E8B38F}</a:tableStyleId>
              </a:tblPr>
              <a:tblGrid>
                <a:gridCol w="395950"/>
                <a:gridCol w="574525"/>
                <a:gridCol w="1925400"/>
                <a:gridCol w="974350"/>
                <a:gridCol w="974350"/>
              </a:tblGrid>
              <a:tr h="2996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</a:t>
                      </a:r>
                      <a:r>
                        <a:rPr baseline="-25000" lang="en" sz="1200" u="none" cap="none" strike="noStrike"/>
                        <a:t>Bi</a:t>
                      </a:r>
                      <a:endParaRPr baseline="-25000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</a:t>
                      </a:r>
                      <a:r>
                        <a:rPr baseline="-25000" lang="en" sz="1200" u="none" cap="none" strike="noStrike"/>
                        <a:t>j</a:t>
                      </a:r>
                      <a:endParaRPr baseline="-25000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6        8        0        0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Solution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Ratio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Basic Variable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X</a:t>
                      </a:r>
                      <a:r>
                        <a:rPr baseline="-25000" lang="en" sz="1200" u="none" cap="none" strike="noStrike"/>
                        <a:t>1           </a:t>
                      </a:r>
                      <a:r>
                        <a:rPr lang="en" sz="1200" u="none" cap="none" strike="noStrike"/>
                        <a:t>X</a:t>
                      </a:r>
                      <a:r>
                        <a:rPr baseline="-25000" lang="en" sz="1200" u="none" cap="none" strike="noStrike"/>
                        <a:t>2           </a:t>
                      </a:r>
                      <a:r>
                        <a:rPr lang="en" sz="1200" u="none" cap="none" strike="noStrike"/>
                        <a:t>S</a:t>
                      </a:r>
                      <a:r>
                        <a:rPr baseline="-25000" lang="en" sz="1200" u="none" cap="none" strike="noStrike"/>
                        <a:t>1            </a:t>
                      </a:r>
                      <a:r>
                        <a:rPr lang="en" sz="1200" u="none" cap="none" strike="noStrike"/>
                        <a:t>S</a:t>
                      </a:r>
                      <a:r>
                        <a:rPr baseline="-25000"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96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X</a:t>
                      </a:r>
                      <a:r>
                        <a:rPr baseline="-25000" lang="en" sz="1200" u="none" cap="none" strike="noStrike"/>
                        <a:t>2</a:t>
                      </a:r>
                      <a:endParaRPr baseline="-25000"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aseline="-25000"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X</a:t>
                      </a:r>
                      <a:r>
                        <a:rPr baseline="-25000" lang="en" sz="1200" u="none" cap="none" strike="noStrike"/>
                        <a:t>1</a:t>
                      </a:r>
                      <a:endParaRPr baseline="-25000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0       1       1/5       -1/4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   1       0      -1/5       1/2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4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Z</a:t>
                      </a:r>
                      <a:r>
                        <a:rPr baseline="-25000" lang="en" sz="1200" u="none" cap="none" strike="noStrike"/>
                        <a:t>j</a:t>
                      </a:r>
                      <a:endParaRPr baseline="-25000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   6       8       2/5         1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64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