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8" r:id="rId3"/>
    <p:sldId id="267" r:id="rId4"/>
    <p:sldId id="270" r:id="rId5"/>
    <p:sldId id="271" r:id="rId6"/>
    <p:sldId id="269" r:id="rId7"/>
    <p:sldId id="272" r:id="rId8"/>
    <p:sldId id="274" r:id="rId9"/>
    <p:sldId id="275" r:id="rId10"/>
    <p:sldId id="276" r:id="rId11"/>
    <p:sldId id="266" r:id="rId12"/>
    <p:sldId id="25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impia Muntea" initials="OM" lastIdx="11" clrIdx="0">
    <p:extLst>
      <p:ext uri="{19B8F6BF-5375-455C-9EA6-DF929625EA0E}">
        <p15:presenceInfo xmlns:p15="http://schemas.microsoft.com/office/powerpoint/2012/main" userId="909c14a6e79596c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F2DD"/>
    <a:srgbClr val="BCC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0-22T21:33:12.832" idx="5">
    <p:pos x="4225" y="842"/>
    <p:text>Document Object Model DOM</p:text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1AB6D8-5476-43C7-869F-18413B38F252}" type="datetimeFigureOut">
              <a:rPr lang="ro-RO" smtClean="0"/>
              <a:t>23.10.2018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D55EE-5D53-46DD-8C82-A688972CA11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02511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D55EE-5D53-46DD-8C82-A688972CA115}" type="slidenum">
              <a:rPr lang="ro-RO" smtClean="0"/>
              <a:t>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42487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D55EE-5D53-46DD-8C82-A688972CA115}" type="slidenum">
              <a:rPr lang="ro-RO" smtClean="0"/>
              <a:t>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56889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D55EE-5D53-46DD-8C82-A688972CA115}" type="slidenum">
              <a:rPr lang="ro-RO" smtClean="0"/>
              <a:t>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31208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D55EE-5D53-46DD-8C82-A688972CA115}" type="slidenum">
              <a:rPr lang="ro-RO" smtClean="0"/>
              <a:t>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92954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D55EE-5D53-46DD-8C82-A688972CA115}" type="slidenum">
              <a:rPr lang="ro-RO" smtClean="0"/>
              <a:t>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190491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D55EE-5D53-46DD-8C82-A688972CA115}" type="slidenum">
              <a:rPr lang="ro-RO" smtClean="0"/>
              <a:t>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8342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D55EE-5D53-46DD-8C82-A688972CA115}" type="slidenum">
              <a:rPr lang="ro-RO" smtClean="0"/>
              <a:t>10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69703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815B-CEF3-45DF-AEED-71F6A8A86E31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322E-DAB6-42CB-A77B-619E20DE6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90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815B-CEF3-45DF-AEED-71F6A8A86E31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322E-DAB6-42CB-A77B-619E20DE6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15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815B-CEF3-45DF-AEED-71F6A8A86E31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322E-DAB6-42CB-A77B-619E20DE6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008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815B-CEF3-45DF-AEED-71F6A8A86E31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322E-DAB6-42CB-A77B-619E20DE6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63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815B-CEF3-45DF-AEED-71F6A8A86E31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322E-DAB6-42CB-A77B-619E20DE6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38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815B-CEF3-45DF-AEED-71F6A8A86E31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322E-DAB6-42CB-A77B-619E20DE6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77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815B-CEF3-45DF-AEED-71F6A8A86E31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322E-DAB6-42CB-A77B-619E20DE6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08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815B-CEF3-45DF-AEED-71F6A8A86E31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322E-DAB6-42CB-A77B-619E20DE6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121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815B-CEF3-45DF-AEED-71F6A8A86E31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322E-DAB6-42CB-A77B-619E20DE6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84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815B-CEF3-45DF-AEED-71F6A8A86E31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322E-DAB6-42CB-A77B-619E20DE6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452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815B-CEF3-45DF-AEED-71F6A8A86E31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322E-DAB6-42CB-A77B-619E20DE6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88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9815B-CEF3-45DF-AEED-71F6A8A86E31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C322E-DAB6-42CB-A77B-619E20DE6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14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://frontendbabel.info/articles/webpage-rendering-101/" TargetMode="External"/><Relationship Id="rId7" Type="http://schemas.openxmlformats.org/officeDocument/2006/relationships/hyperlink" Target="https://msdn.microsoft.com/en-us/library/ms256471(v=vs.110).aspx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utomationintesting.com/selenium/java/lessons/locators.html" TargetMode="External"/><Relationship Id="rId5" Type="http://schemas.openxmlformats.org/officeDocument/2006/relationships/hyperlink" Target="https://www.tutorialspoint.com/ajax/what_is_ajax.htm" TargetMode="External"/><Relationship Id="rId4" Type="http://schemas.openxmlformats.org/officeDocument/2006/relationships/hyperlink" Target="https://www.html5rocks.com/en/tutorials/internals/howbrowserswork/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Relationship Id="rId9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gif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tags/" TargetMode="Externa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5.svg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2EB9D-1207-48CB-B445-6A827DA258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752" y="786781"/>
            <a:ext cx="9714190" cy="1666717"/>
          </a:xfrm>
        </p:spPr>
        <p:txBody>
          <a:bodyPr>
            <a:no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HTML, CSS, JavaScript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6D65FA-B17E-4265-88DB-7ADF1D3EC1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9546" y="3350043"/>
            <a:ext cx="4951756" cy="721857"/>
          </a:xfrm>
        </p:spPr>
        <p:txBody>
          <a:bodyPr>
            <a:normAutofit fontScale="62500" lnSpcReduction="20000"/>
          </a:bodyPr>
          <a:lstStyle/>
          <a:p>
            <a:pPr algn="l">
              <a:lnSpc>
                <a:spcPct val="150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AND BASIC CONCEPTS</a:t>
            </a:r>
            <a:endParaRPr lang="en-US" sz="3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FDB47C-4253-46D6-8E07-A46095BB9D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295" y="5276413"/>
            <a:ext cx="2973161" cy="794805"/>
          </a:xfrm>
          <a:prstGeom prst="rect">
            <a:avLst/>
          </a:prstGeom>
        </p:spPr>
      </p:pic>
      <p:sp>
        <p:nvSpPr>
          <p:cNvPr id="14" name="Subtitle 2">
            <a:extLst>
              <a:ext uri="{FF2B5EF4-FFF2-40B4-BE49-F238E27FC236}">
                <a16:creationId xmlns:a16="http://schemas.microsoft.com/office/drawing/2014/main" id="{076B3447-CF06-45E5-8964-2101D44E32B8}"/>
              </a:ext>
            </a:extLst>
          </p:cNvPr>
          <p:cNvSpPr txBox="1">
            <a:spLocks/>
          </p:cNvSpPr>
          <p:nvPr/>
        </p:nvSpPr>
        <p:spPr>
          <a:xfrm>
            <a:off x="705559" y="6164077"/>
            <a:ext cx="1356506" cy="289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www.arobs.com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C50FA88-3443-452D-8AF9-4E61DA645B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404501"/>
            <a:ext cx="7511239" cy="129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506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DAA7-5CC0-4740-AD58-34B71E888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559" y="205735"/>
            <a:ext cx="5174825" cy="60768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Locators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3014091-7DA5-4731-8D89-788E76A7B5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-262910"/>
            <a:ext cx="7639050" cy="1076325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D3E5A56-7B58-440C-9A5F-D9909233C42F}"/>
              </a:ext>
            </a:extLst>
          </p:cNvPr>
          <p:cNvCxnSpPr>
            <a:cxnSpLocks/>
          </p:cNvCxnSpPr>
          <p:nvPr/>
        </p:nvCxnSpPr>
        <p:spPr>
          <a:xfrm flipH="1">
            <a:off x="335559" y="813415"/>
            <a:ext cx="5612237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3" name="Content Placeholder 39">
            <a:extLst>
              <a:ext uri="{FF2B5EF4-FFF2-40B4-BE49-F238E27FC236}">
                <a16:creationId xmlns:a16="http://schemas.microsoft.com/office/drawing/2014/main" id="{9D8CF9C4-6569-4876-9C98-3217C3714D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6307534"/>
            <a:ext cx="12079516" cy="324666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240071E1-D78D-4127-AC26-3D6613E4765A}"/>
              </a:ext>
            </a:extLst>
          </p:cNvPr>
          <p:cNvGrpSpPr/>
          <p:nvPr/>
        </p:nvGrpSpPr>
        <p:grpSpPr>
          <a:xfrm>
            <a:off x="9806099" y="6275934"/>
            <a:ext cx="2273416" cy="405753"/>
            <a:chOff x="58724" y="6275934"/>
            <a:chExt cx="2273416" cy="405753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277D92F-A91C-46D3-826A-D4BF5CC622AC}"/>
                </a:ext>
              </a:extLst>
            </p:cNvPr>
            <p:cNvSpPr/>
            <p:nvPr/>
          </p:nvSpPr>
          <p:spPr>
            <a:xfrm>
              <a:off x="58724" y="6294806"/>
              <a:ext cx="2273416" cy="38688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itle 1">
              <a:extLst>
                <a:ext uri="{FF2B5EF4-FFF2-40B4-BE49-F238E27FC236}">
                  <a16:creationId xmlns:a16="http://schemas.microsoft.com/office/drawing/2014/main" id="{3A146C1D-A11C-4266-A7D9-4C9F026A38E2}"/>
                </a:ext>
              </a:extLst>
            </p:cNvPr>
            <p:cNvSpPr txBox="1">
              <a:spLocks/>
            </p:cNvSpPr>
            <p:nvPr/>
          </p:nvSpPr>
          <p:spPr>
            <a:xfrm>
              <a:off x="504623" y="6275934"/>
              <a:ext cx="1381617" cy="28790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www.arobs.com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8790485-D75E-4655-AB74-DCE8D95410E4}"/>
              </a:ext>
            </a:extLst>
          </p:cNvPr>
          <p:cNvSpPr txBox="1"/>
          <p:nvPr/>
        </p:nvSpPr>
        <p:spPr>
          <a:xfrm>
            <a:off x="803127" y="1889740"/>
            <a:ext cx="88664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F1BB5D-2BC1-4F54-BD5D-D7808E9F3C3E}"/>
              </a:ext>
            </a:extLst>
          </p:cNvPr>
          <p:cNvSpPr txBox="1"/>
          <p:nvPr/>
        </p:nvSpPr>
        <p:spPr>
          <a:xfrm>
            <a:off x="603315" y="1489435"/>
            <a:ext cx="1103030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566738"/>
            <a:r>
              <a:rPr lang="en-US" sz="2000" dirty="0"/>
              <a:t>A locator is a query that results in 1-N elements being returned to you - the majority of the time it’ll be a single element.</a:t>
            </a:r>
          </a:p>
          <a:p>
            <a:pPr indent="566738"/>
            <a:r>
              <a:rPr lang="en-US" sz="2000" dirty="0"/>
              <a:t>An element is an HTML element from the page such as an input field or an anchor.</a:t>
            </a:r>
          </a:p>
          <a:p>
            <a:pPr indent="566738"/>
            <a:r>
              <a:rPr lang="en-US" sz="2000" dirty="0"/>
              <a:t>Methods:</a:t>
            </a:r>
          </a:p>
          <a:p>
            <a:pPr marL="342900" indent="-342900">
              <a:buAutoNum type="arabicPeriod"/>
            </a:pPr>
            <a:r>
              <a:rPr lang="en-US" sz="2000" dirty="0"/>
              <a:t>Using the ID</a:t>
            </a:r>
          </a:p>
          <a:p>
            <a:pPr marL="342900" indent="-342900">
              <a:buAutoNum type="arabicPeriod"/>
            </a:pPr>
            <a:r>
              <a:rPr lang="en-US" sz="2000" dirty="0"/>
              <a:t>Using Name</a:t>
            </a:r>
          </a:p>
          <a:p>
            <a:pPr marL="342900" indent="-342900">
              <a:buAutoNum type="arabicPeriod"/>
            </a:pPr>
            <a:r>
              <a:rPr lang="en-US" sz="2000" dirty="0"/>
              <a:t>Using </a:t>
            </a:r>
            <a:r>
              <a:rPr lang="ro-RO" sz="2000" dirty="0"/>
              <a:t>CSS Selector</a:t>
            </a:r>
            <a:endParaRPr lang="en-US" sz="2000" dirty="0"/>
          </a:p>
          <a:p>
            <a:pPr marL="342900" indent="-342900">
              <a:buAutoNum type="arabicPeriod"/>
            </a:pPr>
            <a:r>
              <a:rPr lang="en-US" sz="2000" dirty="0"/>
              <a:t>Using </a:t>
            </a:r>
            <a:r>
              <a:rPr lang="en-US" sz="2000" dirty="0" err="1"/>
              <a:t>ClassName</a:t>
            </a:r>
            <a:endParaRPr lang="en-US" sz="2000" dirty="0"/>
          </a:p>
          <a:p>
            <a:pPr marL="342900" indent="-342900">
              <a:buAutoNum type="arabicPeriod"/>
            </a:pPr>
            <a:r>
              <a:rPr lang="en-US" sz="2000" dirty="0"/>
              <a:t>Using </a:t>
            </a:r>
            <a:r>
              <a:rPr lang="ro-RO" sz="2000" dirty="0"/>
              <a:t>TagName</a:t>
            </a:r>
            <a:endParaRPr lang="en-US" sz="2000" dirty="0"/>
          </a:p>
          <a:p>
            <a:pPr marL="342900" indent="-342900">
              <a:buAutoNum type="arabicPeriod"/>
            </a:pPr>
            <a:r>
              <a:rPr lang="en-US" sz="2000" dirty="0"/>
              <a:t>Using </a:t>
            </a:r>
            <a:r>
              <a:rPr lang="ro-RO" sz="2000" dirty="0"/>
              <a:t>Link</a:t>
            </a:r>
            <a:r>
              <a:rPr lang="en-US" sz="2000" dirty="0"/>
              <a:t> </a:t>
            </a:r>
            <a:r>
              <a:rPr lang="ro-RO" sz="2000" dirty="0"/>
              <a:t>Text</a:t>
            </a:r>
            <a:endParaRPr lang="en-US" sz="2000" dirty="0"/>
          </a:p>
          <a:p>
            <a:pPr marL="342900" indent="-342900">
              <a:buAutoNum type="arabicPeriod"/>
            </a:pPr>
            <a:r>
              <a:rPr lang="en-US" sz="2000" dirty="0"/>
              <a:t>Using the XPath</a:t>
            </a:r>
          </a:p>
        </p:txBody>
      </p:sp>
    </p:spTree>
    <p:extLst>
      <p:ext uri="{BB962C8B-B14F-4D97-AF65-F5344CB8AC3E}">
        <p14:creationId xmlns:p14="http://schemas.microsoft.com/office/powerpoint/2010/main" val="801605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DAA7-5CC0-4740-AD58-34B71E888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559" y="205735"/>
            <a:ext cx="5174825" cy="60768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Useful links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3014091-7DA5-4731-8D89-788E76A7B5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-262910"/>
            <a:ext cx="7639050" cy="1076325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D3E5A56-7B58-440C-9A5F-D9909233C42F}"/>
              </a:ext>
            </a:extLst>
          </p:cNvPr>
          <p:cNvCxnSpPr>
            <a:cxnSpLocks/>
          </p:cNvCxnSpPr>
          <p:nvPr/>
        </p:nvCxnSpPr>
        <p:spPr>
          <a:xfrm flipH="1">
            <a:off x="335559" y="813415"/>
            <a:ext cx="5612237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6" name="Arrow: Chevron 35">
            <a:extLst>
              <a:ext uri="{FF2B5EF4-FFF2-40B4-BE49-F238E27FC236}">
                <a16:creationId xmlns:a16="http://schemas.microsoft.com/office/drawing/2014/main" id="{A7F19E67-CAA0-434D-86E4-65543A6F62C0}"/>
              </a:ext>
            </a:extLst>
          </p:cNvPr>
          <p:cNvSpPr/>
          <p:nvPr/>
        </p:nvSpPr>
        <p:spPr>
          <a:xfrm>
            <a:off x="335558" y="1502835"/>
            <a:ext cx="151001" cy="151001"/>
          </a:xfrm>
          <a:prstGeom prst="chevron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9A9B32-B245-4629-B3AB-04E53067B27B}"/>
              </a:ext>
            </a:extLst>
          </p:cNvPr>
          <p:cNvSpPr txBox="1"/>
          <p:nvPr/>
        </p:nvSpPr>
        <p:spPr>
          <a:xfrm>
            <a:off x="536337" y="1225827"/>
            <a:ext cx="895804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http://frontendbabel.info/articles/webpage-rendering-101/</a:t>
            </a:r>
            <a:endParaRPr lang="en-US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https://www.html5rocks.com/en/tutorials/internals/howbrowserswork/</a:t>
            </a:r>
            <a:endParaRPr lang="en-US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https://www.tutorialspoint.com/ajax/what_is_ajax.htm</a:t>
            </a:r>
            <a:endParaRPr lang="en-US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6"/>
              </a:rPr>
              <a:t>https://automationintesting.com/selenium/java/lessons/locators.html</a:t>
            </a:r>
            <a:endParaRPr lang="en-US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7"/>
              </a:rPr>
              <a:t>https://msdn.microsoft.com/en-us/library/ms256471(v=vs.110).aspx</a:t>
            </a:r>
            <a:endParaRPr lang="en-US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endParaRPr lang="en-US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3" name="Content Placeholder 39">
            <a:extLst>
              <a:ext uri="{FF2B5EF4-FFF2-40B4-BE49-F238E27FC236}">
                <a16:creationId xmlns:a16="http://schemas.microsoft.com/office/drawing/2014/main" id="{9D8CF9C4-6569-4876-9C98-3217C3714D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6307534"/>
            <a:ext cx="12079516" cy="324666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240071E1-D78D-4127-AC26-3D6613E4765A}"/>
              </a:ext>
            </a:extLst>
          </p:cNvPr>
          <p:cNvGrpSpPr/>
          <p:nvPr/>
        </p:nvGrpSpPr>
        <p:grpSpPr>
          <a:xfrm>
            <a:off x="9806099" y="6275934"/>
            <a:ext cx="2273416" cy="405753"/>
            <a:chOff x="58724" y="6275934"/>
            <a:chExt cx="2273416" cy="405753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277D92F-A91C-46D3-826A-D4BF5CC622AC}"/>
                </a:ext>
              </a:extLst>
            </p:cNvPr>
            <p:cNvSpPr/>
            <p:nvPr/>
          </p:nvSpPr>
          <p:spPr>
            <a:xfrm>
              <a:off x="58724" y="6294806"/>
              <a:ext cx="2273416" cy="38688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itle 1">
              <a:extLst>
                <a:ext uri="{FF2B5EF4-FFF2-40B4-BE49-F238E27FC236}">
                  <a16:creationId xmlns:a16="http://schemas.microsoft.com/office/drawing/2014/main" id="{3A146C1D-A11C-4266-A7D9-4C9F026A38E2}"/>
                </a:ext>
              </a:extLst>
            </p:cNvPr>
            <p:cNvSpPr txBox="1">
              <a:spLocks/>
            </p:cNvSpPr>
            <p:nvPr/>
          </p:nvSpPr>
          <p:spPr>
            <a:xfrm>
              <a:off x="504623" y="6275934"/>
              <a:ext cx="1381617" cy="28790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www.arobs.com</a:t>
              </a:r>
            </a:p>
          </p:txBody>
        </p:sp>
      </p:grpSp>
      <p:sp>
        <p:nvSpPr>
          <p:cNvPr id="28" name="Arrow: Chevron 27">
            <a:extLst>
              <a:ext uri="{FF2B5EF4-FFF2-40B4-BE49-F238E27FC236}">
                <a16:creationId xmlns:a16="http://schemas.microsoft.com/office/drawing/2014/main" id="{3B4051C5-9CCF-4B65-B45F-46E74D675125}"/>
              </a:ext>
            </a:extLst>
          </p:cNvPr>
          <p:cNvSpPr/>
          <p:nvPr/>
        </p:nvSpPr>
        <p:spPr>
          <a:xfrm>
            <a:off x="335558" y="1914870"/>
            <a:ext cx="151001" cy="151001"/>
          </a:xfrm>
          <a:prstGeom prst="chevron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C4B7903D-AAA6-4FB1-88B3-8CDB1673B06F}"/>
              </a:ext>
            </a:extLst>
          </p:cNvPr>
          <p:cNvSpPr/>
          <p:nvPr/>
        </p:nvSpPr>
        <p:spPr>
          <a:xfrm>
            <a:off x="332822" y="2374131"/>
            <a:ext cx="151001" cy="151001"/>
          </a:xfrm>
          <a:prstGeom prst="chevron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3A56A5BE-A1E9-4E9D-9ECF-E099595331D1}"/>
              </a:ext>
            </a:extLst>
          </p:cNvPr>
          <p:cNvSpPr/>
          <p:nvPr/>
        </p:nvSpPr>
        <p:spPr>
          <a:xfrm>
            <a:off x="332822" y="2831814"/>
            <a:ext cx="151001" cy="151001"/>
          </a:xfrm>
          <a:prstGeom prst="chevron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98682600-F929-4898-BD62-8FDFCFC17C6C}"/>
              </a:ext>
            </a:extLst>
          </p:cNvPr>
          <p:cNvSpPr/>
          <p:nvPr/>
        </p:nvSpPr>
        <p:spPr>
          <a:xfrm>
            <a:off x="335059" y="3275428"/>
            <a:ext cx="151001" cy="151001"/>
          </a:xfrm>
          <a:prstGeom prst="chevron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518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EE3A9-89D5-4D8C-AF27-5E0B5CA62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572" y="1074590"/>
            <a:ext cx="4725156" cy="767899"/>
          </a:xfrm>
        </p:spPr>
        <p:txBody>
          <a:bodyPr/>
          <a:lstStyle/>
          <a:p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 YOU!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5C88C92-D1D8-4E35-B5FB-D6D9A29C1068}"/>
              </a:ext>
            </a:extLst>
          </p:cNvPr>
          <p:cNvSpPr txBox="1">
            <a:spLocks/>
          </p:cNvSpPr>
          <p:nvPr/>
        </p:nvSpPr>
        <p:spPr>
          <a:xfrm>
            <a:off x="358572" y="3084764"/>
            <a:ext cx="3575865" cy="767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 IN TOUCH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F7E5754-E1AB-4936-800E-3C8E224289E3}"/>
              </a:ext>
            </a:extLst>
          </p:cNvPr>
          <p:cNvGrpSpPr/>
          <p:nvPr/>
        </p:nvGrpSpPr>
        <p:grpSpPr>
          <a:xfrm>
            <a:off x="427750" y="5278641"/>
            <a:ext cx="176169" cy="524711"/>
            <a:chOff x="427750" y="5663725"/>
            <a:chExt cx="176169" cy="524711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B19A32E3-E24B-49B2-B7D8-C068D2325C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27750" y="5663725"/>
              <a:ext cx="176169" cy="176169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5F4262C-BF47-4E58-A7C5-88988A6CDB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27750" y="6057953"/>
              <a:ext cx="159479" cy="130483"/>
            </a:xfrm>
            <a:prstGeom prst="rect">
              <a:avLst/>
            </a:prstGeom>
          </p:spPr>
        </p:pic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395B0292-C170-4606-B221-EA8325F6615A}"/>
              </a:ext>
            </a:extLst>
          </p:cNvPr>
          <p:cNvSpPr txBox="1">
            <a:spLocks/>
          </p:cNvSpPr>
          <p:nvPr/>
        </p:nvSpPr>
        <p:spPr>
          <a:xfrm>
            <a:off x="687809" y="5454810"/>
            <a:ext cx="3246628" cy="8125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20000"/>
              </a:lnSpc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olimpia.muntea@arobs.com</a:t>
            </a:r>
          </a:p>
          <a:p>
            <a:pPr>
              <a:lnSpc>
                <a:spcPct val="220000"/>
              </a:lnSpc>
            </a:pPr>
            <a:endParaRPr lang="en-US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49138C-8AEE-43FD-A2C8-EBBAD02C8F3C}"/>
              </a:ext>
            </a:extLst>
          </p:cNvPr>
          <p:cNvSpPr txBox="1"/>
          <p:nvPr/>
        </p:nvSpPr>
        <p:spPr>
          <a:xfrm>
            <a:off x="587229" y="4103987"/>
            <a:ext cx="2701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Olimpia Muntea</a:t>
            </a:r>
          </a:p>
          <a:p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Software Developer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E83C23BA-6888-4DE1-B1C2-7B4E442AA3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46826" y="3547278"/>
            <a:ext cx="3759424" cy="296007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FE4ACA7-692B-41BE-A63E-F142910865E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2931" y="2112802"/>
            <a:ext cx="2973161" cy="79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131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DAA7-5CC0-4740-AD58-34B71E888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559" y="205735"/>
            <a:ext cx="5174825" cy="60768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</a:t>
            </a:r>
          </a:p>
        </p:txBody>
      </p:sp>
      <p:pic>
        <p:nvPicPr>
          <p:cNvPr id="40" name="Content Placeholder 39">
            <a:extLst>
              <a:ext uri="{FF2B5EF4-FFF2-40B4-BE49-F238E27FC236}">
                <a16:creationId xmlns:a16="http://schemas.microsoft.com/office/drawing/2014/main" id="{49001459-CE1C-4928-A94A-304E1CBEF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6307534"/>
            <a:ext cx="12079516" cy="324666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014091-7DA5-4731-8D89-788E76A7B5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-262910"/>
            <a:ext cx="7639050" cy="1076325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D3E5A56-7B58-440C-9A5F-D9909233C42F}"/>
              </a:ext>
            </a:extLst>
          </p:cNvPr>
          <p:cNvCxnSpPr>
            <a:cxnSpLocks/>
          </p:cNvCxnSpPr>
          <p:nvPr/>
        </p:nvCxnSpPr>
        <p:spPr>
          <a:xfrm flipH="1">
            <a:off x="335559" y="813415"/>
            <a:ext cx="5612237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628724A7-E7B7-40C5-BEA7-D002B9C14C8C}"/>
              </a:ext>
            </a:extLst>
          </p:cNvPr>
          <p:cNvSpPr/>
          <p:nvPr/>
        </p:nvSpPr>
        <p:spPr>
          <a:xfrm>
            <a:off x="454721" y="2452052"/>
            <a:ext cx="151001" cy="151001"/>
          </a:xfrm>
          <a:prstGeom prst="chevron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D3004AC7-9E62-40EB-A2A7-C115274F65B8}"/>
              </a:ext>
            </a:extLst>
          </p:cNvPr>
          <p:cNvSpPr/>
          <p:nvPr/>
        </p:nvSpPr>
        <p:spPr>
          <a:xfrm>
            <a:off x="454721" y="2007941"/>
            <a:ext cx="151001" cy="151001"/>
          </a:xfrm>
          <a:prstGeom prst="chevron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8086F4-F1AD-44D2-81AB-9FA9651913F0}"/>
              </a:ext>
            </a:extLst>
          </p:cNvPr>
          <p:cNvGrpSpPr/>
          <p:nvPr/>
        </p:nvGrpSpPr>
        <p:grpSpPr>
          <a:xfrm>
            <a:off x="9806099" y="6275934"/>
            <a:ext cx="2273416" cy="405753"/>
            <a:chOff x="58724" y="6275934"/>
            <a:chExt cx="2273416" cy="40575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9390A28-93D7-4A93-958F-6E932E917981}"/>
                </a:ext>
              </a:extLst>
            </p:cNvPr>
            <p:cNvSpPr/>
            <p:nvPr/>
          </p:nvSpPr>
          <p:spPr>
            <a:xfrm>
              <a:off x="58724" y="6294806"/>
              <a:ext cx="2273416" cy="38688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B0AD50B1-382E-4E79-BC31-AFE6F791DD60}"/>
                </a:ext>
              </a:extLst>
            </p:cNvPr>
            <p:cNvSpPr txBox="1">
              <a:spLocks/>
            </p:cNvSpPr>
            <p:nvPr/>
          </p:nvSpPr>
          <p:spPr>
            <a:xfrm>
              <a:off x="504623" y="6275934"/>
              <a:ext cx="1381617" cy="28790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www.arobs.com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E3E72EDB-787B-44BE-9D85-1FE7C4B4B997}"/>
              </a:ext>
            </a:extLst>
          </p:cNvPr>
          <p:cNvSpPr txBox="1"/>
          <p:nvPr/>
        </p:nvSpPr>
        <p:spPr>
          <a:xfrm>
            <a:off x="728750" y="1282060"/>
            <a:ext cx="3979983" cy="373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Introduction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HTML - Structure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 HTML Tags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4. HTML Attributes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5. CSS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6. JavaScript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7. Locators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8. Useful links</a:t>
            </a: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C74B678D-769A-48C0-B5AE-A79929BACE36}"/>
              </a:ext>
            </a:extLst>
          </p:cNvPr>
          <p:cNvSpPr/>
          <p:nvPr/>
        </p:nvSpPr>
        <p:spPr>
          <a:xfrm>
            <a:off x="454721" y="2880586"/>
            <a:ext cx="151001" cy="151001"/>
          </a:xfrm>
          <a:prstGeom prst="chevron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901C542A-7C3D-4878-B5AC-033ADF19D23F}"/>
              </a:ext>
            </a:extLst>
          </p:cNvPr>
          <p:cNvSpPr/>
          <p:nvPr/>
        </p:nvSpPr>
        <p:spPr>
          <a:xfrm>
            <a:off x="454721" y="3333973"/>
            <a:ext cx="151001" cy="151001"/>
          </a:xfrm>
          <a:prstGeom prst="chevron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82612274-1B46-4EB2-AF52-ED347BF11F34}"/>
              </a:ext>
            </a:extLst>
          </p:cNvPr>
          <p:cNvSpPr/>
          <p:nvPr/>
        </p:nvSpPr>
        <p:spPr>
          <a:xfrm>
            <a:off x="454721" y="1519483"/>
            <a:ext cx="151001" cy="151001"/>
          </a:xfrm>
          <a:prstGeom prst="chevron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CF811A47-7448-4294-90DE-79EFDF562AB1}"/>
              </a:ext>
            </a:extLst>
          </p:cNvPr>
          <p:cNvSpPr/>
          <p:nvPr/>
        </p:nvSpPr>
        <p:spPr>
          <a:xfrm>
            <a:off x="472324" y="3802936"/>
            <a:ext cx="151001" cy="151001"/>
          </a:xfrm>
          <a:prstGeom prst="chevron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F147A56C-98BE-43E2-91C8-E29452D70350}"/>
              </a:ext>
            </a:extLst>
          </p:cNvPr>
          <p:cNvSpPr/>
          <p:nvPr/>
        </p:nvSpPr>
        <p:spPr>
          <a:xfrm>
            <a:off x="464566" y="4256323"/>
            <a:ext cx="151001" cy="151001"/>
          </a:xfrm>
          <a:prstGeom prst="chevron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Arrow: Chevron 22">
            <a:extLst>
              <a:ext uri="{FF2B5EF4-FFF2-40B4-BE49-F238E27FC236}">
                <a16:creationId xmlns:a16="http://schemas.microsoft.com/office/drawing/2014/main" id="{7AC3F56E-8D5C-4FBC-8A71-63EFF7D11665}"/>
              </a:ext>
            </a:extLst>
          </p:cNvPr>
          <p:cNvSpPr/>
          <p:nvPr/>
        </p:nvSpPr>
        <p:spPr>
          <a:xfrm>
            <a:off x="450582" y="4725286"/>
            <a:ext cx="151001" cy="151001"/>
          </a:xfrm>
          <a:prstGeom prst="chevron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222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DAA7-5CC0-4740-AD58-34B71E888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559" y="205735"/>
            <a:ext cx="5174825" cy="60768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</a:p>
        </p:txBody>
      </p:sp>
      <p:pic>
        <p:nvPicPr>
          <p:cNvPr id="40" name="Content Placeholder 39">
            <a:extLst>
              <a:ext uri="{FF2B5EF4-FFF2-40B4-BE49-F238E27FC236}">
                <a16:creationId xmlns:a16="http://schemas.microsoft.com/office/drawing/2014/main" id="{49001459-CE1C-4928-A94A-304E1CBEF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6307534"/>
            <a:ext cx="12079516" cy="324666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014091-7DA5-4731-8D89-788E76A7B5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-262910"/>
            <a:ext cx="7639050" cy="1076325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D3E5A56-7B58-440C-9A5F-D9909233C42F}"/>
              </a:ext>
            </a:extLst>
          </p:cNvPr>
          <p:cNvCxnSpPr>
            <a:cxnSpLocks/>
          </p:cNvCxnSpPr>
          <p:nvPr/>
        </p:nvCxnSpPr>
        <p:spPr>
          <a:xfrm flipH="1">
            <a:off x="335559" y="813415"/>
            <a:ext cx="5612237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8086F4-F1AD-44D2-81AB-9FA9651913F0}"/>
              </a:ext>
            </a:extLst>
          </p:cNvPr>
          <p:cNvGrpSpPr/>
          <p:nvPr/>
        </p:nvGrpSpPr>
        <p:grpSpPr>
          <a:xfrm>
            <a:off x="9806099" y="6275934"/>
            <a:ext cx="2273416" cy="405753"/>
            <a:chOff x="58724" y="6275934"/>
            <a:chExt cx="2273416" cy="40575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9390A28-93D7-4A93-958F-6E932E917981}"/>
                </a:ext>
              </a:extLst>
            </p:cNvPr>
            <p:cNvSpPr/>
            <p:nvPr/>
          </p:nvSpPr>
          <p:spPr>
            <a:xfrm>
              <a:off x="58724" y="6294806"/>
              <a:ext cx="2273416" cy="38688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B0AD50B1-382E-4E79-BC31-AFE6F791DD60}"/>
                </a:ext>
              </a:extLst>
            </p:cNvPr>
            <p:cNvSpPr txBox="1">
              <a:spLocks/>
            </p:cNvSpPr>
            <p:nvPr/>
          </p:nvSpPr>
          <p:spPr>
            <a:xfrm>
              <a:off x="504623" y="6275934"/>
              <a:ext cx="1381617" cy="28790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www.arobs.com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81A4983-3394-4BA6-841A-F1664876479D}"/>
              </a:ext>
            </a:extLst>
          </p:cNvPr>
          <p:cNvSpPr txBox="1"/>
          <p:nvPr/>
        </p:nvSpPr>
        <p:spPr>
          <a:xfrm>
            <a:off x="509942" y="2523163"/>
            <a:ext cx="60141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30188" algn="just">
              <a:buFont typeface="Wingdings" panose="05000000000000000000" pitchFamily="2" charset="2"/>
              <a:buNone/>
            </a:pPr>
            <a:r>
              <a:rPr lang="ro-RO" b="1" dirty="0" err="1"/>
              <a:t>Cascading</a:t>
            </a:r>
            <a:r>
              <a:rPr lang="ro-RO" b="1" dirty="0"/>
              <a:t> </a:t>
            </a:r>
            <a:r>
              <a:rPr lang="ro-RO" b="1" dirty="0" err="1"/>
              <a:t>Style</a:t>
            </a:r>
            <a:r>
              <a:rPr lang="ro-RO" b="1" dirty="0"/>
              <a:t> </a:t>
            </a:r>
            <a:r>
              <a:rPr lang="ro-RO" b="1" dirty="0" err="1"/>
              <a:t>Sheets</a:t>
            </a:r>
            <a:endParaRPr lang="en-US" b="1" dirty="0"/>
          </a:p>
          <a:p>
            <a:pPr marL="342900" indent="-342900" algn="just">
              <a:buFontTx/>
              <a:buChar char="-"/>
            </a:pPr>
            <a:r>
              <a:rPr lang="en-US" dirty="0"/>
              <a:t>is style sheet language used for describing the presentation of a document written in a markup language like HTML.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093FE5-B5B0-45BC-982D-FEEC56B05C58}"/>
              </a:ext>
            </a:extLst>
          </p:cNvPr>
          <p:cNvSpPr txBox="1"/>
          <p:nvPr/>
        </p:nvSpPr>
        <p:spPr>
          <a:xfrm>
            <a:off x="510556" y="1228020"/>
            <a:ext cx="60141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30188" algn="just">
              <a:buFont typeface="Wingdings" panose="05000000000000000000" pitchFamily="2" charset="2"/>
              <a:buNone/>
            </a:pPr>
            <a:r>
              <a:rPr lang="ro-RO" b="1" dirty="0" err="1"/>
              <a:t>Hypertext</a:t>
            </a:r>
            <a:r>
              <a:rPr lang="ro-RO" b="1" dirty="0"/>
              <a:t> </a:t>
            </a:r>
            <a:r>
              <a:rPr lang="ro-RO" b="1" dirty="0" err="1"/>
              <a:t>Markup</a:t>
            </a:r>
            <a:r>
              <a:rPr lang="ro-RO" b="1" dirty="0"/>
              <a:t> </a:t>
            </a:r>
            <a:r>
              <a:rPr lang="ro-RO" b="1" dirty="0" err="1"/>
              <a:t>Language</a:t>
            </a:r>
            <a:r>
              <a:rPr lang="ro-RO" dirty="0"/>
              <a:t> </a:t>
            </a:r>
            <a:endParaRPr lang="en-US" dirty="0"/>
          </a:p>
          <a:p>
            <a:pPr marL="342900" indent="-342900" algn="just">
              <a:buFontTx/>
              <a:buChar char="-"/>
            </a:pPr>
            <a:r>
              <a:rPr lang="en-US" dirty="0"/>
              <a:t>markup language - a system for annotating a document in a way that is syntactically distinguishable from the text.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8CC203-FD80-4FC1-BB68-546E555F31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121" y="1689685"/>
            <a:ext cx="4687323" cy="315615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28EED0D-E949-494A-A43A-8C2DA6DAF60F}"/>
              </a:ext>
            </a:extLst>
          </p:cNvPr>
          <p:cNvSpPr txBox="1"/>
          <p:nvPr/>
        </p:nvSpPr>
        <p:spPr>
          <a:xfrm>
            <a:off x="509941" y="3988121"/>
            <a:ext cx="601415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30188" algn="just">
              <a:buFont typeface="Wingdings" panose="05000000000000000000" pitchFamily="2" charset="2"/>
              <a:buNone/>
            </a:pPr>
            <a:r>
              <a:rPr lang="en-US" b="1" dirty="0"/>
              <a:t>JavaScript</a:t>
            </a:r>
          </a:p>
          <a:p>
            <a:pPr marL="342900" indent="-342900" algn="just">
              <a:buFontTx/>
              <a:buChar char="-"/>
            </a:pPr>
            <a:r>
              <a:rPr lang="en-US" dirty="0"/>
              <a:t>an object-oriented computer programming language commonly used to create interactive effects within web browsers.</a:t>
            </a:r>
          </a:p>
        </p:txBody>
      </p:sp>
    </p:spTree>
    <p:extLst>
      <p:ext uri="{BB962C8B-B14F-4D97-AF65-F5344CB8AC3E}">
        <p14:creationId xmlns:p14="http://schemas.microsoft.com/office/powerpoint/2010/main" val="2957424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DAA7-5CC0-4740-AD58-34B71E888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559" y="205735"/>
            <a:ext cx="5174825" cy="60768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HTML - Structure</a:t>
            </a:r>
          </a:p>
        </p:txBody>
      </p:sp>
      <p:pic>
        <p:nvPicPr>
          <p:cNvPr id="40" name="Content Placeholder 39">
            <a:extLst>
              <a:ext uri="{FF2B5EF4-FFF2-40B4-BE49-F238E27FC236}">
                <a16:creationId xmlns:a16="http://schemas.microsoft.com/office/drawing/2014/main" id="{49001459-CE1C-4928-A94A-304E1CBEF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6307534"/>
            <a:ext cx="12079516" cy="324666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014091-7DA5-4731-8D89-788E76A7B5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-262910"/>
            <a:ext cx="7639050" cy="1076325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D3E5A56-7B58-440C-9A5F-D9909233C42F}"/>
              </a:ext>
            </a:extLst>
          </p:cNvPr>
          <p:cNvCxnSpPr>
            <a:cxnSpLocks/>
          </p:cNvCxnSpPr>
          <p:nvPr/>
        </p:nvCxnSpPr>
        <p:spPr>
          <a:xfrm flipH="1">
            <a:off x="335559" y="813415"/>
            <a:ext cx="5612237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8086F4-F1AD-44D2-81AB-9FA9651913F0}"/>
              </a:ext>
            </a:extLst>
          </p:cNvPr>
          <p:cNvGrpSpPr/>
          <p:nvPr/>
        </p:nvGrpSpPr>
        <p:grpSpPr>
          <a:xfrm>
            <a:off x="9806099" y="6275934"/>
            <a:ext cx="2273416" cy="405753"/>
            <a:chOff x="58724" y="6275934"/>
            <a:chExt cx="2273416" cy="40575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9390A28-93D7-4A93-958F-6E932E917981}"/>
                </a:ext>
              </a:extLst>
            </p:cNvPr>
            <p:cNvSpPr/>
            <p:nvPr/>
          </p:nvSpPr>
          <p:spPr>
            <a:xfrm>
              <a:off x="58724" y="6294806"/>
              <a:ext cx="2273416" cy="38688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B0AD50B1-382E-4E79-BC31-AFE6F791DD60}"/>
                </a:ext>
              </a:extLst>
            </p:cNvPr>
            <p:cNvSpPr txBox="1">
              <a:spLocks/>
            </p:cNvSpPr>
            <p:nvPr/>
          </p:nvSpPr>
          <p:spPr>
            <a:xfrm>
              <a:off x="504623" y="6275934"/>
              <a:ext cx="1381617" cy="28790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www.arobs.com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0B45F83-745E-400E-8008-7D9CF21B4D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943" y="1394423"/>
            <a:ext cx="3786498" cy="36799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C12867-5F5C-4AAF-91A4-6815B957C979}"/>
              </a:ext>
            </a:extLst>
          </p:cNvPr>
          <p:cNvSpPr txBox="1"/>
          <p:nvPr/>
        </p:nvSpPr>
        <p:spPr>
          <a:xfrm>
            <a:off x="740227" y="1394423"/>
            <a:ext cx="6618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47663" algn="just"/>
            <a:r>
              <a:rPr lang="en-US" dirty="0"/>
              <a:t>The </a:t>
            </a:r>
            <a:r>
              <a:rPr lang="en-US" b="1" dirty="0"/>
              <a:t>doctype</a:t>
            </a:r>
            <a:r>
              <a:rPr lang="en-US" dirty="0"/>
              <a:t> declaration must be the very first thing in your HTML document, before the html tag. The declaration is not an HTML tag; it is an instruction to the web browser about what version of HTML the page is written in.</a:t>
            </a:r>
            <a:endParaRPr lang="ro-RO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822AACB5-6B7D-4823-A6B0-1E90C73B08EA}"/>
              </a:ext>
            </a:extLst>
          </p:cNvPr>
          <p:cNvSpPr/>
          <p:nvPr/>
        </p:nvSpPr>
        <p:spPr>
          <a:xfrm rot="16200000">
            <a:off x="7520573" y="1662337"/>
            <a:ext cx="273465" cy="2478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B1A208-4791-4FB3-934D-5DE6B136E00C}"/>
              </a:ext>
            </a:extLst>
          </p:cNvPr>
          <p:cNvSpPr txBox="1"/>
          <p:nvPr/>
        </p:nvSpPr>
        <p:spPr>
          <a:xfrm>
            <a:off x="740227" y="2668362"/>
            <a:ext cx="66185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47663" algn="just"/>
            <a:r>
              <a:rPr lang="en-US" dirty="0"/>
              <a:t>Head section is a container for metadata (data about data). Metadata typically define the document title, character set, styles, links, scripts, and other meta information.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A1E4EE-B3CB-42BF-9FD5-9893CA4E4B23}"/>
              </a:ext>
            </a:extLst>
          </p:cNvPr>
          <p:cNvSpPr txBox="1"/>
          <p:nvPr/>
        </p:nvSpPr>
        <p:spPr>
          <a:xfrm>
            <a:off x="740228" y="3969204"/>
            <a:ext cx="6612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47663" algn="just"/>
            <a:r>
              <a:rPr lang="en-US" dirty="0"/>
              <a:t>The body contains the information that constitutes the page; all the contents of an HTML document, such as text, hyperlinks, images, tables, lists, etc.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15D944C3-4B6F-48EE-95B0-6DA0FEFC5EA8}"/>
              </a:ext>
            </a:extLst>
          </p:cNvPr>
          <p:cNvSpPr/>
          <p:nvPr/>
        </p:nvSpPr>
        <p:spPr>
          <a:xfrm rot="16200000">
            <a:off x="7524054" y="2869380"/>
            <a:ext cx="273465" cy="2478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2B9D5B54-8EAB-4916-9E37-B524CFF1B6F6}"/>
              </a:ext>
            </a:extLst>
          </p:cNvPr>
          <p:cNvSpPr/>
          <p:nvPr/>
        </p:nvSpPr>
        <p:spPr>
          <a:xfrm rot="16200000">
            <a:off x="7540005" y="4164219"/>
            <a:ext cx="273465" cy="2478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03908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DAA7-5CC0-4740-AD58-34B71E888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559" y="205735"/>
            <a:ext cx="5174825" cy="60768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HTML - Structure</a:t>
            </a:r>
          </a:p>
        </p:txBody>
      </p:sp>
      <p:pic>
        <p:nvPicPr>
          <p:cNvPr id="40" name="Content Placeholder 39">
            <a:extLst>
              <a:ext uri="{FF2B5EF4-FFF2-40B4-BE49-F238E27FC236}">
                <a16:creationId xmlns:a16="http://schemas.microsoft.com/office/drawing/2014/main" id="{49001459-CE1C-4928-A94A-304E1CBEF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6307534"/>
            <a:ext cx="12079516" cy="324666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014091-7DA5-4731-8D89-788E76A7B5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-262910"/>
            <a:ext cx="7639050" cy="1076325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D3E5A56-7B58-440C-9A5F-D9909233C42F}"/>
              </a:ext>
            </a:extLst>
          </p:cNvPr>
          <p:cNvCxnSpPr>
            <a:cxnSpLocks/>
          </p:cNvCxnSpPr>
          <p:nvPr/>
        </p:nvCxnSpPr>
        <p:spPr>
          <a:xfrm flipH="1">
            <a:off x="335559" y="813415"/>
            <a:ext cx="5612237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8086F4-F1AD-44D2-81AB-9FA9651913F0}"/>
              </a:ext>
            </a:extLst>
          </p:cNvPr>
          <p:cNvGrpSpPr/>
          <p:nvPr/>
        </p:nvGrpSpPr>
        <p:grpSpPr>
          <a:xfrm>
            <a:off x="9806099" y="6275934"/>
            <a:ext cx="2273416" cy="405753"/>
            <a:chOff x="58724" y="6275934"/>
            <a:chExt cx="2273416" cy="40575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9390A28-93D7-4A93-958F-6E932E917981}"/>
                </a:ext>
              </a:extLst>
            </p:cNvPr>
            <p:cNvSpPr/>
            <p:nvPr/>
          </p:nvSpPr>
          <p:spPr>
            <a:xfrm>
              <a:off x="58724" y="6294806"/>
              <a:ext cx="2273416" cy="38688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B0AD50B1-382E-4E79-BC31-AFE6F791DD60}"/>
                </a:ext>
              </a:extLst>
            </p:cNvPr>
            <p:cNvSpPr txBox="1">
              <a:spLocks/>
            </p:cNvSpPr>
            <p:nvPr/>
          </p:nvSpPr>
          <p:spPr>
            <a:xfrm>
              <a:off x="504623" y="6275934"/>
              <a:ext cx="1381617" cy="28790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www.arobs.com</a:t>
              </a:r>
            </a:p>
          </p:txBody>
        </p:sp>
      </p:grpSp>
      <p:pic>
        <p:nvPicPr>
          <p:cNvPr id="16" name="Picture 4" descr="H:\html2.gif">
            <a:extLst>
              <a:ext uri="{FF2B5EF4-FFF2-40B4-BE49-F238E27FC236}">
                <a16:creationId xmlns:a16="http://schemas.microsoft.com/office/drawing/2014/main" id="{701C26F5-58C0-48A4-B4A3-7DF19C3CC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881" y="1177549"/>
            <a:ext cx="5612237" cy="476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5444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DAA7-5CC0-4740-AD58-34B71E888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559" y="205735"/>
            <a:ext cx="5174825" cy="60768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HTML Tags</a:t>
            </a:r>
          </a:p>
        </p:txBody>
      </p:sp>
      <p:pic>
        <p:nvPicPr>
          <p:cNvPr id="40" name="Content Placeholder 39">
            <a:extLst>
              <a:ext uri="{FF2B5EF4-FFF2-40B4-BE49-F238E27FC236}">
                <a16:creationId xmlns:a16="http://schemas.microsoft.com/office/drawing/2014/main" id="{49001459-CE1C-4928-A94A-304E1CBEF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6307534"/>
            <a:ext cx="12079516" cy="324666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014091-7DA5-4731-8D89-788E76A7B5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-262910"/>
            <a:ext cx="7639050" cy="1076325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D3E5A56-7B58-440C-9A5F-D9909233C42F}"/>
              </a:ext>
            </a:extLst>
          </p:cNvPr>
          <p:cNvCxnSpPr>
            <a:cxnSpLocks/>
          </p:cNvCxnSpPr>
          <p:nvPr/>
        </p:nvCxnSpPr>
        <p:spPr>
          <a:xfrm flipH="1">
            <a:off x="335559" y="813415"/>
            <a:ext cx="5612237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8086F4-F1AD-44D2-81AB-9FA9651913F0}"/>
              </a:ext>
            </a:extLst>
          </p:cNvPr>
          <p:cNvGrpSpPr/>
          <p:nvPr/>
        </p:nvGrpSpPr>
        <p:grpSpPr>
          <a:xfrm>
            <a:off x="9806099" y="6275934"/>
            <a:ext cx="2273416" cy="405753"/>
            <a:chOff x="58724" y="6275934"/>
            <a:chExt cx="2273416" cy="40575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9390A28-93D7-4A93-958F-6E932E917981}"/>
                </a:ext>
              </a:extLst>
            </p:cNvPr>
            <p:cNvSpPr/>
            <p:nvPr/>
          </p:nvSpPr>
          <p:spPr>
            <a:xfrm>
              <a:off x="58724" y="6294806"/>
              <a:ext cx="2273416" cy="38688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B0AD50B1-382E-4E79-BC31-AFE6F791DD60}"/>
                </a:ext>
              </a:extLst>
            </p:cNvPr>
            <p:cNvSpPr txBox="1">
              <a:spLocks/>
            </p:cNvSpPr>
            <p:nvPr/>
          </p:nvSpPr>
          <p:spPr>
            <a:xfrm>
              <a:off x="504623" y="6275934"/>
              <a:ext cx="1381617" cy="28790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www.arobs.com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18E4480-6552-48CA-AEDA-B7B985D03532}"/>
              </a:ext>
            </a:extLst>
          </p:cNvPr>
          <p:cNvSpPr txBox="1"/>
          <p:nvPr/>
        </p:nvSpPr>
        <p:spPr>
          <a:xfrm>
            <a:off x="1059182" y="11170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8E5250-0A3C-4370-8F48-9666994A8610}"/>
              </a:ext>
            </a:extLst>
          </p:cNvPr>
          <p:cNvSpPr/>
          <p:nvPr/>
        </p:nvSpPr>
        <p:spPr>
          <a:xfrm>
            <a:off x="1059182" y="1941341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sz="2000" dirty="0"/>
              <a:t>HTML tags are used to mark-up HTML elements</a:t>
            </a:r>
          </a:p>
          <a:p>
            <a:pPr marL="285750" indent="-285750">
              <a:buFontTx/>
              <a:buChar char="-"/>
            </a:pPr>
            <a:r>
              <a:rPr lang="en-US" altLang="en-US" sz="2000" dirty="0"/>
              <a:t>Surrounded by angle brackets </a:t>
            </a:r>
            <a:r>
              <a:rPr lang="en-US" altLang="en-US" sz="2000" b="1" dirty="0">
                <a:solidFill>
                  <a:schemeClr val="accent2"/>
                </a:solidFill>
              </a:rPr>
              <a:t>&lt;</a:t>
            </a:r>
            <a:r>
              <a:rPr lang="en-US" altLang="en-US" sz="2000" dirty="0"/>
              <a:t> and </a:t>
            </a:r>
            <a:r>
              <a:rPr lang="en-US" altLang="en-US" sz="2000" b="1" dirty="0">
                <a:solidFill>
                  <a:schemeClr val="accent2"/>
                </a:solidFill>
              </a:rPr>
              <a:t>&gt;</a:t>
            </a:r>
          </a:p>
          <a:p>
            <a:pPr marL="285750" indent="-285750">
              <a:buFontTx/>
              <a:buChar char="-"/>
            </a:pPr>
            <a:r>
              <a:rPr lang="en-US" altLang="en-US" sz="2000" dirty="0"/>
              <a:t>HTML tags normally come in pairs, like </a:t>
            </a:r>
            <a:r>
              <a:rPr lang="en-US" altLang="en-US" sz="2000" dirty="0">
                <a:solidFill>
                  <a:schemeClr val="accent2"/>
                </a:solidFill>
              </a:rPr>
              <a:t>&lt;</a:t>
            </a:r>
            <a:r>
              <a:rPr lang="en-US" altLang="en-US" sz="2000" dirty="0" err="1">
                <a:solidFill>
                  <a:schemeClr val="accent2"/>
                </a:solidFill>
              </a:rPr>
              <a:t>tagname</a:t>
            </a:r>
            <a:r>
              <a:rPr lang="en-US" altLang="en-US" sz="2000" dirty="0">
                <a:solidFill>
                  <a:schemeClr val="accent2"/>
                </a:solidFill>
              </a:rPr>
              <a:t>&gt;</a:t>
            </a:r>
            <a:r>
              <a:rPr lang="en-US" altLang="en-US" sz="2000" dirty="0"/>
              <a:t> (start tag) and </a:t>
            </a:r>
            <a:r>
              <a:rPr lang="en-US" altLang="en-US" sz="2000" dirty="0">
                <a:solidFill>
                  <a:schemeClr val="accent2"/>
                </a:solidFill>
              </a:rPr>
              <a:t>&lt;/</a:t>
            </a:r>
            <a:r>
              <a:rPr lang="en-US" altLang="en-US" sz="2000" dirty="0" err="1">
                <a:solidFill>
                  <a:schemeClr val="accent2"/>
                </a:solidFill>
              </a:rPr>
              <a:t>tagname</a:t>
            </a:r>
            <a:r>
              <a:rPr lang="en-US" altLang="en-US" sz="2000" dirty="0">
                <a:solidFill>
                  <a:schemeClr val="accent2"/>
                </a:solidFill>
              </a:rPr>
              <a:t>&gt;</a:t>
            </a:r>
            <a:r>
              <a:rPr lang="en-US" altLang="en-US" sz="2000" dirty="0"/>
              <a:t> (end tag)</a:t>
            </a:r>
          </a:p>
          <a:p>
            <a:pPr marL="285750" indent="-285750">
              <a:buFontTx/>
              <a:buChar char="-"/>
            </a:pPr>
            <a:r>
              <a:rPr lang="en-US" altLang="en-US" sz="2000" dirty="0"/>
              <a:t>The text between the start and end tags is the element content</a:t>
            </a:r>
          </a:p>
          <a:p>
            <a:pPr marL="285750" indent="-285750">
              <a:buFontTx/>
              <a:buChar char="-"/>
            </a:pPr>
            <a:r>
              <a:rPr lang="en-US" altLang="en-US" sz="2000" dirty="0"/>
              <a:t>Not case-sensitive(for basic HTML)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1BE214-EF66-48E6-86A2-8CFC8CD260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913" y="1857758"/>
            <a:ext cx="376237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769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DAA7-5CC0-4740-AD58-34B71E888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559" y="205735"/>
            <a:ext cx="5174825" cy="60768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HTML Attributes</a:t>
            </a:r>
          </a:p>
        </p:txBody>
      </p:sp>
      <p:pic>
        <p:nvPicPr>
          <p:cNvPr id="40" name="Content Placeholder 39">
            <a:extLst>
              <a:ext uri="{FF2B5EF4-FFF2-40B4-BE49-F238E27FC236}">
                <a16:creationId xmlns:a16="http://schemas.microsoft.com/office/drawing/2014/main" id="{49001459-CE1C-4928-A94A-304E1CBEF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6307534"/>
            <a:ext cx="12079516" cy="324666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014091-7DA5-4731-8D89-788E76A7B5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-262910"/>
            <a:ext cx="7639050" cy="1076325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D3E5A56-7B58-440C-9A5F-D9909233C42F}"/>
              </a:ext>
            </a:extLst>
          </p:cNvPr>
          <p:cNvCxnSpPr>
            <a:cxnSpLocks/>
          </p:cNvCxnSpPr>
          <p:nvPr/>
        </p:nvCxnSpPr>
        <p:spPr>
          <a:xfrm flipH="1">
            <a:off x="335559" y="813415"/>
            <a:ext cx="5612237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8086F4-F1AD-44D2-81AB-9FA9651913F0}"/>
              </a:ext>
            </a:extLst>
          </p:cNvPr>
          <p:cNvGrpSpPr/>
          <p:nvPr/>
        </p:nvGrpSpPr>
        <p:grpSpPr>
          <a:xfrm>
            <a:off x="9806099" y="6275934"/>
            <a:ext cx="2273416" cy="405753"/>
            <a:chOff x="58724" y="6275934"/>
            <a:chExt cx="2273416" cy="40575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9390A28-93D7-4A93-958F-6E932E917981}"/>
                </a:ext>
              </a:extLst>
            </p:cNvPr>
            <p:cNvSpPr/>
            <p:nvPr/>
          </p:nvSpPr>
          <p:spPr>
            <a:xfrm>
              <a:off x="58724" y="6294806"/>
              <a:ext cx="2273416" cy="38688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B0AD50B1-382E-4E79-BC31-AFE6F791DD60}"/>
                </a:ext>
              </a:extLst>
            </p:cNvPr>
            <p:cNvSpPr txBox="1">
              <a:spLocks/>
            </p:cNvSpPr>
            <p:nvPr/>
          </p:nvSpPr>
          <p:spPr>
            <a:xfrm>
              <a:off x="504623" y="6275934"/>
              <a:ext cx="1381617" cy="28790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www.arobs.com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18E4480-6552-48CA-AEDA-B7B985D03532}"/>
              </a:ext>
            </a:extLst>
          </p:cNvPr>
          <p:cNvSpPr txBox="1"/>
          <p:nvPr/>
        </p:nvSpPr>
        <p:spPr>
          <a:xfrm>
            <a:off x="1059182" y="11170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92932C-1143-4C84-A031-0D1BD6CC70F1}"/>
              </a:ext>
            </a:extLst>
          </p:cNvPr>
          <p:cNvSpPr txBox="1"/>
          <p:nvPr/>
        </p:nvSpPr>
        <p:spPr>
          <a:xfrm>
            <a:off x="1059182" y="4659771"/>
            <a:ext cx="4888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HTML tags : </a:t>
            </a:r>
            <a:r>
              <a:rPr lang="en-US" dirty="0">
                <a:hlinkClick r:id="rId5"/>
              </a:rPr>
              <a:t>https://www.w3schools.com/tags/</a:t>
            </a:r>
            <a:endParaRPr lang="en-US" dirty="0"/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C1509E-DD7E-4A65-865A-E4344AF1BAB8}"/>
              </a:ext>
            </a:extLst>
          </p:cNvPr>
          <p:cNvSpPr txBox="1"/>
          <p:nvPr/>
        </p:nvSpPr>
        <p:spPr>
          <a:xfrm>
            <a:off x="1059182" y="2057902"/>
            <a:ext cx="1089149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/>
              <a:t>Tags can have attributes that provide additional information to an HTML elements</a:t>
            </a:r>
          </a:p>
          <a:p>
            <a:pPr marL="285750" indent="-285750">
              <a:buFontTx/>
              <a:buChar char="-"/>
            </a:pPr>
            <a:r>
              <a:rPr lang="en-US" altLang="en-US" sz="2000" dirty="0"/>
              <a:t>Attributes always come in name/value pairs like: </a:t>
            </a:r>
            <a:r>
              <a:rPr lang="en-US" altLang="en-US" sz="2000" dirty="0">
                <a:solidFill>
                  <a:schemeClr val="accent2"/>
                </a:solidFill>
              </a:rPr>
              <a:t>name=“value”</a:t>
            </a:r>
          </a:p>
          <a:p>
            <a:pPr marL="285750" indent="-285750">
              <a:buFontTx/>
              <a:buChar char="-"/>
            </a:pPr>
            <a:r>
              <a:rPr lang="en-US" altLang="en-US" sz="2000" dirty="0"/>
              <a:t>Attributes are always specified in the start tag</a:t>
            </a:r>
          </a:p>
          <a:p>
            <a:pPr marL="285750" indent="-285750">
              <a:buFontTx/>
              <a:buChar char="-"/>
            </a:pPr>
            <a:r>
              <a:rPr lang="en-US" altLang="en-US" sz="2000" dirty="0"/>
              <a:t>Attribute values should always be enclosed in quotes. Double quotes are most common.</a:t>
            </a:r>
          </a:p>
          <a:p>
            <a:pPr marL="285750" indent="-285750">
              <a:buFontTx/>
              <a:buChar char="-"/>
            </a:pPr>
            <a:r>
              <a:rPr lang="en-US" altLang="en-US" sz="2000" dirty="0"/>
              <a:t>Also case-insensitive: however, lowercase is recommended</a:t>
            </a:r>
          </a:p>
          <a:p>
            <a:pPr lvl="1"/>
            <a:r>
              <a:rPr lang="en-US" altLang="en-US" sz="2000" dirty="0">
                <a:solidFill>
                  <a:schemeClr val="accent2"/>
                </a:solidFill>
              </a:rPr>
              <a:t>&lt;</a:t>
            </a:r>
            <a:r>
              <a:rPr lang="en-US" altLang="en-US" sz="2000" dirty="0" err="1">
                <a:solidFill>
                  <a:schemeClr val="accent2"/>
                </a:solidFill>
              </a:rPr>
              <a:t>tagname</a:t>
            </a:r>
            <a:r>
              <a:rPr lang="en-US" altLang="en-US" sz="2000" dirty="0">
                <a:solidFill>
                  <a:schemeClr val="accent2"/>
                </a:solidFill>
              </a:rPr>
              <a:t> a1=“v1” a2=“v2”&gt;&lt;/</a:t>
            </a:r>
            <a:r>
              <a:rPr lang="en-US" altLang="en-US" sz="2000" dirty="0" err="1">
                <a:solidFill>
                  <a:schemeClr val="accent2"/>
                </a:solidFill>
              </a:rPr>
              <a:t>tagname</a:t>
            </a:r>
            <a:r>
              <a:rPr lang="en-US" altLang="en-US" sz="2000" dirty="0">
                <a:solidFill>
                  <a:schemeClr val="accent2"/>
                </a:solidFill>
              </a:rPr>
              <a:t>&gt;</a:t>
            </a:r>
          </a:p>
          <a:p>
            <a:pPr lvl="1"/>
            <a:r>
              <a:rPr lang="en-US" altLang="en-US" sz="2000" dirty="0"/>
              <a:t>For example, &lt;table border=“0”&gt; is a start tag that defines a table that has no borders</a:t>
            </a:r>
          </a:p>
        </p:txBody>
      </p:sp>
    </p:spTree>
    <p:extLst>
      <p:ext uri="{BB962C8B-B14F-4D97-AF65-F5344CB8AC3E}">
        <p14:creationId xmlns:p14="http://schemas.microsoft.com/office/powerpoint/2010/main" val="3429622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DAA7-5CC0-4740-AD58-34B71E888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559" y="205735"/>
            <a:ext cx="5174825" cy="60768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CSS</a:t>
            </a:r>
          </a:p>
        </p:txBody>
      </p:sp>
      <p:pic>
        <p:nvPicPr>
          <p:cNvPr id="40" name="Content Placeholder 39">
            <a:extLst>
              <a:ext uri="{FF2B5EF4-FFF2-40B4-BE49-F238E27FC236}">
                <a16:creationId xmlns:a16="http://schemas.microsoft.com/office/drawing/2014/main" id="{49001459-CE1C-4928-A94A-304E1CBEF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6307534"/>
            <a:ext cx="12079516" cy="324666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014091-7DA5-4731-8D89-788E76A7B5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-262910"/>
            <a:ext cx="7639050" cy="1076325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D3E5A56-7B58-440C-9A5F-D9909233C42F}"/>
              </a:ext>
            </a:extLst>
          </p:cNvPr>
          <p:cNvCxnSpPr>
            <a:cxnSpLocks/>
          </p:cNvCxnSpPr>
          <p:nvPr/>
        </p:nvCxnSpPr>
        <p:spPr>
          <a:xfrm flipH="1">
            <a:off x="335559" y="813415"/>
            <a:ext cx="5612237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8086F4-F1AD-44D2-81AB-9FA9651913F0}"/>
              </a:ext>
            </a:extLst>
          </p:cNvPr>
          <p:cNvGrpSpPr/>
          <p:nvPr/>
        </p:nvGrpSpPr>
        <p:grpSpPr>
          <a:xfrm>
            <a:off x="9806099" y="6275934"/>
            <a:ext cx="2273416" cy="405753"/>
            <a:chOff x="58724" y="6275934"/>
            <a:chExt cx="2273416" cy="40575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9390A28-93D7-4A93-958F-6E932E917981}"/>
                </a:ext>
              </a:extLst>
            </p:cNvPr>
            <p:cNvSpPr/>
            <p:nvPr/>
          </p:nvSpPr>
          <p:spPr>
            <a:xfrm>
              <a:off x="58724" y="6294806"/>
              <a:ext cx="2273416" cy="38688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B0AD50B1-382E-4E79-BC31-AFE6F791DD60}"/>
                </a:ext>
              </a:extLst>
            </p:cNvPr>
            <p:cNvSpPr txBox="1">
              <a:spLocks/>
            </p:cNvSpPr>
            <p:nvPr/>
          </p:nvSpPr>
          <p:spPr>
            <a:xfrm>
              <a:off x="504623" y="6275934"/>
              <a:ext cx="1381617" cy="28790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www.arobs.com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18E4480-6552-48CA-AEDA-B7B985D03532}"/>
              </a:ext>
            </a:extLst>
          </p:cNvPr>
          <p:cNvSpPr txBox="1"/>
          <p:nvPr/>
        </p:nvSpPr>
        <p:spPr>
          <a:xfrm>
            <a:off x="1059182" y="11170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C1509E-DD7E-4A65-865A-E4344AF1BAB8}"/>
              </a:ext>
            </a:extLst>
          </p:cNvPr>
          <p:cNvSpPr txBox="1"/>
          <p:nvPr/>
        </p:nvSpPr>
        <p:spPr>
          <a:xfrm>
            <a:off x="834552" y="1594568"/>
            <a:ext cx="624231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/>
              <a:t>Controls format:</a:t>
            </a:r>
          </a:p>
          <a:p>
            <a:pPr marL="342900" indent="-342900">
              <a:buFontTx/>
              <a:buChar char="-"/>
            </a:pPr>
            <a:r>
              <a:rPr lang="en-US" altLang="en-US" sz="2000" dirty="0"/>
              <a:t>Font, color, spacing</a:t>
            </a:r>
          </a:p>
          <a:p>
            <a:pPr marL="342900" indent="-342900">
              <a:buFontTx/>
              <a:buChar char="-"/>
            </a:pPr>
            <a:r>
              <a:rPr lang="en-US" altLang="en-US" sz="2000" dirty="0"/>
              <a:t>Alignment</a:t>
            </a:r>
          </a:p>
          <a:p>
            <a:pPr marL="342900" indent="-342900">
              <a:buFontTx/>
              <a:buChar char="-"/>
            </a:pPr>
            <a:r>
              <a:rPr lang="en-US" altLang="en-US" sz="2000" dirty="0"/>
              <a:t>User override of styles</a:t>
            </a:r>
          </a:p>
          <a:p>
            <a:pPr marL="342900" indent="-342900">
              <a:buFontTx/>
              <a:buChar char="-"/>
            </a:pPr>
            <a:r>
              <a:rPr lang="en-US" altLang="en-US" sz="2000" dirty="0"/>
              <a:t>Layers</a:t>
            </a:r>
          </a:p>
          <a:p>
            <a:pPr lvl="2"/>
            <a:r>
              <a:rPr lang="en-US" altLang="en-US" sz="2000" dirty="0"/>
              <a:t>Layout</a:t>
            </a:r>
          </a:p>
          <a:p>
            <a:pPr lvl="2"/>
            <a:r>
              <a:rPr lang="en-US" altLang="en-US" sz="2000" dirty="0"/>
              <a:t>User Interface</a:t>
            </a:r>
          </a:p>
          <a:p>
            <a:pPr lvl="2"/>
            <a:endParaRPr lang="en-US" altLang="en-US" sz="2000" dirty="0"/>
          </a:p>
          <a:p>
            <a:r>
              <a:rPr lang="en-US" altLang="en-US" sz="2000" dirty="0"/>
              <a:t>Cascade Precedence: resolves conflicting style rules</a:t>
            </a:r>
          </a:p>
          <a:p>
            <a:pPr marL="285750" indent="-285750">
              <a:buFontTx/>
              <a:buChar char="-"/>
            </a:pPr>
            <a:r>
              <a:rPr lang="en-US" altLang="en-US" sz="2000" dirty="0"/>
              <a:t>Inline style sheets</a:t>
            </a:r>
          </a:p>
          <a:p>
            <a:pPr marL="285750" indent="-285750">
              <a:buFontTx/>
              <a:buChar char="-"/>
            </a:pPr>
            <a:r>
              <a:rPr lang="en-US" altLang="en-US" sz="2000" dirty="0"/>
              <a:t>Embedded sheets</a:t>
            </a:r>
          </a:p>
          <a:p>
            <a:pPr marL="285750" indent="-285750">
              <a:buFontTx/>
              <a:buChar char="-"/>
            </a:pPr>
            <a:r>
              <a:rPr lang="en-US" altLang="en-US" sz="2000" dirty="0"/>
              <a:t>External style sheets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7D844D1-4278-459E-9D45-DA76EBE4E7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630" y="1314055"/>
            <a:ext cx="3981886" cy="448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040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DAA7-5CC0-4740-AD58-34B71E888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559" y="205735"/>
            <a:ext cx="5174825" cy="60768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 Script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3014091-7DA5-4731-8D89-788E76A7B5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-262910"/>
            <a:ext cx="7639050" cy="1076325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D3E5A56-7B58-440C-9A5F-D9909233C42F}"/>
              </a:ext>
            </a:extLst>
          </p:cNvPr>
          <p:cNvCxnSpPr>
            <a:cxnSpLocks/>
          </p:cNvCxnSpPr>
          <p:nvPr/>
        </p:nvCxnSpPr>
        <p:spPr>
          <a:xfrm flipH="1">
            <a:off x="335559" y="813415"/>
            <a:ext cx="5612237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8" name="Graphic 7" descr="Hierarchy">
            <a:extLst>
              <a:ext uri="{FF2B5EF4-FFF2-40B4-BE49-F238E27FC236}">
                <a16:creationId xmlns:a16="http://schemas.microsoft.com/office/drawing/2014/main" id="{8C287F2B-579D-4165-B9EA-730CD8134D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73110" y="3377063"/>
            <a:ext cx="350117" cy="350117"/>
          </a:xfrm>
          <a:prstGeom prst="rect">
            <a:avLst/>
          </a:prstGeom>
        </p:spPr>
      </p:pic>
      <p:pic>
        <p:nvPicPr>
          <p:cNvPr id="10" name="Graphic 9" descr="Gears">
            <a:extLst>
              <a:ext uri="{FF2B5EF4-FFF2-40B4-BE49-F238E27FC236}">
                <a16:creationId xmlns:a16="http://schemas.microsoft.com/office/drawing/2014/main" id="{2EBF72A9-4ACB-4CA5-993E-8FA350FC0C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63662" y="3764682"/>
            <a:ext cx="350117" cy="350117"/>
          </a:xfrm>
          <a:prstGeom prst="rect">
            <a:avLst/>
          </a:prstGeom>
        </p:spPr>
      </p:pic>
      <p:pic>
        <p:nvPicPr>
          <p:cNvPr id="19" name="Graphic 18" descr="Document">
            <a:extLst>
              <a:ext uri="{FF2B5EF4-FFF2-40B4-BE49-F238E27FC236}">
                <a16:creationId xmlns:a16="http://schemas.microsoft.com/office/drawing/2014/main" id="{28A8FFF3-F3D3-4092-80D6-860D695FE8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06857" y="3783344"/>
            <a:ext cx="350117" cy="350117"/>
          </a:xfrm>
          <a:prstGeom prst="rect">
            <a:avLst/>
          </a:prstGeom>
        </p:spPr>
      </p:pic>
      <p:pic>
        <p:nvPicPr>
          <p:cNvPr id="21" name="Graphic 20" descr="Beaker">
            <a:extLst>
              <a:ext uri="{FF2B5EF4-FFF2-40B4-BE49-F238E27FC236}">
                <a16:creationId xmlns:a16="http://schemas.microsoft.com/office/drawing/2014/main" id="{FB4C5590-44C6-4151-9839-19869A40A8B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69625" y="2535084"/>
            <a:ext cx="632259" cy="632259"/>
          </a:xfrm>
          <a:prstGeom prst="rect">
            <a:avLst/>
          </a:prstGeom>
        </p:spPr>
      </p:pic>
      <p:pic>
        <p:nvPicPr>
          <p:cNvPr id="23" name="Content Placeholder 39">
            <a:extLst>
              <a:ext uri="{FF2B5EF4-FFF2-40B4-BE49-F238E27FC236}">
                <a16:creationId xmlns:a16="http://schemas.microsoft.com/office/drawing/2014/main" id="{9D8CF9C4-6569-4876-9C98-3217C3714DB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6307534"/>
            <a:ext cx="12079516" cy="324666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240071E1-D78D-4127-AC26-3D6613E4765A}"/>
              </a:ext>
            </a:extLst>
          </p:cNvPr>
          <p:cNvGrpSpPr/>
          <p:nvPr/>
        </p:nvGrpSpPr>
        <p:grpSpPr>
          <a:xfrm>
            <a:off x="9806099" y="6275934"/>
            <a:ext cx="2273416" cy="405753"/>
            <a:chOff x="58724" y="6275934"/>
            <a:chExt cx="2273416" cy="405753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277D92F-A91C-46D3-826A-D4BF5CC622AC}"/>
                </a:ext>
              </a:extLst>
            </p:cNvPr>
            <p:cNvSpPr/>
            <p:nvPr/>
          </p:nvSpPr>
          <p:spPr>
            <a:xfrm>
              <a:off x="58724" y="6294806"/>
              <a:ext cx="2273416" cy="38688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itle 1">
              <a:extLst>
                <a:ext uri="{FF2B5EF4-FFF2-40B4-BE49-F238E27FC236}">
                  <a16:creationId xmlns:a16="http://schemas.microsoft.com/office/drawing/2014/main" id="{3A146C1D-A11C-4266-A7D9-4C9F026A38E2}"/>
                </a:ext>
              </a:extLst>
            </p:cNvPr>
            <p:cNvSpPr txBox="1">
              <a:spLocks/>
            </p:cNvSpPr>
            <p:nvPr/>
          </p:nvSpPr>
          <p:spPr>
            <a:xfrm>
              <a:off x="504623" y="6275934"/>
              <a:ext cx="1381617" cy="28790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www.arobs.com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8790485-D75E-4655-AB74-DCE8D95410E4}"/>
              </a:ext>
            </a:extLst>
          </p:cNvPr>
          <p:cNvSpPr txBox="1"/>
          <p:nvPr/>
        </p:nvSpPr>
        <p:spPr>
          <a:xfrm>
            <a:off x="803127" y="1889740"/>
            <a:ext cx="886649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/>
              <a:t>Compact object-based scripting language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Code be embedded  into HTML file</a:t>
            </a:r>
          </a:p>
          <a:p>
            <a:r>
              <a:rPr lang="en-US" sz="2000" dirty="0"/>
              <a:t>HTML tag : &lt;script language=“</a:t>
            </a:r>
            <a:r>
              <a:rPr lang="en-US" sz="2000" dirty="0" err="1"/>
              <a:t>javascript</a:t>
            </a:r>
            <a:r>
              <a:rPr lang="en-US" sz="2000" dirty="0"/>
              <a:t>”&gt;CODE&lt;/script&gt;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Also be in a separate file FILENAME.js</a:t>
            </a:r>
          </a:p>
          <a:p>
            <a:r>
              <a:rPr lang="en-US" sz="2000" dirty="0"/>
              <a:t>HTML tag - &lt;SCRIPT LANGUAGE="JavaScript" SRC=“FILENAME.js"&gt;&lt;/SCRIPT&gt;</a:t>
            </a:r>
          </a:p>
          <a:p>
            <a:endParaRPr lang="en-US" sz="2000" dirty="0"/>
          </a:p>
          <a:p>
            <a:r>
              <a:rPr lang="en-US" sz="2000" dirty="0"/>
              <a:t>Main objectives: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User interface, CGI capabilities without involving server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Client side compilation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Server provides no support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98374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1815</TotalTime>
  <Words>660</Words>
  <Application>Microsoft Office PowerPoint</Application>
  <PresentationFormat>Widescreen</PresentationFormat>
  <Paragraphs>106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Open Sans</vt:lpstr>
      <vt:lpstr>Wingdings</vt:lpstr>
      <vt:lpstr>Office Theme</vt:lpstr>
      <vt:lpstr>HTML, CSS, JavaScript</vt:lpstr>
      <vt:lpstr>Content</vt:lpstr>
      <vt:lpstr>Introduction</vt:lpstr>
      <vt:lpstr>HTML - Structure</vt:lpstr>
      <vt:lpstr>HTML - Structure</vt:lpstr>
      <vt:lpstr>HTML Tags</vt:lpstr>
      <vt:lpstr>HTML Attributes</vt:lpstr>
      <vt:lpstr>CSS</vt:lpstr>
      <vt:lpstr>Java Script</vt:lpstr>
      <vt:lpstr>Locators</vt:lpstr>
      <vt:lpstr>Useful links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TITLU PREZENTARE</dc:title>
  <dc:creator>Adela Cirligeanu</dc:creator>
  <cp:lastModifiedBy>Olimpia Maria Muntea</cp:lastModifiedBy>
  <cp:revision>113</cp:revision>
  <dcterms:created xsi:type="dcterms:W3CDTF">2018-02-16T14:02:08Z</dcterms:created>
  <dcterms:modified xsi:type="dcterms:W3CDTF">2018-10-23T08:42:09Z</dcterms:modified>
</cp:coreProperties>
</file>