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urt.walsh@ast.myflorida.com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Relationship Id="rId3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if"/><Relationship Id="rId3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tif"/><Relationship Id="rId3" Type="http://schemas.openxmlformats.org/officeDocument/2006/relationships/image" Target="../media/image9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tif"/><Relationship Id="rId3" Type="http://schemas.openxmlformats.org/officeDocument/2006/relationships/image" Target="../media/image1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tif"/><Relationship Id="rId3" Type="http://schemas.openxmlformats.org/officeDocument/2006/relationships/image" Target="../media/image1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tif"/><Relationship Id="rId3" Type="http://schemas.openxmlformats.org/officeDocument/2006/relationships/image" Target="../media/image1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tif"/><Relationship Id="rId3" Type="http://schemas.openxmlformats.org/officeDocument/2006/relationships/image" Target="../media/image1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tif"/><Relationship Id="rId3" Type="http://schemas.openxmlformats.org/officeDocument/2006/relationships/image" Target="../media/image15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tif"/><Relationship Id="rId3" Type="http://schemas.openxmlformats.org/officeDocument/2006/relationships/image" Target="../media/image17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tif"/><Relationship Id="rId3" Type="http://schemas.openxmlformats.org/officeDocument/2006/relationships/image" Target="../media/image18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tif"/><Relationship Id="rId3" Type="http://schemas.openxmlformats.org/officeDocument/2006/relationships/image" Target="../media/image19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tif"/><Relationship Id="rId3" Type="http://schemas.openxmlformats.org/officeDocument/2006/relationships/image" Target="../media/image20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tif"/><Relationship Id="rId3" Type="http://schemas.openxmlformats.org/officeDocument/2006/relationships/image" Target="../media/image21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tif"/><Relationship Id="rId3" Type="http://schemas.openxmlformats.org/officeDocument/2006/relationships/image" Target="../media/image2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tif"/><Relationship Id="rId3" Type="http://schemas.openxmlformats.org/officeDocument/2006/relationships/image" Target="../media/image23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tif"/><Relationship Id="rId3" Type="http://schemas.openxmlformats.org/officeDocument/2006/relationships/image" Target="../media/image24.png"/><Relationship Id="rId4" Type="http://schemas.openxmlformats.org/officeDocument/2006/relationships/image" Target="../media/image24.tif"/><Relationship Id="rId5" Type="http://schemas.openxmlformats.org/officeDocument/2006/relationships/image" Target="../media/image25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erversforhackers.com/dockerized-app/docker-compose" TargetMode="External"/><Relationship Id="rId3" Type="http://schemas.openxmlformats.org/officeDocument/2006/relationships/hyperlink" Target="https://www.udemy.com/docker-mastery/" TargetMode="External"/><Relationship Id="rId4" Type="http://schemas.openxmlformats.org/officeDocument/2006/relationships/hyperlink" Target="https://www.docker.com/" TargetMode="External"/><Relationship Id="rId5" Type="http://schemas.openxmlformats.org/officeDocument/2006/relationships/hyperlink" Target="https://hub.docker.com/" TargetMode="Externa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docker.com/engine/swarm/" TargetMode="External"/><Relationship Id="rId3" Type="http://schemas.openxmlformats.org/officeDocument/2006/relationships/hyperlink" Target="https://nodejs.org/en/" TargetMode="External"/><Relationship Id="rId4" Type="http://schemas.openxmlformats.org/officeDocument/2006/relationships/hyperlink" Target="https://github.com/burtwalsh/dockertutorial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Relationship Id="rId3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Dock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Docker</a:t>
            </a:r>
          </a:p>
        </p:txBody>
      </p:sp>
      <p:sp>
        <p:nvSpPr>
          <p:cNvPr id="120" name="burt.walsh@ast.myflorida.com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burt.walsh@ast.myflorida.com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ite is not accessi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Site is not accessible</a:t>
            </a:r>
          </a:p>
        </p:txBody>
      </p:sp>
      <p:grpSp>
        <p:nvGrpSpPr>
          <p:cNvPr id="159" name="Image"/>
          <p:cNvGrpSpPr/>
          <p:nvPr/>
        </p:nvGrpSpPr>
        <p:grpSpPr>
          <a:xfrm>
            <a:off x="685800" y="2682711"/>
            <a:ext cx="12139963" cy="5093590"/>
            <a:chOff x="0" y="0"/>
            <a:chExt cx="12139962" cy="5093588"/>
          </a:xfrm>
        </p:grpSpPr>
        <p:pic>
          <p:nvPicPr>
            <p:cNvPr id="15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11708163" cy="453478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7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139963" cy="509358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Inspecting the Conta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Inspecting the Container</a:t>
            </a:r>
          </a:p>
        </p:txBody>
      </p:sp>
      <p:grpSp>
        <p:nvGrpSpPr>
          <p:cNvPr id="164" name="Image"/>
          <p:cNvGrpSpPr/>
          <p:nvPr/>
        </p:nvGrpSpPr>
        <p:grpSpPr>
          <a:xfrm>
            <a:off x="774700" y="1917700"/>
            <a:ext cx="11455400" cy="7696200"/>
            <a:chOff x="0" y="0"/>
            <a:chExt cx="11455400" cy="7696200"/>
          </a:xfrm>
        </p:grpSpPr>
        <p:pic>
          <p:nvPicPr>
            <p:cNvPr id="16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11023600" cy="71374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2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455400" cy="7696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Looking at Net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Looking at Networks</a:t>
            </a: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5600" y="3219450"/>
            <a:ext cx="6426200" cy="184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unning with Network Address Translation (NAT)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21310">
              <a:defRPr sz="4400"/>
            </a:pPr>
            <a:r>
              <a:t>Running with Network Address Translation (NAT)</a:t>
            </a:r>
          </a:p>
          <a:p>
            <a:pPr defTabSz="321310">
              <a:defRPr sz="4400"/>
            </a:pPr>
            <a:r>
              <a:t>Bridge Network</a:t>
            </a:r>
          </a:p>
        </p:txBody>
      </p:sp>
      <p:grpSp>
        <p:nvGrpSpPr>
          <p:cNvPr id="172" name="Image"/>
          <p:cNvGrpSpPr/>
          <p:nvPr/>
        </p:nvGrpSpPr>
        <p:grpSpPr>
          <a:xfrm>
            <a:off x="736600" y="2897434"/>
            <a:ext cx="11986419" cy="4949332"/>
            <a:chOff x="0" y="0"/>
            <a:chExt cx="11986418" cy="4949330"/>
          </a:xfrm>
        </p:grpSpPr>
        <p:pic>
          <p:nvPicPr>
            <p:cNvPr id="17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11554619" cy="439053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0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986419" cy="494933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NAT in A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NAT in Action</a:t>
            </a:r>
          </a:p>
        </p:txBody>
      </p:sp>
      <p:pic>
        <p:nvPicPr>
          <p:cNvPr id="175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2749550"/>
            <a:ext cx="9321800" cy="3517900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Docker Fi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Files</a:t>
            </a:r>
          </a:p>
        </p:txBody>
      </p:sp>
      <p:sp>
        <p:nvSpPr>
          <p:cNvPr id="178" name="Descriptive instructions for creation of a docker image…"/>
          <p:cNvSpPr txBox="1"/>
          <p:nvPr>
            <p:ph type="body" idx="1"/>
          </p:nvPr>
        </p:nvSpPr>
        <p:spPr>
          <a:prstGeom prst="rect">
            <a:avLst/>
          </a:prstGeom>
          <a:ln w="9525">
            <a:round/>
          </a:ln>
        </p:spPr>
        <p:txBody>
          <a:bodyPr/>
          <a:lstStyle/>
          <a:p>
            <a:pPr>
              <a:buSzPct val="50000"/>
              <a:buBlip>
                <a:blip r:embed="rId2"/>
              </a:buBlip>
            </a:pPr>
            <a:r>
              <a:t>Descriptive instructions for creation of a docker image</a:t>
            </a:r>
          </a:p>
          <a:p>
            <a:pPr>
              <a:buSzPct val="50000"/>
              <a:buBlip>
                <a:blip r:embed="rId2"/>
              </a:buBlip>
            </a:pPr>
            <a:r>
              <a:t>Install software</a:t>
            </a:r>
          </a:p>
          <a:p>
            <a:pPr>
              <a:buSzPct val="50000"/>
              <a:buBlip>
                <a:blip r:embed="rId2"/>
              </a:buBlip>
            </a:pPr>
            <a:r>
              <a:t>Start processes</a:t>
            </a:r>
          </a:p>
          <a:p>
            <a:pPr>
              <a:buSzPct val="50000"/>
              <a:buBlip>
                <a:blip r:embed="rId2"/>
              </a:buBlip>
            </a:pPr>
            <a:r>
              <a:t>Expose ports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Example Dockerf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Dockerfile</a:t>
            </a:r>
          </a:p>
        </p:txBody>
      </p:sp>
      <p:grpSp>
        <p:nvGrpSpPr>
          <p:cNvPr id="183" name="Image"/>
          <p:cNvGrpSpPr/>
          <p:nvPr/>
        </p:nvGrpSpPr>
        <p:grpSpPr>
          <a:xfrm>
            <a:off x="1873250" y="2438400"/>
            <a:ext cx="7200900" cy="6654800"/>
            <a:chOff x="0" y="0"/>
            <a:chExt cx="7200900" cy="6654800"/>
          </a:xfrm>
        </p:grpSpPr>
        <p:pic>
          <p:nvPicPr>
            <p:cNvPr id="18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6769100" cy="6096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1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200900" cy="66548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Building the Im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Building the Image</a:t>
            </a:r>
          </a:p>
        </p:txBody>
      </p:sp>
      <p:grpSp>
        <p:nvGrpSpPr>
          <p:cNvPr id="188" name="Image"/>
          <p:cNvGrpSpPr/>
          <p:nvPr/>
        </p:nvGrpSpPr>
        <p:grpSpPr>
          <a:xfrm>
            <a:off x="2070100" y="1936750"/>
            <a:ext cx="8483600" cy="8293100"/>
            <a:chOff x="0" y="0"/>
            <a:chExt cx="8483600" cy="8293100"/>
          </a:xfrm>
        </p:grpSpPr>
        <p:pic>
          <p:nvPicPr>
            <p:cNvPr id="18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8051800" cy="77343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6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483600" cy="82931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unning the Im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Running the Image</a:t>
            </a:r>
          </a:p>
        </p:txBody>
      </p:sp>
      <p:grpSp>
        <p:nvGrpSpPr>
          <p:cNvPr id="193" name="Image"/>
          <p:cNvGrpSpPr/>
          <p:nvPr/>
        </p:nvGrpSpPr>
        <p:grpSpPr>
          <a:xfrm>
            <a:off x="38918" y="3330248"/>
            <a:ext cx="12926964" cy="3664604"/>
            <a:chOff x="0" y="0"/>
            <a:chExt cx="12926962" cy="3664603"/>
          </a:xfrm>
        </p:grpSpPr>
        <p:pic>
          <p:nvPicPr>
            <p:cNvPr id="19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12495163" cy="310580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1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926963" cy="366460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Netstat to see the Web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Netstat to see the WebServer</a:t>
            </a:r>
          </a:p>
        </p:txBody>
      </p:sp>
      <p:grpSp>
        <p:nvGrpSpPr>
          <p:cNvPr id="198" name="Image"/>
          <p:cNvGrpSpPr/>
          <p:nvPr/>
        </p:nvGrpSpPr>
        <p:grpSpPr>
          <a:xfrm>
            <a:off x="2736850" y="4032250"/>
            <a:ext cx="7531100" cy="2209800"/>
            <a:chOff x="0" y="0"/>
            <a:chExt cx="7531100" cy="2209800"/>
          </a:xfrm>
        </p:grpSpPr>
        <p:pic>
          <p:nvPicPr>
            <p:cNvPr id="19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7099300" cy="1651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6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531100" cy="22098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ocker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Approach</a:t>
            </a:r>
          </a:p>
        </p:txBody>
      </p:sp>
      <p:pic>
        <p:nvPicPr>
          <p:cNvPr id="1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2900" y="2984500"/>
            <a:ext cx="9779000" cy="5511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Accessing the Web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Accessing the WebServer</a:t>
            </a:r>
          </a:p>
        </p:txBody>
      </p:sp>
      <p:grpSp>
        <p:nvGrpSpPr>
          <p:cNvPr id="203" name="Image"/>
          <p:cNvGrpSpPr/>
          <p:nvPr/>
        </p:nvGrpSpPr>
        <p:grpSpPr>
          <a:xfrm>
            <a:off x="876300" y="2971800"/>
            <a:ext cx="9372600" cy="2273300"/>
            <a:chOff x="0" y="0"/>
            <a:chExt cx="9372600" cy="2273300"/>
          </a:xfrm>
        </p:grpSpPr>
        <p:pic>
          <p:nvPicPr>
            <p:cNvPr id="20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8940800" cy="17145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01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372600" cy="22733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Docker Compo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Compose</a:t>
            </a:r>
          </a:p>
        </p:txBody>
      </p:sp>
      <p:sp>
        <p:nvSpPr>
          <p:cNvPr id="206" name="Docker compose lets you define a group of containers and relationships between them…"/>
          <p:cNvSpPr txBox="1"/>
          <p:nvPr>
            <p:ph type="body" idx="1"/>
          </p:nvPr>
        </p:nvSpPr>
        <p:spPr>
          <a:prstGeom prst="rect">
            <a:avLst/>
          </a:prstGeom>
          <a:ln w="9525">
            <a:round/>
          </a:ln>
        </p:spPr>
        <p:txBody>
          <a:bodyPr/>
          <a:lstStyle/>
          <a:p>
            <a:pPr>
              <a:buSzPct val="50000"/>
              <a:buBlip>
                <a:blip r:embed="rId2"/>
              </a:buBlip>
            </a:pPr>
            <a:r>
              <a:t>Docker compose lets you define a group of containers and relationships between them</a:t>
            </a:r>
          </a:p>
          <a:p>
            <a:pPr>
              <a:buSzPct val="50000"/>
              <a:buBlip>
                <a:blip r:embed="rId2"/>
              </a:buBlip>
            </a:pPr>
            <a:r>
              <a:t>You can bring up the group, restart the group, stop the group as a unit</a:t>
            </a:r>
          </a:p>
          <a:p>
            <a:pPr>
              <a:buSzPct val="50000"/>
              <a:buBlip>
                <a:blip r:embed="rId2"/>
              </a:buBlip>
            </a:pPr>
            <a:r>
              <a:t>This is defined in a simple YAML 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sp>
        <p:nvSpPr>
          <p:cNvPr id="209" name="Nginx (load balancer)"/>
          <p:cNvSpPr/>
          <p:nvPr/>
        </p:nvSpPr>
        <p:spPr>
          <a:xfrm>
            <a:off x="5215433" y="5048250"/>
            <a:ext cx="2904134" cy="167550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Nginx (load balancer)</a:t>
            </a:r>
          </a:p>
        </p:txBody>
      </p:sp>
      <p:sp>
        <p:nvSpPr>
          <p:cNvPr id="210" name="WebServer1"/>
          <p:cNvSpPr/>
          <p:nvPr/>
        </p:nvSpPr>
        <p:spPr>
          <a:xfrm>
            <a:off x="2387848" y="8224936"/>
            <a:ext cx="2904133" cy="13811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WebServer1</a:t>
            </a:r>
          </a:p>
        </p:txBody>
      </p:sp>
      <p:sp>
        <p:nvSpPr>
          <p:cNvPr id="211" name="WebServer2"/>
          <p:cNvSpPr/>
          <p:nvPr/>
        </p:nvSpPr>
        <p:spPr>
          <a:xfrm>
            <a:off x="7634089" y="8224936"/>
            <a:ext cx="2904133" cy="13811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WebServer2</a:t>
            </a:r>
          </a:p>
        </p:txBody>
      </p:sp>
      <p:sp>
        <p:nvSpPr>
          <p:cNvPr id="212" name="Line"/>
          <p:cNvSpPr/>
          <p:nvPr/>
        </p:nvSpPr>
        <p:spPr>
          <a:xfrm flipV="1">
            <a:off x="4165599" y="6839346"/>
            <a:ext cx="1270001" cy="1270001"/>
          </a:xfrm>
          <a:prstGeom prst="line">
            <a:avLst/>
          </a:prstGeom>
          <a:ln w="12700"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" name="Line"/>
          <p:cNvSpPr/>
          <p:nvPr/>
        </p:nvSpPr>
        <p:spPr>
          <a:xfrm flipH="1" flipV="1">
            <a:off x="7873999" y="6775846"/>
            <a:ext cx="972891" cy="1397001"/>
          </a:xfrm>
          <a:prstGeom prst="line">
            <a:avLst/>
          </a:prstGeom>
          <a:ln w="12700"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Line"/>
          <p:cNvSpPr/>
          <p:nvPr/>
        </p:nvSpPr>
        <p:spPr>
          <a:xfrm>
            <a:off x="3002855" y="4146748"/>
            <a:ext cx="75578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Line"/>
          <p:cNvSpPr/>
          <p:nvPr/>
        </p:nvSpPr>
        <p:spPr>
          <a:xfrm flipV="1">
            <a:off x="6781800" y="2707308"/>
            <a:ext cx="0" cy="167550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" name="NAT"/>
          <p:cNvSpPr txBox="1"/>
          <p:nvPr/>
        </p:nvSpPr>
        <p:spPr>
          <a:xfrm>
            <a:off x="5729731" y="3042994"/>
            <a:ext cx="70713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NAT</a:t>
            </a:r>
          </a:p>
        </p:txBody>
      </p:sp>
      <p:grpSp>
        <p:nvGrpSpPr>
          <p:cNvPr id="219" name="Border of created my network"/>
          <p:cNvGrpSpPr/>
          <p:nvPr/>
        </p:nvGrpSpPr>
        <p:grpSpPr>
          <a:xfrm>
            <a:off x="7977682" y="4214470"/>
            <a:ext cx="4923436" cy="1045260"/>
            <a:chOff x="0" y="0"/>
            <a:chExt cx="4923434" cy="1045258"/>
          </a:xfrm>
        </p:grpSpPr>
        <p:sp>
          <p:nvSpPr>
            <p:cNvPr id="218" name="Border of created my network"/>
            <p:cNvSpPr txBox="1"/>
            <p:nvPr/>
          </p:nvSpPr>
          <p:spPr>
            <a:xfrm>
              <a:off x="215900" y="139700"/>
              <a:ext cx="4491635" cy="486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Border of created my network</a:t>
              </a:r>
            </a:p>
          </p:txBody>
        </p:sp>
        <p:pic>
          <p:nvPicPr>
            <p:cNvPr id="217" name="Border of created my network" descr="Border of created my network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923435" cy="104525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WebServer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WebServer Code</a:t>
            </a:r>
          </a:p>
        </p:txBody>
      </p:sp>
      <p:grpSp>
        <p:nvGrpSpPr>
          <p:cNvPr id="224" name="Image"/>
          <p:cNvGrpSpPr/>
          <p:nvPr/>
        </p:nvGrpSpPr>
        <p:grpSpPr>
          <a:xfrm>
            <a:off x="2501900" y="2501900"/>
            <a:ext cx="8229600" cy="5956300"/>
            <a:chOff x="0" y="0"/>
            <a:chExt cx="8229600" cy="5956300"/>
          </a:xfrm>
        </p:grpSpPr>
        <p:pic>
          <p:nvPicPr>
            <p:cNvPr id="22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7797800" cy="53975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22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229600" cy="59563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Ngin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Nginx</a:t>
            </a:r>
          </a:p>
        </p:txBody>
      </p:sp>
      <p:sp>
        <p:nvSpPr>
          <p:cNvPr id="227" name="Will be a container like our webservers…"/>
          <p:cNvSpPr txBox="1"/>
          <p:nvPr>
            <p:ph type="body" idx="1"/>
          </p:nvPr>
        </p:nvSpPr>
        <p:spPr>
          <a:prstGeom prst="rect">
            <a:avLst/>
          </a:prstGeom>
          <a:ln w="9525">
            <a:round/>
          </a:ln>
        </p:spPr>
        <p:txBody>
          <a:bodyPr/>
          <a:lstStyle/>
          <a:p>
            <a:pPr marL="413384" indent="-413384" defTabSz="543305">
              <a:spcBef>
                <a:spcPts val="3900"/>
              </a:spcBef>
              <a:buSzPct val="50000"/>
              <a:buBlip>
                <a:blip r:embed="rId2"/>
              </a:buBlip>
              <a:defRPr sz="2976"/>
            </a:pPr>
          </a:p>
          <a:p>
            <a:pPr marL="413384" indent="-413384" defTabSz="543305">
              <a:spcBef>
                <a:spcPts val="3900"/>
              </a:spcBef>
              <a:buSzPct val="50000"/>
              <a:buBlip>
                <a:blip r:embed="rId2"/>
              </a:buBlip>
              <a:defRPr sz="2976"/>
            </a:pPr>
            <a:r>
              <a:t>Will be a container like our webservers</a:t>
            </a:r>
          </a:p>
          <a:p>
            <a:pPr marL="413384" indent="-413384" defTabSz="543305">
              <a:spcBef>
                <a:spcPts val="3900"/>
              </a:spcBef>
              <a:buSzPct val="50000"/>
              <a:buBlip>
                <a:blip r:embed="rId2"/>
              </a:buBlip>
              <a:defRPr sz="2976"/>
            </a:pPr>
            <a:r>
              <a:t>Acts as a load balancer (reverse proxy)</a:t>
            </a:r>
          </a:p>
          <a:p>
            <a:pPr marL="413384" indent="-413384" defTabSz="543305">
              <a:spcBef>
                <a:spcPts val="3900"/>
              </a:spcBef>
              <a:buSzPct val="50000"/>
              <a:buBlip>
                <a:blip r:embed="rId2"/>
              </a:buBlip>
              <a:defRPr sz="2976"/>
            </a:pPr>
            <a:r>
              <a:t>Will shift requests between our two web servers</a:t>
            </a:r>
          </a:p>
          <a:p>
            <a:pPr marL="0" indent="0" algn="just" defTabSz="543305">
              <a:spcBef>
                <a:spcPts val="3900"/>
              </a:spcBef>
              <a:buSzTx/>
              <a:buNone/>
              <a:defRPr sz="2139">
                <a:latin typeface="Andale Mono"/>
                <a:ea typeface="Andale Mono"/>
                <a:cs typeface="Andale Mono"/>
                <a:sym typeface="Andale Mono"/>
              </a:defRPr>
            </a:pPr>
            <a:r>
              <a:t>Note:  A proxy hides the client.  Servers think they are talking with the proxy not the client; the proxy makes requests on behalf of the client.  </a:t>
            </a:r>
          </a:p>
          <a:p>
            <a:pPr marL="0" indent="0" algn="just" defTabSz="543305">
              <a:spcBef>
                <a:spcPts val="3900"/>
              </a:spcBef>
              <a:buSzTx/>
              <a:buNone/>
              <a:defRPr sz="2139">
                <a:latin typeface="Andale Mono"/>
                <a:ea typeface="Andale Mono"/>
                <a:cs typeface="Andale Mono"/>
                <a:sym typeface="Andale Mono"/>
              </a:defRPr>
            </a:pPr>
            <a:r>
              <a:t>A reverse proxy hides servers the client talks to a server though the reverse proxy.  The true server fielding the request is hidden from the client.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irectory for Nginx 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Directory for Nginx Resources</a:t>
            </a:r>
          </a:p>
        </p:txBody>
      </p:sp>
      <p:grpSp>
        <p:nvGrpSpPr>
          <p:cNvPr id="232" name="Image"/>
          <p:cNvGrpSpPr/>
          <p:nvPr/>
        </p:nvGrpSpPr>
        <p:grpSpPr>
          <a:xfrm>
            <a:off x="63500" y="3924300"/>
            <a:ext cx="13131800" cy="2184400"/>
            <a:chOff x="0" y="0"/>
            <a:chExt cx="13131800" cy="2184400"/>
          </a:xfrm>
        </p:grpSpPr>
        <p:pic>
          <p:nvPicPr>
            <p:cNvPr id="23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12700000" cy="16256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0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131800" cy="21844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Nginx Confi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Nginx Config</a:t>
            </a:r>
          </a:p>
        </p:txBody>
      </p:sp>
      <p:grpSp>
        <p:nvGrpSpPr>
          <p:cNvPr id="237" name="Image"/>
          <p:cNvGrpSpPr/>
          <p:nvPr/>
        </p:nvGrpSpPr>
        <p:grpSpPr>
          <a:xfrm>
            <a:off x="2355850" y="2990850"/>
            <a:ext cx="8293100" cy="5105400"/>
            <a:chOff x="0" y="0"/>
            <a:chExt cx="8293100" cy="5105400"/>
          </a:xfrm>
        </p:grpSpPr>
        <p:pic>
          <p:nvPicPr>
            <p:cNvPr id="23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7861300" cy="45466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5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293100" cy="51054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Docker Compose F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Compose File</a:t>
            </a:r>
          </a:p>
        </p:txBody>
      </p:sp>
      <p:grpSp>
        <p:nvGrpSpPr>
          <p:cNvPr id="242" name="Image"/>
          <p:cNvGrpSpPr/>
          <p:nvPr/>
        </p:nvGrpSpPr>
        <p:grpSpPr>
          <a:xfrm>
            <a:off x="1149350" y="2152650"/>
            <a:ext cx="11239500" cy="7378700"/>
            <a:chOff x="0" y="0"/>
            <a:chExt cx="11239500" cy="7378700"/>
          </a:xfrm>
        </p:grpSpPr>
        <p:pic>
          <p:nvPicPr>
            <p:cNvPr id="24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10807700" cy="68199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40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239500" cy="73787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reated Net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Created Network</a:t>
            </a:r>
          </a:p>
        </p:txBody>
      </p:sp>
      <p:grpSp>
        <p:nvGrpSpPr>
          <p:cNvPr id="247" name="Image"/>
          <p:cNvGrpSpPr/>
          <p:nvPr/>
        </p:nvGrpSpPr>
        <p:grpSpPr>
          <a:xfrm>
            <a:off x="2381250" y="3924300"/>
            <a:ext cx="6692900" cy="2184400"/>
            <a:chOff x="0" y="0"/>
            <a:chExt cx="6692900" cy="2184400"/>
          </a:xfrm>
        </p:grpSpPr>
        <p:pic>
          <p:nvPicPr>
            <p:cNvPr id="24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6261100" cy="16256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45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692900" cy="21844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he contain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containers</a:t>
            </a:r>
          </a:p>
        </p:txBody>
      </p:sp>
      <p:grpSp>
        <p:nvGrpSpPr>
          <p:cNvPr id="252" name="Image"/>
          <p:cNvGrpSpPr/>
          <p:nvPr/>
        </p:nvGrpSpPr>
        <p:grpSpPr>
          <a:xfrm>
            <a:off x="-38100" y="4395316"/>
            <a:ext cx="13436600" cy="1458268"/>
            <a:chOff x="0" y="0"/>
            <a:chExt cx="13436600" cy="1458267"/>
          </a:xfrm>
        </p:grpSpPr>
        <p:pic>
          <p:nvPicPr>
            <p:cNvPr id="25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13004800" cy="89946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50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436600" cy="1458268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here to Get Doc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to Get Docker</a:t>
            </a:r>
          </a:p>
        </p:txBody>
      </p:sp>
      <p:grpSp>
        <p:nvGrpSpPr>
          <p:cNvPr id="128" name="Image"/>
          <p:cNvGrpSpPr/>
          <p:nvPr/>
        </p:nvGrpSpPr>
        <p:grpSpPr>
          <a:xfrm>
            <a:off x="-215900" y="2886376"/>
            <a:ext cx="13436600" cy="4425348"/>
            <a:chOff x="0" y="0"/>
            <a:chExt cx="13436600" cy="4425346"/>
          </a:xfrm>
        </p:grpSpPr>
        <p:pic>
          <p:nvPicPr>
            <p:cNvPr id="12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13004800" cy="386654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6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436600" cy="442534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Mounted Volu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Mounted Volumes</a:t>
            </a:r>
          </a:p>
        </p:txBody>
      </p:sp>
      <p:grpSp>
        <p:nvGrpSpPr>
          <p:cNvPr id="257" name="Image"/>
          <p:cNvGrpSpPr/>
          <p:nvPr/>
        </p:nvGrpSpPr>
        <p:grpSpPr>
          <a:xfrm>
            <a:off x="692150" y="4286250"/>
            <a:ext cx="11620500" cy="1701800"/>
            <a:chOff x="0" y="0"/>
            <a:chExt cx="11620500" cy="1701800"/>
          </a:xfrm>
        </p:grpSpPr>
        <p:pic>
          <p:nvPicPr>
            <p:cNvPr id="25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11188700" cy="1143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55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620500" cy="17018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Alternation between WebServ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Alternation between WebServers</a:t>
            </a:r>
          </a:p>
        </p:txBody>
      </p:sp>
      <p:grpSp>
        <p:nvGrpSpPr>
          <p:cNvPr id="262" name="Image"/>
          <p:cNvGrpSpPr/>
          <p:nvPr/>
        </p:nvGrpSpPr>
        <p:grpSpPr>
          <a:xfrm>
            <a:off x="1593850" y="3067050"/>
            <a:ext cx="9486900" cy="2133600"/>
            <a:chOff x="0" y="0"/>
            <a:chExt cx="9486900" cy="2133600"/>
          </a:xfrm>
        </p:grpSpPr>
        <p:pic>
          <p:nvPicPr>
            <p:cNvPr id="26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9055100" cy="15748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60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486900" cy="2133600"/>
            </a:xfrm>
            <a:prstGeom prst="rect">
              <a:avLst/>
            </a:prstGeom>
            <a:effectLst/>
          </p:spPr>
        </p:pic>
      </p:grpSp>
      <p:grpSp>
        <p:nvGrpSpPr>
          <p:cNvPr id="265" name="Image"/>
          <p:cNvGrpSpPr/>
          <p:nvPr/>
        </p:nvGrpSpPr>
        <p:grpSpPr>
          <a:xfrm>
            <a:off x="1562100" y="5543550"/>
            <a:ext cx="9550400" cy="2489200"/>
            <a:chOff x="0" y="0"/>
            <a:chExt cx="9550400" cy="2489200"/>
          </a:xfrm>
        </p:grpSpPr>
        <p:pic>
          <p:nvPicPr>
            <p:cNvPr id="264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15900" y="139700"/>
              <a:ext cx="9118600" cy="19304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63" name="Image" descr="Imag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9550400" cy="2489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68" name="Three tier web application with docker compose (https://serversforhackers.com/dockerized-app/docker-compos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Three tier web application with docker compose (</a:t>
            </a:r>
            <a:r>
              <a:rPr u="sng">
                <a:hlinkClick r:id="rId2" invalidUrl="" action="" tgtFrame="" tooltip="" history="1" highlightClick="0" endSnd="0"/>
              </a:rPr>
              <a:t>https://serversforhackers.com/dockerized-app/docker-compose</a:t>
            </a:r>
            <a:r>
              <a:t>)</a:t>
            </a:r>
          </a:p>
          <a:p>
            <a:pPr/>
            <a:r>
              <a:t>Great tutorial for around $10 (</a:t>
            </a:r>
            <a:r>
              <a:rPr u="sng">
                <a:hlinkClick r:id="rId3" invalidUrl="" action="" tgtFrame="" tooltip="" history="1" highlightClick="0" endSnd="0"/>
              </a:rPr>
              <a:t>https://www.udemy.com/docker-mastery/</a:t>
            </a:r>
            <a:r>
              <a:t>)</a:t>
            </a:r>
          </a:p>
          <a:p>
            <a:pPr/>
            <a:r>
              <a:t>Main docker site (</a:t>
            </a:r>
            <a:r>
              <a:rPr u="sng">
                <a:hlinkClick r:id="rId4" invalidUrl="" action="" tgtFrame="" tooltip="" history="1" highlightClick="0" endSnd="0"/>
              </a:rPr>
              <a:t>https://www.docker.com/</a:t>
            </a:r>
            <a:r>
              <a:t>)</a:t>
            </a:r>
          </a:p>
          <a:p>
            <a:pPr/>
            <a:r>
              <a:t>Docker hub for publishing and pulling (</a:t>
            </a:r>
            <a:r>
              <a:rPr u="sng">
                <a:hlinkClick r:id="rId5" invalidUrl="" action="" tgtFrame="" tooltip="" history="1" highlightClick="0" endSnd="0"/>
              </a:rPr>
              <a:t>https://hub.docker.com/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Other Things to Look 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Other Things to Look At</a:t>
            </a:r>
          </a:p>
        </p:txBody>
      </p:sp>
      <p:sp>
        <p:nvSpPr>
          <p:cNvPr id="271" name="Docker Swarm (https://docs.docker.com/engine/swarm/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Swarm (</a:t>
            </a:r>
            <a:r>
              <a:rPr u="sng">
                <a:hlinkClick r:id="rId2" invalidUrl="" action="" tgtFrame="" tooltip="" history="1" highlightClick="0" endSnd="0"/>
              </a:rPr>
              <a:t>https://docs.docker.com/engine/swarm/</a:t>
            </a:r>
            <a:r>
              <a:t>)</a:t>
            </a:r>
          </a:p>
          <a:p>
            <a:pPr/>
            <a:r>
              <a:t>Nodejs (</a:t>
            </a:r>
            <a:r>
              <a:rPr u="sng">
                <a:hlinkClick r:id="rId3" invalidUrl="" action="" tgtFrame="" tooltip="" history="1" highlightClick="0" endSnd="0"/>
              </a:rPr>
              <a:t>https://nodejs.org/en/</a:t>
            </a:r>
            <a:r>
              <a:t>)</a:t>
            </a:r>
          </a:p>
          <a:p>
            <a:pPr/>
            <a:r>
              <a:t>Source code and slides (</a:t>
            </a:r>
            <a:r>
              <a:rPr u="sng">
                <a:hlinkClick r:id="rId4" invalidUrl="" action="" tgtFrame="" tooltip="" history="1" highlightClick="0" endSnd="0"/>
              </a:rPr>
              <a:t>https://github.com/burtwalsh/dockertutorial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tarting the Docker Mach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Starting the Docker Machine</a:t>
            </a:r>
          </a:p>
        </p:txBody>
      </p:sp>
      <p:grpSp>
        <p:nvGrpSpPr>
          <p:cNvPr id="133" name="Image"/>
          <p:cNvGrpSpPr/>
          <p:nvPr/>
        </p:nvGrpSpPr>
        <p:grpSpPr>
          <a:xfrm>
            <a:off x="1028700" y="2882900"/>
            <a:ext cx="10947400" cy="4826000"/>
            <a:chOff x="0" y="0"/>
            <a:chExt cx="10947400" cy="4826000"/>
          </a:xfrm>
        </p:grpSpPr>
        <p:pic>
          <p:nvPicPr>
            <p:cNvPr id="13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10515600" cy="42672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1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0947400" cy="48260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Image"/>
          <p:cNvGrpSpPr/>
          <p:nvPr/>
        </p:nvGrpSpPr>
        <p:grpSpPr>
          <a:xfrm>
            <a:off x="158353" y="2431667"/>
            <a:ext cx="12433846" cy="5220466"/>
            <a:chOff x="0" y="0"/>
            <a:chExt cx="12433845" cy="5220464"/>
          </a:xfrm>
        </p:grpSpPr>
        <p:pic>
          <p:nvPicPr>
            <p:cNvPr id="13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12002046" cy="466166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5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433846" cy="5220465"/>
            </a:xfrm>
            <a:prstGeom prst="rect">
              <a:avLst/>
            </a:prstGeom>
            <a:effectLst/>
          </p:spPr>
        </p:pic>
      </p:grpSp>
      <p:sp>
        <p:nvSpPr>
          <p:cNvPr id="138" name="What no containers?  Lets start one and log on!"/>
          <p:cNvSpPr txBox="1"/>
          <p:nvPr/>
        </p:nvSpPr>
        <p:spPr>
          <a:xfrm>
            <a:off x="329488" y="1725270"/>
            <a:ext cx="942973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What no containers?  Lets start one and log on!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ts install some softwa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Lets install some software</a:t>
            </a:r>
          </a:p>
        </p:txBody>
      </p:sp>
      <p:sp>
        <p:nvSpPr>
          <p:cNvPr id="141" name="apt-get update -y             (updates all current packages)…"/>
          <p:cNvSpPr txBox="1"/>
          <p:nvPr>
            <p:ph type="body" idx="1"/>
          </p:nvPr>
        </p:nvSpPr>
        <p:spPr>
          <a:prstGeom prst="rect">
            <a:avLst/>
          </a:prstGeom>
          <a:ln w="9525">
            <a:round/>
          </a:ln>
        </p:spPr>
        <p:txBody>
          <a:bodyPr/>
          <a:lstStyle/>
          <a:p>
            <a:pPr>
              <a:lnSpc>
                <a:spcPct val="20000"/>
              </a:lnSpc>
              <a:buSzPct val="50000"/>
              <a:buBlip>
                <a:blip r:embed="rId2"/>
              </a:buBlip>
              <a:defRPr spc="-32"/>
            </a:pPr>
            <a:r>
              <a:t>apt-get update -y             (updates all current packages)</a:t>
            </a:r>
          </a:p>
          <a:p>
            <a:pPr>
              <a:lnSpc>
                <a:spcPct val="20000"/>
              </a:lnSpc>
              <a:buSzPct val="50000"/>
              <a:buBlip>
                <a:blip r:embed="rId2"/>
              </a:buBlip>
              <a:defRPr spc="-32"/>
            </a:pPr>
            <a:r>
              <a:t>apt-get install -y nodejs   (installs nodejs)</a:t>
            </a:r>
          </a:p>
          <a:p>
            <a:pPr>
              <a:lnSpc>
                <a:spcPct val="20000"/>
              </a:lnSpc>
              <a:buSzPct val="50000"/>
              <a:buBlip>
                <a:blip r:embed="rId2"/>
              </a:buBlip>
              <a:defRPr spc="-32"/>
            </a:pPr>
            <a:r>
              <a:t>apt-get install -y npm.      (installs package manager)</a:t>
            </a:r>
          </a:p>
          <a:p>
            <a:pPr>
              <a:lnSpc>
                <a:spcPct val="20000"/>
              </a:lnSpc>
              <a:buSzPct val="50000"/>
              <a:buBlip>
                <a:blip r:embed="rId2"/>
              </a:buBlip>
              <a:defRPr spc="-32"/>
            </a:pPr>
            <a:r>
              <a:t>mkdir myweb                   (creates a new directory)</a:t>
            </a:r>
          </a:p>
          <a:p>
            <a:pPr>
              <a:lnSpc>
                <a:spcPct val="20000"/>
              </a:lnSpc>
              <a:buSzPct val="50000"/>
              <a:buBlip>
                <a:blip r:embed="rId2"/>
              </a:buBlip>
              <a:defRPr spc="-32"/>
            </a:pPr>
            <a:r>
              <a:t>cd myweb                         (changes directory)</a:t>
            </a:r>
          </a:p>
          <a:p>
            <a:pPr>
              <a:lnSpc>
                <a:spcPct val="20000"/>
              </a:lnSpc>
              <a:buSzPct val="50000"/>
              <a:buBlip>
                <a:blip r:embed="rId2"/>
              </a:buBlip>
              <a:defRPr spc="-32"/>
            </a:pPr>
            <a:r>
              <a:t>npm init                             (create a node project)</a:t>
            </a:r>
          </a:p>
          <a:p>
            <a:pPr>
              <a:lnSpc>
                <a:spcPct val="20000"/>
              </a:lnSpc>
              <a:buSzPct val="50000"/>
              <a:buBlip>
                <a:blip r:embed="rId2"/>
              </a:buBlip>
              <a:defRPr spc="-32"/>
            </a:pPr>
            <a:r>
              <a:t>npm install -y express —save  (install web software)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Image"/>
          <p:cNvGrpSpPr/>
          <p:nvPr/>
        </p:nvGrpSpPr>
        <p:grpSpPr>
          <a:xfrm>
            <a:off x="1257300" y="1803400"/>
            <a:ext cx="10261600" cy="7162800"/>
            <a:chOff x="0" y="0"/>
            <a:chExt cx="10261600" cy="7162800"/>
          </a:xfrm>
        </p:grpSpPr>
        <p:pic>
          <p:nvPicPr>
            <p:cNvPr id="14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9829800" cy="6604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3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0261600" cy="7162800"/>
            </a:xfrm>
            <a:prstGeom prst="rect">
              <a:avLst/>
            </a:prstGeom>
            <a:effectLst/>
          </p:spPr>
        </p:pic>
      </p:grpSp>
      <p:sp>
        <p:nvSpPr>
          <p:cNvPr id="146" name="Now that we are in the container… lets load some software"/>
          <p:cNvSpPr txBox="1"/>
          <p:nvPr/>
        </p:nvSpPr>
        <p:spPr>
          <a:xfrm>
            <a:off x="1424482" y="537820"/>
            <a:ext cx="537969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Now that we are in the container… lets load some software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reate a WebServer Host and Run 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Create a WebServer Host and Run it</a:t>
            </a:r>
          </a:p>
        </p:txBody>
      </p:sp>
      <p:sp>
        <p:nvSpPr>
          <p:cNvPr id="149" name="Create a source file with instructions to start a web server (SampleServer.j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50000"/>
              <a:buBlip>
                <a:blip r:embed="rId2"/>
              </a:buBlip>
            </a:pPr>
            <a:r>
              <a:t>Create a source file with instructions to start a web server (SampleServer.js)</a:t>
            </a:r>
          </a:p>
          <a:p>
            <a:pPr>
              <a:buSzPct val="50000"/>
              <a:buBlip>
                <a:blip r:embed="rId2"/>
              </a:buBlip>
            </a:pPr>
            <a:r>
              <a:t>Start the server under nodejs (container port 3000)</a:t>
            </a:r>
          </a:p>
          <a:p>
            <a:pPr>
              <a:buSzPct val="50000"/>
              <a:buBlip>
                <a:blip r:embed="rId2"/>
              </a:buBlip>
            </a:pPr>
            <a:r>
              <a:t>Save the running container as an image so we can reuse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ccessing the Web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Accessing the WebServer</a:t>
            </a:r>
          </a:p>
        </p:txBody>
      </p:sp>
      <p:grpSp>
        <p:nvGrpSpPr>
          <p:cNvPr id="154" name="Image"/>
          <p:cNvGrpSpPr/>
          <p:nvPr/>
        </p:nvGrpSpPr>
        <p:grpSpPr>
          <a:xfrm>
            <a:off x="520700" y="2320207"/>
            <a:ext cx="13436600" cy="6662586"/>
            <a:chOff x="0" y="0"/>
            <a:chExt cx="13436600" cy="6662585"/>
          </a:xfrm>
        </p:grpSpPr>
        <p:pic>
          <p:nvPicPr>
            <p:cNvPr id="15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13004800" cy="610378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2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436600" cy="666258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