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76"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宇航" initials="宇航" lastIdx="1" clrIdx="0">
    <p:extLst>
      <p:ext uri="{19B8F6BF-5375-455C-9EA6-DF929625EA0E}">
        <p15:presenceInfo xmlns:p15="http://schemas.microsoft.com/office/powerpoint/2012/main" userId="7d99a5ab3f00a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1093B-E4A4-4328-AB30-C5FE88ACE7E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BDEB0A-4791-45BD-A52F-9D55E317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E3FB02-DD89-4410-A00F-6A89D02940A1}"/>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DC8FF625-839A-4DF1-AB5C-5902528119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7B916D-B1C9-4759-A1C5-319433F8E61D}"/>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100356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B1582-B387-4629-9021-152FA92FC79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9A57596-5829-474B-95CE-F32CE9799F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26FEF6-9EBC-48EB-975A-268583FB6DD2}"/>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17FA16E6-FE76-4EA4-9822-B52AECBDEB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CE3F3-F8F5-44A1-AE1E-AA09A50B2E0A}"/>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381450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F10D7D-C4A1-4F8A-86CA-29E68695BA6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146D0A-E9FD-4A2E-95F3-0B5D6A7605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380CF5-B404-46C0-A48D-7C1B16AC4904}"/>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A970417D-7637-4942-88B3-31F95D2ED9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462FC0-B707-4C40-92B3-6EDA4686A185}"/>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100514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1357B-641A-4967-A293-96C729D703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BBBFED-6335-416A-82D4-F444D59E9B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09C266-96B8-488C-AABE-CC069AA15EC1}"/>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9158E18F-C148-4A25-9634-A44299359C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A82B26-0D46-45BD-A93F-AD46562414BC}"/>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56354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D40D5-9054-4A13-B4A7-F86047A043E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27AA37-17F7-4F3C-BAD4-AFDBD8FB2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77125F-0803-4339-AB1F-F9849FB210FA}"/>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8D339C7E-211A-4D54-82DA-08DF708F91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204D6D-A8AD-4F9D-91A0-79C6EBF7764E}"/>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312047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C3DAF-1E57-4798-A475-B896FA2B75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CAE702-09B5-4808-A461-90D754E8F23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4B3A3B3-DAEA-42BB-A028-8A2644C7E0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4C38A4-45F0-4030-9883-7378A908D7E3}"/>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6" name="页脚占位符 5">
            <a:extLst>
              <a:ext uri="{FF2B5EF4-FFF2-40B4-BE49-F238E27FC236}">
                <a16:creationId xmlns:a16="http://schemas.microsoft.com/office/drawing/2014/main" id="{A03D71A2-EA3D-4CC0-9591-9A440711FA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E5CB0C-F95A-47DC-BDBE-E44560BE2A80}"/>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410122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E159E-6623-4850-B8E0-335C791592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5564AA6-3346-408D-961B-1AD040C44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A03821-E30C-412E-9C86-3741C5DD9C2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CFEDD4-E21B-457D-A30E-7E0E4A85C5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4BBF78-78D8-49F3-9A30-AD30A07318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351F14-6367-43C4-B7AC-534A4B85BB94}"/>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8" name="页脚占位符 7">
            <a:extLst>
              <a:ext uri="{FF2B5EF4-FFF2-40B4-BE49-F238E27FC236}">
                <a16:creationId xmlns:a16="http://schemas.microsoft.com/office/drawing/2014/main" id="{C405A2D4-E3CC-4D88-9D59-3FE319750D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23E9A0F-419A-4F45-96B8-9CC1471FA79B}"/>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2051059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37734-CA79-45B3-B958-35A28C5D43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21FC66-9880-4443-B495-61B7BF24A701}"/>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4" name="页脚占位符 3">
            <a:extLst>
              <a:ext uri="{FF2B5EF4-FFF2-40B4-BE49-F238E27FC236}">
                <a16:creationId xmlns:a16="http://schemas.microsoft.com/office/drawing/2014/main" id="{44E19836-082D-45CA-8772-65997823D69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F6D3D8-EA8F-45F1-B0A3-8F216F0C1D50}"/>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143544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4F7300-78CC-48D7-ADB6-5CCFADAB838A}"/>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3" name="页脚占位符 2">
            <a:extLst>
              <a:ext uri="{FF2B5EF4-FFF2-40B4-BE49-F238E27FC236}">
                <a16:creationId xmlns:a16="http://schemas.microsoft.com/office/drawing/2014/main" id="{91CDF622-25A7-4E00-A73C-5C69E3198D8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3BF822-D95C-43B6-AA56-07C13D7A97B9}"/>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261487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D890D-89AE-4B95-8D76-6DB23CCBCC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827191-C228-4CB2-9D0C-5D6C7DAF2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84EF1D-0428-4237-96B5-7B02E9E3E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3AA29B-9AD0-4BCE-BCB8-112CDA4E7EDF}"/>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6" name="页脚占位符 5">
            <a:extLst>
              <a:ext uri="{FF2B5EF4-FFF2-40B4-BE49-F238E27FC236}">
                <a16:creationId xmlns:a16="http://schemas.microsoft.com/office/drawing/2014/main" id="{CFEAD269-2B5C-4E93-8597-4539490467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E7BC30-7ADD-4A93-B7C0-EB1178E18CC0}"/>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2432596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61315-93B2-4534-9064-8741E6DFEA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5C37FA-AA01-4D6D-93B7-E12EA72A8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87CAAE-4D1E-4525-846C-6D2F9637D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38C982-00F8-48FA-8D9A-490868EDD10A}"/>
              </a:ext>
            </a:extLst>
          </p:cNvPr>
          <p:cNvSpPr>
            <a:spLocks noGrp="1"/>
          </p:cNvSpPr>
          <p:nvPr>
            <p:ph type="dt" sz="half" idx="10"/>
          </p:nvPr>
        </p:nvSpPr>
        <p:spPr/>
        <p:txBody>
          <a:bodyPr/>
          <a:lstStyle/>
          <a:p>
            <a:fld id="{129D1712-5CE0-4CE1-A860-CEA4B8DC69E3}" type="datetimeFigureOut">
              <a:rPr lang="zh-CN" altLang="en-US" smtClean="0"/>
              <a:t>2023/10/13</a:t>
            </a:fld>
            <a:endParaRPr lang="zh-CN" altLang="en-US"/>
          </a:p>
        </p:txBody>
      </p:sp>
      <p:sp>
        <p:nvSpPr>
          <p:cNvPr id="6" name="页脚占位符 5">
            <a:extLst>
              <a:ext uri="{FF2B5EF4-FFF2-40B4-BE49-F238E27FC236}">
                <a16:creationId xmlns:a16="http://schemas.microsoft.com/office/drawing/2014/main" id="{D8EC2C4C-7988-4E99-9C0D-014193E647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D7989F-591C-4FF8-95AB-F78671C2A67F}"/>
              </a:ext>
            </a:extLst>
          </p:cNvPr>
          <p:cNvSpPr>
            <a:spLocks noGrp="1"/>
          </p:cNvSpPr>
          <p:nvPr>
            <p:ph type="sldNum" sz="quarter" idx="12"/>
          </p:nvPr>
        </p:nvSpPr>
        <p:spPr/>
        <p:txBody>
          <a:body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260509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585137-5DBD-4808-A590-1AFAB54579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07467E-0C07-4FFB-8065-BFF4F05A6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6A134E-D928-491B-88CC-7E6EDDB4A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9D1712-5CE0-4CE1-A860-CEA4B8DC69E3}"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C9129DF4-37AC-4FC9-9220-EEE2B3DD9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3FF0E3-0A4B-428C-A2EE-0F559A7BAD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3E366-9094-4150-9583-7833E23D6E2F}" type="slidenum">
              <a:rPr lang="zh-CN" altLang="en-US" smtClean="0"/>
              <a:t>‹#›</a:t>
            </a:fld>
            <a:endParaRPr lang="zh-CN" altLang="en-US"/>
          </a:p>
        </p:txBody>
      </p:sp>
    </p:spTree>
    <p:extLst>
      <p:ext uri="{BB962C8B-B14F-4D97-AF65-F5344CB8AC3E}">
        <p14:creationId xmlns:p14="http://schemas.microsoft.com/office/powerpoint/2010/main" val="1732796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91059C-59F1-4DE4-9437-D1D43136DCBC}"/>
              </a:ext>
            </a:extLst>
          </p:cNvPr>
          <p:cNvSpPr txBox="1"/>
          <p:nvPr/>
        </p:nvSpPr>
        <p:spPr>
          <a:xfrm>
            <a:off x="2522738" y="3013501"/>
            <a:ext cx="7146524" cy="830997"/>
          </a:xfrm>
          <a:prstGeom prst="rect">
            <a:avLst/>
          </a:prstGeom>
          <a:noFill/>
        </p:spPr>
        <p:txBody>
          <a:bodyPr wrap="square" rtlCol="0">
            <a:spAutoFit/>
          </a:bodyPr>
          <a:lstStyle/>
          <a:p>
            <a:r>
              <a:rPr lang="zh-CN" altLang="en-US" sz="4800" b="1" dirty="0">
                <a:latin typeface="华文楷体" panose="02010600040101010101" pitchFamily="2" charset="-122"/>
                <a:ea typeface="华文楷体" panose="02010600040101010101" pitchFamily="2" charset="-122"/>
              </a:rPr>
              <a:t>专利价值预估分类模型</a:t>
            </a:r>
          </a:p>
        </p:txBody>
      </p:sp>
      <p:sp>
        <p:nvSpPr>
          <p:cNvPr id="6" name="文本框 5">
            <a:extLst>
              <a:ext uri="{FF2B5EF4-FFF2-40B4-BE49-F238E27FC236}">
                <a16:creationId xmlns:a16="http://schemas.microsoft.com/office/drawing/2014/main" id="{6C8671C9-3F31-4DD3-A24C-05CB345B9CD0}"/>
              </a:ext>
            </a:extLst>
          </p:cNvPr>
          <p:cNvSpPr txBox="1"/>
          <p:nvPr/>
        </p:nvSpPr>
        <p:spPr>
          <a:xfrm>
            <a:off x="4560162" y="3844498"/>
            <a:ext cx="2080334"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汇报人：关宇航</a:t>
            </a:r>
          </a:p>
        </p:txBody>
      </p:sp>
    </p:spTree>
    <p:extLst>
      <p:ext uri="{BB962C8B-B14F-4D97-AF65-F5344CB8AC3E}">
        <p14:creationId xmlns:p14="http://schemas.microsoft.com/office/powerpoint/2010/main" val="151677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7404F0-2280-419E-B942-A7F92E230B51}"/>
              </a:ext>
            </a:extLst>
          </p:cNvPr>
          <p:cNvSpPr txBox="1"/>
          <p:nvPr/>
        </p:nvSpPr>
        <p:spPr>
          <a:xfrm>
            <a:off x="612559" y="1029503"/>
            <a:ext cx="2723823" cy="677108"/>
          </a:xfrm>
          <a:prstGeom prst="rect">
            <a:avLst/>
          </a:prstGeom>
          <a:noFill/>
        </p:spPr>
        <p:txBody>
          <a:bodyPr wrap="none" rtlCol="0">
            <a:spAutoFit/>
          </a:bodyPr>
          <a:lstStyle/>
          <a:p>
            <a:r>
              <a:rPr lang="zh-CN" altLang="en-US" sz="2000" b="1" dirty="0">
                <a:latin typeface="华文楷体" panose="02010600040101010101" pitchFamily="2" charset="-122"/>
                <a:ea typeface="华文楷体" panose="02010600040101010101" pitchFamily="2" charset="-122"/>
              </a:rPr>
              <a:t>数据分析：</a:t>
            </a:r>
            <a:endParaRPr lang="en-US" altLang="zh-CN" sz="2000" b="1"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各国专利类型数量分布：</a:t>
            </a:r>
          </a:p>
        </p:txBody>
      </p:sp>
      <p:pic>
        <p:nvPicPr>
          <p:cNvPr id="8" name="图片 7">
            <a:extLst>
              <a:ext uri="{FF2B5EF4-FFF2-40B4-BE49-F238E27FC236}">
                <a16:creationId xmlns:a16="http://schemas.microsoft.com/office/drawing/2014/main" id="{8A84569B-8924-4B0F-B51C-D9DA00FA5E3E}"/>
              </a:ext>
            </a:extLst>
          </p:cNvPr>
          <p:cNvPicPr>
            <a:picLocks noChangeAspect="1"/>
          </p:cNvPicPr>
          <p:nvPr/>
        </p:nvPicPr>
        <p:blipFill>
          <a:blip r:embed="rId2"/>
          <a:stretch>
            <a:fillRect/>
          </a:stretch>
        </p:blipFill>
        <p:spPr>
          <a:xfrm>
            <a:off x="230819" y="1961966"/>
            <a:ext cx="2946424" cy="2199443"/>
          </a:xfrm>
          <a:prstGeom prst="rect">
            <a:avLst/>
          </a:prstGeom>
        </p:spPr>
      </p:pic>
      <p:pic>
        <p:nvPicPr>
          <p:cNvPr id="10" name="图片 9">
            <a:extLst>
              <a:ext uri="{FF2B5EF4-FFF2-40B4-BE49-F238E27FC236}">
                <a16:creationId xmlns:a16="http://schemas.microsoft.com/office/drawing/2014/main" id="{67584FD8-6670-4669-BFB6-EC64651F3FA1}"/>
              </a:ext>
            </a:extLst>
          </p:cNvPr>
          <p:cNvPicPr>
            <a:picLocks noChangeAspect="1"/>
          </p:cNvPicPr>
          <p:nvPr/>
        </p:nvPicPr>
        <p:blipFill rotWithShape="1">
          <a:blip r:embed="rId3"/>
          <a:srcRect l="1826" r="-1" b="986"/>
          <a:stretch/>
        </p:blipFill>
        <p:spPr>
          <a:xfrm>
            <a:off x="3177243" y="1961966"/>
            <a:ext cx="2892648" cy="2199442"/>
          </a:xfrm>
          <a:prstGeom prst="rect">
            <a:avLst/>
          </a:prstGeom>
        </p:spPr>
      </p:pic>
      <p:pic>
        <p:nvPicPr>
          <p:cNvPr id="12" name="图片 11">
            <a:extLst>
              <a:ext uri="{FF2B5EF4-FFF2-40B4-BE49-F238E27FC236}">
                <a16:creationId xmlns:a16="http://schemas.microsoft.com/office/drawing/2014/main" id="{293796BB-999C-45A1-8999-F5416831F353}"/>
              </a:ext>
            </a:extLst>
          </p:cNvPr>
          <p:cNvPicPr>
            <a:picLocks noChangeAspect="1"/>
          </p:cNvPicPr>
          <p:nvPr/>
        </p:nvPicPr>
        <p:blipFill>
          <a:blip r:embed="rId4"/>
          <a:stretch>
            <a:fillRect/>
          </a:stretch>
        </p:blipFill>
        <p:spPr>
          <a:xfrm>
            <a:off x="230819" y="4161408"/>
            <a:ext cx="2946424" cy="2199442"/>
          </a:xfrm>
          <a:prstGeom prst="rect">
            <a:avLst/>
          </a:prstGeom>
        </p:spPr>
      </p:pic>
      <p:pic>
        <p:nvPicPr>
          <p:cNvPr id="14" name="图片 13">
            <a:extLst>
              <a:ext uri="{FF2B5EF4-FFF2-40B4-BE49-F238E27FC236}">
                <a16:creationId xmlns:a16="http://schemas.microsoft.com/office/drawing/2014/main" id="{3D179CD5-CF2A-48B2-809D-61BB0F5F12EC}"/>
              </a:ext>
            </a:extLst>
          </p:cNvPr>
          <p:cNvPicPr>
            <a:picLocks noChangeAspect="1"/>
          </p:cNvPicPr>
          <p:nvPr/>
        </p:nvPicPr>
        <p:blipFill>
          <a:blip r:embed="rId5"/>
          <a:stretch>
            <a:fillRect/>
          </a:stretch>
        </p:blipFill>
        <p:spPr>
          <a:xfrm>
            <a:off x="3177244" y="4161408"/>
            <a:ext cx="2892648" cy="2199443"/>
          </a:xfrm>
          <a:prstGeom prst="rect">
            <a:avLst/>
          </a:prstGeom>
        </p:spPr>
      </p:pic>
      <p:sp>
        <p:nvSpPr>
          <p:cNvPr id="16" name="文本框 15">
            <a:extLst>
              <a:ext uri="{FF2B5EF4-FFF2-40B4-BE49-F238E27FC236}">
                <a16:creationId xmlns:a16="http://schemas.microsoft.com/office/drawing/2014/main" id="{061267F2-41D1-4083-8C07-E0475FF8E86F}"/>
              </a:ext>
            </a:extLst>
          </p:cNvPr>
          <p:cNvSpPr txBox="1"/>
          <p:nvPr/>
        </p:nvSpPr>
        <p:spPr>
          <a:xfrm>
            <a:off x="4760649" y="237225"/>
            <a:ext cx="6094520" cy="553998"/>
          </a:xfrm>
          <a:prstGeom prst="rect">
            <a:avLst/>
          </a:prstGeom>
          <a:noFill/>
        </p:spPr>
        <p:txBody>
          <a:bodyPr wrap="square">
            <a:spAutoFit/>
          </a:bodyPr>
          <a:lstStyle/>
          <a:p>
            <a:r>
              <a:rPr lang="zh-CN" altLang="en-US" sz="3000" b="1" dirty="0">
                <a:latin typeface="华文楷体" panose="02010600040101010101" pitchFamily="2" charset="-122"/>
                <a:ea typeface="华文楷体" panose="02010600040101010101" pitchFamily="2" charset="-122"/>
              </a:rPr>
              <a:t>项目实现</a:t>
            </a:r>
          </a:p>
        </p:txBody>
      </p:sp>
      <p:sp>
        <p:nvSpPr>
          <p:cNvPr id="17" name="文本框 16">
            <a:extLst>
              <a:ext uri="{FF2B5EF4-FFF2-40B4-BE49-F238E27FC236}">
                <a16:creationId xmlns:a16="http://schemas.microsoft.com/office/drawing/2014/main" id="{50D57CD8-CDAE-4207-B0CB-4B45B5067B36}"/>
              </a:ext>
            </a:extLst>
          </p:cNvPr>
          <p:cNvSpPr txBox="1"/>
          <p:nvPr/>
        </p:nvSpPr>
        <p:spPr>
          <a:xfrm>
            <a:off x="7572651" y="1890944"/>
            <a:ext cx="4388529" cy="2031325"/>
          </a:xfrm>
          <a:prstGeom prst="rect">
            <a:avLst/>
          </a:prstGeom>
          <a:noFill/>
        </p:spPr>
        <p:txBody>
          <a:bodyPr wrap="square" rtlCol="0">
            <a:spAutoFit/>
          </a:bodyPr>
          <a:lstStyle/>
          <a:p>
            <a:r>
              <a:rPr lang="zh-CN" altLang="en-US" dirty="0"/>
              <a:t>这里因为数据中的中国专利占大半，并且国家众多会导致拟合效果下降，所以我们只考虑中国的专利，又因为中国大陆和台湾、香港。澳门那边的专利审核是不一样的并且台湾、香港、澳门的数据量太少，难以训练，最终我们只考虑中国大陆的专利。</a:t>
            </a:r>
          </a:p>
        </p:txBody>
      </p:sp>
    </p:spTree>
    <p:extLst>
      <p:ext uri="{BB962C8B-B14F-4D97-AF65-F5344CB8AC3E}">
        <p14:creationId xmlns:p14="http://schemas.microsoft.com/office/powerpoint/2010/main" val="11501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4152000-82F6-4B9B-AFFD-240FB2A8F6D6}"/>
              </a:ext>
            </a:extLst>
          </p:cNvPr>
          <p:cNvSpPr txBox="1"/>
          <p:nvPr/>
        </p:nvSpPr>
        <p:spPr>
          <a:xfrm>
            <a:off x="5009225" y="458965"/>
            <a:ext cx="6094520" cy="553998"/>
          </a:xfrm>
          <a:prstGeom prst="rect">
            <a:avLst/>
          </a:prstGeom>
          <a:noFill/>
        </p:spPr>
        <p:txBody>
          <a:bodyPr wrap="square">
            <a:spAutoFit/>
          </a:bodyPr>
          <a:lstStyle/>
          <a:p>
            <a:r>
              <a:rPr lang="zh-CN" altLang="en-US" sz="3000" b="1" dirty="0">
                <a:latin typeface="华文楷体" panose="02010600040101010101" pitchFamily="2" charset="-122"/>
                <a:ea typeface="华文楷体" panose="02010600040101010101" pitchFamily="2" charset="-122"/>
              </a:rPr>
              <a:t>项目实现</a:t>
            </a:r>
          </a:p>
        </p:txBody>
      </p:sp>
      <p:pic>
        <p:nvPicPr>
          <p:cNvPr id="7" name="图片 6">
            <a:extLst>
              <a:ext uri="{FF2B5EF4-FFF2-40B4-BE49-F238E27FC236}">
                <a16:creationId xmlns:a16="http://schemas.microsoft.com/office/drawing/2014/main" id="{80B35B7F-7497-4810-BE13-AE04B39F0044}"/>
              </a:ext>
            </a:extLst>
          </p:cNvPr>
          <p:cNvPicPr>
            <a:picLocks noChangeAspect="1"/>
          </p:cNvPicPr>
          <p:nvPr/>
        </p:nvPicPr>
        <p:blipFill>
          <a:blip r:embed="rId2"/>
          <a:stretch>
            <a:fillRect/>
          </a:stretch>
        </p:blipFill>
        <p:spPr>
          <a:xfrm>
            <a:off x="494968" y="1528483"/>
            <a:ext cx="3436311" cy="2578344"/>
          </a:xfrm>
          <a:prstGeom prst="rect">
            <a:avLst/>
          </a:prstGeom>
        </p:spPr>
      </p:pic>
      <p:sp>
        <p:nvSpPr>
          <p:cNvPr id="8" name="文本框 7">
            <a:extLst>
              <a:ext uri="{FF2B5EF4-FFF2-40B4-BE49-F238E27FC236}">
                <a16:creationId xmlns:a16="http://schemas.microsoft.com/office/drawing/2014/main" id="{F99EBF7F-34BB-4CED-BF62-98CE0E277FDD}"/>
              </a:ext>
            </a:extLst>
          </p:cNvPr>
          <p:cNvSpPr txBox="1"/>
          <p:nvPr/>
        </p:nvSpPr>
        <p:spPr>
          <a:xfrm>
            <a:off x="771704" y="1128373"/>
            <a:ext cx="1441420" cy="400110"/>
          </a:xfrm>
          <a:prstGeom prst="rect">
            <a:avLst/>
          </a:prstGeom>
          <a:noFill/>
        </p:spPr>
        <p:txBody>
          <a:bodyPr wrap="none" rtlCol="0">
            <a:spAutoFit/>
          </a:bodyPr>
          <a:lstStyle/>
          <a:p>
            <a:r>
              <a:rPr lang="zh-CN" altLang="en-US" sz="2000" b="1" dirty="0">
                <a:latin typeface="华文楷体" panose="02010600040101010101" pitchFamily="2" charset="-122"/>
                <a:ea typeface="华文楷体" panose="02010600040101010101" pitchFamily="2" charset="-122"/>
              </a:rPr>
              <a:t>数据分析</a:t>
            </a:r>
            <a:r>
              <a:rPr lang="zh-CN" altLang="en-US" dirty="0"/>
              <a:t>：</a:t>
            </a:r>
            <a:endParaRPr lang="en-US" altLang="zh-CN" dirty="0"/>
          </a:p>
        </p:txBody>
      </p:sp>
      <p:pic>
        <p:nvPicPr>
          <p:cNvPr id="10" name="图片 9">
            <a:extLst>
              <a:ext uri="{FF2B5EF4-FFF2-40B4-BE49-F238E27FC236}">
                <a16:creationId xmlns:a16="http://schemas.microsoft.com/office/drawing/2014/main" id="{70B5EB6C-4525-4276-B667-ABCAFA056246}"/>
              </a:ext>
            </a:extLst>
          </p:cNvPr>
          <p:cNvPicPr>
            <a:picLocks noChangeAspect="1"/>
          </p:cNvPicPr>
          <p:nvPr/>
        </p:nvPicPr>
        <p:blipFill>
          <a:blip r:embed="rId3"/>
          <a:stretch>
            <a:fillRect/>
          </a:stretch>
        </p:blipFill>
        <p:spPr>
          <a:xfrm>
            <a:off x="3931279" y="1528482"/>
            <a:ext cx="3138401" cy="2578344"/>
          </a:xfrm>
          <a:prstGeom prst="rect">
            <a:avLst/>
          </a:prstGeom>
        </p:spPr>
      </p:pic>
      <p:sp>
        <p:nvSpPr>
          <p:cNvPr id="11" name="文本框 10">
            <a:extLst>
              <a:ext uri="{FF2B5EF4-FFF2-40B4-BE49-F238E27FC236}">
                <a16:creationId xmlns:a16="http://schemas.microsoft.com/office/drawing/2014/main" id="{E63F7D06-6110-4411-90A1-6E613629DE79}"/>
              </a:ext>
            </a:extLst>
          </p:cNvPr>
          <p:cNvSpPr txBox="1"/>
          <p:nvPr/>
        </p:nvSpPr>
        <p:spPr>
          <a:xfrm>
            <a:off x="771704" y="4622345"/>
            <a:ext cx="4003829" cy="923330"/>
          </a:xfrm>
          <a:prstGeom prst="rect">
            <a:avLst/>
          </a:prstGeom>
          <a:noFill/>
        </p:spPr>
        <p:txBody>
          <a:bodyPr wrap="square" rtlCol="0">
            <a:spAutoFit/>
          </a:bodyPr>
          <a:lstStyle/>
          <a:p>
            <a:r>
              <a:rPr lang="zh-CN" altLang="en-US" dirty="0"/>
              <a:t>我们将二级、三级技术分类属性删去，原因二级、三级技术分类属性值总类过多，不是明显可用的分类属性。</a:t>
            </a:r>
          </a:p>
        </p:txBody>
      </p:sp>
    </p:spTree>
    <p:extLst>
      <p:ext uri="{BB962C8B-B14F-4D97-AF65-F5344CB8AC3E}">
        <p14:creationId xmlns:p14="http://schemas.microsoft.com/office/powerpoint/2010/main" val="403071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E58CA40-47C1-491C-96CF-B6F44F1FD72B}"/>
              </a:ext>
            </a:extLst>
          </p:cNvPr>
          <p:cNvSpPr txBox="1"/>
          <p:nvPr/>
        </p:nvSpPr>
        <p:spPr>
          <a:xfrm>
            <a:off x="4591975" y="299167"/>
            <a:ext cx="6094520" cy="553998"/>
          </a:xfrm>
          <a:prstGeom prst="rect">
            <a:avLst/>
          </a:prstGeom>
          <a:noFill/>
        </p:spPr>
        <p:txBody>
          <a:bodyPr wrap="square">
            <a:spAutoFit/>
          </a:bodyPr>
          <a:lstStyle/>
          <a:p>
            <a:r>
              <a:rPr lang="zh-CN" altLang="en-US" sz="3000" b="1" dirty="0">
                <a:latin typeface="华文楷体" panose="02010600040101010101" pitchFamily="2" charset="-122"/>
                <a:ea typeface="华文楷体" panose="02010600040101010101" pitchFamily="2" charset="-122"/>
              </a:rPr>
              <a:t>项目实现</a:t>
            </a:r>
          </a:p>
        </p:txBody>
      </p:sp>
      <p:sp>
        <p:nvSpPr>
          <p:cNvPr id="7" name="文本框 6">
            <a:extLst>
              <a:ext uri="{FF2B5EF4-FFF2-40B4-BE49-F238E27FC236}">
                <a16:creationId xmlns:a16="http://schemas.microsoft.com/office/drawing/2014/main" id="{EB91E428-335D-46E9-82DA-5FA33758B817}"/>
              </a:ext>
            </a:extLst>
          </p:cNvPr>
          <p:cNvSpPr txBox="1"/>
          <p:nvPr/>
        </p:nvSpPr>
        <p:spPr>
          <a:xfrm>
            <a:off x="561512" y="973869"/>
            <a:ext cx="6094520" cy="400110"/>
          </a:xfrm>
          <a:prstGeom prst="rect">
            <a:avLst/>
          </a:prstGeom>
          <a:noFill/>
        </p:spPr>
        <p:txBody>
          <a:bodyPr wrap="square">
            <a:spAutoFit/>
          </a:bodyPr>
          <a:lstStyle/>
          <a:p>
            <a:r>
              <a:rPr lang="zh-CN" altLang="en-US" sz="2000" b="1" dirty="0">
                <a:latin typeface="华文楷体" panose="02010600040101010101" pitchFamily="2" charset="-122"/>
                <a:ea typeface="华文楷体" panose="02010600040101010101" pitchFamily="2" charset="-122"/>
              </a:rPr>
              <a:t>数据分析</a:t>
            </a:r>
            <a:r>
              <a:rPr lang="zh-CN" altLang="en-US" sz="2000" dirty="0"/>
              <a:t>：</a:t>
            </a:r>
            <a:endParaRPr lang="en-US" altLang="zh-CN" sz="2000" dirty="0"/>
          </a:p>
        </p:txBody>
      </p:sp>
      <p:pic>
        <p:nvPicPr>
          <p:cNvPr id="9" name="图片 8">
            <a:extLst>
              <a:ext uri="{FF2B5EF4-FFF2-40B4-BE49-F238E27FC236}">
                <a16:creationId xmlns:a16="http://schemas.microsoft.com/office/drawing/2014/main" id="{E8AD6A97-6488-4077-A131-E65585415252}"/>
              </a:ext>
            </a:extLst>
          </p:cNvPr>
          <p:cNvPicPr>
            <a:picLocks noChangeAspect="1"/>
          </p:cNvPicPr>
          <p:nvPr/>
        </p:nvPicPr>
        <p:blipFill>
          <a:blip r:embed="rId2"/>
          <a:stretch>
            <a:fillRect/>
          </a:stretch>
        </p:blipFill>
        <p:spPr>
          <a:xfrm>
            <a:off x="561512" y="1373979"/>
            <a:ext cx="5126955" cy="3859257"/>
          </a:xfrm>
          <a:prstGeom prst="rect">
            <a:avLst/>
          </a:prstGeom>
        </p:spPr>
      </p:pic>
      <p:sp>
        <p:nvSpPr>
          <p:cNvPr id="10" name="文本框 9">
            <a:extLst>
              <a:ext uri="{FF2B5EF4-FFF2-40B4-BE49-F238E27FC236}">
                <a16:creationId xmlns:a16="http://schemas.microsoft.com/office/drawing/2014/main" id="{EC402C02-87C6-4AC8-A3A1-639899D3613B}"/>
              </a:ext>
            </a:extLst>
          </p:cNvPr>
          <p:cNvSpPr txBox="1"/>
          <p:nvPr/>
        </p:nvSpPr>
        <p:spPr>
          <a:xfrm>
            <a:off x="561512" y="5514799"/>
            <a:ext cx="8545929" cy="369332"/>
          </a:xfrm>
          <a:prstGeom prst="rect">
            <a:avLst/>
          </a:prstGeom>
          <a:noFill/>
        </p:spPr>
        <p:txBody>
          <a:bodyPr wrap="none" rtlCol="0">
            <a:spAutoFit/>
          </a:bodyPr>
          <a:lstStyle/>
          <a:p>
            <a:r>
              <a:rPr lang="zh-CN" altLang="en-US" dirty="0"/>
              <a:t>这里时间不能看成分类属性处理，不然对于</a:t>
            </a:r>
            <a:r>
              <a:rPr lang="en-US" altLang="zh-CN" dirty="0"/>
              <a:t>2024</a:t>
            </a:r>
            <a:r>
              <a:rPr lang="zh-CN" altLang="en-US" dirty="0"/>
              <a:t>、</a:t>
            </a:r>
            <a:r>
              <a:rPr lang="en-US" altLang="zh-CN" dirty="0"/>
              <a:t>2025</a:t>
            </a:r>
            <a:r>
              <a:rPr lang="zh-CN" altLang="en-US" dirty="0"/>
              <a:t>年的专利模型就无法输入。</a:t>
            </a:r>
          </a:p>
        </p:txBody>
      </p:sp>
    </p:spTree>
    <p:extLst>
      <p:ext uri="{BB962C8B-B14F-4D97-AF65-F5344CB8AC3E}">
        <p14:creationId xmlns:p14="http://schemas.microsoft.com/office/powerpoint/2010/main" val="100512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5CC616A-C8D1-4C71-81D4-56BA89FD5FCE}"/>
              </a:ext>
            </a:extLst>
          </p:cNvPr>
          <p:cNvSpPr txBox="1"/>
          <p:nvPr/>
        </p:nvSpPr>
        <p:spPr>
          <a:xfrm>
            <a:off x="461639" y="1162092"/>
            <a:ext cx="6094520"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数值</a:t>
            </a:r>
            <a:r>
              <a:rPr lang="zh-CN" altLang="en-US" sz="1800" b="1" dirty="0">
                <a:latin typeface="华文楷体" panose="02010600040101010101" pitchFamily="2" charset="-122"/>
                <a:ea typeface="华文楷体" panose="02010600040101010101" pitchFamily="2" charset="-122"/>
              </a:rPr>
              <a:t>数据相关性分析</a:t>
            </a:r>
            <a:r>
              <a:rPr lang="zh-CN" altLang="en-US" sz="1800" dirty="0"/>
              <a:t>：</a:t>
            </a:r>
            <a:endParaRPr lang="en-US" altLang="zh-CN" sz="1800" dirty="0"/>
          </a:p>
        </p:txBody>
      </p:sp>
      <p:sp>
        <p:nvSpPr>
          <p:cNvPr id="9" name="文本框 8">
            <a:extLst>
              <a:ext uri="{FF2B5EF4-FFF2-40B4-BE49-F238E27FC236}">
                <a16:creationId xmlns:a16="http://schemas.microsoft.com/office/drawing/2014/main" id="{C324F3BC-0CA9-46C1-9B07-58F1791A520B}"/>
              </a:ext>
            </a:extLst>
          </p:cNvPr>
          <p:cNvSpPr txBox="1"/>
          <p:nvPr/>
        </p:nvSpPr>
        <p:spPr>
          <a:xfrm>
            <a:off x="4698507" y="332886"/>
            <a:ext cx="6094520" cy="553998"/>
          </a:xfrm>
          <a:prstGeom prst="rect">
            <a:avLst/>
          </a:prstGeom>
          <a:noFill/>
        </p:spPr>
        <p:txBody>
          <a:bodyPr wrap="square">
            <a:spAutoFit/>
          </a:bodyPr>
          <a:lstStyle/>
          <a:p>
            <a:r>
              <a:rPr lang="zh-CN" altLang="en-US" sz="3000" b="1" dirty="0">
                <a:latin typeface="华文楷体" panose="02010600040101010101" pitchFamily="2" charset="-122"/>
                <a:ea typeface="华文楷体" panose="02010600040101010101" pitchFamily="2" charset="-122"/>
              </a:rPr>
              <a:t>项目实现</a:t>
            </a:r>
          </a:p>
        </p:txBody>
      </p:sp>
      <p:pic>
        <p:nvPicPr>
          <p:cNvPr id="3" name="图片 2">
            <a:extLst>
              <a:ext uri="{FF2B5EF4-FFF2-40B4-BE49-F238E27FC236}">
                <a16:creationId xmlns:a16="http://schemas.microsoft.com/office/drawing/2014/main" id="{9C20AF5F-0383-4928-8334-80A02F50459D}"/>
              </a:ext>
            </a:extLst>
          </p:cNvPr>
          <p:cNvPicPr>
            <a:picLocks noChangeAspect="1"/>
          </p:cNvPicPr>
          <p:nvPr/>
        </p:nvPicPr>
        <p:blipFill>
          <a:blip r:embed="rId2"/>
          <a:stretch>
            <a:fillRect/>
          </a:stretch>
        </p:blipFill>
        <p:spPr>
          <a:xfrm>
            <a:off x="559671" y="1531424"/>
            <a:ext cx="9009910" cy="5135705"/>
          </a:xfrm>
          <a:prstGeom prst="rect">
            <a:avLst/>
          </a:prstGeom>
        </p:spPr>
      </p:pic>
    </p:spTree>
    <p:extLst>
      <p:ext uri="{BB962C8B-B14F-4D97-AF65-F5344CB8AC3E}">
        <p14:creationId xmlns:p14="http://schemas.microsoft.com/office/powerpoint/2010/main" val="103954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C0C04E2-C092-49E0-9DAC-524402E7B3C1}"/>
              </a:ext>
            </a:extLst>
          </p:cNvPr>
          <p:cNvSpPr txBox="1"/>
          <p:nvPr/>
        </p:nvSpPr>
        <p:spPr>
          <a:xfrm>
            <a:off x="669802" y="1048447"/>
            <a:ext cx="6094520"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最终数据选择</a:t>
            </a:r>
            <a:r>
              <a:rPr lang="zh-CN" altLang="en-US" sz="1800" dirty="0"/>
              <a:t>：</a:t>
            </a:r>
            <a:endParaRPr lang="en-US" altLang="zh-CN" sz="1800" dirty="0"/>
          </a:p>
        </p:txBody>
      </p:sp>
      <p:pic>
        <p:nvPicPr>
          <p:cNvPr id="9" name="图片 8">
            <a:extLst>
              <a:ext uri="{FF2B5EF4-FFF2-40B4-BE49-F238E27FC236}">
                <a16:creationId xmlns:a16="http://schemas.microsoft.com/office/drawing/2014/main" id="{FA2D51B7-6FC4-4DB0-9537-F0C1FC3AC804}"/>
              </a:ext>
            </a:extLst>
          </p:cNvPr>
          <p:cNvPicPr>
            <a:picLocks noChangeAspect="1"/>
          </p:cNvPicPr>
          <p:nvPr/>
        </p:nvPicPr>
        <p:blipFill>
          <a:blip r:embed="rId2"/>
          <a:stretch>
            <a:fillRect/>
          </a:stretch>
        </p:blipFill>
        <p:spPr>
          <a:xfrm>
            <a:off x="669802" y="1574021"/>
            <a:ext cx="4477375" cy="4877481"/>
          </a:xfrm>
          <a:prstGeom prst="rect">
            <a:avLst/>
          </a:prstGeom>
        </p:spPr>
      </p:pic>
      <p:sp>
        <p:nvSpPr>
          <p:cNvPr id="11" name="文本框 10">
            <a:extLst>
              <a:ext uri="{FF2B5EF4-FFF2-40B4-BE49-F238E27FC236}">
                <a16:creationId xmlns:a16="http://schemas.microsoft.com/office/drawing/2014/main" id="{8C28C5EB-CFED-4982-8CDE-6FA227547004}"/>
              </a:ext>
            </a:extLst>
          </p:cNvPr>
          <p:cNvSpPr txBox="1"/>
          <p:nvPr/>
        </p:nvSpPr>
        <p:spPr>
          <a:xfrm>
            <a:off x="4707384" y="338207"/>
            <a:ext cx="6094520" cy="553998"/>
          </a:xfrm>
          <a:prstGeom prst="rect">
            <a:avLst/>
          </a:prstGeom>
          <a:noFill/>
        </p:spPr>
        <p:txBody>
          <a:bodyPr wrap="square">
            <a:spAutoFit/>
          </a:bodyPr>
          <a:lstStyle/>
          <a:p>
            <a:r>
              <a:rPr lang="zh-CN" altLang="en-US" sz="3000" b="1" dirty="0">
                <a:latin typeface="华文楷体" panose="02010600040101010101" pitchFamily="2" charset="-122"/>
                <a:ea typeface="华文楷体" panose="02010600040101010101" pitchFamily="2" charset="-122"/>
              </a:rPr>
              <a:t>项目实现</a:t>
            </a:r>
          </a:p>
        </p:txBody>
      </p:sp>
    </p:spTree>
    <p:extLst>
      <p:ext uri="{BB962C8B-B14F-4D97-AF65-F5344CB8AC3E}">
        <p14:creationId xmlns:p14="http://schemas.microsoft.com/office/powerpoint/2010/main" val="255571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54DA01-28FC-44EC-A8F6-900F1EB00D36}"/>
              </a:ext>
            </a:extLst>
          </p:cNvPr>
          <p:cNvPicPr>
            <a:picLocks noChangeAspect="1"/>
          </p:cNvPicPr>
          <p:nvPr/>
        </p:nvPicPr>
        <p:blipFill>
          <a:blip r:embed="rId2"/>
          <a:stretch>
            <a:fillRect/>
          </a:stretch>
        </p:blipFill>
        <p:spPr>
          <a:xfrm>
            <a:off x="369816" y="1675024"/>
            <a:ext cx="7259063" cy="4410691"/>
          </a:xfrm>
          <a:prstGeom prst="rect">
            <a:avLst/>
          </a:prstGeom>
        </p:spPr>
      </p:pic>
      <p:sp>
        <p:nvSpPr>
          <p:cNvPr id="6" name="文本框 5">
            <a:extLst>
              <a:ext uri="{FF2B5EF4-FFF2-40B4-BE49-F238E27FC236}">
                <a16:creationId xmlns:a16="http://schemas.microsoft.com/office/drawing/2014/main" id="{7FF8E1D6-0451-4A51-9543-24A796B15C9D}"/>
              </a:ext>
            </a:extLst>
          </p:cNvPr>
          <p:cNvSpPr txBox="1"/>
          <p:nvPr/>
        </p:nvSpPr>
        <p:spPr>
          <a:xfrm>
            <a:off x="7403977" y="1979720"/>
            <a:ext cx="4850167" cy="3416320"/>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可以发现在数据很小是预测准确，但在数据很大时预测十分不准确或几乎不具有参考价值。我们分析了原因，发现了我们对小数据产生了过拟合现象，导致模型在大数据的预测上效果不好，但是过拟合的原因是大、小价值数据量的差异，</a:t>
            </a:r>
            <a:r>
              <a:rPr lang="en-US" altLang="zh-CN" dirty="0">
                <a:latin typeface="华文楷体" panose="02010600040101010101" pitchFamily="2" charset="-122"/>
                <a:ea typeface="华文楷体" panose="02010600040101010101" pitchFamily="2" charset="-122"/>
              </a:rPr>
              <a:t>7</a:t>
            </a:r>
            <a:r>
              <a:rPr lang="zh-CN" altLang="en-US" dirty="0">
                <a:latin typeface="华文楷体" panose="02010600040101010101" pitchFamily="2" charset="-122"/>
                <a:ea typeface="华文楷体" panose="02010600040101010101" pitchFamily="2" charset="-122"/>
              </a:rPr>
              <a:t>万多条数据其中</a:t>
            </a:r>
            <a:r>
              <a:rPr lang="en-US" altLang="zh-CN" dirty="0">
                <a:latin typeface="华文楷体" panose="02010600040101010101" pitchFamily="2" charset="-122"/>
                <a:ea typeface="华文楷体" panose="02010600040101010101" pitchFamily="2" charset="-122"/>
              </a:rPr>
              <a:t>9065</a:t>
            </a:r>
            <a:r>
              <a:rPr lang="zh-CN" altLang="en-US" dirty="0">
                <a:latin typeface="华文楷体" panose="02010600040101010101" pitchFamily="2" charset="-122"/>
                <a:ea typeface="华文楷体" panose="02010600040101010101" pitchFamily="2" charset="-122"/>
              </a:rPr>
              <a:t>条为大价值数据（这里小于</a:t>
            </a:r>
            <a:r>
              <a:rPr lang="en-US" altLang="zh-CN" dirty="0">
                <a:latin typeface="华文楷体" panose="02010600040101010101" pitchFamily="2" charset="-122"/>
                <a:ea typeface="华文楷体" panose="02010600040101010101" pitchFamily="2" charset="-122"/>
              </a:rPr>
              <a:t>5000</a:t>
            </a:r>
            <a:r>
              <a:rPr lang="zh-CN" altLang="en-US" dirty="0">
                <a:latin typeface="华文楷体" panose="02010600040101010101" pitchFamily="2" charset="-122"/>
                <a:ea typeface="华文楷体" panose="02010600040101010101" pitchFamily="2" charset="-122"/>
              </a:rPr>
              <a:t>或者</a:t>
            </a:r>
            <a:r>
              <a:rPr lang="en-US" altLang="zh-CN" dirty="0">
                <a:latin typeface="华文楷体" panose="02010600040101010101" pitchFamily="2" charset="-122"/>
                <a:ea typeface="华文楷体" panose="02010600040101010101" pitchFamily="2" charset="-122"/>
              </a:rPr>
              <a:t>10000</a:t>
            </a:r>
            <a:r>
              <a:rPr lang="zh-CN" altLang="en-US" dirty="0">
                <a:latin typeface="华文楷体" panose="02010600040101010101" pitchFamily="2" charset="-122"/>
                <a:ea typeface="华文楷体" panose="02010600040101010101" pitchFamily="2" charset="-122"/>
              </a:rPr>
              <a:t>的为小价值，因为数据断层很大，</a:t>
            </a:r>
            <a:r>
              <a:rPr lang="en-US" altLang="zh-CN" dirty="0">
                <a:latin typeface="华文楷体" panose="02010600040101010101" pitchFamily="2" charset="-122"/>
                <a:ea typeface="华文楷体" panose="02010600040101010101" pitchFamily="2" charset="-122"/>
              </a:rPr>
              <a:t>5000</a:t>
            </a:r>
            <a:r>
              <a:rPr lang="zh-CN" altLang="en-US"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10000</a:t>
            </a:r>
            <a:r>
              <a:rPr lang="zh-CN" altLang="en-US" dirty="0">
                <a:latin typeface="华文楷体" panose="02010600040101010101" pitchFamily="2" charset="-122"/>
                <a:ea typeface="华文楷体" panose="02010600040101010101" pitchFamily="2" charset="-122"/>
              </a:rPr>
              <a:t>没有数据，所以没有差别）</a:t>
            </a: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万多条为小价值数据，过拟合是必然的，大价值数据量的不足也导致无法对大价值数据进行数值的准确预测，所以我们决定转而去做</a:t>
            </a:r>
            <a:r>
              <a:rPr lang="zh-CN" altLang="en-US" dirty="0">
                <a:solidFill>
                  <a:srgbClr val="FF0000"/>
                </a:solidFill>
                <a:latin typeface="华文楷体" panose="02010600040101010101" pitchFamily="2" charset="-122"/>
                <a:ea typeface="华文楷体" panose="02010600040101010101" pitchFamily="2" charset="-122"/>
              </a:rPr>
              <a:t>分类模型</a:t>
            </a:r>
            <a:r>
              <a:rPr lang="zh-CN" altLang="en-US" dirty="0">
                <a:latin typeface="华文楷体" panose="02010600040101010101" pitchFamily="2" charset="-122"/>
                <a:ea typeface="华文楷体" panose="02010600040101010101" pitchFamily="2" charset="-122"/>
              </a:rPr>
              <a:t>。</a:t>
            </a:r>
          </a:p>
        </p:txBody>
      </p:sp>
      <p:pic>
        <p:nvPicPr>
          <p:cNvPr id="8" name="图片 7">
            <a:extLst>
              <a:ext uri="{FF2B5EF4-FFF2-40B4-BE49-F238E27FC236}">
                <a16:creationId xmlns:a16="http://schemas.microsoft.com/office/drawing/2014/main" id="{FBEF0ADD-03EA-407F-A861-00EC97403979}"/>
              </a:ext>
            </a:extLst>
          </p:cNvPr>
          <p:cNvPicPr>
            <a:picLocks noChangeAspect="1"/>
          </p:cNvPicPr>
          <p:nvPr/>
        </p:nvPicPr>
        <p:blipFill>
          <a:blip r:embed="rId3"/>
          <a:stretch>
            <a:fillRect/>
          </a:stretch>
        </p:blipFill>
        <p:spPr>
          <a:xfrm>
            <a:off x="7590373" y="5504277"/>
            <a:ext cx="2238687" cy="257211"/>
          </a:xfrm>
          <a:prstGeom prst="rect">
            <a:avLst/>
          </a:prstGeom>
        </p:spPr>
      </p:pic>
      <p:sp>
        <p:nvSpPr>
          <p:cNvPr id="10" name="文本框 9">
            <a:extLst>
              <a:ext uri="{FF2B5EF4-FFF2-40B4-BE49-F238E27FC236}">
                <a16:creationId xmlns:a16="http://schemas.microsoft.com/office/drawing/2014/main" id="{7CC4ACC0-A65B-49B5-B8A6-1DEB7FB396F8}"/>
              </a:ext>
            </a:extLst>
          </p:cNvPr>
          <p:cNvSpPr txBox="1"/>
          <p:nvPr/>
        </p:nvSpPr>
        <p:spPr>
          <a:xfrm>
            <a:off x="4684449" y="347922"/>
            <a:ext cx="6147786" cy="553998"/>
          </a:xfrm>
          <a:prstGeom prst="rect">
            <a:avLst/>
          </a:prstGeom>
          <a:noFill/>
        </p:spPr>
        <p:txBody>
          <a:bodyPr wrap="square">
            <a:spAutoFit/>
          </a:bodyPr>
          <a:lstStyle/>
          <a:p>
            <a:r>
              <a:rPr lang="zh-CN" altLang="en-US" sz="3000" b="1" dirty="0">
                <a:latin typeface="华文楷体" panose="02010600040101010101" pitchFamily="2" charset="-122"/>
                <a:ea typeface="华文楷体" panose="02010600040101010101" pitchFamily="2" charset="-122"/>
              </a:rPr>
              <a:t>项目实现</a:t>
            </a:r>
          </a:p>
        </p:txBody>
      </p:sp>
      <p:sp>
        <p:nvSpPr>
          <p:cNvPr id="11" name="文本框 10">
            <a:extLst>
              <a:ext uri="{FF2B5EF4-FFF2-40B4-BE49-F238E27FC236}">
                <a16:creationId xmlns:a16="http://schemas.microsoft.com/office/drawing/2014/main" id="{CDD16DFB-ECF3-4406-9C92-D6B83DA1AF11}"/>
              </a:ext>
            </a:extLst>
          </p:cNvPr>
          <p:cNvSpPr txBox="1"/>
          <p:nvPr/>
        </p:nvSpPr>
        <p:spPr>
          <a:xfrm>
            <a:off x="292962" y="1088417"/>
            <a:ext cx="2370338" cy="400110"/>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回归模型训练结果：</a:t>
            </a:r>
          </a:p>
        </p:txBody>
      </p:sp>
    </p:spTree>
    <p:extLst>
      <p:ext uri="{BB962C8B-B14F-4D97-AF65-F5344CB8AC3E}">
        <p14:creationId xmlns:p14="http://schemas.microsoft.com/office/powerpoint/2010/main" val="351694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543227C-2EB0-422F-B55C-2ADB0960622A}"/>
              </a:ext>
            </a:extLst>
          </p:cNvPr>
          <p:cNvSpPr txBox="1"/>
          <p:nvPr/>
        </p:nvSpPr>
        <p:spPr>
          <a:xfrm>
            <a:off x="4991470" y="272534"/>
            <a:ext cx="6094520" cy="553998"/>
          </a:xfrm>
          <a:prstGeom prst="rect">
            <a:avLst/>
          </a:prstGeom>
          <a:noFill/>
        </p:spPr>
        <p:txBody>
          <a:bodyPr wrap="square">
            <a:spAutoFit/>
          </a:bodyPr>
          <a:lstStyle/>
          <a:p>
            <a:r>
              <a:rPr lang="zh-CN" altLang="en-US" sz="3000" b="1" dirty="0">
                <a:latin typeface="华文楷体" panose="02010600040101010101" pitchFamily="2" charset="-122"/>
                <a:ea typeface="华文楷体" panose="02010600040101010101" pitchFamily="2" charset="-122"/>
              </a:rPr>
              <a:t>项目实现</a:t>
            </a:r>
          </a:p>
        </p:txBody>
      </p:sp>
      <p:sp>
        <p:nvSpPr>
          <p:cNvPr id="9" name="文本框 8">
            <a:extLst>
              <a:ext uri="{FF2B5EF4-FFF2-40B4-BE49-F238E27FC236}">
                <a16:creationId xmlns:a16="http://schemas.microsoft.com/office/drawing/2014/main" id="{EFC16725-871F-4D68-9B02-6DA46679ADDA}"/>
              </a:ext>
            </a:extLst>
          </p:cNvPr>
          <p:cNvSpPr txBox="1"/>
          <p:nvPr/>
        </p:nvSpPr>
        <p:spPr>
          <a:xfrm>
            <a:off x="499369" y="1027136"/>
            <a:ext cx="6094520"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分类</a:t>
            </a:r>
            <a:r>
              <a:rPr lang="zh-CN" altLang="en-US" sz="1800" b="1" dirty="0">
                <a:latin typeface="华文楷体" panose="02010600040101010101" pitchFamily="2" charset="-122"/>
                <a:ea typeface="华文楷体" panose="02010600040101010101" pitchFamily="2" charset="-122"/>
              </a:rPr>
              <a:t>模型训练结果：</a:t>
            </a:r>
            <a:endParaRPr lang="zh-CN" altLang="en-US" dirty="0"/>
          </a:p>
        </p:txBody>
      </p:sp>
      <p:sp>
        <p:nvSpPr>
          <p:cNvPr id="20" name="文本框 19">
            <a:extLst>
              <a:ext uri="{FF2B5EF4-FFF2-40B4-BE49-F238E27FC236}">
                <a16:creationId xmlns:a16="http://schemas.microsoft.com/office/drawing/2014/main" id="{2F726679-31A4-4CAC-AE6B-F475DD8A69E7}"/>
              </a:ext>
            </a:extLst>
          </p:cNvPr>
          <p:cNvSpPr txBox="1"/>
          <p:nvPr/>
        </p:nvSpPr>
        <p:spPr>
          <a:xfrm>
            <a:off x="5640942" y="4352297"/>
            <a:ext cx="3746376" cy="1200329"/>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从结果来看：决策树和随机森林模型的表现最好，但是由于决策树模型的可解释性强，所以我们最终选择决策树模型。</a:t>
            </a:r>
          </a:p>
        </p:txBody>
      </p:sp>
      <p:pic>
        <p:nvPicPr>
          <p:cNvPr id="3" name="图片 2">
            <a:extLst>
              <a:ext uri="{FF2B5EF4-FFF2-40B4-BE49-F238E27FC236}">
                <a16:creationId xmlns:a16="http://schemas.microsoft.com/office/drawing/2014/main" id="{05F3C163-7BA4-4E94-A81D-71B3351EA5C5}"/>
              </a:ext>
            </a:extLst>
          </p:cNvPr>
          <p:cNvPicPr>
            <a:picLocks noChangeAspect="1"/>
          </p:cNvPicPr>
          <p:nvPr/>
        </p:nvPicPr>
        <p:blipFill rotWithShape="1">
          <a:blip r:embed="rId2"/>
          <a:srcRect r="10222" b="37580"/>
          <a:stretch/>
        </p:blipFill>
        <p:spPr>
          <a:xfrm>
            <a:off x="585453" y="1673834"/>
            <a:ext cx="1924319" cy="196229"/>
          </a:xfrm>
          <a:prstGeom prst="rect">
            <a:avLst/>
          </a:prstGeom>
        </p:spPr>
      </p:pic>
      <p:pic>
        <p:nvPicPr>
          <p:cNvPr id="6" name="图片 5">
            <a:extLst>
              <a:ext uri="{FF2B5EF4-FFF2-40B4-BE49-F238E27FC236}">
                <a16:creationId xmlns:a16="http://schemas.microsoft.com/office/drawing/2014/main" id="{853BF40F-C0E0-439C-A07A-343ACF9CF1E1}"/>
              </a:ext>
            </a:extLst>
          </p:cNvPr>
          <p:cNvPicPr>
            <a:picLocks noChangeAspect="1"/>
          </p:cNvPicPr>
          <p:nvPr/>
        </p:nvPicPr>
        <p:blipFill>
          <a:blip r:embed="rId3"/>
          <a:stretch>
            <a:fillRect/>
          </a:stretch>
        </p:blipFill>
        <p:spPr>
          <a:xfrm>
            <a:off x="585453" y="1988203"/>
            <a:ext cx="1695687" cy="333422"/>
          </a:xfrm>
          <a:prstGeom prst="rect">
            <a:avLst/>
          </a:prstGeom>
        </p:spPr>
      </p:pic>
      <p:pic>
        <p:nvPicPr>
          <p:cNvPr id="10" name="图片 9">
            <a:extLst>
              <a:ext uri="{FF2B5EF4-FFF2-40B4-BE49-F238E27FC236}">
                <a16:creationId xmlns:a16="http://schemas.microsoft.com/office/drawing/2014/main" id="{D5BA93F3-2286-4BE3-B565-0BC03006CB5D}"/>
              </a:ext>
            </a:extLst>
          </p:cNvPr>
          <p:cNvPicPr>
            <a:picLocks noChangeAspect="1"/>
          </p:cNvPicPr>
          <p:nvPr/>
        </p:nvPicPr>
        <p:blipFill>
          <a:blip r:embed="rId4"/>
          <a:stretch>
            <a:fillRect/>
          </a:stretch>
        </p:blipFill>
        <p:spPr>
          <a:xfrm>
            <a:off x="585453" y="2461798"/>
            <a:ext cx="1924319" cy="638264"/>
          </a:xfrm>
          <a:prstGeom prst="rect">
            <a:avLst/>
          </a:prstGeom>
        </p:spPr>
      </p:pic>
      <p:pic>
        <p:nvPicPr>
          <p:cNvPr id="14" name="图片 13">
            <a:extLst>
              <a:ext uri="{FF2B5EF4-FFF2-40B4-BE49-F238E27FC236}">
                <a16:creationId xmlns:a16="http://schemas.microsoft.com/office/drawing/2014/main" id="{7E7BC8B3-BFAD-4624-9BA7-D7BC81AA087F}"/>
              </a:ext>
            </a:extLst>
          </p:cNvPr>
          <p:cNvPicPr>
            <a:picLocks noChangeAspect="1"/>
          </p:cNvPicPr>
          <p:nvPr/>
        </p:nvPicPr>
        <p:blipFill>
          <a:blip r:embed="rId5"/>
          <a:stretch>
            <a:fillRect/>
          </a:stretch>
        </p:blipFill>
        <p:spPr>
          <a:xfrm>
            <a:off x="585453" y="3573657"/>
            <a:ext cx="1895740" cy="733527"/>
          </a:xfrm>
          <a:prstGeom prst="rect">
            <a:avLst/>
          </a:prstGeom>
        </p:spPr>
      </p:pic>
      <p:pic>
        <p:nvPicPr>
          <p:cNvPr id="18" name="图片 17">
            <a:extLst>
              <a:ext uri="{FF2B5EF4-FFF2-40B4-BE49-F238E27FC236}">
                <a16:creationId xmlns:a16="http://schemas.microsoft.com/office/drawing/2014/main" id="{3674F945-0A1B-47E5-A157-A6F8468B2ECE}"/>
              </a:ext>
            </a:extLst>
          </p:cNvPr>
          <p:cNvPicPr>
            <a:picLocks noChangeAspect="1"/>
          </p:cNvPicPr>
          <p:nvPr/>
        </p:nvPicPr>
        <p:blipFill>
          <a:blip r:embed="rId6"/>
          <a:stretch>
            <a:fillRect/>
          </a:stretch>
        </p:blipFill>
        <p:spPr>
          <a:xfrm>
            <a:off x="585453" y="4647618"/>
            <a:ext cx="1876687" cy="609685"/>
          </a:xfrm>
          <a:prstGeom prst="rect">
            <a:avLst/>
          </a:prstGeom>
        </p:spPr>
      </p:pic>
      <p:pic>
        <p:nvPicPr>
          <p:cNvPr id="22" name="图片 21">
            <a:extLst>
              <a:ext uri="{FF2B5EF4-FFF2-40B4-BE49-F238E27FC236}">
                <a16:creationId xmlns:a16="http://schemas.microsoft.com/office/drawing/2014/main" id="{4C5E9C3F-CBA8-41C5-AD5B-261BA759EE96}"/>
              </a:ext>
            </a:extLst>
          </p:cNvPr>
          <p:cNvPicPr>
            <a:picLocks noChangeAspect="1"/>
          </p:cNvPicPr>
          <p:nvPr/>
        </p:nvPicPr>
        <p:blipFill rotWithShape="1">
          <a:blip r:embed="rId7"/>
          <a:srcRect r="-5238"/>
          <a:stretch/>
        </p:blipFill>
        <p:spPr>
          <a:xfrm>
            <a:off x="5220894" y="1673834"/>
            <a:ext cx="2105319" cy="714475"/>
          </a:xfrm>
          <a:prstGeom prst="rect">
            <a:avLst/>
          </a:prstGeom>
        </p:spPr>
      </p:pic>
      <p:pic>
        <p:nvPicPr>
          <p:cNvPr id="24" name="图片 23">
            <a:extLst>
              <a:ext uri="{FF2B5EF4-FFF2-40B4-BE49-F238E27FC236}">
                <a16:creationId xmlns:a16="http://schemas.microsoft.com/office/drawing/2014/main" id="{771F7E65-C589-4C33-9A60-1C5FAAD2891E}"/>
              </a:ext>
            </a:extLst>
          </p:cNvPr>
          <p:cNvPicPr>
            <a:picLocks noChangeAspect="1"/>
          </p:cNvPicPr>
          <p:nvPr/>
        </p:nvPicPr>
        <p:blipFill>
          <a:blip r:embed="rId8"/>
          <a:stretch>
            <a:fillRect/>
          </a:stretch>
        </p:blipFill>
        <p:spPr>
          <a:xfrm>
            <a:off x="5220894" y="2699515"/>
            <a:ext cx="2000529" cy="619211"/>
          </a:xfrm>
          <a:prstGeom prst="rect">
            <a:avLst/>
          </a:prstGeom>
        </p:spPr>
      </p:pic>
    </p:spTree>
    <p:extLst>
      <p:ext uri="{BB962C8B-B14F-4D97-AF65-F5344CB8AC3E}">
        <p14:creationId xmlns:p14="http://schemas.microsoft.com/office/powerpoint/2010/main" val="243078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703BC16-11E6-4F85-9DDF-79F8C44845FA}"/>
              </a:ext>
            </a:extLst>
          </p:cNvPr>
          <p:cNvSpPr txBox="1"/>
          <p:nvPr/>
        </p:nvSpPr>
        <p:spPr>
          <a:xfrm>
            <a:off x="4139214" y="2793792"/>
            <a:ext cx="6094520" cy="923330"/>
          </a:xfrm>
          <a:prstGeom prst="rect">
            <a:avLst/>
          </a:prstGeom>
          <a:noFill/>
        </p:spPr>
        <p:txBody>
          <a:bodyPr wrap="square">
            <a:spAutoFit/>
          </a:bodyPr>
          <a:lstStyle/>
          <a:p>
            <a:r>
              <a:rPr lang="en-US" altLang="zh-CN" sz="5400" b="1" dirty="0">
                <a:latin typeface="华文楷体" panose="02010600040101010101" pitchFamily="2" charset="-122"/>
                <a:ea typeface="华文楷体" panose="02010600040101010101" pitchFamily="2" charset="-122"/>
              </a:rPr>
              <a:t>4.</a:t>
            </a:r>
            <a:r>
              <a:rPr lang="zh-CN" altLang="en-US" sz="5400" b="1" dirty="0">
                <a:latin typeface="华文楷体" panose="02010600040101010101" pitchFamily="2" charset="-122"/>
                <a:ea typeface="华文楷体" panose="02010600040101010101" pitchFamily="2" charset="-122"/>
              </a:rPr>
              <a:t>结果分析</a:t>
            </a:r>
          </a:p>
        </p:txBody>
      </p:sp>
    </p:spTree>
    <p:extLst>
      <p:ext uri="{BB962C8B-B14F-4D97-AF65-F5344CB8AC3E}">
        <p14:creationId xmlns:p14="http://schemas.microsoft.com/office/powerpoint/2010/main" val="269938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AD309B6-1F3B-4D12-903E-77801728C90D}"/>
              </a:ext>
            </a:extLst>
          </p:cNvPr>
          <p:cNvSpPr txBox="1"/>
          <p:nvPr/>
        </p:nvSpPr>
        <p:spPr>
          <a:xfrm>
            <a:off x="4982592" y="405698"/>
            <a:ext cx="6094520" cy="553998"/>
          </a:xfrm>
          <a:prstGeom prst="rect">
            <a:avLst/>
          </a:prstGeom>
          <a:noFill/>
        </p:spPr>
        <p:txBody>
          <a:bodyPr wrap="square">
            <a:spAutoFit/>
          </a:bodyPr>
          <a:lstStyle/>
          <a:p>
            <a:r>
              <a:rPr lang="zh-CN" altLang="en-US" sz="3000" b="1" dirty="0">
                <a:latin typeface="华文楷体" panose="02010600040101010101" pitchFamily="2" charset="-122"/>
                <a:ea typeface="华文楷体" panose="02010600040101010101" pitchFamily="2" charset="-122"/>
              </a:rPr>
              <a:t>结果分析</a:t>
            </a:r>
            <a:endParaRPr lang="en-US" altLang="zh-CN" sz="3000" b="1" dirty="0">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A128781C-9089-4981-9644-AF41C8DEF2B8}"/>
              </a:ext>
            </a:extLst>
          </p:cNvPr>
          <p:cNvSpPr txBox="1"/>
          <p:nvPr/>
        </p:nvSpPr>
        <p:spPr>
          <a:xfrm>
            <a:off x="6320901" y="1450525"/>
            <a:ext cx="4136995" cy="1477328"/>
          </a:xfrm>
          <a:prstGeom prst="rect">
            <a:avLst/>
          </a:prstGeom>
          <a:noFill/>
        </p:spPr>
        <p:txBody>
          <a:bodyPr wrap="square" rtlCol="0">
            <a:spAutoFit/>
          </a:bodyPr>
          <a:lstStyle/>
          <a:p>
            <a:r>
              <a:rPr lang="zh-CN" altLang="en-US" dirty="0"/>
              <a:t>我们使用脚本绘制了决策树过程，可以发现在第一层准确率就已经达到</a:t>
            </a:r>
            <a:r>
              <a:rPr lang="en-US" altLang="zh-CN" dirty="0"/>
              <a:t>96%</a:t>
            </a:r>
            <a:r>
              <a:rPr lang="zh-CN" altLang="en-US" dirty="0"/>
              <a:t>了，</a:t>
            </a:r>
            <a:endParaRPr lang="en-US" altLang="zh-CN" dirty="0"/>
          </a:p>
          <a:p>
            <a:r>
              <a:rPr lang="zh-CN" altLang="en-US" dirty="0"/>
              <a:t>我们分析原因发现，专利类型对专利价值有很大影响，如下图：</a:t>
            </a:r>
            <a:br>
              <a:rPr lang="en-US" altLang="zh-CN" dirty="0"/>
            </a:br>
            <a:endParaRPr lang="zh-CN" altLang="en-US" dirty="0"/>
          </a:p>
        </p:txBody>
      </p:sp>
      <p:pic>
        <p:nvPicPr>
          <p:cNvPr id="8" name="图片 7">
            <a:extLst>
              <a:ext uri="{FF2B5EF4-FFF2-40B4-BE49-F238E27FC236}">
                <a16:creationId xmlns:a16="http://schemas.microsoft.com/office/drawing/2014/main" id="{52A9899E-A85A-4F98-BEA3-889C62C585EF}"/>
              </a:ext>
            </a:extLst>
          </p:cNvPr>
          <p:cNvPicPr>
            <a:picLocks noChangeAspect="1"/>
          </p:cNvPicPr>
          <p:nvPr/>
        </p:nvPicPr>
        <p:blipFill>
          <a:blip r:embed="rId2"/>
          <a:stretch>
            <a:fillRect/>
          </a:stretch>
        </p:blipFill>
        <p:spPr>
          <a:xfrm>
            <a:off x="488272" y="1450525"/>
            <a:ext cx="5115639" cy="3353268"/>
          </a:xfrm>
          <a:prstGeom prst="rect">
            <a:avLst/>
          </a:prstGeom>
        </p:spPr>
      </p:pic>
      <p:pic>
        <p:nvPicPr>
          <p:cNvPr id="10" name="图片 9">
            <a:extLst>
              <a:ext uri="{FF2B5EF4-FFF2-40B4-BE49-F238E27FC236}">
                <a16:creationId xmlns:a16="http://schemas.microsoft.com/office/drawing/2014/main" id="{F6E7EBBF-06F8-4528-ACAB-A9415B49EFC3}"/>
              </a:ext>
            </a:extLst>
          </p:cNvPr>
          <p:cNvPicPr>
            <a:picLocks noChangeAspect="1"/>
          </p:cNvPicPr>
          <p:nvPr/>
        </p:nvPicPr>
        <p:blipFill>
          <a:blip r:embed="rId3"/>
          <a:stretch>
            <a:fillRect/>
          </a:stretch>
        </p:blipFill>
        <p:spPr>
          <a:xfrm>
            <a:off x="6320901" y="2799470"/>
            <a:ext cx="4029637" cy="1238423"/>
          </a:xfrm>
          <a:prstGeom prst="rect">
            <a:avLst/>
          </a:prstGeom>
        </p:spPr>
      </p:pic>
      <p:sp>
        <p:nvSpPr>
          <p:cNvPr id="12" name="文本框 11">
            <a:extLst>
              <a:ext uri="{FF2B5EF4-FFF2-40B4-BE49-F238E27FC236}">
                <a16:creationId xmlns:a16="http://schemas.microsoft.com/office/drawing/2014/main" id="{DF24443E-6547-48FF-BCB5-70F232478601}"/>
              </a:ext>
            </a:extLst>
          </p:cNvPr>
          <p:cNvSpPr txBox="1"/>
          <p:nvPr/>
        </p:nvSpPr>
        <p:spPr>
          <a:xfrm>
            <a:off x="6320900" y="4528586"/>
            <a:ext cx="4136995" cy="923330"/>
          </a:xfrm>
          <a:prstGeom prst="rect">
            <a:avLst/>
          </a:prstGeom>
          <a:noFill/>
        </p:spPr>
        <p:txBody>
          <a:bodyPr wrap="square" rtlCol="0">
            <a:spAutoFit/>
          </a:bodyPr>
          <a:lstStyle/>
          <a:p>
            <a:r>
              <a:rPr lang="en-US" altLang="zh-CN" dirty="0"/>
              <a:t>93%</a:t>
            </a:r>
            <a:r>
              <a:rPr lang="zh-CN" altLang="en-US" dirty="0"/>
              <a:t>的大价值专利都分布在授权发明上，</a:t>
            </a:r>
            <a:r>
              <a:rPr lang="en-US" altLang="zh-CN" dirty="0"/>
              <a:t>77%</a:t>
            </a:r>
            <a:r>
              <a:rPr lang="zh-CN" altLang="en-US" dirty="0"/>
              <a:t>的小价值专利都分布在实用新型上，这个和现实是符合的。</a:t>
            </a:r>
          </a:p>
        </p:txBody>
      </p:sp>
    </p:spTree>
    <p:extLst>
      <p:ext uri="{BB962C8B-B14F-4D97-AF65-F5344CB8AC3E}">
        <p14:creationId xmlns:p14="http://schemas.microsoft.com/office/powerpoint/2010/main" val="3517430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A507740-BF1D-4AD7-BE83-BDB5A28A1D7C}"/>
              </a:ext>
            </a:extLst>
          </p:cNvPr>
          <p:cNvSpPr txBox="1"/>
          <p:nvPr/>
        </p:nvSpPr>
        <p:spPr>
          <a:xfrm>
            <a:off x="4645240" y="432331"/>
            <a:ext cx="6094520" cy="553998"/>
          </a:xfrm>
          <a:prstGeom prst="rect">
            <a:avLst/>
          </a:prstGeom>
          <a:noFill/>
        </p:spPr>
        <p:txBody>
          <a:bodyPr wrap="square">
            <a:spAutoFit/>
          </a:bodyPr>
          <a:lstStyle/>
          <a:p>
            <a:r>
              <a:rPr lang="zh-CN" altLang="en-US" sz="3000" b="1" dirty="0">
                <a:latin typeface="华文楷体" panose="02010600040101010101" pitchFamily="2" charset="-122"/>
                <a:ea typeface="华文楷体" panose="02010600040101010101" pitchFamily="2" charset="-122"/>
              </a:rPr>
              <a:t>结果分析</a:t>
            </a:r>
            <a:endParaRPr lang="en-US" altLang="zh-CN" sz="3000" b="1" dirty="0">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0DB61697-4D16-4B7F-836A-9C5F0CA7CB1D}"/>
              </a:ext>
            </a:extLst>
          </p:cNvPr>
          <p:cNvPicPr>
            <a:picLocks noChangeAspect="1"/>
          </p:cNvPicPr>
          <p:nvPr/>
        </p:nvPicPr>
        <p:blipFill>
          <a:blip r:embed="rId2"/>
          <a:stretch>
            <a:fillRect/>
          </a:stretch>
        </p:blipFill>
        <p:spPr>
          <a:xfrm>
            <a:off x="0" y="1301750"/>
            <a:ext cx="12192000" cy="5556250"/>
          </a:xfrm>
          <a:prstGeom prst="rect">
            <a:avLst/>
          </a:prstGeom>
        </p:spPr>
      </p:pic>
      <p:sp>
        <p:nvSpPr>
          <p:cNvPr id="8" name="文本框 7">
            <a:extLst>
              <a:ext uri="{FF2B5EF4-FFF2-40B4-BE49-F238E27FC236}">
                <a16:creationId xmlns:a16="http://schemas.microsoft.com/office/drawing/2014/main" id="{4DB8F5C7-FBBE-4222-BEDB-923633C310F1}"/>
              </a:ext>
            </a:extLst>
          </p:cNvPr>
          <p:cNvSpPr txBox="1"/>
          <p:nvPr/>
        </p:nvSpPr>
        <p:spPr>
          <a:xfrm>
            <a:off x="159798" y="987237"/>
            <a:ext cx="998991" cy="369332"/>
          </a:xfrm>
          <a:prstGeom prst="rect">
            <a:avLst/>
          </a:prstGeom>
          <a:noFill/>
        </p:spPr>
        <p:txBody>
          <a:bodyPr wrap="none" rtlCol="0">
            <a:spAutoFit/>
          </a:bodyPr>
          <a:lstStyle/>
          <a:p>
            <a:r>
              <a:rPr lang="zh-CN" altLang="en-US" dirty="0">
                <a:latin typeface="华文楷体" panose="02010600040101010101" pitchFamily="2" charset="-122"/>
                <a:ea typeface="华文楷体" panose="02010600040101010101" pitchFamily="2" charset="-122"/>
              </a:rPr>
              <a:t>树深：</a:t>
            </a:r>
            <a:r>
              <a:rPr lang="en-US" altLang="zh-CN" dirty="0">
                <a:latin typeface="华文楷体" panose="02010600040101010101" pitchFamily="2" charset="-122"/>
                <a:ea typeface="华文楷体" panose="02010600040101010101" pitchFamily="2" charset="-122"/>
              </a:rPr>
              <a:t>3</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968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2039C9-F8B0-4196-B551-09CB70A39D81}"/>
              </a:ext>
            </a:extLst>
          </p:cNvPr>
          <p:cNvSpPr txBox="1"/>
          <p:nvPr/>
        </p:nvSpPr>
        <p:spPr>
          <a:xfrm>
            <a:off x="4509857" y="1264922"/>
            <a:ext cx="5637320" cy="523220"/>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项目介绍</a:t>
            </a:r>
          </a:p>
        </p:txBody>
      </p:sp>
      <p:sp>
        <p:nvSpPr>
          <p:cNvPr id="5" name="文本框 4">
            <a:extLst>
              <a:ext uri="{FF2B5EF4-FFF2-40B4-BE49-F238E27FC236}">
                <a16:creationId xmlns:a16="http://schemas.microsoft.com/office/drawing/2014/main" id="{685FE5AA-C6E0-4A1C-A957-6F5C78D49695}"/>
              </a:ext>
            </a:extLst>
          </p:cNvPr>
          <p:cNvSpPr txBox="1"/>
          <p:nvPr/>
        </p:nvSpPr>
        <p:spPr>
          <a:xfrm>
            <a:off x="4616389" y="2341600"/>
            <a:ext cx="3142695" cy="523220"/>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2.</a:t>
            </a:r>
            <a:r>
              <a:rPr lang="zh-CN" altLang="en-US" sz="2800" b="1" dirty="0">
                <a:latin typeface="华文楷体" panose="02010600040101010101" pitchFamily="2" charset="-122"/>
                <a:ea typeface="华文楷体" panose="02010600040101010101" pitchFamily="2" charset="-122"/>
              </a:rPr>
              <a:t>项目分析</a:t>
            </a:r>
          </a:p>
        </p:txBody>
      </p:sp>
      <p:sp>
        <p:nvSpPr>
          <p:cNvPr id="6" name="文本框 5">
            <a:extLst>
              <a:ext uri="{FF2B5EF4-FFF2-40B4-BE49-F238E27FC236}">
                <a16:creationId xmlns:a16="http://schemas.microsoft.com/office/drawing/2014/main" id="{D82465FD-8005-4155-9B93-F9FC4075FE3C}"/>
              </a:ext>
            </a:extLst>
          </p:cNvPr>
          <p:cNvSpPr txBox="1"/>
          <p:nvPr/>
        </p:nvSpPr>
        <p:spPr>
          <a:xfrm>
            <a:off x="4616389" y="3413464"/>
            <a:ext cx="2467992" cy="523220"/>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3.</a:t>
            </a:r>
            <a:r>
              <a:rPr lang="zh-CN" altLang="en-US" sz="2800" b="1" dirty="0">
                <a:latin typeface="华文楷体" panose="02010600040101010101" pitchFamily="2" charset="-122"/>
                <a:ea typeface="华文楷体" panose="02010600040101010101" pitchFamily="2" charset="-122"/>
              </a:rPr>
              <a:t>项目实现</a:t>
            </a:r>
          </a:p>
        </p:txBody>
      </p:sp>
      <p:sp>
        <p:nvSpPr>
          <p:cNvPr id="7" name="文本框 6">
            <a:extLst>
              <a:ext uri="{FF2B5EF4-FFF2-40B4-BE49-F238E27FC236}">
                <a16:creationId xmlns:a16="http://schemas.microsoft.com/office/drawing/2014/main" id="{EEC8C5E0-8FC2-48BF-9E0F-23765B4E65A3}"/>
              </a:ext>
            </a:extLst>
          </p:cNvPr>
          <p:cNvSpPr txBox="1"/>
          <p:nvPr/>
        </p:nvSpPr>
        <p:spPr>
          <a:xfrm>
            <a:off x="4589756" y="4485328"/>
            <a:ext cx="3053918" cy="523220"/>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4.</a:t>
            </a:r>
            <a:r>
              <a:rPr lang="zh-CN" altLang="en-US" sz="2800" b="1" dirty="0">
                <a:latin typeface="华文楷体" panose="02010600040101010101" pitchFamily="2" charset="-122"/>
                <a:ea typeface="华文楷体" panose="02010600040101010101" pitchFamily="2" charset="-122"/>
              </a:rPr>
              <a:t>结果分析</a:t>
            </a:r>
          </a:p>
        </p:txBody>
      </p:sp>
    </p:spTree>
    <p:extLst>
      <p:ext uri="{BB962C8B-B14F-4D97-AF65-F5344CB8AC3E}">
        <p14:creationId xmlns:p14="http://schemas.microsoft.com/office/powerpoint/2010/main" val="336325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3C7CF06-94CE-497C-87D3-7AC8944C65F2}"/>
              </a:ext>
            </a:extLst>
          </p:cNvPr>
          <p:cNvPicPr>
            <a:picLocks noChangeAspect="1"/>
          </p:cNvPicPr>
          <p:nvPr/>
        </p:nvPicPr>
        <p:blipFill>
          <a:blip r:embed="rId2"/>
          <a:stretch>
            <a:fillRect/>
          </a:stretch>
        </p:blipFill>
        <p:spPr>
          <a:xfrm>
            <a:off x="0" y="612559"/>
            <a:ext cx="12192000" cy="6245441"/>
          </a:xfrm>
          <a:prstGeom prst="rect">
            <a:avLst/>
          </a:prstGeom>
        </p:spPr>
      </p:pic>
      <p:sp>
        <p:nvSpPr>
          <p:cNvPr id="7" name="文本框 6">
            <a:extLst>
              <a:ext uri="{FF2B5EF4-FFF2-40B4-BE49-F238E27FC236}">
                <a16:creationId xmlns:a16="http://schemas.microsoft.com/office/drawing/2014/main" id="{D0B17979-2EB6-43F0-89C1-E8371F2E57B6}"/>
              </a:ext>
            </a:extLst>
          </p:cNvPr>
          <p:cNvSpPr txBox="1"/>
          <p:nvPr/>
        </p:nvSpPr>
        <p:spPr>
          <a:xfrm>
            <a:off x="-29592" y="243227"/>
            <a:ext cx="6125592"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树深：</a:t>
            </a:r>
            <a:r>
              <a:rPr lang="en-US" altLang="zh-CN" dirty="0">
                <a:latin typeface="华文楷体" panose="02010600040101010101" pitchFamily="2" charset="-122"/>
                <a:ea typeface="华文楷体" panose="02010600040101010101" pitchFamily="2" charset="-122"/>
              </a:rPr>
              <a:t>4</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676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00D0F30-0D12-4BBA-8E3C-6EB9F444C114}"/>
              </a:ext>
            </a:extLst>
          </p:cNvPr>
          <p:cNvPicPr>
            <a:picLocks noChangeAspect="1"/>
          </p:cNvPicPr>
          <p:nvPr/>
        </p:nvPicPr>
        <p:blipFill>
          <a:blip r:embed="rId2"/>
          <a:stretch>
            <a:fillRect/>
          </a:stretch>
        </p:blipFill>
        <p:spPr>
          <a:xfrm>
            <a:off x="386129" y="905523"/>
            <a:ext cx="5877730" cy="1542114"/>
          </a:xfrm>
          <a:prstGeom prst="rect">
            <a:avLst/>
          </a:prstGeom>
        </p:spPr>
      </p:pic>
      <p:pic>
        <p:nvPicPr>
          <p:cNvPr id="7" name="图片 6">
            <a:extLst>
              <a:ext uri="{FF2B5EF4-FFF2-40B4-BE49-F238E27FC236}">
                <a16:creationId xmlns:a16="http://schemas.microsoft.com/office/drawing/2014/main" id="{C1B06CA5-2795-4056-8EEC-BE69D59B2F01}"/>
              </a:ext>
            </a:extLst>
          </p:cNvPr>
          <p:cNvPicPr>
            <a:picLocks noChangeAspect="1"/>
          </p:cNvPicPr>
          <p:nvPr/>
        </p:nvPicPr>
        <p:blipFill>
          <a:blip r:embed="rId3"/>
          <a:stretch>
            <a:fillRect/>
          </a:stretch>
        </p:blipFill>
        <p:spPr>
          <a:xfrm>
            <a:off x="386129" y="3077639"/>
            <a:ext cx="5953720" cy="1822835"/>
          </a:xfrm>
          <a:prstGeom prst="rect">
            <a:avLst/>
          </a:prstGeom>
        </p:spPr>
      </p:pic>
    </p:spTree>
    <p:extLst>
      <p:ext uri="{BB962C8B-B14F-4D97-AF65-F5344CB8AC3E}">
        <p14:creationId xmlns:p14="http://schemas.microsoft.com/office/powerpoint/2010/main" val="72815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C5B917-3110-4970-BC06-61326F91B747}"/>
              </a:ext>
            </a:extLst>
          </p:cNvPr>
          <p:cNvSpPr txBox="1"/>
          <p:nvPr/>
        </p:nvSpPr>
        <p:spPr>
          <a:xfrm>
            <a:off x="4121458" y="2616238"/>
            <a:ext cx="6094520" cy="923330"/>
          </a:xfrm>
          <a:prstGeom prst="rect">
            <a:avLst/>
          </a:prstGeom>
          <a:noFill/>
        </p:spPr>
        <p:txBody>
          <a:bodyPr wrap="square">
            <a:spAutoFit/>
          </a:bodyPr>
          <a:lstStyle/>
          <a:p>
            <a:r>
              <a:rPr lang="en-US" altLang="zh-CN" sz="5400" b="1" dirty="0">
                <a:latin typeface="华文楷体" panose="02010600040101010101" pitchFamily="2" charset="-122"/>
                <a:ea typeface="华文楷体" panose="02010600040101010101" pitchFamily="2" charset="-122"/>
              </a:rPr>
              <a:t>1.</a:t>
            </a:r>
            <a:r>
              <a:rPr lang="zh-CN" altLang="en-US" sz="5400" b="1" dirty="0">
                <a:latin typeface="华文楷体" panose="02010600040101010101" pitchFamily="2" charset="-122"/>
                <a:ea typeface="华文楷体" panose="02010600040101010101" pitchFamily="2" charset="-122"/>
              </a:rPr>
              <a:t>项目介绍</a:t>
            </a:r>
          </a:p>
        </p:txBody>
      </p:sp>
    </p:spTree>
    <p:extLst>
      <p:ext uri="{BB962C8B-B14F-4D97-AF65-F5344CB8AC3E}">
        <p14:creationId xmlns:p14="http://schemas.microsoft.com/office/powerpoint/2010/main" val="284044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8686901-DB32-4AB8-A7CE-A03C58090A9B}"/>
              </a:ext>
            </a:extLst>
          </p:cNvPr>
          <p:cNvSpPr txBox="1"/>
          <p:nvPr/>
        </p:nvSpPr>
        <p:spPr>
          <a:xfrm>
            <a:off x="5060272" y="426129"/>
            <a:ext cx="4243526" cy="553998"/>
          </a:xfrm>
          <a:prstGeom prst="rect">
            <a:avLst/>
          </a:prstGeom>
          <a:noFill/>
        </p:spPr>
        <p:txBody>
          <a:bodyPr wrap="square" rtlCol="0">
            <a:spAutoFit/>
          </a:bodyPr>
          <a:lstStyle/>
          <a:p>
            <a:r>
              <a:rPr lang="zh-CN" altLang="en-US" sz="3000" b="1" dirty="0">
                <a:latin typeface="华文楷体" panose="02010600040101010101" pitchFamily="2" charset="-122"/>
                <a:ea typeface="华文楷体" panose="02010600040101010101" pitchFamily="2" charset="-122"/>
              </a:rPr>
              <a:t>项目介绍</a:t>
            </a:r>
          </a:p>
        </p:txBody>
      </p:sp>
      <p:sp>
        <p:nvSpPr>
          <p:cNvPr id="7" name="文本框 6">
            <a:extLst>
              <a:ext uri="{FF2B5EF4-FFF2-40B4-BE49-F238E27FC236}">
                <a16:creationId xmlns:a16="http://schemas.microsoft.com/office/drawing/2014/main" id="{C438AC9B-C96B-4A0D-AE1C-47AE5F2A0FEF}"/>
              </a:ext>
            </a:extLst>
          </p:cNvPr>
          <p:cNvSpPr txBox="1"/>
          <p:nvPr/>
        </p:nvSpPr>
        <p:spPr>
          <a:xfrm>
            <a:off x="186431" y="1482570"/>
            <a:ext cx="1467068" cy="400110"/>
          </a:xfrm>
          <a:prstGeom prst="rect">
            <a:avLst/>
          </a:prstGeom>
          <a:noFill/>
        </p:spPr>
        <p:txBody>
          <a:bodyPr wrap="none" rtlCol="0">
            <a:spAutoFit/>
          </a:bodyPr>
          <a:lstStyle/>
          <a:p>
            <a:r>
              <a:rPr lang="zh-CN" altLang="en-US" sz="2000" b="1" dirty="0">
                <a:latin typeface="华文楷体" panose="02010600040101010101" pitchFamily="2" charset="-122"/>
                <a:ea typeface="华文楷体" panose="02010600040101010101" pitchFamily="2" charset="-122"/>
              </a:rPr>
              <a:t>数据介绍</a:t>
            </a:r>
            <a:r>
              <a:rPr lang="zh-CN" altLang="en-US" sz="2000" dirty="0">
                <a:latin typeface="华文楷体" panose="02010600040101010101" pitchFamily="2" charset="-122"/>
                <a:ea typeface="华文楷体" panose="02010600040101010101" pitchFamily="2" charset="-122"/>
              </a:rPr>
              <a:t>：</a:t>
            </a:r>
          </a:p>
        </p:txBody>
      </p:sp>
      <p:sp>
        <p:nvSpPr>
          <p:cNvPr id="8" name="文本框 7">
            <a:extLst>
              <a:ext uri="{FF2B5EF4-FFF2-40B4-BE49-F238E27FC236}">
                <a16:creationId xmlns:a16="http://schemas.microsoft.com/office/drawing/2014/main" id="{34F72DC3-60B5-448C-AADD-F37ED1C50F23}"/>
              </a:ext>
            </a:extLst>
          </p:cNvPr>
          <p:cNvSpPr txBox="1"/>
          <p:nvPr/>
        </p:nvSpPr>
        <p:spPr>
          <a:xfrm>
            <a:off x="186431" y="1973819"/>
            <a:ext cx="11659340" cy="4801314"/>
          </a:xfrm>
          <a:prstGeom prst="rect">
            <a:avLst/>
          </a:prstGeom>
          <a:noFill/>
          <a:ln>
            <a:solidFill>
              <a:schemeClr val="tx1"/>
            </a:solidFill>
          </a:ln>
        </p:spPr>
        <p:txBody>
          <a:bodyPr wrap="square" rtlCol="0">
            <a:spAutoFit/>
          </a:bodyPr>
          <a:lstStyle/>
          <a:p>
            <a:r>
              <a:rPr lang="zh-CN" altLang="en-US" dirty="0"/>
              <a:t>                             标题：专利名称。</a:t>
            </a:r>
            <a:endParaRPr lang="en-US" altLang="zh-CN" dirty="0"/>
          </a:p>
          <a:p>
            <a:r>
              <a:rPr lang="zh-CN" altLang="en-US" dirty="0"/>
              <a:t>                      专利类型：专利的四种总体类型。</a:t>
            </a:r>
            <a:endParaRPr lang="en-US" altLang="zh-CN" dirty="0"/>
          </a:p>
          <a:p>
            <a:r>
              <a:rPr lang="zh-CN" altLang="en-US" dirty="0"/>
              <a:t>                  产业链位置：专利的分类属性。</a:t>
            </a:r>
            <a:endParaRPr lang="en-US" altLang="zh-CN" dirty="0"/>
          </a:p>
          <a:p>
            <a:r>
              <a:rPr lang="zh-CN" altLang="en-US" dirty="0"/>
              <a:t>           专利的代理信息：包括专利的代理机构、代理人。</a:t>
            </a:r>
            <a:endParaRPr lang="en-US" altLang="zh-CN" dirty="0"/>
          </a:p>
          <a:p>
            <a:r>
              <a:rPr lang="zh-CN" altLang="en-US" dirty="0"/>
              <a:t>           专利的公开信息：包括专利的公开国家、公开日期、公开号（同申请号）。</a:t>
            </a:r>
            <a:endParaRPr lang="en-US" altLang="zh-CN" dirty="0"/>
          </a:p>
          <a:p>
            <a:r>
              <a:rPr lang="en-US" altLang="zh-CN" dirty="0"/>
              <a:t>           </a:t>
            </a:r>
            <a:r>
              <a:rPr lang="zh-CN" altLang="en-US" dirty="0"/>
              <a:t>专利的同族编号：包括简单同族和</a:t>
            </a:r>
            <a:r>
              <a:rPr lang="en-US" altLang="zh-CN" dirty="0"/>
              <a:t>INPADOC</a:t>
            </a:r>
            <a:r>
              <a:rPr lang="zh-CN" altLang="en-US" dirty="0"/>
              <a:t>同族，它们是一种专利编号，说明了专利之间的关系。</a:t>
            </a:r>
            <a:endParaRPr lang="en-US" altLang="zh-CN" dirty="0"/>
          </a:p>
          <a:p>
            <a:r>
              <a:rPr lang="zh-CN" altLang="en-US" dirty="0"/>
              <a:t>           专利的论文信息：包括专利的引用专利数量、被引用专利数量、三年、五年内被引用次数、文献页数。</a:t>
            </a:r>
            <a:endParaRPr lang="en-US" altLang="zh-CN" dirty="0"/>
          </a:p>
          <a:p>
            <a:r>
              <a:rPr lang="en-US" altLang="zh-CN" dirty="0"/>
              <a:t>           </a:t>
            </a:r>
            <a:r>
              <a:rPr lang="zh-CN" altLang="en-US" dirty="0"/>
              <a:t>专利的转让信息：包括专利的转让人、受让人、许可人、被许可人、许可类型。</a:t>
            </a:r>
            <a:endParaRPr lang="en-US" altLang="zh-CN" dirty="0"/>
          </a:p>
          <a:p>
            <a:r>
              <a:rPr lang="zh-CN" altLang="en-US" dirty="0"/>
              <a:t>           专利的案件信息：包括专利的诉讼案件数目、原告、被告、法院、审判长、审判员。</a:t>
            </a:r>
            <a:endParaRPr lang="en-US" altLang="zh-CN" dirty="0"/>
          </a:p>
          <a:p>
            <a:r>
              <a:rPr lang="en-US" altLang="zh-CN" dirty="0"/>
              <a:t>           </a:t>
            </a:r>
            <a:r>
              <a:rPr lang="zh-CN" altLang="en-US" dirty="0"/>
              <a:t>专利的审查信息：包括专利的审查员、助理审查员。</a:t>
            </a:r>
            <a:endParaRPr lang="en-US" altLang="zh-CN" dirty="0"/>
          </a:p>
          <a:p>
            <a:r>
              <a:rPr lang="zh-CN" altLang="en-US" dirty="0"/>
              <a:t>           专利的申请信息：包括专利的申请号（一种专利编号，包含专利申请国家、时间等信息）、申请人、标准化</a:t>
            </a:r>
            <a:r>
              <a:rPr lang="en-US" altLang="zh-CN" dirty="0"/>
              <a:t>		           </a:t>
            </a:r>
            <a:r>
              <a:rPr lang="zh-CN" altLang="en-US" dirty="0"/>
              <a:t>申请人、申请人国家、申请人省市、申请人区县、申请人地址。</a:t>
            </a:r>
            <a:endParaRPr lang="en-US" altLang="zh-CN" dirty="0"/>
          </a:p>
          <a:p>
            <a:r>
              <a:rPr lang="en-US" altLang="zh-CN" dirty="0"/>
              <a:t>           </a:t>
            </a:r>
            <a:r>
              <a:rPr lang="zh-CN" altLang="en-US" dirty="0"/>
              <a:t>专利的其他信息：</a:t>
            </a:r>
            <a:r>
              <a:rPr lang="zh-CN" altLang="en-US" dirty="0">
                <a:solidFill>
                  <a:srgbClr val="FF0000"/>
                </a:solidFill>
              </a:rPr>
              <a:t>专利寿命（预测目标）</a:t>
            </a:r>
            <a:r>
              <a:rPr lang="zh-CN" altLang="en-US" dirty="0"/>
              <a:t>、专利寿命。</a:t>
            </a:r>
            <a:endParaRPr lang="en-US" altLang="zh-CN" dirty="0"/>
          </a:p>
          <a:p>
            <a:r>
              <a:rPr lang="en-US" altLang="zh-CN" dirty="0"/>
              <a:t>       </a:t>
            </a:r>
            <a:r>
              <a:rPr lang="zh-CN" altLang="en-US" dirty="0"/>
              <a:t>专利的优先权信息：包括专利的优先权号、优先权日、优先权国家。允许发明人或申请人在一国或地区提交专</a:t>
            </a:r>
            <a:r>
              <a:rPr lang="en-US" altLang="zh-CN" dirty="0"/>
              <a:t>		           </a:t>
            </a:r>
            <a:r>
              <a:rPr lang="zh-CN" altLang="en-US" dirty="0"/>
              <a:t>利申请后，在一定期限内将相同的专利申请提交到其他国家或地区。</a:t>
            </a:r>
            <a:endParaRPr lang="en-US" altLang="zh-CN" dirty="0"/>
          </a:p>
          <a:p>
            <a:r>
              <a:rPr lang="zh-CN" altLang="en-US" dirty="0"/>
              <a:t>一、二、三级技术分支：专利的分类属性。</a:t>
            </a:r>
            <a:endParaRPr lang="en-US" altLang="zh-CN" dirty="0"/>
          </a:p>
          <a:p>
            <a:r>
              <a:rPr lang="zh-CN" altLang="en-US" dirty="0"/>
              <a:t>           </a:t>
            </a:r>
          </a:p>
        </p:txBody>
      </p:sp>
    </p:spTree>
    <p:extLst>
      <p:ext uri="{BB962C8B-B14F-4D97-AF65-F5344CB8AC3E}">
        <p14:creationId xmlns:p14="http://schemas.microsoft.com/office/powerpoint/2010/main" val="120393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64CE565-A02D-4D41-9422-17BEFCACDB8C}"/>
              </a:ext>
            </a:extLst>
          </p:cNvPr>
          <p:cNvSpPr txBox="1"/>
          <p:nvPr/>
        </p:nvSpPr>
        <p:spPr>
          <a:xfrm>
            <a:off x="4669654" y="506027"/>
            <a:ext cx="3595456" cy="553998"/>
          </a:xfrm>
          <a:prstGeom prst="rect">
            <a:avLst/>
          </a:prstGeom>
          <a:noFill/>
        </p:spPr>
        <p:txBody>
          <a:bodyPr wrap="square" rtlCol="0">
            <a:spAutoFit/>
          </a:bodyPr>
          <a:lstStyle/>
          <a:p>
            <a:r>
              <a:rPr lang="zh-CN" altLang="en-US" sz="3000" b="1" dirty="0">
                <a:latin typeface="华文楷体" panose="02010600040101010101" pitchFamily="2" charset="-122"/>
                <a:ea typeface="华文楷体" panose="02010600040101010101" pitchFamily="2" charset="-122"/>
              </a:rPr>
              <a:t>项目介绍</a:t>
            </a:r>
          </a:p>
        </p:txBody>
      </p:sp>
      <p:sp>
        <p:nvSpPr>
          <p:cNvPr id="6" name="文本框 5">
            <a:extLst>
              <a:ext uri="{FF2B5EF4-FFF2-40B4-BE49-F238E27FC236}">
                <a16:creationId xmlns:a16="http://schemas.microsoft.com/office/drawing/2014/main" id="{4404F40F-046A-4B6A-A322-8BFC1023663F}"/>
              </a:ext>
            </a:extLst>
          </p:cNvPr>
          <p:cNvSpPr txBox="1"/>
          <p:nvPr/>
        </p:nvSpPr>
        <p:spPr>
          <a:xfrm>
            <a:off x="568171" y="1518082"/>
            <a:ext cx="4332304" cy="677108"/>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项目目标：</a:t>
            </a:r>
            <a:endParaRPr lang="en-US" altLang="zh-CN" sz="2000" b="1" dirty="0">
              <a:latin typeface="华文楷体" panose="02010600040101010101" pitchFamily="2" charset="-122"/>
              <a:ea typeface="华文楷体" panose="02010600040101010101" pitchFamily="2" charset="-122"/>
            </a:endParaRPr>
          </a:p>
          <a:p>
            <a:endParaRPr lang="zh-CN" altLang="en-US" dirty="0"/>
          </a:p>
        </p:txBody>
      </p:sp>
      <p:sp>
        <p:nvSpPr>
          <p:cNvPr id="7" name="文本框 6">
            <a:extLst>
              <a:ext uri="{FF2B5EF4-FFF2-40B4-BE49-F238E27FC236}">
                <a16:creationId xmlns:a16="http://schemas.microsoft.com/office/drawing/2014/main" id="{A0F489FD-F150-44C0-AD08-4E4470EDA6DE}"/>
              </a:ext>
            </a:extLst>
          </p:cNvPr>
          <p:cNvSpPr txBox="1"/>
          <p:nvPr/>
        </p:nvSpPr>
        <p:spPr>
          <a:xfrm>
            <a:off x="497149" y="2010524"/>
            <a:ext cx="10599938" cy="369332"/>
          </a:xfrm>
          <a:prstGeom prst="rect">
            <a:avLst/>
          </a:prstGeom>
          <a:noFill/>
        </p:spPr>
        <p:txBody>
          <a:bodyPr wrap="square" rtlCol="0">
            <a:spAutoFit/>
          </a:bodyPr>
          <a:lstStyle/>
          <a:p>
            <a:r>
              <a:rPr lang="zh-CN" altLang="en-US" dirty="0"/>
              <a:t>根据专利信息和数据训练预测模型来预测专利价值。可以为专利贷款机构提供定量或者科学定性的指导。</a:t>
            </a:r>
          </a:p>
        </p:txBody>
      </p:sp>
    </p:spTree>
    <p:extLst>
      <p:ext uri="{BB962C8B-B14F-4D97-AF65-F5344CB8AC3E}">
        <p14:creationId xmlns:p14="http://schemas.microsoft.com/office/powerpoint/2010/main" val="204796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DFE017E-C87B-4C9D-8B01-1D6265D210CA}"/>
              </a:ext>
            </a:extLst>
          </p:cNvPr>
          <p:cNvSpPr txBox="1"/>
          <p:nvPr/>
        </p:nvSpPr>
        <p:spPr>
          <a:xfrm>
            <a:off x="4176204" y="2505670"/>
            <a:ext cx="6094520" cy="923330"/>
          </a:xfrm>
          <a:prstGeom prst="rect">
            <a:avLst/>
          </a:prstGeom>
          <a:noFill/>
        </p:spPr>
        <p:txBody>
          <a:bodyPr wrap="square">
            <a:spAutoFit/>
          </a:bodyPr>
          <a:lstStyle/>
          <a:p>
            <a:r>
              <a:rPr lang="en-US" altLang="zh-CN" sz="5400" b="1" dirty="0">
                <a:latin typeface="华文楷体" panose="02010600040101010101" pitchFamily="2" charset="-122"/>
                <a:ea typeface="华文楷体" panose="02010600040101010101" pitchFamily="2" charset="-122"/>
              </a:rPr>
              <a:t>2.</a:t>
            </a:r>
            <a:r>
              <a:rPr lang="zh-CN" altLang="en-US" sz="5400" b="1" dirty="0">
                <a:latin typeface="华文楷体" panose="02010600040101010101" pitchFamily="2" charset="-122"/>
                <a:ea typeface="华文楷体" panose="02010600040101010101" pitchFamily="2" charset="-122"/>
              </a:rPr>
              <a:t>项目分析</a:t>
            </a:r>
          </a:p>
        </p:txBody>
      </p:sp>
    </p:spTree>
    <p:extLst>
      <p:ext uri="{BB962C8B-B14F-4D97-AF65-F5344CB8AC3E}">
        <p14:creationId xmlns:p14="http://schemas.microsoft.com/office/powerpoint/2010/main" val="41573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1CB03DB-67EE-4806-8B62-AC10301D1589}"/>
              </a:ext>
            </a:extLst>
          </p:cNvPr>
          <p:cNvSpPr txBox="1"/>
          <p:nvPr/>
        </p:nvSpPr>
        <p:spPr>
          <a:xfrm>
            <a:off x="4849427" y="485599"/>
            <a:ext cx="6094520" cy="553998"/>
          </a:xfrm>
          <a:prstGeom prst="rect">
            <a:avLst/>
          </a:prstGeom>
          <a:noFill/>
        </p:spPr>
        <p:txBody>
          <a:bodyPr wrap="square">
            <a:spAutoFit/>
          </a:bodyPr>
          <a:lstStyle/>
          <a:p>
            <a:r>
              <a:rPr lang="zh-CN" altLang="en-US" sz="3000" b="1" dirty="0">
                <a:latin typeface="华文楷体" panose="02010600040101010101" pitchFamily="2" charset="-122"/>
                <a:ea typeface="华文楷体" panose="02010600040101010101" pitchFamily="2" charset="-122"/>
              </a:rPr>
              <a:t>项目分析</a:t>
            </a:r>
          </a:p>
        </p:txBody>
      </p:sp>
      <p:sp>
        <p:nvSpPr>
          <p:cNvPr id="7" name="文本框 6">
            <a:extLst>
              <a:ext uri="{FF2B5EF4-FFF2-40B4-BE49-F238E27FC236}">
                <a16:creationId xmlns:a16="http://schemas.microsoft.com/office/drawing/2014/main" id="{75935814-98F9-40EB-B550-F23C5DEF549D}"/>
              </a:ext>
            </a:extLst>
          </p:cNvPr>
          <p:cNvSpPr txBox="1"/>
          <p:nvPr/>
        </p:nvSpPr>
        <p:spPr>
          <a:xfrm>
            <a:off x="577049" y="1482570"/>
            <a:ext cx="10780450" cy="2031325"/>
          </a:xfrm>
          <a:prstGeom prst="rect">
            <a:avLst/>
          </a:prstGeom>
          <a:noFill/>
        </p:spPr>
        <p:txBody>
          <a:bodyPr wrap="square" rtlCol="0">
            <a:spAutoFit/>
          </a:bodyPr>
          <a:lstStyle/>
          <a:p>
            <a:r>
              <a:rPr lang="zh-CN" altLang="en-US" dirty="0"/>
              <a:t>第一步，进行脏数据处理，将预测目标为空值的数据删除，并删除绝大多数数据点为空值的属性。</a:t>
            </a:r>
            <a:endParaRPr lang="en-US" altLang="zh-CN" dirty="0"/>
          </a:p>
          <a:p>
            <a:r>
              <a:rPr lang="zh-CN" altLang="en-US" dirty="0"/>
              <a:t>第二步，进行数据分析，分析剩下专利各数值属性与专利价值</a:t>
            </a:r>
            <a:r>
              <a:rPr lang="zh-CN" altLang="en-US"/>
              <a:t>的相关性以及分类属性与专利价值的相关性。</a:t>
            </a:r>
            <a:endParaRPr lang="en-US" altLang="zh-CN" dirty="0"/>
          </a:p>
          <a:p>
            <a:r>
              <a:rPr lang="zh-CN" altLang="en-US" dirty="0"/>
              <a:t>第三步，再次进行数据处理，根据各属性与专利价值的相关性删除无关（或者几乎无关）的属性，并删除  </a:t>
            </a:r>
            <a:r>
              <a:rPr lang="en-US" altLang="zh-CN" dirty="0"/>
              <a:t>	</a:t>
            </a:r>
            <a:r>
              <a:rPr lang="zh-CN" altLang="en-US" dirty="0"/>
              <a:t>含有空值的数据点。</a:t>
            </a:r>
            <a:endParaRPr lang="en-US" altLang="zh-CN" dirty="0"/>
          </a:p>
          <a:p>
            <a:r>
              <a:rPr lang="zh-CN" altLang="en-US" dirty="0"/>
              <a:t>第四步，根据处理好的数据尝试建立所有回归模型依次来预测专利价值的具体值并分析结果。</a:t>
            </a:r>
            <a:endParaRPr lang="en-US" altLang="zh-CN" dirty="0"/>
          </a:p>
          <a:p>
            <a:r>
              <a:rPr lang="zh-CN" altLang="en-US" dirty="0"/>
              <a:t>第五步，如果结果良好就使用拟合度最好的回归模型，如果结果很差就考虑建立分类模型。</a:t>
            </a:r>
            <a:endParaRPr lang="en-US" altLang="zh-CN" dirty="0"/>
          </a:p>
          <a:p>
            <a:r>
              <a:rPr lang="zh-CN" altLang="en-US" dirty="0"/>
              <a:t>第六步，对结果进行测试分析，并画出模型运行过程。</a:t>
            </a:r>
          </a:p>
        </p:txBody>
      </p:sp>
    </p:spTree>
    <p:extLst>
      <p:ext uri="{BB962C8B-B14F-4D97-AF65-F5344CB8AC3E}">
        <p14:creationId xmlns:p14="http://schemas.microsoft.com/office/powerpoint/2010/main" val="76927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E04E779-8794-40A8-9C8D-53B15B9F19F6}"/>
              </a:ext>
            </a:extLst>
          </p:cNvPr>
          <p:cNvSpPr txBox="1"/>
          <p:nvPr/>
        </p:nvSpPr>
        <p:spPr>
          <a:xfrm>
            <a:off x="4032682" y="2505670"/>
            <a:ext cx="6094520" cy="923330"/>
          </a:xfrm>
          <a:prstGeom prst="rect">
            <a:avLst/>
          </a:prstGeom>
          <a:noFill/>
        </p:spPr>
        <p:txBody>
          <a:bodyPr wrap="square">
            <a:spAutoFit/>
          </a:bodyPr>
          <a:lstStyle/>
          <a:p>
            <a:r>
              <a:rPr lang="en-US" altLang="zh-CN" sz="5400" b="1" dirty="0">
                <a:latin typeface="华文楷体" panose="02010600040101010101" pitchFamily="2" charset="-122"/>
                <a:ea typeface="华文楷体" panose="02010600040101010101" pitchFamily="2" charset="-122"/>
              </a:rPr>
              <a:t>3.</a:t>
            </a:r>
            <a:r>
              <a:rPr lang="zh-CN" altLang="en-US" sz="5400" b="1" dirty="0">
                <a:latin typeface="华文楷体" panose="02010600040101010101" pitchFamily="2" charset="-122"/>
                <a:ea typeface="华文楷体" panose="02010600040101010101" pitchFamily="2" charset="-122"/>
              </a:rPr>
              <a:t>项目实现</a:t>
            </a:r>
          </a:p>
        </p:txBody>
      </p:sp>
    </p:spTree>
    <p:extLst>
      <p:ext uri="{BB962C8B-B14F-4D97-AF65-F5344CB8AC3E}">
        <p14:creationId xmlns:p14="http://schemas.microsoft.com/office/powerpoint/2010/main" val="205512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C6EBFA7-4F80-47FD-BAE6-62144D35220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748604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967</Words>
  <Application>Microsoft Office PowerPoint</Application>
  <PresentationFormat>宽屏</PresentationFormat>
  <Paragraphs>64</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华文楷体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宇航</dc:creator>
  <cp:lastModifiedBy>宇航</cp:lastModifiedBy>
  <cp:revision>36</cp:revision>
  <dcterms:created xsi:type="dcterms:W3CDTF">2023-10-08T06:22:28Z</dcterms:created>
  <dcterms:modified xsi:type="dcterms:W3CDTF">2023-10-13T06:25:17Z</dcterms:modified>
</cp:coreProperties>
</file>