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2" r:id="rId4"/>
    <p:sldId id="263" r:id="rId5"/>
    <p:sldId id="264" r:id="rId6"/>
    <p:sldId id="269" r:id="rId7"/>
    <p:sldId id="268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6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1012375" y="2208442"/>
            <a:ext cx="0" cy="195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47321" y="2410559"/>
            <a:ext cx="6342035" cy="1200329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147321" y="3617616"/>
            <a:ext cx="6342035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4B5680B-694D-4537-8E23-3859F52D28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C84C3FB-EA17-4F4A-BAED-BA5A19C59E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>
            <p:custDataLst>
              <p:tags r:id="rId7"/>
            </p:custDataLst>
          </p:nvPr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>
            <p:custDataLst>
              <p:tags r:id="rId10"/>
            </p:custDataLst>
          </p:nvPr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>
            <p:custDataLst>
              <p:tags r:id="rId11"/>
            </p:custDataLst>
          </p:nvPr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903515" y="2329543"/>
            <a:ext cx="0" cy="171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028703" y="1953474"/>
            <a:ext cx="6774544" cy="1597630"/>
          </a:xfrm>
        </p:spPr>
        <p:txBody>
          <a:bodyPr anchor="b" anchorCtr="0">
            <a:normAutofit/>
          </a:bodyPr>
          <a:lstStyle>
            <a:lvl1pPr algn="l">
              <a:defRPr sz="8000" b="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028703" y="3652705"/>
            <a:ext cx="4261756" cy="880647"/>
          </a:xfrm>
        </p:spPr>
        <p:txBody>
          <a:bodyPr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>
            <p:custDataLst>
              <p:tags r:id="rId2"/>
            </p:custDataLst>
          </p:nvPr>
        </p:nvCxnSpPr>
        <p:spPr>
          <a:xfrm flipH="1" flipV="1">
            <a:off x="6713855" y="1092200"/>
            <a:ext cx="476821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3"/>
            </p:custDataLst>
          </p:nvPr>
        </p:nvCxnSpPr>
        <p:spPr>
          <a:xfrm flipH="1" flipV="1">
            <a:off x="10405110" y="1315085"/>
            <a:ext cx="1076960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 flipH="1" flipV="1">
            <a:off x="11955780" y="770255"/>
            <a:ext cx="7620" cy="357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cxnSp>
        <p:nvCxnSpPr>
          <p:cNvPr id="13" name="直接连接符 12"/>
          <p:cNvCxnSpPr/>
          <p:nvPr userDrawn="1">
            <p:custDataLst>
              <p:tags r:id="rId4"/>
            </p:custDataLst>
          </p:nvPr>
        </p:nvCxnSpPr>
        <p:spPr>
          <a:xfrm flipH="1" flipV="1">
            <a:off x="234950" y="770255"/>
            <a:ext cx="7620" cy="357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flipV="1">
            <a:off x="10994390" y="6155690"/>
            <a:ext cx="892810" cy="452755"/>
            <a:chOff x="1205" y="788"/>
            <a:chExt cx="1406" cy="713"/>
          </a:xfrm>
        </p:grpSpPr>
        <p:cxnSp>
          <p:nvCxnSpPr>
            <p:cNvPr id="11" name="直接连接符 10"/>
            <p:cNvCxnSpPr/>
            <p:nvPr userDrawn="1">
              <p:custDataLst>
                <p:tags r:id="rId3"/>
              </p:custDataLst>
            </p:nvPr>
          </p:nvCxnSpPr>
          <p:spPr>
            <a:xfrm flipH="1" flipV="1">
              <a:off x="1205" y="788"/>
              <a:ext cx="140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>
              <p:custDataLst>
                <p:tags r:id="rId4"/>
              </p:custDataLst>
            </p:nvPr>
          </p:nvCxnSpPr>
          <p:spPr>
            <a:xfrm flipH="1" flipV="1">
              <a:off x="1845" y="1140"/>
              <a:ext cx="76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5"/>
              </p:custDataLst>
            </p:nvPr>
          </p:nvCxnSpPr>
          <p:spPr>
            <a:xfrm flipH="1">
              <a:off x="2223" y="1491"/>
              <a:ext cx="388" cy="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cxnSp>
        <p:nvCxnSpPr>
          <p:cNvPr id="11" name="直接箭头连接符 10"/>
          <p:cNvCxnSpPr/>
          <p:nvPr userDrawn="1">
            <p:custDataLst>
              <p:tags r:id="rId3"/>
            </p:custDataLst>
          </p:nvPr>
        </p:nvCxnSpPr>
        <p:spPr>
          <a:xfrm flipV="1">
            <a:off x="11811000" y="6250940"/>
            <a:ext cx="5715" cy="47053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 userDrawn="1">
            <p:custDataLst>
              <p:tags r:id="rId4"/>
            </p:custDataLst>
          </p:nvPr>
        </p:nvCxnSpPr>
        <p:spPr>
          <a:xfrm>
            <a:off x="11788140" y="254000"/>
            <a:ext cx="0" cy="4152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 userDrawn="1">
            <p:custDataLst>
              <p:tags r:id="rId2"/>
            </p:custDataLst>
          </p:nvPr>
        </p:nvCxnSpPr>
        <p:spPr>
          <a:xfrm flipV="1">
            <a:off x="8002905" y="6609715"/>
            <a:ext cx="313055" cy="254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 userDrawn="1">
            <p:custDataLst>
              <p:tags r:id="rId3"/>
            </p:custDataLst>
          </p:nvPr>
        </p:nvCxnSpPr>
        <p:spPr>
          <a:xfrm flipV="1">
            <a:off x="3463290" y="6290310"/>
            <a:ext cx="575310" cy="508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 userDrawn="1">
            <p:custDataLst>
              <p:tags r:id="rId4"/>
            </p:custDataLst>
          </p:nvPr>
        </p:nvCxnSpPr>
        <p:spPr>
          <a:xfrm rot="16200000" flipH="1">
            <a:off x="10989310" y="6336030"/>
            <a:ext cx="0" cy="2952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 userDrawn="1">
            <p:custDataLst>
              <p:tags r:id="rId5"/>
            </p:custDataLst>
          </p:nvPr>
        </p:nvCxnSpPr>
        <p:spPr>
          <a:xfrm>
            <a:off x="710565" y="6609715"/>
            <a:ext cx="37274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>
            <p:custDataLst>
              <p:tags r:id="rId2"/>
            </p:custDataLst>
          </p:nvPr>
        </p:nvCxnSpPr>
        <p:spPr>
          <a:xfrm flipH="1" flipV="1">
            <a:off x="10971530" y="374015"/>
            <a:ext cx="89281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3"/>
            </p:custDataLst>
          </p:nvPr>
        </p:nvCxnSpPr>
        <p:spPr>
          <a:xfrm flipH="1" flipV="1">
            <a:off x="11377930" y="597535"/>
            <a:ext cx="4864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>
            <p:custDataLst>
              <p:tags r:id="rId4"/>
            </p:custDataLst>
          </p:nvPr>
        </p:nvGrpSpPr>
        <p:grpSpPr>
          <a:xfrm flipH="1">
            <a:off x="222885" y="372745"/>
            <a:ext cx="892810" cy="223520"/>
            <a:chOff x="1205" y="788"/>
            <a:chExt cx="1406" cy="352"/>
          </a:xfrm>
        </p:grpSpPr>
        <p:cxnSp>
          <p:nvCxnSpPr>
            <p:cNvPr id="6" name="直接连接符 5"/>
            <p:cNvCxnSpPr/>
            <p:nvPr userDrawn="1">
              <p:custDataLst>
                <p:tags r:id="rId5"/>
              </p:custDataLst>
            </p:nvPr>
          </p:nvCxnSpPr>
          <p:spPr>
            <a:xfrm flipH="1" flipV="1">
              <a:off x="1205" y="788"/>
              <a:ext cx="140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>
              <p:custDataLst>
                <p:tags r:id="rId6"/>
              </p:custDataLst>
            </p:nvPr>
          </p:nvCxnSpPr>
          <p:spPr>
            <a:xfrm flipH="1" flipV="1">
              <a:off x="1845" y="1140"/>
              <a:ext cx="76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image" Target="../media/image1.png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accent1"/>
                </a:solidFill>
              </a:rPr>
              <a:t>知识产权项目汇报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文本占位符 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dk1"/>
                </a:solidFill>
              </a:rPr>
              <a:t>2023年5月</a:t>
            </a:r>
            <a:endParaRPr lang="en-US" altLang="zh-CN">
              <a:solidFill>
                <a:schemeClr val="dk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 userDrawn="1">
            <p:custDataLst>
              <p:tags r:id="rId1"/>
            </p:custDataLst>
          </p:nvPr>
        </p:nvCxnSpPr>
        <p:spPr>
          <a:xfrm flipH="1" flipV="1">
            <a:off x="6713855" y="1092200"/>
            <a:ext cx="4768215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2"/>
            </p:custDataLst>
          </p:nvPr>
        </p:nvCxnSpPr>
        <p:spPr>
          <a:xfrm flipH="1" flipV="1">
            <a:off x="10405110" y="1315085"/>
            <a:ext cx="1076960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17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838200" y="131508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文件名：</a:t>
            </a: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2021</a:t>
            </a: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年专利质押转让</a:t>
            </a: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.xls</a:t>
            </a:r>
            <a:endParaRPr lang="en-US" alt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848条交易记录</a:t>
            </a: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（序号）</a:t>
            </a:r>
            <a:endParaRPr lang="en-US" alt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en-US" alt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7380" y="2132965"/>
            <a:ext cx="11024870" cy="433768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4107815" y="647065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数据样本截图</a:t>
            </a:r>
            <a:endParaRPr lang="zh-CN" altLang="en-US" sz="1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2" descr="贷款估值比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835" y="1537970"/>
            <a:ext cx="3893820" cy="2920365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>
            <p:custDataLst>
              <p:tags r:id="rId2"/>
            </p:custDataLst>
          </p:nvPr>
        </p:nvCxnSpPr>
        <p:spPr>
          <a:xfrm flipH="1" flipV="1">
            <a:off x="6713855" y="1092200"/>
            <a:ext cx="4768215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>
            <p:custDataLst>
              <p:tags r:id="rId3"/>
            </p:custDataLst>
          </p:nvPr>
        </p:nvCxnSpPr>
        <p:spPr>
          <a:xfrm flipH="1" flipV="1">
            <a:off x="10405110" y="1315085"/>
            <a:ext cx="1076960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估值与贷款额度分析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25195" y="13150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endParaRPr lang="en-US" alt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795" y="478917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估值（万元）：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最小总估值：</a:t>
            </a:r>
            <a:r>
              <a:rPr lang="en-US" altLang="zh-CN">
                <a:sym typeface="+mn-ea"/>
              </a:rPr>
              <a:t>1.0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最大总估值：</a:t>
            </a:r>
            <a:r>
              <a:rPr lang="en-US" altLang="zh-CN">
                <a:sym typeface="+mn-ea"/>
              </a:rPr>
              <a:t>60650.2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平均总估值：</a:t>
            </a:r>
            <a:r>
              <a:rPr lang="en-US" altLang="zh-CN"/>
              <a:t>1656.3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中位数总估值：</a:t>
            </a:r>
            <a:r>
              <a:rPr lang="en-US" altLang="zh-CN"/>
              <a:t>955.0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926965" y="472186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贷款（万元）（与估值比值）：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最小贷款额：</a:t>
            </a:r>
            <a:r>
              <a:rPr lang="en-US" altLang="zh-CN">
                <a:sym typeface="+mn-ea"/>
              </a:rPr>
              <a:t>0.5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最大</a:t>
            </a:r>
            <a:r>
              <a:rPr lang="zh-CN" altLang="en-US">
                <a:sym typeface="+mn-ea"/>
              </a:rPr>
              <a:t>贷款额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40000.0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平均</a:t>
            </a:r>
            <a:r>
              <a:rPr lang="zh-CN" altLang="en-US">
                <a:sym typeface="+mn-ea"/>
              </a:rPr>
              <a:t>贷款额</a:t>
            </a:r>
            <a:r>
              <a:rPr lang="zh-CN" altLang="en-US"/>
              <a:t>：</a:t>
            </a:r>
            <a:r>
              <a:rPr lang="en-US" altLang="zh-CN"/>
              <a:t>1258.9 (</a:t>
            </a:r>
            <a:r>
              <a:rPr lang="en-US" altLang="zh-CN" b="1"/>
              <a:t>76.01</a:t>
            </a:r>
            <a:r>
              <a:rPr lang="en-US" altLang="zh-CN"/>
              <a:t>%)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中位数</a:t>
            </a:r>
            <a:r>
              <a:rPr lang="zh-CN" altLang="en-US">
                <a:sym typeface="+mn-ea"/>
              </a:rPr>
              <a:t>贷款额</a:t>
            </a:r>
            <a:r>
              <a:rPr lang="zh-CN" altLang="en-US"/>
              <a:t>：</a:t>
            </a:r>
            <a:r>
              <a:rPr lang="en-US" altLang="zh-CN"/>
              <a:t>600.0 (</a:t>
            </a:r>
            <a:r>
              <a:rPr lang="en-US" altLang="zh-CN" b="1"/>
              <a:t>62.83</a:t>
            </a:r>
            <a:r>
              <a:rPr lang="en-US" altLang="zh-CN"/>
              <a:t>%)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" name="图片 10" descr="总估值分布数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8900" y="1160780"/>
            <a:ext cx="4662170" cy="3496945"/>
          </a:xfrm>
          <a:prstGeom prst="rect">
            <a:avLst/>
          </a:prstGeom>
        </p:spPr>
      </p:pic>
      <p:pic>
        <p:nvPicPr>
          <p:cNvPr id="12" name="图片 11" descr="贷款分布数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60" y="1167765"/>
            <a:ext cx="4739005" cy="355409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9133205" y="4721860"/>
            <a:ext cx="2870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贷款额度与估值的比较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87.7%</a:t>
            </a:r>
            <a:r>
              <a:rPr lang="zh-CN" altLang="en-US"/>
              <a:t>：</a:t>
            </a:r>
            <a:r>
              <a:rPr lang="zh-CN" altLang="zh-CN"/>
              <a:t>贷款额</a:t>
            </a:r>
            <a:r>
              <a:rPr lang="en-US" altLang="zh-CN"/>
              <a:t> &lt; </a:t>
            </a:r>
            <a:r>
              <a:rPr lang="zh-CN" altLang="en-US"/>
              <a:t>估值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9.5%</a:t>
            </a:r>
            <a:r>
              <a:rPr lang="zh-CN" altLang="en-US">
                <a:sym typeface="+mn-ea"/>
              </a:rPr>
              <a:t>：贷款额</a:t>
            </a:r>
            <a:r>
              <a:rPr lang="en-US" altLang="zh-CN">
                <a:sym typeface="+mn-ea"/>
              </a:rPr>
              <a:t> = </a:t>
            </a:r>
            <a:r>
              <a:rPr lang="zh-CN" altLang="en-US">
                <a:sym typeface="+mn-ea"/>
              </a:rPr>
              <a:t>估值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2.8%</a:t>
            </a:r>
            <a:r>
              <a:rPr lang="zh-CN" altLang="en-US"/>
              <a:t>：贷款额</a:t>
            </a:r>
            <a:r>
              <a:rPr lang="en-US" altLang="zh-CN"/>
              <a:t> &gt; </a:t>
            </a:r>
            <a:r>
              <a:rPr lang="zh-CN" altLang="en-US"/>
              <a:t>估值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片 18" descr="专利类型分布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05205" y="2140585"/>
            <a:ext cx="5240655" cy="393065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>
            <p:custDataLst>
              <p:tags r:id="rId2"/>
            </p:custDataLst>
          </p:nvPr>
        </p:nvCxnSpPr>
        <p:spPr>
          <a:xfrm flipH="1" flipV="1">
            <a:off x="6713855" y="1092200"/>
            <a:ext cx="4768215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专利价值因素分析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5525" y="132588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专利类型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专利授权时间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专利所在行业（数据待补充）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公司规模和状况（数据待补充）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等等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45135" y="553847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专利占比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发明专利：</a:t>
            </a:r>
            <a:r>
              <a:rPr lang="en-US" altLang="zh-CN">
                <a:sym typeface="+mn-ea"/>
              </a:rPr>
              <a:t>36.5</a:t>
            </a:r>
            <a:r>
              <a:rPr lang="en-US" altLang="zh-CN">
                <a:sym typeface="+mn-ea"/>
              </a:rPr>
              <a:t>%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外观设计：</a:t>
            </a:r>
            <a:r>
              <a:rPr lang="en-US" altLang="zh-CN">
                <a:sym typeface="+mn-ea"/>
              </a:rPr>
              <a:t>1.4%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实用新型：</a:t>
            </a:r>
            <a:r>
              <a:rPr lang="en-US" altLang="zh-CN">
                <a:sym typeface="+mn-ea"/>
              </a:rPr>
              <a:t>62.1%</a:t>
            </a:r>
            <a:endParaRPr lang="en-US" altLang="zh-CN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3586480" y="5583555"/>
            <a:ext cx="4100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>
                <a:sym typeface="+mn-ea"/>
              </a:rPr>
              <a:t>专利估值与专利类型的关系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发明专利比其他两种类型专利更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贵</a:t>
            </a:r>
            <a:r>
              <a:rPr lang="en-US" altLang="zh-CN">
                <a:sym typeface="+mn-ea"/>
              </a:rPr>
              <a:t>”</a:t>
            </a:r>
            <a:endParaRPr lang="zh-CN" altLang="en-US">
              <a:sym typeface="+mn-ea"/>
            </a:endParaRPr>
          </a:p>
        </p:txBody>
      </p:sp>
      <p:pic>
        <p:nvPicPr>
          <p:cNvPr id="20" name="图片 19" descr="专利类型贷款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910" y="2559050"/>
            <a:ext cx="3999865" cy="3000375"/>
          </a:xfrm>
          <a:prstGeom prst="rect">
            <a:avLst/>
          </a:prstGeom>
        </p:spPr>
      </p:pic>
      <p:pic>
        <p:nvPicPr>
          <p:cNvPr id="23" name="图片 22" descr="专利年估值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530" y="2497455"/>
            <a:ext cx="4114165" cy="3086100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8004810" y="5583555"/>
            <a:ext cx="4067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>
                <a:sym typeface="+mn-ea"/>
              </a:rPr>
              <a:t>专利估值与专利授权日期的关系</a:t>
            </a:r>
            <a:endParaRPr 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更早的专利更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贵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斜率为</a:t>
            </a:r>
            <a:r>
              <a:rPr lang="en-US" altLang="zh-CN">
                <a:sym typeface="+mn-ea"/>
              </a:rPr>
              <a:t>-14</a:t>
            </a:r>
            <a:r>
              <a:rPr lang="zh-CN" altLang="en-US">
                <a:sym typeface="+mn-ea"/>
              </a:rPr>
              <a:t>，即平均每年贬值</a:t>
            </a:r>
            <a:r>
              <a:rPr lang="en-US" altLang="zh-CN">
                <a:sym typeface="+mn-ea"/>
              </a:rPr>
              <a:t>14</a:t>
            </a:r>
            <a:r>
              <a:rPr lang="zh-CN" altLang="en-US">
                <a:sym typeface="+mn-ea"/>
              </a:rPr>
              <a:t>万元</a:t>
            </a:r>
            <a:endParaRPr lang="zh-CN" altLang="en-US"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数据补充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25525" y="132588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需要更多专利有关的信息，比如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专利所在的行业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公司规模和状况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等等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6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6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2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2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135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4566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MASTER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ID" val="custom20184566_1*a*1"/>
  <p:tag name="KSO_WM_UNIT_PRESET_TEXT" val="细线简约总结汇报"/>
  <p:tag name="KSO_WM_UNIT_NOCLEAR" val="0"/>
  <p:tag name="KSO_WM_UNIT_DIAGRAM_ISNUMVISUAL" val="0"/>
  <p:tag name="KSO_WM_UNIT_DIAGRAM_ISREFERUNIT" val="0"/>
  <p:tag name="KSO_WM_UNIT_ISNUMDGMTITLE" val="0"/>
</p:tagLst>
</file>

<file path=ppt/tags/tag141.xml><?xml version="1.0" encoding="utf-8"?>
<p:tagLst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b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20184566_1*b*1"/>
  <p:tag name="KSO_WM_UNIT_PRESET_TEXT" val="Lorem ipsum dolor sit amet, consectetur adipisicing elit."/>
  <p:tag name="KSO_WM_UNIT_NOCLEAR" val="0"/>
  <p:tag name="KSO_WM_UNIT_DIAGRAM_ISNUMVISUAL" val="0"/>
  <p:tag name="KSO_WM_UNIT_DIAGRAM_ISREFERUNIT" val="0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0946_1"/>
  <p:tag name="KSO_WM_TEMPLATE_CATEGORY" val="custom"/>
  <p:tag name="KSO_WM_TEMPLATE_INDEX" val="20184566"/>
  <p:tag name="KSO_WM_SLIDE_ID" val="custom20184566_1"/>
  <p:tag name="KSO_WM_SLIDE_INDEX" val="1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MASTER_TYPE" val="1"/>
  <p:tag name="KSO_WM_TEMPLATE_COLOR_TYPE" val="0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WM_BEAUTIFY_SHAPE_IDENTITY" val="{93d9c32c-2db3-4e0e-820f-e10f64f4fd3a}"/>
  <p:tag name="KSO_WM_UNIT_LINE_FORE_SCHEMECOLOR_INDEX_BRIGHTNESS" val="0"/>
  <p:tag name="KSO_WM_UNIT_LINE_FORE_SCHEMECOLOR_INDEX" val="5"/>
  <p:tag name="KSO_WM_UNIT_LINE_FILL_TYPE" val="2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WM_BEAUTIFY_SHAPE_IDENTITY" val="{739b8173-c38e-4a27-a821-f1655a3a9890}"/>
  <p:tag name="KSO_WM_UNIT_LINE_FORE_SCHEMECOLOR_INDEX_BRIGHTNESS" val="0"/>
  <p:tag name="KSO_WM_UNIT_LINE_FORE_SCHEMECOLOR_INDEX" val="5"/>
  <p:tag name="KSO_WM_UNIT_LINE_FILL_TYPE" val="2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WM_BEAUTIFY_SHAPE_IDENTITY" val="{93d9c32c-2db3-4e0e-820f-e10f64f4fd3a}"/>
  <p:tag name="KSO_WM_UNIT_LINE_FORE_SCHEMECOLOR_INDEX_BRIGHTNESS" val="0"/>
  <p:tag name="KSO_WM_UNIT_LINE_FORE_SCHEMECOLOR_INDEX" val="5"/>
  <p:tag name="KSO_WM_UNIT_LINE_FILL_TYPE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WM_BEAUTIFY_SHAPE_IDENTITY" val="{739b8173-c38e-4a27-a821-f1655a3a9890}"/>
  <p:tag name="KSO_WM_UNIT_LINE_FORE_SCHEMECOLOR_INDEX_BRIGHTNESS" val="0"/>
  <p:tag name="KSO_WM_UNIT_LINE_FORE_SCHEMECOLOR_INDEX" val="5"/>
  <p:tag name="KSO_WM_UNIT_LINE_FILL_TYPE" val="2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WM_BEAUTIFY_SHAPE_IDENTITY" val="{93d9c32c-2db3-4e0e-820f-e10f64f4fd3a}"/>
  <p:tag name="KSO_WM_UNIT_LINE_FORE_SCHEMECOLOR_INDEX_BRIGHTNESS" val="0"/>
  <p:tag name="KSO_WM_UNIT_LINE_FORE_SCHEMECOLOR_INDEX" val="5"/>
  <p:tag name="KSO_WM_UNIT_LINE_FILL_TYPE" val="2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COMMONDATA" val="eyJoZGlkIjoiNTE4ZWI3YWM5YWQxNjRiNzkxZmI4NTlhOWE0YjcyNWIifQ=="/>
  <p:tag name="KSO_WPP_MARK_KEY" val="5727cb1b-1256-4343-8d26-c253848bbbdf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1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WM_BEAUTIFY_SHAPE_IDENTITY" val="{93d9c32c-2db3-4e0e-820f-e10f64f4fd3a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  <p:tag name="WM_BEAUTIFY_SHAPE_IDENTITY" val="{739b8173-c38e-4a27-a821-f1655a3a9890}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4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</p:tagLst>
</file>

<file path=ppt/tags/tag8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4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</p:tagLst>
</file>

<file path=ppt/tags/tag8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9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20184566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000000"/>
      </a:accent1>
      <a:accent2>
        <a:srgbClr val="2E2E2E"/>
      </a:accent2>
      <a:accent3>
        <a:srgbClr val="5C5C5C"/>
      </a:accent3>
      <a:accent4>
        <a:srgbClr val="898989"/>
      </a:accent4>
      <a:accent5>
        <a:srgbClr val="B7B7B7"/>
      </a:accent5>
      <a:accent6>
        <a:srgbClr val="E5E5E5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演示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方正兰亭细黑_GBK</vt:lpstr>
      <vt:lpstr>微软雅黑</vt:lpstr>
      <vt:lpstr>Arial Unicode MS</vt:lpstr>
      <vt:lpstr>Calibri</vt:lpstr>
      <vt:lpstr>黑体</vt:lpstr>
      <vt:lpstr>Office 主题</vt:lpstr>
      <vt:lpstr>1_Office 主题</vt:lpstr>
      <vt:lpstr>知识产权项目汇报</vt:lpstr>
      <vt:lpstr>数据</vt:lpstr>
      <vt:lpstr>数据分析</vt:lpstr>
      <vt:lpstr>数据分析</vt:lpstr>
      <vt:lpstr>估值与贷款额度分析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乐</cp:lastModifiedBy>
  <cp:revision>19</cp:revision>
  <dcterms:created xsi:type="dcterms:W3CDTF">2023-05-21T02:58:00Z</dcterms:created>
  <dcterms:modified xsi:type="dcterms:W3CDTF">2023-05-21T13:23:09Z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2D7E7FA745194417B8EC04CA63C71C1B_12</vt:lpwstr>
  </property>
  <property fmtid="{D5CDD505-2E9C-101B-9397-08002B2CF9AE}" pid="3" name="KSOProductBuildVer">
    <vt:lpwstr>2052-11.1.0.14177</vt:lpwstr>
  </property>
</Properties>
</file>