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9" r:id="rId5"/>
    <p:sldId id="263" r:id="rId6"/>
    <p:sldId id="260" r:id="rId7"/>
    <p:sldId id="264" r:id="rId8"/>
    <p:sldId id="258"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5" name="Footer Placeholder 4"/>
          <p:cNvSpPr>
            <a:spLocks noGrp="1"/>
          </p:cNvSpPr>
          <p:nvPr>
            <p:ph type="ftr" sz="quarter" idx="11"/>
          </p:nvPr>
        </p:nvSpPr>
        <p:spPr>
          <a:xfrm>
            <a:off x="2416500" y="329307"/>
            <a:ext cx="4973915" cy="309201"/>
          </a:xfrm>
        </p:spPr>
        <p:txBody>
          <a:bodyPr/>
          <a:lstStyle/>
          <a:p>
            <a:endParaRPr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73259089-8E8B-4CE3-90F6-340409AE9D6A}" type="slidenum">
              <a:rPr lang="zh-CN" altLang="en-US" smtClean="0"/>
              <a:t>‹#›</a:t>
            </a:fld>
            <a:endParaRPr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823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7587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570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316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434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701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227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2152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3259089-8E8B-4CE3-90F6-340409AE9D6A}" type="slidenum">
              <a:rPr lang="zh-CN" altLang="en-US" smtClean="0"/>
              <a:t>‹#›</a:t>
            </a:fld>
            <a:endParaRPr lang="zh-CN" altLang="en-US"/>
          </a:p>
        </p:txBody>
      </p:sp>
    </p:spTree>
    <p:extLst>
      <p:ext uri="{BB962C8B-B14F-4D97-AF65-F5344CB8AC3E}">
        <p14:creationId xmlns:p14="http://schemas.microsoft.com/office/powerpoint/2010/main" val="343675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76E5B1C-AA74-4E99-B39A-37D5A0CD7BF7}" type="datetimeFigureOut">
              <a:rPr lang="zh-CN" altLang="en-US" smtClean="0"/>
              <a:t>2023/11/14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51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6E5B1C-AA74-4E99-B39A-37D5A0CD7BF7}" type="datetimeFigureOut">
              <a:rPr lang="zh-CN" altLang="en-US" smtClean="0"/>
              <a:t>2023/11/14</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zh-CN" altLang="en-US"/>
          </a:p>
        </p:txBody>
      </p:sp>
      <p:sp>
        <p:nvSpPr>
          <p:cNvPr id="7" name="Slide Number Placeholder 6"/>
          <p:cNvSpPr>
            <a:spLocks noGrp="1"/>
          </p:cNvSpPr>
          <p:nvPr>
            <p:ph type="sldNum" sz="quarter" idx="12"/>
          </p:nvPr>
        </p:nvSpPr>
        <p:spPr/>
        <p:txBody>
          <a:bodyPr/>
          <a:lstStyle/>
          <a:p>
            <a:fld id="{73259089-8E8B-4CE3-90F6-340409AE9D6A}" type="slidenum">
              <a:rPr lang="zh-CN" altLang="en-US" smtClean="0"/>
              <a:t>‹#›</a:t>
            </a:fld>
            <a:endParaRPr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822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6E5B1C-AA74-4E99-B39A-37D5A0CD7BF7}" type="datetimeFigureOut">
              <a:rPr lang="zh-CN" altLang="en-US" smtClean="0"/>
              <a:t>2023/11/14</a:t>
            </a:fld>
            <a:endParaRPr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3259089-8E8B-4CE3-90F6-340409AE9D6A}" type="slidenum">
              <a:rPr lang="zh-CN" altLang="en-US" smtClean="0"/>
              <a:t>‹#›</a:t>
            </a:fld>
            <a:endParaRPr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777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p.mockplus.cn/team/invitation/1TS3fy0zz/favvpthuvc"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19A5DBF-3EE8-4B96-BF2F-BE1FC834D541}"/>
              </a:ext>
            </a:extLst>
          </p:cNvPr>
          <p:cNvSpPr txBox="1"/>
          <p:nvPr>
            <p:custDataLst>
              <p:tags r:id="rId1"/>
            </p:custDataLst>
          </p:nvPr>
        </p:nvSpPr>
        <p:spPr>
          <a:xfrm>
            <a:off x="3219275" y="3670005"/>
            <a:ext cx="5753449" cy="830997"/>
          </a:xfrm>
          <a:prstGeom prst="rect">
            <a:avLst/>
          </a:prstGeom>
          <a:noFill/>
        </p:spPr>
        <p:txBody>
          <a:bodyPr wrap="square" rtlCol="0">
            <a:spAutoFit/>
          </a:bodyPr>
          <a:lstStyle/>
          <a:p>
            <a:pPr algn="l"/>
            <a:r>
              <a:rPr lang="zh-CN" altLang="en-US" sz="2400" b="1" dirty="0">
                <a:latin typeface="微软雅黑" panose="020B0503020204020204" pitchFamily="34" charset="-122"/>
                <a:ea typeface="微软雅黑" panose="020B0503020204020204" pitchFamily="34" charset="-122"/>
                <a:cs typeface="+mn-ea"/>
                <a:sym typeface="+mn-lt"/>
              </a:rPr>
              <a:t>小组：</a:t>
            </a:r>
            <a:r>
              <a:rPr lang="en-US" altLang="zh-CN" sz="2400" b="1" dirty="0">
                <a:latin typeface="微软雅黑" panose="020B0503020204020204" pitchFamily="34" charset="-122"/>
                <a:ea typeface="微软雅黑" panose="020B0503020204020204" pitchFamily="34" charset="-122"/>
                <a:cs typeface="+mn-ea"/>
                <a:sym typeface="+mn-lt"/>
              </a:rPr>
              <a:t>G15</a:t>
            </a:r>
          </a:p>
          <a:p>
            <a:pPr algn="l"/>
            <a:r>
              <a:rPr lang="zh-CN" altLang="en-US" sz="2400" b="1" dirty="0">
                <a:latin typeface="微软雅黑" panose="020B0503020204020204" pitchFamily="34" charset="-122"/>
                <a:ea typeface="微软雅黑" panose="020B0503020204020204" pitchFamily="34" charset="-122"/>
                <a:cs typeface="+mn-ea"/>
                <a:sym typeface="+mn-lt"/>
              </a:rPr>
              <a:t>成员：李迪开（组长）、陈家伟、奚嘉良</a:t>
            </a:r>
          </a:p>
        </p:txBody>
      </p:sp>
      <p:sp>
        <p:nvSpPr>
          <p:cNvPr id="5" name="矩形 4">
            <a:extLst>
              <a:ext uri="{FF2B5EF4-FFF2-40B4-BE49-F238E27FC236}">
                <a16:creationId xmlns:a16="http://schemas.microsoft.com/office/drawing/2014/main" id="{6A523C85-B2B7-445C-A0E2-8DD7C4A19061}"/>
              </a:ext>
            </a:extLst>
          </p:cNvPr>
          <p:cNvSpPr/>
          <p:nvPr/>
        </p:nvSpPr>
        <p:spPr>
          <a:xfrm>
            <a:off x="3926175" y="370049"/>
            <a:ext cx="4339650" cy="1754326"/>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校园二手市场</a:t>
            </a:r>
            <a:endParaRPr lang="en-US" altLang="zh-CN" sz="54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zh-CN" altLang="en-US" sz="54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需求分析</a:t>
            </a:r>
            <a:r>
              <a:rPr lang="en-US" altLang="zh-CN" sz="54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PPT</a:t>
            </a:r>
            <a:endParaRPr lang="zh-CN" altLang="en-US" sz="5400" b="0" cap="none" spc="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13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781F93-C24C-4ED8-9903-E4A8007D1BE1}"/>
              </a:ext>
            </a:extLst>
          </p:cNvPr>
          <p:cNvSpPr/>
          <p:nvPr/>
        </p:nvSpPr>
        <p:spPr>
          <a:xfrm>
            <a:off x="3298263" y="2403131"/>
            <a:ext cx="5109092" cy="1569660"/>
          </a:xfrm>
          <a:prstGeom prst="rect">
            <a:avLst/>
          </a:prstGeom>
          <a:noFill/>
        </p:spPr>
        <p:txBody>
          <a:bodyPr wrap="none" lIns="91440" tIns="45720" rIns="91440" bIns="45720">
            <a:spAutoFit/>
          </a:bodyPr>
          <a:lstStyle/>
          <a:p>
            <a:pPr algn="ctr"/>
            <a:r>
              <a:rPr lang="zh-CN" altLang="en-US" sz="9600" dirty="0">
                <a:ln w="0"/>
                <a:effectLst>
                  <a:outerShdw blurRad="38100" dist="19050" dir="2700000" algn="tl" rotWithShape="0">
                    <a:schemeClr val="dk1">
                      <a:alpha val="40000"/>
                    </a:schemeClr>
                  </a:outerShdw>
                </a:effectLst>
              </a:rPr>
              <a:t>谢谢观看</a:t>
            </a:r>
            <a:endParaRPr lang="zh-CN" altLang="en-US" sz="9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99277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6168887-860D-40A0-8D67-E05B4DCA7F73}"/>
              </a:ext>
            </a:extLst>
          </p:cNvPr>
          <p:cNvSpPr/>
          <p:nvPr/>
        </p:nvSpPr>
        <p:spPr>
          <a:xfrm>
            <a:off x="2272754" y="259156"/>
            <a:ext cx="780213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阶段成果和项目计划调整</a:t>
            </a:r>
            <a:endParaRPr lang="en-US" altLang="zh-CN" sz="5400" dirty="0">
              <a:ln w="0"/>
              <a:effectLst>
                <a:outerShdw blurRad="38100" dist="19050" dir="2700000" algn="tl" rotWithShape="0">
                  <a:schemeClr val="dk1">
                    <a:alpha val="40000"/>
                  </a:schemeClr>
                </a:outerShdw>
              </a:effectLst>
            </a:endParaRPr>
          </a:p>
        </p:txBody>
      </p:sp>
      <p:pic>
        <p:nvPicPr>
          <p:cNvPr id="12" name="图片 11">
            <a:extLst>
              <a:ext uri="{FF2B5EF4-FFF2-40B4-BE49-F238E27FC236}">
                <a16:creationId xmlns:a16="http://schemas.microsoft.com/office/drawing/2014/main" id="{12D4ED71-9F74-419E-846D-2F76E2AA8D54}"/>
              </a:ext>
            </a:extLst>
          </p:cNvPr>
          <p:cNvPicPr>
            <a:picLocks noChangeAspect="1"/>
          </p:cNvPicPr>
          <p:nvPr/>
        </p:nvPicPr>
        <p:blipFill>
          <a:blip r:embed="rId2"/>
          <a:stretch>
            <a:fillRect/>
          </a:stretch>
        </p:blipFill>
        <p:spPr>
          <a:xfrm>
            <a:off x="1324583" y="1182486"/>
            <a:ext cx="10015085" cy="2975911"/>
          </a:xfrm>
          <a:prstGeom prst="rect">
            <a:avLst/>
          </a:prstGeom>
        </p:spPr>
      </p:pic>
      <p:pic>
        <p:nvPicPr>
          <p:cNvPr id="13" name="图片 12">
            <a:extLst>
              <a:ext uri="{FF2B5EF4-FFF2-40B4-BE49-F238E27FC236}">
                <a16:creationId xmlns:a16="http://schemas.microsoft.com/office/drawing/2014/main" id="{9A17BA44-AC4B-4B7C-B496-A1F8BD15F7E3}"/>
              </a:ext>
            </a:extLst>
          </p:cNvPr>
          <p:cNvPicPr>
            <a:picLocks noChangeAspect="1"/>
          </p:cNvPicPr>
          <p:nvPr/>
        </p:nvPicPr>
        <p:blipFill>
          <a:blip r:embed="rId3"/>
          <a:stretch>
            <a:fillRect/>
          </a:stretch>
        </p:blipFill>
        <p:spPr>
          <a:xfrm>
            <a:off x="2262448" y="4280169"/>
            <a:ext cx="8139353" cy="2394986"/>
          </a:xfrm>
          <a:prstGeom prst="rect">
            <a:avLst/>
          </a:prstGeom>
        </p:spPr>
      </p:pic>
    </p:spTree>
    <p:extLst>
      <p:ext uri="{BB962C8B-B14F-4D97-AF65-F5344CB8AC3E}">
        <p14:creationId xmlns:p14="http://schemas.microsoft.com/office/powerpoint/2010/main" val="454271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3026C97-EC34-44E5-A41A-660CD4A6A295}"/>
              </a:ext>
            </a:extLst>
          </p:cNvPr>
          <p:cNvSpPr/>
          <p:nvPr/>
        </p:nvSpPr>
        <p:spPr>
          <a:xfrm>
            <a:off x="4618672" y="496510"/>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会议记录</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文本框 5">
            <a:extLst>
              <a:ext uri="{FF2B5EF4-FFF2-40B4-BE49-F238E27FC236}">
                <a16:creationId xmlns:a16="http://schemas.microsoft.com/office/drawing/2014/main" id="{06BFB5E3-B351-413F-B208-59592F0077D4}"/>
              </a:ext>
            </a:extLst>
          </p:cNvPr>
          <p:cNvSpPr txBox="1"/>
          <p:nvPr/>
        </p:nvSpPr>
        <p:spPr>
          <a:xfrm>
            <a:off x="967072" y="2040019"/>
            <a:ext cx="4666033" cy="3970318"/>
          </a:xfrm>
          <a:prstGeom prst="rect">
            <a:avLst/>
          </a:prstGeom>
          <a:noFill/>
        </p:spPr>
        <p:txBody>
          <a:bodyPr wrap="square" rtlCol="0">
            <a:spAutoFit/>
          </a:bodyPr>
          <a:lstStyle/>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地点：微信聊天</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主持人：李迪开</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时间：</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2023.11.12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参加人员：李迪开、奚嘉良、陈家伟</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上周总结</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上周完善了可行性分析报告，完成了需求分析初稿。</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存在问题：需求分析报告不完善</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会议内容：</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任务分配：李迪开：修订</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SRS</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，制作</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PPT</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；奚嘉良：界面原型制作；陈家伟：</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ER</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图制作</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对</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ER</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图进行讨论和修改：</a:t>
            </a:r>
          </a:p>
          <a:p>
            <a:pPr algn="just"/>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1</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、增加交易类型、用户类别、电子邮箱</a:t>
            </a:r>
          </a:p>
          <a:p>
            <a:pPr algn="just"/>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2</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、修改租用时间、归还时间、出售时间类型从</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varchar</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datetime</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    3</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、增加评论表</a:t>
            </a:r>
          </a:p>
        </p:txBody>
      </p:sp>
      <p:pic>
        <p:nvPicPr>
          <p:cNvPr id="7" name="图片 6">
            <a:extLst>
              <a:ext uri="{FF2B5EF4-FFF2-40B4-BE49-F238E27FC236}">
                <a16:creationId xmlns:a16="http://schemas.microsoft.com/office/drawing/2014/main" id="{EE0429C6-04B7-4C4E-87D5-DC1700CD26D2}"/>
              </a:ext>
            </a:extLst>
          </p:cNvPr>
          <p:cNvPicPr>
            <a:picLocks noChangeAspect="1"/>
          </p:cNvPicPr>
          <p:nvPr/>
        </p:nvPicPr>
        <p:blipFill>
          <a:blip r:embed="rId2"/>
          <a:stretch>
            <a:fillRect/>
          </a:stretch>
        </p:blipFill>
        <p:spPr>
          <a:xfrm>
            <a:off x="6096000" y="2040019"/>
            <a:ext cx="4866281" cy="3725468"/>
          </a:xfrm>
          <a:prstGeom prst="rect">
            <a:avLst/>
          </a:prstGeom>
        </p:spPr>
      </p:pic>
      <p:sp>
        <p:nvSpPr>
          <p:cNvPr id="8" name="文本框 7">
            <a:extLst>
              <a:ext uri="{FF2B5EF4-FFF2-40B4-BE49-F238E27FC236}">
                <a16:creationId xmlns:a16="http://schemas.microsoft.com/office/drawing/2014/main" id="{727AE6FA-87AD-4D1A-BBFB-EBED6EC1EDAB}"/>
              </a:ext>
            </a:extLst>
          </p:cNvPr>
          <p:cNvSpPr txBox="1"/>
          <p:nvPr/>
        </p:nvSpPr>
        <p:spPr>
          <a:xfrm>
            <a:off x="11018450" y="2829393"/>
            <a:ext cx="553998" cy="3180944"/>
          </a:xfrm>
          <a:prstGeom prst="rect">
            <a:avLst/>
          </a:prstGeom>
          <a:noFill/>
        </p:spPr>
        <p:txBody>
          <a:bodyPr vert="eaVert" wrap="square" rtlCol="0">
            <a:spAutoFit/>
          </a:bodyPr>
          <a:lstStyle/>
          <a:p>
            <a:r>
              <a:rPr lang="zh-CN" altLang="en-US" sz="2400" dirty="0">
                <a:latin typeface="微软雅黑" panose="020B0503020204020204" pitchFamily="34" charset="-122"/>
                <a:ea typeface="微软雅黑" panose="020B0503020204020204" pitchFamily="34" charset="-122"/>
              </a:rPr>
              <a:t>微信聊天截图</a:t>
            </a:r>
          </a:p>
        </p:txBody>
      </p:sp>
    </p:spTree>
    <p:extLst>
      <p:ext uri="{BB962C8B-B14F-4D97-AF65-F5344CB8AC3E}">
        <p14:creationId xmlns:p14="http://schemas.microsoft.com/office/powerpoint/2010/main" val="411963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D924B2F-8D40-4FA5-8268-FDB8AE52FBC6}"/>
              </a:ext>
            </a:extLst>
          </p:cNvPr>
          <p:cNvSpPr/>
          <p:nvPr/>
        </p:nvSpPr>
        <p:spPr>
          <a:xfrm>
            <a:off x="3579926" y="457599"/>
            <a:ext cx="5032147"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小组分工和评价</a:t>
            </a:r>
          </a:p>
        </p:txBody>
      </p:sp>
      <p:sp>
        <p:nvSpPr>
          <p:cNvPr id="5" name="文本框 4">
            <a:extLst>
              <a:ext uri="{FF2B5EF4-FFF2-40B4-BE49-F238E27FC236}">
                <a16:creationId xmlns:a16="http://schemas.microsoft.com/office/drawing/2014/main" id="{0760A7D2-322F-44AC-B33C-9ED79615D16E}"/>
              </a:ext>
            </a:extLst>
          </p:cNvPr>
          <p:cNvSpPr txBox="1"/>
          <p:nvPr/>
        </p:nvSpPr>
        <p:spPr>
          <a:xfrm>
            <a:off x="2762655" y="2256817"/>
            <a:ext cx="6828817" cy="156966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小组分工：</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李迪开：修订</a:t>
            </a:r>
            <a:r>
              <a:rPr lang="en-US" altLang="zh-CN" sz="2400" dirty="0">
                <a:latin typeface="微软雅黑" panose="020B0503020204020204" pitchFamily="34" charset="-122"/>
                <a:ea typeface="微软雅黑" panose="020B0503020204020204" pitchFamily="34" charset="-122"/>
              </a:rPr>
              <a:t>SRS</a:t>
            </a:r>
            <a:r>
              <a:rPr lang="zh-CN" altLang="en-US" sz="2400" dirty="0">
                <a:latin typeface="微软雅黑" panose="020B0503020204020204" pitchFamily="34" charset="-122"/>
                <a:ea typeface="微软雅黑" panose="020B0503020204020204" pitchFamily="34" charset="-122"/>
              </a:rPr>
              <a:t>、制作</a:t>
            </a:r>
            <a:r>
              <a:rPr lang="en-US" altLang="zh-CN" sz="2400" dirty="0">
                <a:latin typeface="微软雅黑" panose="020B0503020204020204" pitchFamily="34" charset="-122"/>
                <a:ea typeface="微软雅黑" panose="020B0503020204020204" pitchFamily="34" charset="-122"/>
              </a:rPr>
              <a:t>PPT</a:t>
            </a:r>
          </a:p>
          <a:p>
            <a:r>
              <a:rPr lang="zh-CN" altLang="en-US" sz="2400" dirty="0">
                <a:latin typeface="微软雅黑" panose="020B0503020204020204" pitchFamily="34" charset="-122"/>
                <a:ea typeface="微软雅黑" panose="020B0503020204020204" pitchFamily="34" charset="-122"/>
              </a:rPr>
              <a:t>奚嘉良：制作界面原型</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陈家伟：制作</a:t>
            </a:r>
            <a:r>
              <a:rPr lang="en-US" altLang="zh-CN" sz="2400" dirty="0">
                <a:latin typeface="微软雅黑" panose="020B0503020204020204" pitchFamily="34" charset="-122"/>
                <a:ea typeface="微软雅黑" panose="020B0503020204020204" pitchFamily="34" charset="-122"/>
              </a:rPr>
              <a:t>ER</a:t>
            </a:r>
            <a:r>
              <a:rPr lang="zh-CN" altLang="en-US" sz="2400">
                <a:latin typeface="微软雅黑" panose="020B0503020204020204" pitchFamily="34" charset="-122"/>
                <a:ea typeface="微软雅黑" panose="020B0503020204020204" pitchFamily="34" charset="-122"/>
              </a:rPr>
              <a:t>图和数据字典</a:t>
            </a:r>
            <a:endParaRPr lang="zh-CN" altLang="en-US" sz="2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FE3FE92-0620-4433-95EB-B0430307CF44}"/>
              </a:ext>
            </a:extLst>
          </p:cNvPr>
          <p:cNvSpPr txBox="1"/>
          <p:nvPr/>
        </p:nvSpPr>
        <p:spPr>
          <a:xfrm>
            <a:off x="2762655" y="3985788"/>
            <a:ext cx="6828817" cy="156966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小组评价：</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李迪开：</a:t>
            </a:r>
            <a:r>
              <a:rPr lang="en-US" altLang="zh-CN" sz="2400" dirty="0">
                <a:latin typeface="微软雅黑" panose="020B0503020204020204" pitchFamily="34" charset="-122"/>
                <a:ea typeface="微软雅黑" panose="020B0503020204020204" pitchFamily="34" charset="-122"/>
              </a:rPr>
              <a:t>90</a:t>
            </a:r>
          </a:p>
          <a:p>
            <a:r>
              <a:rPr lang="zh-CN" altLang="en-US" sz="2400" dirty="0">
                <a:latin typeface="微软雅黑" panose="020B0503020204020204" pitchFamily="34" charset="-122"/>
                <a:ea typeface="微软雅黑" panose="020B0503020204020204" pitchFamily="34" charset="-122"/>
              </a:rPr>
              <a:t>奚嘉良：</a:t>
            </a:r>
            <a:r>
              <a:rPr lang="en-US" altLang="zh-CN" sz="2400" dirty="0">
                <a:latin typeface="微软雅黑" panose="020B0503020204020204" pitchFamily="34" charset="-122"/>
                <a:ea typeface="微软雅黑" panose="020B0503020204020204" pitchFamily="34" charset="-122"/>
              </a:rPr>
              <a:t>89</a:t>
            </a:r>
          </a:p>
          <a:p>
            <a:r>
              <a:rPr lang="zh-CN" altLang="en-US" sz="2400" dirty="0">
                <a:latin typeface="微软雅黑" panose="020B0503020204020204" pitchFamily="34" charset="-122"/>
                <a:ea typeface="微软雅黑" panose="020B0503020204020204" pitchFamily="34" charset="-122"/>
              </a:rPr>
              <a:t>陈家伟：</a:t>
            </a:r>
            <a:r>
              <a:rPr lang="en-US" altLang="zh-CN" sz="2400" dirty="0">
                <a:latin typeface="微软雅黑" panose="020B0503020204020204" pitchFamily="34" charset="-122"/>
                <a:ea typeface="微软雅黑" panose="020B0503020204020204" pitchFamily="34" charset="-122"/>
              </a:rPr>
              <a:t>88</a:t>
            </a:r>
            <a:endParaRPr lang="zh-CN" altLang="en-US" sz="24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C663430E-9010-44AB-BDB4-8CA22D0086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0397" y="3012515"/>
            <a:ext cx="1642595" cy="1642595"/>
          </a:xfrm>
          <a:prstGeom prst="rect">
            <a:avLst/>
          </a:prstGeom>
        </p:spPr>
      </p:pic>
    </p:spTree>
    <p:extLst>
      <p:ext uri="{BB962C8B-B14F-4D97-AF65-F5344CB8AC3E}">
        <p14:creationId xmlns:p14="http://schemas.microsoft.com/office/powerpoint/2010/main" val="426501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DCA5CC-9D42-43C3-9BFC-F9C2B6AD1C5A}"/>
              </a:ext>
            </a:extLst>
          </p:cNvPr>
          <p:cNvSpPr/>
          <p:nvPr/>
        </p:nvSpPr>
        <p:spPr>
          <a:xfrm>
            <a:off x="2894645" y="535420"/>
            <a:ext cx="6402715"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用户类别和界面原型</a:t>
            </a:r>
          </a:p>
        </p:txBody>
      </p:sp>
      <p:sp>
        <p:nvSpPr>
          <p:cNvPr id="5" name="文本框 4">
            <a:extLst>
              <a:ext uri="{FF2B5EF4-FFF2-40B4-BE49-F238E27FC236}">
                <a16:creationId xmlns:a16="http://schemas.microsoft.com/office/drawing/2014/main" id="{6E78777C-40E2-4174-8ABC-4090B41CDA36}"/>
              </a:ext>
            </a:extLst>
          </p:cNvPr>
          <p:cNvSpPr txBox="1"/>
          <p:nvPr/>
        </p:nvSpPr>
        <p:spPr>
          <a:xfrm>
            <a:off x="1896894" y="3354415"/>
            <a:ext cx="4338536"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用户反馈：界面原型完成后，将该原型对同学进行展示并获取用户反馈。</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反馈总结：</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、希望可以在主页添加推荐的物品</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、首页添加用户账户按钮</a:t>
            </a:r>
          </a:p>
        </p:txBody>
      </p:sp>
      <p:sp>
        <p:nvSpPr>
          <p:cNvPr id="6" name="文本框 5">
            <a:extLst>
              <a:ext uri="{FF2B5EF4-FFF2-40B4-BE49-F238E27FC236}">
                <a16:creationId xmlns:a16="http://schemas.microsoft.com/office/drawing/2014/main" id="{4897681B-48CD-4033-A2E9-E6E5E837E9EF}"/>
              </a:ext>
            </a:extLst>
          </p:cNvPr>
          <p:cNvSpPr txBox="1"/>
          <p:nvPr/>
        </p:nvSpPr>
        <p:spPr>
          <a:xfrm>
            <a:off x="1896894" y="2533977"/>
            <a:ext cx="2645923"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用户代表：校内师生</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管理员</a:t>
            </a:r>
          </a:p>
        </p:txBody>
      </p:sp>
      <p:pic>
        <p:nvPicPr>
          <p:cNvPr id="7" name="图片 6">
            <a:extLst>
              <a:ext uri="{FF2B5EF4-FFF2-40B4-BE49-F238E27FC236}">
                <a16:creationId xmlns:a16="http://schemas.microsoft.com/office/drawing/2014/main" id="{B49D107E-548B-4623-AE61-846C4D4FE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0569" y="2180704"/>
            <a:ext cx="2805487" cy="2805487"/>
          </a:xfrm>
          <a:prstGeom prst="rect">
            <a:avLst/>
          </a:prstGeom>
        </p:spPr>
      </p:pic>
    </p:spTree>
    <p:extLst>
      <p:ext uri="{BB962C8B-B14F-4D97-AF65-F5344CB8AC3E}">
        <p14:creationId xmlns:p14="http://schemas.microsoft.com/office/powerpoint/2010/main" val="11293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330E83D-0A27-4EBB-BAD2-5F07C88F1408}"/>
              </a:ext>
            </a:extLst>
          </p:cNvPr>
          <p:cNvSpPr/>
          <p:nvPr/>
        </p:nvSpPr>
        <p:spPr>
          <a:xfrm>
            <a:off x="3857246" y="535420"/>
            <a:ext cx="4477509"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改进界面原型</a:t>
            </a:r>
          </a:p>
        </p:txBody>
      </p:sp>
      <p:pic>
        <p:nvPicPr>
          <p:cNvPr id="6" name="图片 5">
            <a:extLst>
              <a:ext uri="{FF2B5EF4-FFF2-40B4-BE49-F238E27FC236}">
                <a16:creationId xmlns:a16="http://schemas.microsoft.com/office/drawing/2014/main" id="{45CC5F61-26DD-4508-BDEC-A90F59104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342" y="1880156"/>
            <a:ext cx="7497559" cy="4219085"/>
          </a:xfrm>
          <a:prstGeom prst="rect">
            <a:avLst/>
          </a:prstGeom>
        </p:spPr>
      </p:pic>
      <p:sp>
        <p:nvSpPr>
          <p:cNvPr id="2" name="文本框 1">
            <a:extLst>
              <a:ext uri="{FF2B5EF4-FFF2-40B4-BE49-F238E27FC236}">
                <a16:creationId xmlns:a16="http://schemas.microsoft.com/office/drawing/2014/main" id="{CC703622-5BE2-4A38-997C-EEE9B4FF8CC8}"/>
              </a:ext>
            </a:extLst>
          </p:cNvPr>
          <p:cNvSpPr txBox="1"/>
          <p:nvPr/>
        </p:nvSpPr>
        <p:spPr>
          <a:xfrm>
            <a:off x="9221822" y="3179030"/>
            <a:ext cx="2198450"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软件链接：</a:t>
            </a:r>
            <a:r>
              <a:rPr lang="en-US" altLang="zh-CN" dirty="0">
                <a:hlinkClick r:id="rId3"/>
              </a:rPr>
              <a:t>https://rp.mockplus.cn/team/invitation/1TS3fy0zz/favvpthuvc</a:t>
            </a:r>
            <a:endParaRPr lang="zh-CN" altLang="en-US" dirty="0"/>
          </a:p>
        </p:txBody>
      </p:sp>
    </p:spTree>
    <p:extLst>
      <p:ext uri="{BB962C8B-B14F-4D97-AF65-F5344CB8AC3E}">
        <p14:creationId xmlns:p14="http://schemas.microsoft.com/office/powerpoint/2010/main" val="271405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E212ED2-58DE-4B14-943F-75A96126D5EA}"/>
              </a:ext>
            </a:extLst>
          </p:cNvPr>
          <p:cNvSpPr/>
          <p:nvPr/>
        </p:nvSpPr>
        <p:spPr>
          <a:xfrm>
            <a:off x="2400122" y="506236"/>
            <a:ext cx="7391768"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功能需求和非功能需求</a:t>
            </a:r>
          </a:p>
        </p:txBody>
      </p:sp>
      <p:sp>
        <p:nvSpPr>
          <p:cNvPr id="5" name="文本框 4">
            <a:extLst>
              <a:ext uri="{FF2B5EF4-FFF2-40B4-BE49-F238E27FC236}">
                <a16:creationId xmlns:a16="http://schemas.microsoft.com/office/drawing/2014/main" id="{D1599AA1-F4E1-4898-B2B3-473718520588}"/>
              </a:ext>
            </a:extLst>
          </p:cNvPr>
          <p:cNvSpPr txBox="1"/>
          <p:nvPr/>
        </p:nvSpPr>
        <p:spPr>
          <a:xfrm>
            <a:off x="943585" y="1964987"/>
            <a:ext cx="5262664" cy="3693319"/>
          </a:xfrm>
          <a:prstGeom prst="rect">
            <a:avLst/>
          </a:prstGeom>
          <a:noFill/>
        </p:spPr>
        <p:txBody>
          <a:bodyPr wrap="square" rtlCol="0">
            <a:spAutoFit/>
          </a:bodyPr>
          <a:lstStyle/>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需求名称：登录</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简要描述：用户或管理员通过账号和密码进行登录，信息匹配进入系统，未注册用户可进行注册</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主要参与者：校内师生</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步骤描述：</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用户选择登录功能或者在未注册的情况下使用该系统，系统将会弹出此页面。</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系统进入该页面。</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用户填写账号和相应密码，选择登入身份</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点击登录，系统判断是否匹配，正确则登录成功，错误则弹出提示。</a:t>
            </a:r>
          </a:p>
          <a:p>
            <a:pPr algn="just"/>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用户若忘记密码也可在此页面点击忘记密码进行密码找回或者重置密码</a:t>
            </a:r>
          </a:p>
        </p:txBody>
      </p:sp>
      <p:sp>
        <p:nvSpPr>
          <p:cNvPr id="6" name="文本框 5">
            <a:extLst>
              <a:ext uri="{FF2B5EF4-FFF2-40B4-BE49-F238E27FC236}">
                <a16:creationId xmlns:a16="http://schemas.microsoft.com/office/drawing/2014/main" id="{BF1D77CE-E984-469F-8EB6-547C07235017}"/>
              </a:ext>
            </a:extLst>
          </p:cNvPr>
          <p:cNvSpPr txBox="1"/>
          <p:nvPr/>
        </p:nvSpPr>
        <p:spPr>
          <a:xfrm>
            <a:off x="6400799" y="1964987"/>
            <a:ext cx="5466945" cy="3877985"/>
          </a:xfrm>
          <a:prstGeom prst="rect">
            <a:avLst/>
          </a:prstGeom>
          <a:noFill/>
        </p:spPr>
        <p:txBody>
          <a:bodyPr wrap="square" rtlCol="0">
            <a:spAutoFit/>
          </a:bodyPr>
          <a:lstStyle/>
          <a:p>
            <a:pPr>
              <a:spcAft>
                <a:spcPts val="1200"/>
              </a:spcAft>
            </a:pPr>
            <a:r>
              <a:rPr lang="zh-CN" altLang="zh-CN" dirty="0">
                <a:solidFill>
                  <a:srgbClr val="4D4D4D"/>
                </a:solidFill>
                <a:effectLst/>
                <a:latin typeface="微软雅黑" panose="020B0503020204020204" pitchFamily="34" charset="-122"/>
                <a:ea typeface="微软雅黑" panose="020B0503020204020204" pitchFamily="34" charset="-122"/>
                <a:cs typeface="Arial" panose="020B0604020202020204" pitchFamily="34" charset="0"/>
              </a:rPr>
              <a:t>软件的输入精度：小数点后保留两位小数，限制输入特殊字符</a:t>
            </a:r>
            <a:endParaRPr lang="zh-CN" altLang="zh-CN" dirty="0">
              <a:effectLst/>
              <a:latin typeface="微软雅黑" panose="020B0503020204020204" pitchFamily="34" charset="-122"/>
              <a:ea typeface="微软雅黑" panose="020B0503020204020204" pitchFamily="34" charset="-122"/>
              <a:cs typeface="宋体" panose="02010600030101010101" pitchFamily="2" charset="-122"/>
            </a:endParaRPr>
          </a:p>
          <a:p>
            <a:pPr>
              <a:spcAft>
                <a:spcPts val="1200"/>
              </a:spcAft>
            </a:pPr>
            <a:r>
              <a:rPr lang="zh-CN" altLang="zh-CN" dirty="0">
                <a:solidFill>
                  <a:srgbClr val="4D4D4D"/>
                </a:solidFill>
                <a:effectLst/>
                <a:latin typeface="微软雅黑" panose="020B0503020204020204" pitchFamily="34" charset="-122"/>
                <a:ea typeface="微软雅黑" panose="020B0503020204020204" pitchFamily="34" charset="-122"/>
                <a:cs typeface="Arial" panose="020B0604020202020204" pitchFamily="34" charset="0"/>
              </a:rPr>
              <a:t>输出数据的精度：小数点后保留两位有效数字</a:t>
            </a:r>
            <a:endParaRPr lang="zh-CN" altLang="zh-CN" dirty="0">
              <a:effectLst/>
              <a:latin typeface="微软雅黑" panose="020B0503020204020204" pitchFamily="34" charset="-122"/>
              <a:ea typeface="微软雅黑" panose="020B0503020204020204" pitchFamily="34" charset="-122"/>
              <a:cs typeface="宋体" panose="02010600030101010101" pitchFamily="2" charset="-122"/>
            </a:endParaRPr>
          </a:p>
          <a:p>
            <a:pPr>
              <a:spcAft>
                <a:spcPts val="1200"/>
              </a:spcAft>
            </a:pPr>
            <a:r>
              <a:rPr lang="zh-CN" altLang="zh-CN" dirty="0">
                <a:solidFill>
                  <a:srgbClr val="4D4D4D"/>
                </a:solidFill>
                <a:effectLst/>
                <a:latin typeface="微软雅黑" panose="020B0503020204020204" pitchFamily="34" charset="-122"/>
                <a:ea typeface="微软雅黑" panose="020B0503020204020204" pitchFamily="34" charset="-122"/>
                <a:cs typeface="Arial" panose="020B0604020202020204" pitchFamily="34" charset="0"/>
              </a:rPr>
              <a:t>传输过程中的精度：小数点后保留两位有效数字</a:t>
            </a:r>
            <a:endParaRPr lang="zh-CN" altLang="zh-CN" dirty="0">
              <a:effectLst/>
              <a:latin typeface="微软雅黑" panose="020B0503020204020204" pitchFamily="34" charset="-122"/>
              <a:ea typeface="微软雅黑" panose="020B0503020204020204" pitchFamily="34" charset="-122"/>
              <a:cs typeface="宋体" panose="02010600030101010101" pitchFamily="2" charset="-122"/>
            </a:endParaRPr>
          </a:p>
          <a:p>
            <a:pPr algn="just"/>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响应时间</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&lt;0.5s</a:t>
            </a:r>
            <a:endPar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数据更新时间</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&lt;0.5s</a:t>
            </a:r>
          </a:p>
          <a:p>
            <a:pPr algn="just"/>
            <a:endPar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zh-CN" kern="100" dirty="0">
                <a:solidFill>
                  <a:srgbClr val="4D4D4D"/>
                </a:solidFill>
                <a:effectLst/>
                <a:latin typeface="微软雅黑" panose="020B0503020204020204" pitchFamily="34" charset="-122"/>
                <a:ea typeface="微软雅黑" panose="020B0503020204020204" pitchFamily="34" charset="-122"/>
                <a:cs typeface="Arial" panose="020B0604020202020204" pitchFamily="34" charset="0"/>
              </a:rPr>
              <a:t>软件的可维护性：初心运行错误需要找专业人员进行维护工作</a:t>
            </a:r>
            <a:endPar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zh-CN" altLang="zh-CN" kern="100" dirty="0">
                <a:solidFill>
                  <a:srgbClr val="4D4D4D"/>
                </a:solidFill>
                <a:effectLst/>
                <a:latin typeface="微软雅黑" panose="020B0503020204020204" pitchFamily="34" charset="-122"/>
                <a:ea typeface="微软雅黑" panose="020B0503020204020204" pitchFamily="34" charset="-122"/>
                <a:cs typeface="Arial" panose="020B0604020202020204" pitchFamily="34" charset="0"/>
              </a:rPr>
              <a:t>软件的易读性、可靠性：要求用户按照要求合法输入，不得随意对如软件的相关空间做任何非法删除或修改</a:t>
            </a:r>
            <a:endPar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77074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36E19B7-2BA6-46BE-A295-83B423FDF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8898" y="1935448"/>
            <a:ext cx="5352634" cy="3691120"/>
          </a:xfrm>
          <a:prstGeom prst="rect">
            <a:avLst/>
          </a:prstGeom>
        </p:spPr>
      </p:pic>
      <p:sp>
        <p:nvSpPr>
          <p:cNvPr id="8" name="矩形 7">
            <a:extLst>
              <a:ext uri="{FF2B5EF4-FFF2-40B4-BE49-F238E27FC236}">
                <a16:creationId xmlns:a16="http://schemas.microsoft.com/office/drawing/2014/main" id="{49678ADB-F4F0-4223-8C41-64641D364665}"/>
              </a:ext>
            </a:extLst>
          </p:cNvPr>
          <p:cNvSpPr/>
          <p:nvPr/>
        </p:nvSpPr>
        <p:spPr>
          <a:xfrm>
            <a:off x="4983272" y="535420"/>
            <a:ext cx="1641795" cy="923330"/>
          </a:xfrm>
          <a:prstGeom prst="rect">
            <a:avLst/>
          </a:prstGeom>
          <a:noFill/>
        </p:spPr>
        <p:txBody>
          <a:bodyPr wrap="none" lIns="91440" tIns="45720" rIns="91440" bIns="45720">
            <a:spAutoFit/>
          </a:bodyPr>
          <a:lstStyle/>
          <a:p>
            <a:pPr algn="ctr"/>
            <a:r>
              <a:rPr lang="en-US" altLang="zh-CN" sz="5400" b="0" cap="none" spc="0">
                <a:ln w="0"/>
                <a:solidFill>
                  <a:schemeClr val="tx1"/>
                </a:solidFill>
                <a:effectLst>
                  <a:outerShdw blurRad="38100" dist="19050" dir="2700000" algn="tl" rotWithShape="0">
                    <a:schemeClr val="dk1">
                      <a:alpha val="40000"/>
                    </a:schemeClr>
                  </a:outerShdw>
                </a:effectLst>
              </a:rPr>
              <a:t>ER</a:t>
            </a:r>
            <a:r>
              <a:rPr lang="zh-CN" altLang="en-US" sz="5400" b="0" cap="none" spc="0" dirty="0">
                <a:ln w="0"/>
                <a:solidFill>
                  <a:schemeClr val="tx1"/>
                </a:solidFill>
                <a:effectLst>
                  <a:outerShdw blurRad="38100" dist="19050" dir="2700000" algn="tl" rotWithShape="0">
                    <a:schemeClr val="dk1">
                      <a:alpha val="40000"/>
                    </a:schemeClr>
                  </a:outerShdw>
                </a:effectLst>
              </a:rPr>
              <a:t>图</a:t>
            </a:r>
          </a:p>
        </p:txBody>
      </p:sp>
      <p:pic>
        <p:nvPicPr>
          <p:cNvPr id="4" name="图片 3">
            <a:extLst>
              <a:ext uri="{FF2B5EF4-FFF2-40B4-BE49-F238E27FC236}">
                <a16:creationId xmlns:a16="http://schemas.microsoft.com/office/drawing/2014/main" id="{BC740EA4-A97E-4951-958E-7F98AF52C9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4" y="1935448"/>
            <a:ext cx="6150298" cy="3691120"/>
          </a:xfrm>
          <a:prstGeom prst="rect">
            <a:avLst/>
          </a:prstGeom>
        </p:spPr>
      </p:pic>
    </p:spTree>
    <p:extLst>
      <p:ext uri="{BB962C8B-B14F-4D97-AF65-F5344CB8AC3E}">
        <p14:creationId xmlns:p14="http://schemas.microsoft.com/office/powerpoint/2010/main" val="99803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EA6DCDB-E58F-4E0C-BF41-CFFE6EE66AF2}"/>
              </a:ext>
            </a:extLst>
          </p:cNvPr>
          <p:cNvSpPr/>
          <p:nvPr/>
        </p:nvSpPr>
        <p:spPr>
          <a:xfrm>
            <a:off x="4618672" y="778611"/>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数据字典</a:t>
            </a:r>
          </a:p>
        </p:txBody>
      </p:sp>
      <p:pic>
        <p:nvPicPr>
          <p:cNvPr id="7" name="图片 6">
            <a:extLst>
              <a:ext uri="{FF2B5EF4-FFF2-40B4-BE49-F238E27FC236}">
                <a16:creationId xmlns:a16="http://schemas.microsoft.com/office/drawing/2014/main" id="{9CDA8568-F383-4C44-9BEA-2D8B79B95F26}"/>
              </a:ext>
            </a:extLst>
          </p:cNvPr>
          <p:cNvPicPr>
            <a:picLocks noChangeAspect="1"/>
          </p:cNvPicPr>
          <p:nvPr/>
        </p:nvPicPr>
        <p:blipFill>
          <a:blip r:embed="rId2"/>
          <a:stretch>
            <a:fillRect/>
          </a:stretch>
        </p:blipFill>
        <p:spPr>
          <a:xfrm>
            <a:off x="1757032" y="1944283"/>
            <a:ext cx="3983357" cy="4216367"/>
          </a:xfrm>
          <a:prstGeom prst="rect">
            <a:avLst/>
          </a:prstGeom>
        </p:spPr>
      </p:pic>
      <p:pic>
        <p:nvPicPr>
          <p:cNvPr id="11" name="图片 10">
            <a:extLst>
              <a:ext uri="{FF2B5EF4-FFF2-40B4-BE49-F238E27FC236}">
                <a16:creationId xmlns:a16="http://schemas.microsoft.com/office/drawing/2014/main" id="{0AFDC6AA-05DD-49BE-A9C8-838D5B23801F}"/>
              </a:ext>
            </a:extLst>
          </p:cNvPr>
          <p:cNvPicPr>
            <a:picLocks noChangeAspect="1"/>
          </p:cNvPicPr>
          <p:nvPr/>
        </p:nvPicPr>
        <p:blipFill>
          <a:blip r:embed="rId3"/>
          <a:stretch>
            <a:fillRect/>
          </a:stretch>
        </p:blipFill>
        <p:spPr>
          <a:xfrm>
            <a:off x="6176321" y="1930403"/>
            <a:ext cx="3280395" cy="4244126"/>
          </a:xfrm>
          <a:prstGeom prst="rect">
            <a:avLst/>
          </a:prstGeom>
        </p:spPr>
      </p:pic>
    </p:spTree>
    <p:extLst>
      <p:ext uri="{BB962C8B-B14F-4D97-AF65-F5344CB8AC3E}">
        <p14:creationId xmlns:p14="http://schemas.microsoft.com/office/powerpoint/2010/main" val="5363825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2629</TotalTime>
  <Words>453</Words>
  <Application>Microsoft Office PowerPoint</Application>
  <PresentationFormat>宽屏</PresentationFormat>
  <Paragraphs>56</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微软雅黑</vt:lpstr>
      <vt:lpstr>Arial</vt:lpstr>
      <vt:lpstr>Gill Sans MT</vt:lpstr>
      <vt:lpstr>画廊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明 王</dc:creator>
  <cp:lastModifiedBy>明 王</cp:lastModifiedBy>
  <cp:revision>22</cp:revision>
  <dcterms:created xsi:type="dcterms:W3CDTF">2023-11-12T12:08:15Z</dcterms:created>
  <dcterms:modified xsi:type="dcterms:W3CDTF">2023-11-14T09:34:31Z</dcterms:modified>
</cp:coreProperties>
</file>