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19" r:id="rId2"/>
    <p:sldId id="321" r:id="rId3"/>
    <p:sldId id="324" r:id="rId4"/>
    <p:sldId id="322" r:id="rId5"/>
    <p:sldId id="323" r:id="rId6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orient="horz" pos="580">
          <p15:clr>
            <a:srgbClr val="A4A3A4"/>
          </p15:clr>
        </p15:guide>
        <p15:guide id="3" orient="horz" pos="6023">
          <p15:clr>
            <a:srgbClr val="A4A3A4"/>
          </p15:clr>
        </p15:guide>
        <p15:guide id="4" pos="2160">
          <p15:clr>
            <a:srgbClr val="A4A3A4"/>
          </p15:clr>
        </p15:guide>
        <p15:guide id="5" pos="210">
          <p15:clr>
            <a:srgbClr val="A4A3A4"/>
          </p15:clr>
        </p15:guide>
        <p15:guide id="6" pos="41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6C09"/>
    <a:srgbClr val="C2E59C"/>
    <a:srgbClr val="355D8E"/>
    <a:srgbClr val="3BA0BB"/>
    <a:srgbClr val="FBC003"/>
    <a:srgbClr val="467AB8"/>
    <a:srgbClr val="3F6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3A66E5-37F2-425E-8112-2E962132969E}" v="144" dt="2022-07-03T12:39:48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94" autoAdjust="0"/>
    <p:restoredTop sz="97030" autoAdjust="0"/>
  </p:normalViewPr>
  <p:slideViewPr>
    <p:cSldViewPr showGuides="1">
      <p:cViewPr varScale="1">
        <p:scale>
          <a:sx n="89" d="100"/>
          <a:sy n="89" d="100"/>
        </p:scale>
        <p:origin x="3816" y="168"/>
      </p:cViewPr>
      <p:guideLst>
        <p:guide orient="horz" pos="3120"/>
        <p:guide orient="horz" pos="580"/>
        <p:guide orient="horz" pos="6023"/>
        <p:guide pos="2160"/>
        <p:guide pos="210"/>
        <p:guide pos="411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381BD-FC20-4D0D-808B-211AFFBE489E}" type="datetimeFigureOut">
              <a:rPr lang="ko-KR" altLang="en-US" smtClean="0"/>
              <a:t>2023. 11. 17.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31C2F-ADBE-4227-889A-292B317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0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31C2F-ADBE-4227-889A-292B317DB65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151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31C2F-ADBE-4227-889A-292B317DB65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09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31C2F-ADBE-4227-889A-292B317DB65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613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31C2F-ADBE-4227-889A-292B317DB65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147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31C2F-ADBE-4227-889A-292B317DB65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598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56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73" r="4598" b="25309"/>
          <a:stretch/>
        </p:blipFill>
        <p:spPr bwMode="auto">
          <a:xfrm>
            <a:off x="5501" y="24715"/>
            <a:ext cx="1597423" cy="754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 userDrawn="1"/>
        </p:nvSpPr>
        <p:spPr>
          <a:xfrm>
            <a:off x="-6351" y="9705528"/>
            <a:ext cx="6864351" cy="2004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2625724" y="9115101"/>
            <a:ext cx="1600200" cy="527403"/>
          </a:xfrm>
        </p:spPr>
        <p:txBody>
          <a:bodyPr/>
          <a:lstStyle/>
          <a:p>
            <a:fld id="{8C49FF69-ABD2-425C-B3E5-3501490C61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8CE2F9-F1EB-495D-A900-91262D94C535}"/>
              </a:ext>
            </a:extLst>
          </p:cNvPr>
          <p:cNvSpPr/>
          <p:nvPr userDrawn="1"/>
        </p:nvSpPr>
        <p:spPr>
          <a:xfrm>
            <a:off x="404813" y="0"/>
            <a:ext cx="547687" cy="771294"/>
          </a:xfrm>
          <a:prstGeom prst="rect">
            <a:avLst/>
          </a:prstGeom>
          <a:gradFill flip="none" rotWithShape="1">
            <a:gsLst>
              <a:gs pos="0">
                <a:srgbClr val="0AAACD">
                  <a:alpha val="84000"/>
                </a:srgbClr>
              </a:gs>
              <a:gs pos="100000">
                <a:srgbClr val="0D5F8D">
                  <a:alpha val="87843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C9A418-5A6F-42D2-AD44-9D3628904E04}"/>
              </a:ext>
            </a:extLst>
          </p:cNvPr>
          <p:cNvSpPr/>
          <p:nvPr userDrawn="1"/>
        </p:nvSpPr>
        <p:spPr>
          <a:xfrm>
            <a:off x="0" y="0"/>
            <a:ext cx="404813" cy="771294"/>
          </a:xfrm>
          <a:prstGeom prst="rect">
            <a:avLst/>
          </a:prstGeom>
          <a:gradFill flip="none" rotWithShape="1">
            <a:gsLst>
              <a:gs pos="0">
                <a:srgbClr val="0AAACD">
                  <a:alpha val="84000"/>
                </a:srgbClr>
              </a:gs>
              <a:gs pos="100000">
                <a:srgbClr val="0D5F8D">
                  <a:alpha val="87843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90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BE3BD-E914-4FE3-84BA-A9D48EE1E12F}" type="datetimeFigureOut">
              <a:rPr lang="ko-KR" altLang="en-US" smtClean="0"/>
              <a:t>2023. 11. 17.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9FF69-ABD2-425C-B3E5-3501490C6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2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about.gitlab.com/?lrRef=Mw7SU?lrRef=Mw7S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manas.tech/blog/2015/12/15/logging-for-rails-apps-in-docker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257417" y="9633520"/>
            <a:ext cx="375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712469-6332-420C-B19B-CC401659B8F3}"/>
              </a:ext>
            </a:extLst>
          </p:cNvPr>
          <p:cNvSpPr/>
          <p:nvPr/>
        </p:nvSpPr>
        <p:spPr>
          <a:xfrm>
            <a:off x="343853" y="278283"/>
            <a:ext cx="669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1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FECD3B-9ED8-4F85-9D4B-E9E27B26DD09}"/>
              </a:ext>
            </a:extLst>
          </p:cNvPr>
          <p:cNvSpPr txBox="1"/>
          <p:nvPr/>
        </p:nvSpPr>
        <p:spPr>
          <a:xfrm>
            <a:off x="952500" y="308763"/>
            <a:ext cx="5140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Docker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개념도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0C345F2-6644-43B7-9BCE-D8D176105CE6}"/>
              </a:ext>
            </a:extLst>
          </p:cNvPr>
          <p:cNvSpPr/>
          <p:nvPr/>
        </p:nvSpPr>
        <p:spPr>
          <a:xfrm>
            <a:off x="404813" y="894525"/>
            <a:ext cx="6120531" cy="4273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Docker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개념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28650" lvl="1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소프트웨어 개발과 배포를 위한 플랫폼으로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컨테이너라는 기술을 사용하여 응용 프로그램을 포장하고 실행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28650" lvl="1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Docker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구성 요소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28650" lvl="1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도커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파일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en-US" altLang="ko-KR" sz="1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Dockerfile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도커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이미지를 빌드하기 위한 스크립트입니다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응용 프로그램과 그 의존성을 포함하는 이미지를 어떻게 구축할지 지정합니다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marL="628650" lvl="1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이미지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(Image)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응용 프로그램을 실행하는 데 필요한 모든 것을 포함하는 경량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독립적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실행 가능한 소프트웨어 패키지입니다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marL="628650" lvl="1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레지스트리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(Registry)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도커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이미지를 저장하고 공유하는 서비스입니다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(ex : Docker Hub)</a:t>
            </a:r>
          </a:p>
          <a:p>
            <a:pPr marL="628650" lvl="1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컨테이너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(Container)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도커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컨테이너는 이미지의 실행 인스턴스입니다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컨테이너는 격리된 환경에서 실행되며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자체 파일 시스템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네트워킹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독립적인 프로세스 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ID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공간을 갖습니다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28650" lvl="1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볼륨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(Volume)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데이터를 저장하고 컨테이너 간에 데이터를 공유하기 위한 방법입니다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컨테이너의 볼륨은 컨테이너가 삭제되는 경우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같이 삭제됩니다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marL="628650" lvl="1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네트워크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(Network)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기본적으로 가상 네트워크 인터페이스안에서 컨테이너 간 통신이 이루어 집니다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다양한 네트워크 드라이버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bridge, overlay, host)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통해 컨테이너가 서로 또는 외부와 통신할 수 있게 합니다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marL="628650" lvl="1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도커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컴포즈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(Docker Compose)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</a:t>
            </a:r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여러 컨테이너로 구성된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도커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애플리케이션의 서비스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네트워크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볼륨 등을 정의하고 실행하기 위한 도구입니다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</a:p>
          <a:p>
            <a:pPr lvl="1">
              <a:lnSpc>
                <a:spcPct val="120000"/>
              </a:lnSpc>
            </a:pP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9375F3C7-9D30-E8D9-79F0-0B9FBC875643}"/>
              </a:ext>
            </a:extLst>
          </p:cNvPr>
          <p:cNvGrpSpPr/>
          <p:nvPr/>
        </p:nvGrpSpPr>
        <p:grpSpPr>
          <a:xfrm>
            <a:off x="1168524" y="5169024"/>
            <a:ext cx="831691" cy="931270"/>
            <a:chOff x="348413" y="4654301"/>
            <a:chExt cx="831691" cy="931270"/>
          </a:xfrm>
        </p:grpSpPr>
        <p:sp>
          <p:nvSpPr>
            <p:cNvPr id="37" name="사각형: 둥근 모서리 117">
              <a:extLst>
                <a:ext uri="{FF2B5EF4-FFF2-40B4-BE49-F238E27FC236}">
                  <a16:creationId xmlns:a16="http://schemas.microsoft.com/office/drawing/2014/main" id="{6C48B5D7-B057-94FA-EE13-F8586E52F5D3}"/>
                </a:ext>
              </a:extLst>
            </p:cNvPr>
            <p:cNvSpPr/>
            <p:nvPr/>
          </p:nvSpPr>
          <p:spPr>
            <a:xfrm>
              <a:off x="348413" y="5332042"/>
              <a:ext cx="831691" cy="253529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338"/>
                </a:spcAft>
              </a:pPr>
              <a:r>
                <a:rPr lang="en-US" altLang="ko-KR" sz="900" b="1" dirty="0" err="1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Dockerfile</a:t>
              </a:r>
              <a:endParaRPr lang="ko-KR" altLang="en-US" sz="9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54" name="그림 53" descr="디자인, 렌치이(가) 표시된 사진&#10;&#10;자동 생성된 설명">
              <a:extLst>
                <a:ext uri="{FF2B5EF4-FFF2-40B4-BE49-F238E27FC236}">
                  <a16:creationId xmlns:a16="http://schemas.microsoft.com/office/drawing/2014/main" id="{AE7445A8-F68F-C751-E8FC-2DFB71399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858" y="4654301"/>
              <a:ext cx="558800" cy="622300"/>
            </a:xfrm>
            <a:prstGeom prst="rect">
              <a:avLst/>
            </a:prstGeom>
          </p:spPr>
        </p:pic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1C74897-22F1-0BA2-5C88-A7FEDE075635}"/>
              </a:ext>
            </a:extLst>
          </p:cNvPr>
          <p:cNvGrpSpPr/>
          <p:nvPr/>
        </p:nvGrpSpPr>
        <p:grpSpPr>
          <a:xfrm>
            <a:off x="2823873" y="6649606"/>
            <a:ext cx="1037413" cy="823674"/>
            <a:chOff x="2843510" y="5100312"/>
            <a:chExt cx="1037413" cy="823674"/>
          </a:xfrm>
        </p:grpSpPr>
        <p:pic>
          <p:nvPicPr>
            <p:cNvPr id="45" name="그림 44" descr="클립아트, 그림, 로고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19BDAE95-030D-AA0F-7CD5-F641EACF4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2843510" y="5100312"/>
              <a:ext cx="1037413" cy="508683"/>
            </a:xfrm>
            <a:prstGeom prst="rect">
              <a:avLst/>
            </a:prstGeom>
          </p:spPr>
        </p:pic>
        <p:sp>
          <p:nvSpPr>
            <p:cNvPr id="63" name="사각형: 둥근 모서리 117">
              <a:extLst>
                <a:ext uri="{FF2B5EF4-FFF2-40B4-BE49-F238E27FC236}">
                  <a16:creationId xmlns:a16="http://schemas.microsoft.com/office/drawing/2014/main" id="{F5905F5E-014E-8B4F-70E3-3E5D479FEABC}"/>
                </a:ext>
              </a:extLst>
            </p:cNvPr>
            <p:cNvSpPr/>
            <p:nvPr/>
          </p:nvSpPr>
          <p:spPr>
            <a:xfrm>
              <a:off x="2946371" y="5670457"/>
              <a:ext cx="831691" cy="253529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338"/>
                </a:spcAft>
              </a:pPr>
              <a:r>
                <a:rPr lang="en-US" altLang="ko-KR" sz="9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Image</a:t>
              </a:r>
              <a:endParaRPr lang="ko-KR" altLang="en-US" sz="9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AC7CECA4-620E-1B6E-3EB3-441706A69494}"/>
              </a:ext>
            </a:extLst>
          </p:cNvPr>
          <p:cNvCxnSpPr>
            <a:stCxn id="37" idx="2"/>
            <a:endCxn id="63" idx="1"/>
          </p:cNvCxnSpPr>
          <p:nvPr/>
        </p:nvCxnSpPr>
        <p:spPr>
          <a:xfrm rot="16200000" flipH="1">
            <a:off x="1632441" y="6052223"/>
            <a:ext cx="1246222" cy="13423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20">
            <a:extLst>
              <a:ext uri="{FF2B5EF4-FFF2-40B4-BE49-F238E27FC236}">
                <a16:creationId xmlns:a16="http://schemas.microsoft.com/office/drawing/2014/main" id="{1C006B4E-581C-5C32-794F-E3E6CD2E025C}"/>
              </a:ext>
            </a:extLst>
          </p:cNvPr>
          <p:cNvSpPr/>
          <p:nvPr/>
        </p:nvSpPr>
        <p:spPr>
          <a:xfrm>
            <a:off x="1168524" y="7251752"/>
            <a:ext cx="827415" cy="185737"/>
          </a:xfrm>
          <a:prstGeom prst="roundRect">
            <a:avLst>
              <a:gd name="adj" fmla="val 50000"/>
            </a:avLst>
          </a:prstGeom>
          <a:solidFill>
            <a:srgbClr val="F2640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1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Build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48B53BD6-64C9-068E-4D11-16645CC1820F}"/>
              </a:ext>
            </a:extLst>
          </p:cNvPr>
          <p:cNvGrpSpPr/>
          <p:nvPr/>
        </p:nvGrpSpPr>
        <p:grpSpPr>
          <a:xfrm>
            <a:off x="4757549" y="5222693"/>
            <a:ext cx="831691" cy="877601"/>
            <a:chOff x="4450280" y="4775332"/>
            <a:chExt cx="831691" cy="877601"/>
          </a:xfrm>
        </p:grpSpPr>
        <p:pic>
          <p:nvPicPr>
            <p:cNvPr id="69" name="그림 68" descr="로고, 그래픽, 폰트, 클립아트이(가) 표시된 사진&#10;&#10;자동 생성된 설명">
              <a:extLst>
                <a:ext uri="{FF2B5EF4-FFF2-40B4-BE49-F238E27FC236}">
                  <a16:creationId xmlns:a16="http://schemas.microsoft.com/office/drawing/2014/main" id="{342AA5B5-DD82-D94B-E762-875D5ABDA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4515682" y="4775332"/>
              <a:ext cx="700887" cy="554869"/>
            </a:xfrm>
            <a:prstGeom prst="rect">
              <a:avLst/>
            </a:prstGeom>
          </p:spPr>
        </p:pic>
        <p:sp>
          <p:nvSpPr>
            <p:cNvPr id="71" name="사각형: 둥근 모서리 117">
              <a:extLst>
                <a:ext uri="{FF2B5EF4-FFF2-40B4-BE49-F238E27FC236}">
                  <a16:creationId xmlns:a16="http://schemas.microsoft.com/office/drawing/2014/main" id="{89F79CF3-E256-E0DD-8515-1BB9175705CF}"/>
                </a:ext>
              </a:extLst>
            </p:cNvPr>
            <p:cNvSpPr/>
            <p:nvPr/>
          </p:nvSpPr>
          <p:spPr>
            <a:xfrm>
              <a:off x="4450280" y="5399404"/>
              <a:ext cx="831691" cy="253529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338"/>
                </a:spcAft>
              </a:pPr>
              <a:r>
                <a:rPr lang="en-US" altLang="ko-KR" sz="9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Registry</a:t>
              </a:r>
              <a:endParaRPr lang="ko-KR" altLang="en-US" sz="9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73" name="꺾인 연결선[E] 72">
            <a:extLst>
              <a:ext uri="{FF2B5EF4-FFF2-40B4-BE49-F238E27FC236}">
                <a16:creationId xmlns:a16="http://schemas.microsoft.com/office/drawing/2014/main" id="{5C4DC511-438D-6DB8-38E7-DCD06B482E84}"/>
              </a:ext>
            </a:extLst>
          </p:cNvPr>
          <p:cNvCxnSpPr>
            <a:cxnSpLocks/>
            <a:stCxn id="71" idx="2"/>
            <a:endCxn id="63" idx="3"/>
          </p:cNvCxnSpPr>
          <p:nvPr/>
        </p:nvCxnSpPr>
        <p:spPr>
          <a:xfrm rot="5400000">
            <a:off x="3842799" y="6015920"/>
            <a:ext cx="1246222" cy="14149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사각형: 둥근 모서리 20">
            <a:extLst>
              <a:ext uri="{FF2B5EF4-FFF2-40B4-BE49-F238E27FC236}">
                <a16:creationId xmlns:a16="http://schemas.microsoft.com/office/drawing/2014/main" id="{DAA56327-EBA3-3B9C-EBFF-B7DAF9F7D615}"/>
              </a:ext>
            </a:extLst>
          </p:cNvPr>
          <p:cNvSpPr/>
          <p:nvPr/>
        </p:nvSpPr>
        <p:spPr>
          <a:xfrm>
            <a:off x="4761825" y="7239001"/>
            <a:ext cx="827415" cy="185737"/>
          </a:xfrm>
          <a:prstGeom prst="roundRect">
            <a:avLst>
              <a:gd name="adj" fmla="val 50000"/>
            </a:avLst>
          </a:prstGeom>
          <a:solidFill>
            <a:srgbClr val="F2640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1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Pull</a:t>
            </a:r>
          </a:p>
        </p:txBody>
      </p:sp>
      <p:sp>
        <p:nvSpPr>
          <p:cNvPr id="77" name="사각형: 둥근 모서리 117">
            <a:extLst>
              <a:ext uri="{FF2B5EF4-FFF2-40B4-BE49-F238E27FC236}">
                <a16:creationId xmlns:a16="http://schemas.microsoft.com/office/drawing/2014/main" id="{CED07A14-7DF2-3B78-C75E-5C664EF795F3}"/>
              </a:ext>
            </a:extLst>
          </p:cNvPr>
          <p:cNvSpPr/>
          <p:nvPr/>
        </p:nvSpPr>
        <p:spPr>
          <a:xfrm>
            <a:off x="2928853" y="8803927"/>
            <a:ext cx="831691" cy="253529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38"/>
              </a:spcAft>
            </a:pPr>
            <a:r>
              <a:rPr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Container</a:t>
            </a:r>
            <a:endParaRPr lang="ko-KR" altLang="en-US" sz="9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9DD0C71-2898-85BC-054E-81590BE0669F}"/>
              </a:ext>
            </a:extLst>
          </p:cNvPr>
          <p:cNvSpPr/>
          <p:nvPr/>
        </p:nvSpPr>
        <p:spPr>
          <a:xfrm>
            <a:off x="391168" y="6507526"/>
            <a:ext cx="6120531" cy="28379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900" spc="-68">
              <a:latin typeface="+mn-ea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E2B66771-E54A-D771-11C9-11BEBC08C114}"/>
              </a:ext>
            </a:extLst>
          </p:cNvPr>
          <p:cNvCxnSpPr>
            <a:cxnSpLocks/>
            <a:stCxn id="63" idx="2"/>
            <a:endCxn id="81" idx="0"/>
          </p:cNvCxnSpPr>
          <p:nvPr/>
        </p:nvCxnSpPr>
        <p:spPr>
          <a:xfrm flipH="1">
            <a:off x="3340442" y="7473280"/>
            <a:ext cx="2138" cy="408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20">
            <a:extLst>
              <a:ext uri="{FF2B5EF4-FFF2-40B4-BE49-F238E27FC236}">
                <a16:creationId xmlns:a16="http://schemas.microsoft.com/office/drawing/2014/main" id="{03A2C76A-3C68-3913-1668-CB85A9B8867A}"/>
              </a:ext>
            </a:extLst>
          </p:cNvPr>
          <p:cNvSpPr/>
          <p:nvPr/>
        </p:nvSpPr>
        <p:spPr>
          <a:xfrm>
            <a:off x="2926734" y="7881852"/>
            <a:ext cx="827415" cy="185737"/>
          </a:xfrm>
          <a:prstGeom prst="roundRect">
            <a:avLst>
              <a:gd name="adj" fmla="val 50000"/>
            </a:avLst>
          </a:prstGeom>
          <a:solidFill>
            <a:srgbClr val="F2640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spc="-1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Run</a:t>
            </a:r>
          </a:p>
        </p:txBody>
      </p:sp>
      <p:sp>
        <p:nvSpPr>
          <p:cNvPr id="82" name="사각형: 둥근 모서리 117">
            <a:extLst>
              <a:ext uri="{FF2B5EF4-FFF2-40B4-BE49-F238E27FC236}">
                <a16:creationId xmlns:a16="http://schemas.microsoft.com/office/drawing/2014/main" id="{3A88C9CB-8C4F-EAB5-2F1A-BCE99BD9E9AC}"/>
              </a:ext>
            </a:extLst>
          </p:cNvPr>
          <p:cNvSpPr/>
          <p:nvPr/>
        </p:nvSpPr>
        <p:spPr>
          <a:xfrm>
            <a:off x="4012882" y="8803927"/>
            <a:ext cx="831691" cy="253529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38"/>
              </a:spcAft>
            </a:pPr>
            <a:r>
              <a:rPr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Container</a:t>
            </a:r>
            <a:endParaRPr lang="ko-KR" altLang="en-US" sz="9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83" name="사각형: 둥근 모서리 117">
            <a:extLst>
              <a:ext uri="{FF2B5EF4-FFF2-40B4-BE49-F238E27FC236}">
                <a16:creationId xmlns:a16="http://schemas.microsoft.com/office/drawing/2014/main" id="{A7D72030-E42C-15D2-335E-40C80C4469CC}"/>
              </a:ext>
            </a:extLst>
          </p:cNvPr>
          <p:cNvSpPr/>
          <p:nvPr/>
        </p:nvSpPr>
        <p:spPr>
          <a:xfrm>
            <a:off x="1844824" y="8803927"/>
            <a:ext cx="831691" cy="253529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38"/>
              </a:spcAft>
            </a:pPr>
            <a:r>
              <a:rPr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Container</a:t>
            </a:r>
            <a:endParaRPr lang="ko-KR" altLang="en-US" sz="9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4" name="꺾인 연결선[E] 83">
            <a:extLst>
              <a:ext uri="{FF2B5EF4-FFF2-40B4-BE49-F238E27FC236}">
                <a16:creationId xmlns:a16="http://schemas.microsoft.com/office/drawing/2014/main" id="{5F279F8B-F5A9-739C-0712-BAF07F3AA6A1}"/>
              </a:ext>
            </a:extLst>
          </p:cNvPr>
          <p:cNvCxnSpPr>
            <a:cxnSpLocks/>
            <a:stCxn id="81" idx="2"/>
            <a:endCxn id="83" idx="0"/>
          </p:cNvCxnSpPr>
          <p:nvPr/>
        </p:nvCxnSpPr>
        <p:spPr>
          <a:xfrm rot="5400000">
            <a:off x="2432387" y="7895872"/>
            <a:ext cx="736338" cy="10797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7F1985C-1D70-0530-82DE-B4CF6DDCF78B}"/>
              </a:ext>
            </a:extLst>
          </p:cNvPr>
          <p:cNvCxnSpPr>
            <a:cxnSpLocks/>
            <a:stCxn id="81" idx="2"/>
            <a:endCxn id="77" idx="0"/>
          </p:cNvCxnSpPr>
          <p:nvPr/>
        </p:nvCxnSpPr>
        <p:spPr>
          <a:xfrm>
            <a:off x="3340442" y="8067589"/>
            <a:ext cx="4257" cy="73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[E] 91">
            <a:extLst>
              <a:ext uri="{FF2B5EF4-FFF2-40B4-BE49-F238E27FC236}">
                <a16:creationId xmlns:a16="http://schemas.microsoft.com/office/drawing/2014/main" id="{2E755918-AA64-5D29-6919-3E7F5A3CF8B5}"/>
              </a:ext>
            </a:extLst>
          </p:cNvPr>
          <p:cNvCxnSpPr>
            <a:cxnSpLocks/>
            <a:stCxn id="81" idx="2"/>
            <a:endCxn id="82" idx="0"/>
          </p:cNvCxnSpPr>
          <p:nvPr/>
        </p:nvCxnSpPr>
        <p:spPr>
          <a:xfrm rot="16200000" flipH="1">
            <a:off x="3516416" y="7891615"/>
            <a:ext cx="736338" cy="10882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94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257417" y="9633520"/>
            <a:ext cx="375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712469-6332-420C-B19B-CC401659B8F3}"/>
              </a:ext>
            </a:extLst>
          </p:cNvPr>
          <p:cNvSpPr/>
          <p:nvPr/>
        </p:nvSpPr>
        <p:spPr>
          <a:xfrm>
            <a:off x="343853" y="278283"/>
            <a:ext cx="669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2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FECD3B-9ED8-4F85-9D4B-E9E27B26DD09}"/>
              </a:ext>
            </a:extLst>
          </p:cNvPr>
          <p:cNvSpPr txBox="1"/>
          <p:nvPr/>
        </p:nvSpPr>
        <p:spPr>
          <a:xfrm>
            <a:off x="952500" y="308763"/>
            <a:ext cx="5140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Docker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네트워크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0C345F2-6644-43B7-9BCE-D8D176105CE6}"/>
              </a:ext>
            </a:extLst>
          </p:cNvPr>
          <p:cNvSpPr/>
          <p:nvPr/>
        </p:nvSpPr>
        <p:spPr>
          <a:xfrm>
            <a:off x="404813" y="894525"/>
            <a:ext cx="6120531" cy="2437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AutoNum type="arabicPeriod"/>
            </a:pP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공개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IP (Public IP)</a:t>
            </a:r>
          </a:p>
          <a:p>
            <a:pPr marL="628650" lvl="1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kumimoji="0" lang="ko-KR" altLang="en-US" sz="100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인터넷 상의 다른 네트워크와 직접적으로 통신할 수 있습니다</a:t>
            </a:r>
            <a:r>
              <a:rPr kumimoji="0" lang="en-US" altLang="ko-KR" sz="100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.</a:t>
            </a:r>
          </a:p>
          <a:p>
            <a:pPr marL="628650" lvl="1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kumimoji="0" lang="ko-KR" altLang="en-US" sz="100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예를 들어</a:t>
            </a:r>
            <a:r>
              <a:rPr kumimoji="0" lang="en-US" altLang="ko-KR" sz="100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,</a:t>
            </a:r>
            <a:r>
              <a:rPr kumimoji="0" lang="ko-KR" altLang="en-US" sz="100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 서울시 영등포구 여의도동 </a:t>
            </a:r>
            <a:r>
              <a:rPr kumimoji="0" lang="en-US" altLang="ko-KR" sz="100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192-1</a:t>
            </a:r>
            <a:r>
              <a:rPr kumimoji="0" lang="ko-KR" altLang="en-US" sz="100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 같이 모두가 인식 가능한 인터넷 상의 주소를 의미합니다</a:t>
            </a:r>
            <a:r>
              <a:rPr kumimoji="0" lang="en-US" altLang="ko-KR" sz="100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.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  <a:cs typeface="+mn-cs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사설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IP (Private IP)</a:t>
            </a:r>
          </a:p>
          <a:p>
            <a:pPr marL="628650" marR="0" lvl="1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인터넷 상의 다른 네트워크와 직접적으로 통신할 수 </a:t>
            </a:r>
            <a:r>
              <a:rPr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없습니다</a:t>
            </a:r>
            <a:r>
              <a:rPr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pPr marL="628650" marR="0" lvl="1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동일 </a:t>
            </a:r>
            <a:r>
              <a:rPr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네트워크에서만 직접적으로 통신할 수 있습니다</a:t>
            </a:r>
            <a:r>
              <a:rPr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  <a:cs typeface="+mn-cs"/>
            </a:endParaRPr>
          </a:p>
          <a:p>
            <a:pPr marL="628650" marR="0" lvl="1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예를 들어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,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 동생 방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,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 큰 방 같이 내부에서만 인식가능한 주소를 의미합니다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.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Docker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네트워크 구성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28650" lvl="1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Docker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내부에 사설 네트워크가 구성됩니다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marL="628650" lvl="1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Host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네트워크에 연결하려면 별도의 작업이 필요합니다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3" name="그림 2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B9CD3803-E631-F664-86DE-C7F879079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70" y="3387031"/>
            <a:ext cx="5886815" cy="279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257417" y="9633520"/>
            <a:ext cx="375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712469-6332-420C-B19B-CC401659B8F3}"/>
              </a:ext>
            </a:extLst>
          </p:cNvPr>
          <p:cNvSpPr/>
          <p:nvPr/>
        </p:nvSpPr>
        <p:spPr>
          <a:xfrm>
            <a:off x="343853" y="278283"/>
            <a:ext cx="669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3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FECD3B-9ED8-4F85-9D4B-E9E27B26DD09}"/>
              </a:ext>
            </a:extLst>
          </p:cNvPr>
          <p:cNvSpPr txBox="1"/>
          <p:nvPr/>
        </p:nvSpPr>
        <p:spPr>
          <a:xfrm>
            <a:off x="952500" y="308763"/>
            <a:ext cx="5140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Docker Registry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0C345F2-6644-43B7-9BCE-D8D176105CE6}"/>
              </a:ext>
            </a:extLst>
          </p:cNvPr>
          <p:cNvSpPr/>
          <p:nvPr/>
        </p:nvSpPr>
        <p:spPr>
          <a:xfrm>
            <a:off x="404813" y="894525"/>
            <a:ext cx="6120531" cy="2611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AutoNum type="arabicPeriod"/>
            </a:pP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Docker hub</a:t>
            </a:r>
          </a:p>
          <a:p>
            <a:pPr marL="628650" lvl="1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34" charset="-127"/>
                <a:ea typeface="맑은 고딕" panose="020B0503020000020004" pitchFamily="34" charset="-127"/>
                <a:hlinkClick r:id="rId3"/>
              </a:rPr>
              <a:t>https://hub.docker.com/</a:t>
            </a:r>
            <a:endParaRPr lang="en-US" altLang="ko-KR" sz="1000" b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628650" lvl="1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  <a:cs typeface="+mn-cs"/>
            </a:endParaRPr>
          </a:p>
          <a:p>
            <a:pPr marL="342900" indent="-342900">
              <a:lnSpc>
                <a:spcPct val="120000"/>
              </a:lnSpc>
              <a:buFontTx/>
              <a:buAutoNum type="arabicPeriod"/>
            </a:pP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설치 및 실행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28650" marR="0" lvl="1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docker pull </a:t>
            </a:r>
            <a:r>
              <a:rPr kumimoji="0" lang="en-US" altLang="ko-KR" sz="1000" b="1" i="0" u="none" strike="noStrike" kern="1200" cap="none" spc="0" normalizeH="0" baseline="0" noProof="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mariadb</a:t>
            </a:r>
            <a:endParaRPr kumimoji="0" lang="en-US" altLang="ko-KR" sz="1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  <a:cs typeface="+mn-cs"/>
            </a:endParaRPr>
          </a:p>
          <a:p>
            <a:pPr marL="628650" lvl="1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docker run --name </a:t>
            </a:r>
            <a:r>
              <a:rPr lang="en-US" altLang="ko-KR" sz="1000" b="1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mariadb</a:t>
            </a:r>
            <a:r>
              <a:rPr lang="en-US" altLang="ko-KR" sz="1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-server -e MYSQL_ROOT_PASSWORD=my-secret-pw -d </a:t>
            </a:r>
            <a:r>
              <a:rPr lang="en-US" altLang="ko-KR" sz="1000" b="1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mariadb</a:t>
            </a:r>
            <a:endParaRPr lang="en-US" altLang="ko-KR" sz="1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628650" lvl="1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docker run --name </a:t>
            </a:r>
            <a:r>
              <a:rPr lang="en-US" altLang="ko-KR" sz="1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mariadb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-server -p 3306:3306 -e MYSQL_ROOT_PASSWORD=my-secret-pw -d </a:t>
            </a:r>
            <a:r>
              <a:rPr lang="en-US" altLang="ko-KR" sz="1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mariadb</a:t>
            </a:r>
            <a:endParaRPr lang="en-US" altLang="ko-KR" sz="1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628650" lvl="1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sz="1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  <a:cs typeface="+mn-cs"/>
            </a:endParaRPr>
          </a:p>
          <a:p>
            <a:pPr marL="628650" lvl="1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598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257417" y="9633520"/>
            <a:ext cx="375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712469-6332-420C-B19B-CC401659B8F3}"/>
              </a:ext>
            </a:extLst>
          </p:cNvPr>
          <p:cNvSpPr/>
          <p:nvPr/>
        </p:nvSpPr>
        <p:spPr>
          <a:xfrm>
            <a:off x="343853" y="278283"/>
            <a:ext cx="669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4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FECD3B-9ED8-4F85-9D4B-E9E27B26DD09}"/>
              </a:ext>
            </a:extLst>
          </p:cNvPr>
          <p:cNvSpPr txBox="1"/>
          <p:nvPr/>
        </p:nvSpPr>
        <p:spPr>
          <a:xfrm>
            <a:off x="952500" y="308763"/>
            <a:ext cx="5140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Frontend Project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환경 세팅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0C345F2-6644-43B7-9BCE-D8D176105CE6}"/>
              </a:ext>
            </a:extLst>
          </p:cNvPr>
          <p:cNvSpPr/>
          <p:nvPr/>
        </p:nvSpPr>
        <p:spPr>
          <a:xfrm>
            <a:off x="404813" y="894525"/>
            <a:ext cx="6120531" cy="3202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AutoNum type="arabicPeriod"/>
            </a:pP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필수 설치 요소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28650" lvl="1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b="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NodeJs</a:t>
            </a:r>
            <a:r>
              <a:rPr lang="en-US" altLang="ko-KR" sz="10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(</a:t>
            </a:r>
            <a:r>
              <a:rPr lang="en-US" altLang="ko-KR" sz="10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34" charset="-127"/>
                <a:ea typeface="맑은 고딕" panose="020B0503020000020004" pitchFamily="34" charset="-127"/>
                <a:hlinkClick r:id="rId3"/>
              </a:rPr>
              <a:t>https://nodejs.org/en</a:t>
            </a:r>
            <a:r>
              <a:rPr lang="en-US" altLang="ko-KR" sz="10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)</a:t>
            </a:r>
          </a:p>
          <a:p>
            <a:pPr marL="628650" lvl="1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b="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VSCode</a:t>
            </a:r>
            <a:r>
              <a:rPr lang="en-US" altLang="ko-KR" sz="10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(Prettier plugin)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  <a:cs typeface="+mn-cs"/>
            </a:endParaRPr>
          </a:p>
          <a:p>
            <a:pPr marL="342900" indent="-342900">
              <a:lnSpc>
                <a:spcPct val="120000"/>
              </a:lnSpc>
              <a:buFontTx/>
              <a:buAutoNum type="arabicPeriod"/>
            </a:pP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세팅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(</a:t>
            </a:r>
            <a:r>
              <a:rPr lang="en-US" altLang="ko-KR" sz="1600" b="1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Package.json</a:t>
            </a:r>
            <a:r>
              <a:rPr lang="en-US" altLang="ko-KR" sz="16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)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28650" marR="0" lvl="1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git clone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[Repository URL]</a:t>
            </a:r>
          </a:p>
          <a:p>
            <a:pPr marL="628650" marR="0" lvl="1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000" b="1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npm</a:t>
            </a:r>
            <a:r>
              <a:rPr lang="en-US" altLang="ko-KR" sz="1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Install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실행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28650" marR="0" lvl="1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npm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 start</a:t>
            </a:r>
            <a:endParaRPr kumimoji="0" lang="en-US" altLang="ko-KR" sz="16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16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Docker </a:t>
            </a:r>
            <a:r>
              <a:rPr lang="ko-KR" altLang="en-US" sz="16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세팅</a:t>
            </a:r>
            <a:r>
              <a:rPr lang="en-US" altLang="ko-KR" sz="16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(</a:t>
            </a:r>
            <a:r>
              <a:rPr lang="en-US" altLang="ko-KR" sz="1600" b="1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Package.json</a:t>
            </a:r>
            <a:r>
              <a:rPr lang="en-US" altLang="ko-KR" sz="16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)</a:t>
            </a:r>
            <a:endParaRPr kumimoji="0" lang="en-US" altLang="ko-KR" sz="16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  <a:cs typeface="+mn-cs"/>
            </a:endParaRPr>
          </a:p>
          <a:p>
            <a:pPr marL="628650" marR="0" lvl="1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000" b="1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npm</a:t>
            </a:r>
            <a:r>
              <a:rPr lang="en-US" altLang="ko-KR" sz="1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run </a:t>
            </a:r>
            <a:r>
              <a:rPr lang="en-US" altLang="ko-KR" sz="1000" b="1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build:prod</a:t>
            </a:r>
            <a:endParaRPr lang="en-US" altLang="ko-KR" sz="1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628650" marR="0" lvl="1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000" b="1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npm</a:t>
            </a:r>
            <a:r>
              <a:rPr lang="en-US" altLang="ko-KR" sz="1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run </a:t>
            </a:r>
            <a:r>
              <a:rPr lang="en-US" altLang="ko-KR" sz="1000" b="1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docker:build</a:t>
            </a:r>
            <a:endParaRPr lang="en-US" altLang="ko-KR" sz="1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628650" marR="0" lvl="1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000" b="1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npm</a:t>
            </a:r>
            <a:r>
              <a:rPr lang="en-US" altLang="ko-KR" sz="1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run </a:t>
            </a:r>
            <a:r>
              <a:rPr lang="en-US" altLang="ko-KR" sz="1000" b="1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docker:run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28650" marR="0" lvl="1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  <a:cs typeface="+mn-cs"/>
            </a:endParaRPr>
          </a:p>
          <a:p>
            <a:pPr marL="628650" lvl="1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519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257417" y="9633520"/>
            <a:ext cx="375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712469-6332-420C-B19B-CC401659B8F3}"/>
              </a:ext>
            </a:extLst>
          </p:cNvPr>
          <p:cNvSpPr/>
          <p:nvPr/>
        </p:nvSpPr>
        <p:spPr>
          <a:xfrm>
            <a:off x="343853" y="278283"/>
            <a:ext cx="669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5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FECD3B-9ED8-4F85-9D4B-E9E27B26DD09}"/>
              </a:ext>
            </a:extLst>
          </p:cNvPr>
          <p:cNvSpPr txBox="1"/>
          <p:nvPr/>
        </p:nvSpPr>
        <p:spPr>
          <a:xfrm>
            <a:off x="952500" y="308763"/>
            <a:ext cx="5140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Backend 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환경 세팅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0C345F2-6644-43B7-9BCE-D8D176105CE6}"/>
              </a:ext>
            </a:extLst>
          </p:cNvPr>
          <p:cNvSpPr/>
          <p:nvPr/>
        </p:nvSpPr>
        <p:spPr>
          <a:xfrm>
            <a:off x="404813" y="894525"/>
            <a:ext cx="6120531" cy="2168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AutoNum type="arabicPeriod"/>
            </a:pP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필수 설치 요소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28650" lvl="1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b="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Intellij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  <a:cs typeface="+mn-cs"/>
            </a:endParaRPr>
          </a:p>
          <a:p>
            <a:pPr marL="342900" indent="-342900">
              <a:lnSpc>
                <a:spcPct val="120000"/>
              </a:lnSpc>
              <a:buFontTx/>
              <a:buAutoNum type="arabicPeriod"/>
            </a:pP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세팅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28650" marR="0" lvl="1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Gradle build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16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Docker </a:t>
            </a:r>
            <a:r>
              <a:rPr lang="ko-KR" altLang="en-US" sz="16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세팅</a:t>
            </a:r>
            <a:endParaRPr kumimoji="0" lang="en-US" altLang="ko-KR" sz="16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  <a:cs typeface="+mn-cs"/>
            </a:endParaRPr>
          </a:p>
          <a:p>
            <a:pPr marL="628650" marR="0" lvl="1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docker build --build-</a:t>
            </a:r>
            <a:r>
              <a:rPr lang="en-US" altLang="ko-KR" sz="1000" b="1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arg</a:t>
            </a:r>
            <a:r>
              <a:rPr lang="en-US" altLang="ko-KR" sz="1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PROFILE=local -t </a:t>
            </a:r>
            <a:r>
              <a:rPr lang="en-US" altLang="ko-KR" sz="1000" b="1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osts-api:latest</a:t>
            </a:r>
            <a:r>
              <a:rPr lang="en-US" altLang="ko-KR" sz="1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. -f </a:t>
            </a:r>
            <a:r>
              <a:rPr lang="en-US" altLang="ko-KR" sz="1000" b="1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osts-api</a:t>
            </a:r>
            <a:r>
              <a:rPr lang="en-US" altLang="ko-KR" sz="1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/</a:t>
            </a:r>
            <a:r>
              <a:rPr lang="en-US" altLang="ko-KR" sz="1000" b="1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Dockerfile</a:t>
            </a:r>
            <a:endParaRPr lang="en-US" altLang="ko-KR" sz="1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628650" marR="0" lvl="1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docker run -it -p 8080:8080 </a:t>
            </a:r>
            <a:r>
              <a:rPr kumimoji="0" lang="en-US" altLang="ko-KR" sz="1000" b="1" i="0" u="none" strike="noStrike" kern="1200" cap="none" spc="0" normalizeH="0" baseline="0" noProof="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osts-api</a:t>
            </a:r>
            <a:endParaRPr kumimoji="0" lang="en-US" altLang="ko-KR" sz="1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  <a:cs typeface="+mn-cs"/>
            </a:endParaRPr>
          </a:p>
          <a:p>
            <a:pPr marL="628650" marR="0" lvl="1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  <a:cs typeface="+mn-cs"/>
            </a:endParaRPr>
          </a:p>
          <a:p>
            <a:pPr marL="628650" lvl="1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6689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4005</TotalTime>
  <Words>460</Words>
  <Application>Microsoft Macintosh PowerPoint</Application>
  <PresentationFormat>A4 용지(210x297mm)</PresentationFormat>
  <Paragraphs>77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KoPub돋움체 Medium</vt:lpstr>
      <vt:lpstr>Arial</vt:lpstr>
      <vt:lpstr>Menlo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이상민</dc:creator>
  <cp:lastModifiedBy>이상진</cp:lastModifiedBy>
  <cp:revision>964</cp:revision>
  <cp:lastPrinted>2021-04-14T10:23:38Z</cp:lastPrinted>
  <dcterms:created xsi:type="dcterms:W3CDTF">2018-12-28T02:01:13Z</dcterms:created>
  <dcterms:modified xsi:type="dcterms:W3CDTF">2023-11-17T04:06:05Z</dcterms:modified>
</cp:coreProperties>
</file>