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4" r:id="rId4"/>
    <p:sldId id="268" r:id="rId5"/>
    <p:sldId id="270" r:id="rId6"/>
    <p:sldId id="265" r:id="rId7"/>
    <p:sldId id="266" r:id="rId8"/>
    <p:sldId id="267" r:id="rId9"/>
    <p:sldId id="271" r:id="rId10"/>
    <p:sldId id="269" r:id="rId11"/>
    <p:sldId id="261" r:id="rId12"/>
    <p:sldId id="259" r:id="rId13"/>
    <p:sldId id="260" r:id="rId14"/>
    <p:sldId id="262" r:id="rId15"/>
    <p:sldId id="263" r:id="rId16"/>
    <p:sldId id="25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76E2-9E8A-594C-A0AE-2B266215CED4}" type="datetimeFigureOut">
              <a:rPr lang="en-US" smtClean="0"/>
              <a:t>16/06/13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21A8-DFFA-E541-8EDF-2A45FDFD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76E2-9E8A-594C-A0AE-2B266215CED4}" type="datetimeFigureOut">
              <a:rPr lang="en-US" smtClean="0"/>
              <a:t>16/06/13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21A8-DFFA-E541-8EDF-2A45FDFD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8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76E2-9E8A-594C-A0AE-2B266215CED4}" type="datetimeFigureOut">
              <a:rPr lang="en-US" smtClean="0"/>
              <a:t>16/06/13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21A8-DFFA-E541-8EDF-2A45FDFD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8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76E2-9E8A-594C-A0AE-2B266215CED4}" type="datetimeFigureOut">
              <a:rPr lang="en-US" smtClean="0"/>
              <a:t>16/06/13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21A8-DFFA-E541-8EDF-2A45FDFD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9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76E2-9E8A-594C-A0AE-2B266215CED4}" type="datetimeFigureOut">
              <a:rPr lang="en-US" smtClean="0"/>
              <a:t>16/06/13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21A8-DFFA-E541-8EDF-2A45FDFD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76E2-9E8A-594C-A0AE-2B266215CED4}" type="datetimeFigureOut">
              <a:rPr lang="en-US" smtClean="0"/>
              <a:t>16/06/13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21A8-DFFA-E541-8EDF-2A45FDFD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5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76E2-9E8A-594C-A0AE-2B266215CED4}" type="datetimeFigureOut">
              <a:rPr lang="en-US" smtClean="0"/>
              <a:t>16/06/13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21A8-DFFA-E541-8EDF-2A45FDFD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8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76E2-9E8A-594C-A0AE-2B266215CED4}" type="datetimeFigureOut">
              <a:rPr lang="en-US" smtClean="0"/>
              <a:t>16/06/13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21A8-DFFA-E541-8EDF-2A45FDFD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1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76E2-9E8A-594C-A0AE-2B266215CED4}" type="datetimeFigureOut">
              <a:rPr lang="en-US" smtClean="0"/>
              <a:t>16/06/13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21A8-DFFA-E541-8EDF-2A45FDFD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5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76E2-9E8A-594C-A0AE-2B266215CED4}" type="datetimeFigureOut">
              <a:rPr lang="en-US" smtClean="0"/>
              <a:t>16/06/13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21A8-DFFA-E541-8EDF-2A45FDFD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9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76E2-9E8A-594C-A0AE-2B266215CED4}" type="datetimeFigureOut">
              <a:rPr lang="en-US" smtClean="0"/>
              <a:t>16/06/13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21A8-DFFA-E541-8EDF-2A45FDFD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5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E76E2-9E8A-594C-A0AE-2B266215CED4}" type="datetimeFigureOut">
              <a:rPr lang="en-US" smtClean="0"/>
              <a:t>16/06/13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C21A8-DFFA-E541-8EDF-2A45FDFD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5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4350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Gestione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allerte</a:t>
            </a:r>
            <a:r>
              <a:rPr lang="en-US" dirty="0"/>
              <a:t> </a:t>
            </a:r>
            <a:r>
              <a:rPr lang="en-US" dirty="0" err="1"/>
              <a:t>astronomiche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BerkleyDB</a:t>
            </a:r>
            <a:r>
              <a:rPr lang="en-US" dirty="0"/>
              <a:t> e </a:t>
            </a:r>
            <a:r>
              <a:rPr lang="en-US" dirty="0" err="1"/>
              <a:t>visualizzazione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dispositivo</a:t>
            </a:r>
            <a:r>
              <a:rPr lang="en-US" dirty="0"/>
              <a:t> mobile Apple </a:t>
            </a:r>
            <a:r>
              <a:rPr lang="en-US" dirty="0" err="1" smtClean="0"/>
              <a:t>iOs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</a:t>
            </a:r>
            <a:br>
              <a:rPr lang="en-US" dirty="0" smtClean="0"/>
            </a:br>
            <a:r>
              <a:rPr lang="en-US" b="1" dirty="0" err="1" smtClean="0"/>
              <a:t>Proposta</a:t>
            </a:r>
            <a:r>
              <a:rPr lang="en-US" b="1" dirty="0" smtClean="0"/>
              <a:t> di </a:t>
            </a:r>
            <a:r>
              <a:rPr lang="en-US" b="1" dirty="0" err="1" smtClean="0"/>
              <a:t>lavoro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0973" y="5099061"/>
            <a:ext cx="6400800" cy="1752600"/>
          </a:xfrm>
        </p:spPr>
        <p:txBody>
          <a:bodyPr/>
          <a:lstStyle/>
          <a:p>
            <a:r>
              <a:rPr lang="en-US" dirty="0" smtClean="0"/>
              <a:t>A. Bulgarelli</a:t>
            </a:r>
          </a:p>
          <a:p>
            <a:r>
              <a:rPr lang="en-US" dirty="0" smtClean="0"/>
              <a:t>INAF/IASF Bologna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16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32191" y="2236673"/>
            <a:ext cx="1508084" cy="81353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Archivio</a:t>
            </a:r>
            <a:r>
              <a:rPr lang="en-US" dirty="0" smtClean="0"/>
              <a:t> </a:t>
            </a:r>
            <a:r>
              <a:rPr lang="en-US" dirty="0" err="1" smtClean="0"/>
              <a:t>fotoni</a:t>
            </a:r>
            <a:r>
              <a:rPr lang="en-US" dirty="0" smtClean="0"/>
              <a:t>/log </a:t>
            </a:r>
            <a:r>
              <a:rPr lang="en-US" dirty="0" err="1" smtClean="0"/>
              <a:t>su</a:t>
            </a:r>
            <a:r>
              <a:rPr lang="en-US" dirty="0" smtClean="0"/>
              <a:t> file BDB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142113" y="4267753"/>
            <a:ext cx="1508084" cy="8135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Allerte</a:t>
            </a:r>
            <a:r>
              <a:rPr lang="en-US" dirty="0" smtClean="0"/>
              <a:t> </a:t>
            </a:r>
            <a:r>
              <a:rPr lang="en-US" dirty="0" err="1" smtClean="0"/>
              <a:t>astronomiche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BDB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467345" y="2240255"/>
            <a:ext cx="1508084" cy="81353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Generazione</a:t>
            </a:r>
            <a:r>
              <a:rPr lang="en-US" dirty="0" smtClean="0"/>
              <a:t> counts maps (multicore)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75429" y="3622878"/>
            <a:ext cx="1508084" cy="81353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iOs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3" name="Straight Arrow Connector 2"/>
          <p:cNvCxnSpPr>
            <a:stCxn id="15" idx="3"/>
            <a:endCxn id="20" idx="0"/>
          </p:cNvCxnSpPr>
          <p:nvPr/>
        </p:nvCxnSpPr>
        <p:spPr>
          <a:xfrm>
            <a:off x="5975429" y="2647023"/>
            <a:ext cx="754042" cy="975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2" idx="3"/>
            <a:endCxn id="20" idx="1"/>
          </p:cNvCxnSpPr>
          <p:nvPr/>
        </p:nvCxnSpPr>
        <p:spPr>
          <a:xfrm flipV="1">
            <a:off x="3650197" y="4029646"/>
            <a:ext cx="2325232" cy="644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04333" y="1883546"/>
            <a:ext cx="110912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n-the-fly</a:t>
            </a:r>
            <a:endParaRPr lang="en-US" dirty="0"/>
          </a:p>
        </p:txBody>
      </p:sp>
      <p:sp>
        <p:nvSpPr>
          <p:cNvPr id="22" name="Title 20"/>
          <p:cNvSpPr txBox="1">
            <a:spLocks/>
          </p:cNvSpPr>
          <p:nvPr/>
        </p:nvSpPr>
        <p:spPr>
          <a:xfrm>
            <a:off x="457200" y="36530"/>
            <a:ext cx="8229600" cy="95558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FASE 3: parallel data access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86106" y="179937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Ice/GRID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640275" y="2241064"/>
            <a:ext cx="827070" cy="3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40275" y="2390276"/>
            <a:ext cx="827070" cy="3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640275" y="2547902"/>
            <a:ext cx="827070" cy="3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40275" y="2705528"/>
            <a:ext cx="827070" cy="3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640275" y="2863154"/>
            <a:ext cx="827070" cy="3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640275" y="3020780"/>
            <a:ext cx="827070" cy="3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88720" y="5842000"/>
            <a:ext cx="7632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Misure</a:t>
            </a:r>
            <a:r>
              <a:rPr lang="en-US" dirty="0" smtClean="0"/>
              <a:t> di performance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soluzione</a:t>
            </a:r>
            <a:r>
              <a:rPr lang="en-US" dirty="0" smtClean="0"/>
              <a:t> single core e multi-core (scaling capability)</a:t>
            </a:r>
          </a:p>
          <a:p>
            <a:endParaRPr lang="en-US" dirty="0"/>
          </a:p>
          <a:p>
            <a:r>
              <a:rPr lang="en-US" dirty="0" err="1" smtClean="0"/>
              <a:t>Versione</a:t>
            </a:r>
            <a:r>
              <a:rPr lang="en-US" dirty="0" smtClean="0"/>
              <a:t> con caching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600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E/</a:t>
            </a:r>
            <a:r>
              <a:rPr lang="it-IT" dirty="0" err="1" smtClean="0"/>
              <a:t>R</a:t>
            </a:r>
            <a:r>
              <a:rPr lang="it-IT" dirty="0" smtClean="0"/>
              <a:t> e relazionale (ALERTS)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57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29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26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0"/>
            <a:ext cx="9144000" cy="63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337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7600"/>
            <a:ext cx="9144000" cy="462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08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Ambiente</a:t>
            </a:r>
            <a:r>
              <a:rPr lang="en-US" dirty="0" smtClean="0"/>
              <a:t> di </a:t>
            </a:r>
            <a:r>
              <a:rPr lang="en-US" dirty="0" err="1" smtClean="0"/>
              <a:t>lavoro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5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Ambiente</a:t>
            </a:r>
            <a:r>
              <a:rPr lang="en-US" dirty="0" smtClean="0"/>
              <a:t> di </a:t>
            </a:r>
            <a:r>
              <a:rPr lang="en-US" dirty="0" err="1" smtClean="0"/>
              <a:t>lavoro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Virtual Machine con </a:t>
            </a:r>
            <a:r>
              <a:rPr lang="en-US" dirty="0" err="1" smtClean="0"/>
              <a:t>ambiente</a:t>
            </a:r>
            <a:r>
              <a:rPr lang="en-US" dirty="0"/>
              <a:t> </a:t>
            </a:r>
            <a:r>
              <a:rPr lang="en-US" dirty="0" err="1" smtClean="0"/>
              <a:t>già</a:t>
            </a:r>
            <a:r>
              <a:rPr lang="en-US" dirty="0" smtClean="0"/>
              <a:t> </a:t>
            </a:r>
            <a:r>
              <a:rPr lang="en-US" dirty="0" err="1" smtClean="0"/>
              <a:t>installato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-hub (ASTRO-EDU)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Coding convention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Eventualmente</a:t>
            </a:r>
            <a:r>
              <a:rPr lang="en-US" dirty="0" smtClean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Redmine</a:t>
            </a:r>
            <a:r>
              <a:rPr lang="en-US" dirty="0" smtClean="0"/>
              <a:t> (</a:t>
            </a:r>
            <a:r>
              <a:rPr lang="en-US" dirty="0" err="1" smtClean="0"/>
              <a:t>redmine.iasfbo.inaf.it</a:t>
            </a:r>
            <a:r>
              <a:rPr lang="en-US" dirty="0" smtClean="0"/>
              <a:t>)</a:t>
            </a:r>
            <a:r>
              <a:rPr lang="en-US" dirty="0" smtClean="0"/>
              <a:t>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Visual Paradigm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Sprint (?)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296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4556" y="1408804"/>
            <a:ext cx="1508084" cy="8135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Archivio</a:t>
            </a:r>
            <a:r>
              <a:rPr lang="en-US" dirty="0" smtClean="0"/>
              <a:t> </a:t>
            </a:r>
            <a:r>
              <a:rPr lang="en-US" dirty="0" err="1" smtClean="0"/>
              <a:t>fotoni</a:t>
            </a:r>
            <a:r>
              <a:rPr lang="en-US" dirty="0" smtClean="0"/>
              <a:t>/log </a:t>
            </a:r>
            <a:r>
              <a:rPr lang="en-US" dirty="0" err="1" smtClean="0"/>
              <a:t>su</a:t>
            </a:r>
            <a:r>
              <a:rPr lang="en-US" dirty="0" smtClean="0"/>
              <a:t> file system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54556" y="3439884"/>
            <a:ext cx="1508084" cy="8135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Allerte</a:t>
            </a:r>
            <a:r>
              <a:rPr lang="en-US" dirty="0" smtClean="0"/>
              <a:t> </a:t>
            </a:r>
            <a:r>
              <a:rPr lang="en-US" dirty="0" err="1" smtClean="0"/>
              <a:t>astronomiche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MySQL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80551" y="1408804"/>
            <a:ext cx="1508084" cy="81353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Archivio</a:t>
            </a:r>
            <a:r>
              <a:rPr lang="en-US" dirty="0" smtClean="0"/>
              <a:t> </a:t>
            </a:r>
            <a:r>
              <a:rPr lang="en-US" dirty="0" err="1" smtClean="0"/>
              <a:t>fotoni</a:t>
            </a:r>
            <a:r>
              <a:rPr lang="en-US" dirty="0" smtClean="0"/>
              <a:t>/log </a:t>
            </a:r>
            <a:r>
              <a:rPr lang="en-US" dirty="0" err="1" smtClean="0"/>
              <a:t>su</a:t>
            </a:r>
            <a:r>
              <a:rPr lang="en-US" dirty="0" smtClean="0"/>
              <a:t> file BDB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3462640" y="1815572"/>
            <a:ext cx="7179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12" idx="1"/>
          </p:cNvCxnSpPr>
          <p:nvPr/>
        </p:nvCxnSpPr>
        <p:spPr>
          <a:xfrm>
            <a:off x="3462640" y="3846652"/>
            <a:ext cx="7278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190473" y="3439884"/>
            <a:ext cx="1508084" cy="8135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Allerte</a:t>
            </a:r>
            <a:r>
              <a:rPr lang="en-US" dirty="0" smtClean="0"/>
              <a:t> </a:t>
            </a:r>
            <a:r>
              <a:rPr lang="en-US" dirty="0" err="1" smtClean="0"/>
              <a:t>astronomiche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BDB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55584" y="5793956"/>
            <a:ext cx="1166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Ice/Freeze</a:t>
            </a:r>
            <a:endParaRPr lang="en-US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457200" y="36530"/>
            <a:ext cx="8229600" cy="955586"/>
          </a:xfrm>
        </p:spPr>
        <p:txBody>
          <a:bodyPr/>
          <a:lstStyle/>
          <a:p>
            <a:r>
              <a:rPr lang="en-US" dirty="0" smtClean="0"/>
              <a:t>FASE 1: </a:t>
            </a:r>
            <a:r>
              <a:rPr lang="en-US" dirty="0" err="1" smtClean="0"/>
              <a:t>preparazione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4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10509" y="1429419"/>
            <a:ext cx="1508084" cy="81353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Archivio</a:t>
            </a:r>
            <a:r>
              <a:rPr lang="en-US" dirty="0" smtClean="0"/>
              <a:t> </a:t>
            </a:r>
            <a:r>
              <a:rPr lang="en-US" dirty="0" err="1" smtClean="0"/>
              <a:t>fotoni</a:t>
            </a:r>
            <a:r>
              <a:rPr lang="en-US" dirty="0" smtClean="0"/>
              <a:t>/log </a:t>
            </a:r>
            <a:r>
              <a:rPr lang="en-US" dirty="0" err="1" smtClean="0"/>
              <a:t>su</a:t>
            </a:r>
            <a:r>
              <a:rPr lang="en-US" dirty="0" smtClean="0"/>
              <a:t> file BDB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020431" y="3460499"/>
            <a:ext cx="1508084" cy="8135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Allerte</a:t>
            </a:r>
            <a:r>
              <a:rPr lang="en-US" dirty="0" smtClean="0"/>
              <a:t> </a:t>
            </a:r>
            <a:r>
              <a:rPr lang="en-US" dirty="0" err="1" smtClean="0"/>
              <a:t>astronomiche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BDB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45663" y="1433001"/>
            <a:ext cx="1508084" cy="81353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Generazione</a:t>
            </a:r>
            <a:r>
              <a:rPr lang="en-US" dirty="0" smtClean="0"/>
              <a:t> counts maps</a:t>
            </a:r>
          </a:p>
        </p:txBody>
      </p:sp>
      <p:cxnSp>
        <p:nvCxnSpPr>
          <p:cNvPr id="17" name="Straight Arrow Connector 16"/>
          <p:cNvCxnSpPr>
            <a:stCxn id="6" idx="3"/>
            <a:endCxn id="15" idx="1"/>
          </p:cNvCxnSpPr>
          <p:nvPr/>
        </p:nvCxnSpPr>
        <p:spPr>
          <a:xfrm>
            <a:off x="3518593" y="1836187"/>
            <a:ext cx="827070" cy="3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853747" y="2815624"/>
            <a:ext cx="1508084" cy="81353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iOs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3" name="Straight Arrow Connector 2"/>
          <p:cNvCxnSpPr>
            <a:stCxn id="15" idx="3"/>
            <a:endCxn id="20" idx="0"/>
          </p:cNvCxnSpPr>
          <p:nvPr/>
        </p:nvCxnSpPr>
        <p:spPr>
          <a:xfrm>
            <a:off x="5853747" y="1839769"/>
            <a:ext cx="754042" cy="975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2" idx="3"/>
            <a:endCxn id="20" idx="1"/>
          </p:cNvCxnSpPr>
          <p:nvPr/>
        </p:nvCxnSpPr>
        <p:spPr>
          <a:xfrm flipV="1">
            <a:off x="3528515" y="3222392"/>
            <a:ext cx="2325232" cy="644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82651" y="1230996"/>
            <a:ext cx="110912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n-the-fly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55541" y="5568903"/>
            <a:ext cx="725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= </a:t>
            </a:r>
            <a:r>
              <a:rPr lang="en-US" dirty="0" err="1" smtClean="0"/>
              <a:t>tutte</a:t>
            </a:r>
            <a:r>
              <a:rPr lang="en-US" dirty="0" smtClean="0"/>
              <a:t> le </a:t>
            </a:r>
            <a:r>
              <a:rPr lang="en-US" dirty="0" err="1" smtClean="0"/>
              <a:t>allerte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zona</a:t>
            </a:r>
            <a:r>
              <a:rPr lang="en-US" dirty="0" smtClean="0"/>
              <a:t> di </a:t>
            </a:r>
            <a:r>
              <a:rPr lang="en-US" dirty="0" err="1" smtClean="0"/>
              <a:t>cielo</a:t>
            </a:r>
            <a:r>
              <a:rPr lang="en-US" dirty="0" smtClean="0"/>
              <a:t> k </a:t>
            </a:r>
            <a:r>
              <a:rPr lang="en-US" dirty="0" err="1" smtClean="0"/>
              <a:t>nell’intervallo</a:t>
            </a:r>
            <a:r>
              <a:rPr lang="en-US" dirty="0" smtClean="0"/>
              <a:t> </a:t>
            </a:r>
            <a:r>
              <a:rPr lang="en-US" dirty="0" err="1" smtClean="0"/>
              <a:t>temporale</a:t>
            </a:r>
            <a:r>
              <a:rPr lang="en-US" dirty="0" smtClean="0"/>
              <a:t> [t1, t2]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55541" y="6090635"/>
            <a:ext cx="825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= </a:t>
            </a:r>
            <a:r>
              <a:rPr lang="en-US" dirty="0" err="1" smtClean="0"/>
              <a:t>tutte</a:t>
            </a:r>
            <a:r>
              <a:rPr lang="en-US" dirty="0" smtClean="0"/>
              <a:t> le </a:t>
            </a:r>
            <a:r>
              <a:rPr lang="en-US" dirty="0" err="1" smtClean="0"/>
              <a:t>allerte</a:t>
            </a:r>
            <a:r>
              <a:rPr lang="en-US" dirty="0" smtClean="0"/>
              <a:t> con TS &gt; 5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zona</a:t>
            </a:r>
            <a:r>
              <a:rPr lang="en-US" dirty="0" smtClean="0"/>
              <a:t> di </a:t>
            </a:r>
            <a:r>
              <a:rPr lang="en-US" dirty="0" err="1" smtClean="0"/>
              <a:t>cielo</a:t>
            </a:r>
            <a:r>
              <a:rPr lang="en-US" dirty="0" smtClean="0"/>
              <a:t> k </a:t>
            </a:r>
            <a:r>
              <a:rPr lang="en-US" dirty="0" err="1" smtClean="0"/>
              <a:t>nell’intervallo</a:t>
            </a:r>
            <a:r>
              <a:rPr lang="en-US" dirty="0" smtClean="0"/>
              <a:t> </a:t>
            </a:r>
            <a:r>
              <a:rPr lang="en-US" dirty="0" err="1" smtClean="0"/>
              <a:t>temporale</a:t>
            </a:r>
            <a:r>
              <a:rPr lang="en-US" dirty="0" smtClean="0"/>
              <a:t> [t1, t2]</a:t>
            </a:r>
            <a:endParaRPr lang="en-US" dirty="0"/>
          </a:p>
        </p:txBody>
      </p:sp>
      <p:sp>
        <p:nvSpPr>
          <p:cNvPr id="22" name="Title 20"/>
          <p:cNvSpPr txBox="1">
            <a:spLocks/>
          </p:cNvSpPr>
          <p:nvPr/>
        </p:nvSpPr>
        <p:spPr>
          <a:xfrm>
            <a:off x="457200" y="36530"/>
            <a:ext cx="8229600" cy="95558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FASE 2: display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0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124961" y="981956"/>
            <a:ext cx="2316480" cy="164948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10509" y="1429419"/>
            <a:ext cx="1508084" cy="81353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Archivio</a:t>
            </a:r>
            <a:r>
              <a:rPr lang="en-US" dirty="0" smtClean="0"/>
              <a:t> </a:t>
            </a:r>
            <a:r>
              <a:rPr lang="en-US" dirty="0" err="1" smtClean="0"/>
              <a:t>fotoni</a:t>
            </a:r>
            <a:r>
              <a:rPr lang="en-US" dirty="0" smtClean="0"/>
              <a:t>/log </a:t>
            </a:r>
            <a:r>
              <a:rPr lang="en-US" dirty="0" err="1" smtClean="0"/>
              <a:t>su</a:t>
            </a:r>
            <a:r>
              <a:rPr lang="en-US" dirty="0" smtClean="0"/>
              <a:t> file BDB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020431" y="3460499"/>
            <a:ext cx="1508084" cy="8135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Allerte</a:t>
            </a:r>
            <a:r>
              <a:rPr lang="en-US" dirty="0" smtClean="0"/>
              <a:t> </a:t>
            </a:r>
            <a:r>
              <a:rPr lang="en-US" dirty="0" err="1" smtClean="0"/>
              <a:t>astronomiche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BDB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45663" y="1433001"/>
            <a:ext cx="1508084" cy="81353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Generazione</a:t>
            </a:r>
            <a:r>
              <a:rPr lang="en-US" dirty="0" smtClean="0"/>
              <a:t> counts maps</a:t>
            </a:r>
          </a:p>
        </p:txBody>
      </p:sp>
      <p:cxnSp>
        <p:nvCxnSpPr>
          <p:cNvPr id="17" name="Straight Arrow Connector 16"/>
          <p:cNvCxnSpPr>
            <a:stCxn id="6" idx="3"/>
            <a:endCxn id="15" idx="1"/>
          </p:cNvCxnSpPr>
          <p:nvPr/>
        </p:nvCxnSpPr>
        <p:spPr>
          <a:xfrm>
            <a:off x="3518593" y="1836187"/>
            <a:ext cx="827070" cy="3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853747" y="2815624"/>
            <a:ext cx="1508084" cy="81353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iOs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3" name="Straight Arrow Connector 2"/>
          <p:cNvCxnSpPr>
            <a:stCxn id="15" idx="3"/>
            <a:endCxn id="20" idx="0"/>
          </p:cNvCxnSpPr>
          <p:nvPr/>
        </p:nvCxnSpPr>
        <p:spPr>
          <a:xfrm>
            <a:off x="5853747" y="1839769"/>
            <a:ext cx="754042" cy="975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2" idx="3"/>
            <a:endCxn id="20" idx="1"/>
          </p:cNvCxnSpPr>
          <p:nvPr/>
        </p:nvCxnSpPr>
        <p:spPr>
          <a:xfrm flipV="1">
            <a:off x="3528515" y="3222392"/>
            <a:ext cx="2325232" cy="644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82651" y="1230996"/>
            <a:ext cx="110912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n-the-fly</a:t>
            </a:r>
            <a:endParaRPr lang="en-US" dirty="0"/>
          </a:p>
        </p:txBody>
      </p:sp>
      <p:sp>
        <p:nvSpPr>
          <p:cNvPr id="22" name="Title 20"/>
          <p:cNvSpPr txBox="1">
            <a:spLocks/>
          </p:cNvSpPr>
          <p:nvPr/>
        </p:nvSpPr>
        <p:spPr>
          <a:xfrm>
            <a:off x="457200" y="36530"/>
            <a:ext cx="8229600" cy="95558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FASE 2: display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2560" y="5140960"/>
            <a:ext cx="548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Misure</a:t>
            </a:r>
            <a:r>
              <a:rPr lang="en-US" dirty="0" smtClean="0"/>
              <a:t> di performance e </a:t>
            </a:r>
            <a:r>
              <a:rPr lang="en-US" dirty="0" err="1" smtClean="0"/>
              <a:t>confronto</a:t>
            </a:r>
            <a:r>
              <a:rPr lang="en-US" dirty="0" smtClean="0"/>
              <a:t> con </a:t>
            </a:r>
            <a:r>
              <a:rPr lang="en-US" dirty="0" err="1" smtClean="0"/>
              <a:t>soluzione</a:t>
            </a:r>
            <a:r>
              <a:rPr lang="en-US" dirty="0" smtClean="0"/>
              <a:t> </a:t>
            </a:r>
            <a:r>
              <a:rPr lang="en-US" dirty="0" err="1" smtClean="0"/>
              <a:t>attuale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0"/>
            <a:endCxn id="2" idx="4"/>
          </p:cNvCxnSpPr>
          <p:nvPr/>
        </p:nvCxnSpPr>
        <p:spPr>
          <a:xfrm flipH="1" flipV="1">
            <a:off x="5283201" y="2631440"/>
            <a:ext cx="159953" cy="25095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42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2240" y="1107440"/>
            <a:ext cx="2336800" cy="321056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20431" y="3248059"/>
            <a:ext cx="1508084" cy="81353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Archivio</a:t>
            </a:r>
            <a:r>
              <a:rPr lang="en-US" dirty="0" smtClean="0"/>
              <a:t> </a:t>
            </a:r>
            <a:r>
              <a:rPr lang="en-US" dirty="0" err="1" smtClean="0"/>
              <a:t>fotoni</a:t>
            </a:r>
            <a:r>
              <a:rPr lang="en-US" dirty="0" smtClean="0"/>
              <a:t>/log </a:t>
            </a:r>
            <a:r>
              <a:rPr lang="en-US" dirty="0" err="1" smtClean="0"/>
              <a:t>su</a:t>
            </a:r>
            <a:r>
              <a:rPr lang="en-US" dirty="0" smtClean="0"/>
              <a:t> file BDB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030353" y="5279139"/>
            <a:ext cx="1508084" cy="8135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Allerte</a:t>
            </a:r>
            <a:r>
              <a:rPr lang="en-US" dirty="0" smtClean="0"/>
              <a:t> </a:t>
            </a:r>
            <a:r>
              <a:rPr lang="en-US" dirty="0" err="1" smtClean="0"/>
              <a:t>astronomiche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BDB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55585" y="3251641"/>
            <a:ext cx="1508084" cy="81353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Generazione</a:t>
            </a:r>
            <a:r>
              <a:rPr lang="en-US" dirty="0" smtClean="0"/>
              <a:t> counts maps</a:t>
            </a:r>
          </a:p>
        </p:txBody>
      </p:sp>
      <p:cxnSp>
        <p:nvCxnSpPr>
          <p:cNvPr id="17" name="Straight Arrow Connector 16"/>
          <p:cNvCxnSpPr>
            <a:stCxn id="6" idx="3"/>
            <a:endCxn id="15" idx="1"/>
          </p:cNvCxnSpPr>
          <p:nvPr/>
        </p:nvCxnSpPr>
        <p:spPr>
          <a:xfrm>
            <a:off x="3528515" y="3654827"/>
            <a:ext cx="827070" cy="3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788229" y="4766344"/>
            <a:ext cx="1508084" cy="81353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iOs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3" name="Straight Arrow Connector 2"/>
          <p:cNvCxnSpPr>
            <a:stCxn id="2" idx="3"/>
            <a:endCxn id="20" idx="0"/>
          </p:cNvCxnSpPr>
          <p:nvPr/>
        </p:nvCxnSpPr>
        <p:spPr>
          <a:xfrm>
            <a:off x="6289040" y="2712720"/>
            <a:ext cx="1253231" cy="2053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2" idx="3"/>
            <a:endCxn id="20" idx="1"/>
          </p:cNvCxnSpPr>
          <p:nvPr/>
        </p:nvCxnSpPr>
        <p:spPr>
          <a:xfrm flipV="1">
            <a:off x="3538437" y="5173112"/>
            <a:ext cx="3249792" cy="512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20"/>
          <p:cNvSpPr txBox="1">
            <a:spLocks/>
          </p:cNvSpPr>
          <p:nvPr/>
        </p:nvSpPr>
        <p:spPr>
          <a:xfrm>
            <a:off x="457200" y="36530"/>
            <a:ext cx="8229600" cy="95558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FASE 2: display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/caching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55585" y="1433001"/>
            <a:ext cx="1508084" cy="81353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Archivio</a:t>
            </a:r>
            <a:r>
              <a:rPr lang="en-US" dirty="0" smtClean="0"/>
              <a:t> counts maps</a:t>
            </a:r>
          </a:p>
        </p:txBody>
      </p:sp>
      <p:cxnSp>
        <p:nvCxnSpPr>
          <p:cNvPr id="5" name="Straight Arrow Connector 4"/>
          <p:cNvCxnSpPr>
            <a:stCxn id="15" idx="0"/>
            <a:endCxn id="14" idx="2"/>
          </p:cNvCxnSpPr>
          <p:nvPr/>
        </p:nvCxnSpPr>
        <p:spPr>
          <a:xfrm flipV="1">
            <a:off x="5109627" y="2246536"/>
            <a:ext cx="0" cy="1005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8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ttembre2010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1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5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ttembre2010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142240"/>
            <a:ext cx="4064000" cy="6096000"/>
          </a:xfrm>
          <a:prstGeom prst="rect">
            <a:avLst/>
          </a:prstGeom>
        </p:spPr>
      </p:pic>
      <p:pic>
        <p:nvPicPr>
          <p:cNvPr id="3" name="Picture 2" descr="settembre2010_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34186" y="1032934"/>
            <a:ext cx="3142827" cy="471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81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to 07-05-2013 15 20 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09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0"/>
            <a:ext cx="67186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1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</TotalTime>
  <Words>276</Words>
  <Application>Microsoft Macintosh PowerPoint</Application>
  <PresentationFormat>On-screen Show (4:3)</PresentationFormat>
  <Paragraphs>51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Gestione delle allerte astronomiche mediante BerkleyDB e visualizzazione dati su dispositivo mobile Apple iOs  --- Proposta di lavoro</vt:lpstr>
      <vt:lpstr>FASE 1: preparazione dei dati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E/R e relazionale (ALERTS)</vt:lpstr>
      <vt:lpstr>PowerPoint Presentation</vt:lpstr>
      <vt:lpstr>PowerPoint Presentation</vt:lpstr>
      <vt:lpstr>PowerPoint Presentation</vt:lpstr>
      <vt:lpstr>Ambiente di lavoro</vt:lpstr>
      <vt:lpstr>Ambiente di lavoro</vt:lpstr>
    </vt:vector>
  </TitlesOfParts>
  <Company>INAF/IASF Bologna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Gestione delle allerte astronomiche mediante BerkleyDB e visualizzazione dati su dispositivo mobile Apple iOs  --- Proposta di lavoro</dc:title>
  <dc:creator>Andrea Bulgarelli</dc:creator>
  <cp:lastModifiedBy>Andrea Bulgarelli</cp:lastModifiedBy>
  <cp:revision>41</cp:revision>
  <dcterms:created xsi:type="dcterms:W3CDTF">2013-06-16T05:00:36Z</dcterms:created>
  <dcterms:modified xsi:type="dcterms:W3CDTF">2013-06-17T12:45:35Z</dcterms:modified>
</cp:coreProperties>
</file>