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73" r:id="rId4"/>
    <p:sldId id="270" r:id="rId5"/>
    <p:sldId id="279" r:id="rId6"/>
    <p:sldId id="280" r:id="rId7"/>
    <p:sldId id="267" r:id="rId8"/>
    <p:sldId id="277" r:id="rId9"/>
    <p:sldId id="281" r:id="rId10"/>
    <p:sldId id="276" r:id="rId11"/>
    <p:sldId id="278" r:id="rId12"/>
    <p:sldId id="28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F539"/>
    <a:srgbClr val="FFFFFF"/>
    <a:srgbClr val="E91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37EA-8D42-4343-83F8-F4DC79AAE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E7812-6F05-4471-B5F4-9E03E7F70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D2F86-7344-438E-BDB4-5A7ADFDE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4952-21D0-4257-92F9-9C5A173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BFD5-6F96-4D23-AEE6-E04155C0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7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F89D-33C2-4A3B-9CCB-9B12C6E9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691F6-295B-42A0-8EAB-7EEABDD8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AB66-C4B9-4DC9-B7C9-2F1CEFB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91D9-C9DF-4523-AC59-59D43CAC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4AA3-F5CF-4168-8236-99D7952F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AC825-960E-49B0-AB99-FFD6E9E6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FA44-47E1-4F4E-9F80-BC248EF7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8A9E-FE8D-4B9A-A53D-D8FFEE12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72B9-944E-4D57-955C-25751844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097E4-7F04-44BF-B71F-CD3707A9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7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BD3C-8840-4134-9D8A-61F5A954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3F57-0351-43A6-8C62-3992932C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DC5C-9483-4613-A141-554EE293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A18E-FCE2-489F-9700-942E09A0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4EA0-C17D-4FED-8629-31402931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3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531E-64B0-4590-AF06-A70A63ED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F2A71-63EB-4B68-8F8B-153B5A2D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066E6-FE0E-4BE4-9203-7F83890A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FC1F-E27D-44F7-ADD7-AC485EE5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CCA1-2407-4E11-8B59-A47C59E8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5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2D50-CF07-458B-B73C-661F7AC3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E361-FC4B-4B9F-8C63-6092CE5FF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522B4-694E-4002-90D7-A6C16A2E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993DA-C67E-4467-A97F-ADEDE2F9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D8EFD-C76A-4F33-8D55-1DAF080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AD22A-6E0B-4195-87A0-DB8BCEF6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6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4123-E489-4CD7-9D98-17877F89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125E0-B763-48E5-A8C5-0F268EDAD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BFC2-C1EC-486C-AAF2-DEBDF0578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B9721-61D1-45F6-AAAD-C8EA0FD1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10A99-5781-4655-81AF-36E2B06B6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9AF59-B8D8-41C0-81CC-357C0739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25DA1-334B-471D-89D6-3E535B2E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F256-AB65-45D4-B0FA-B3D59D39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C18B-1819-49A3-97D6-AEB08F59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6DCED-B424-49D9-89D0-21D5E43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F4E98-D435-460C-83BB-70737F9F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B7FC1-E8C2-433F-AE9C-B3B01193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30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8DA38-2553-4508-935E-4FBBAB9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D46E8-C234-40C4-96E0-7941A1A9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327D-CF39-4EB1-8DD3-305D776A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8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2C8E-A45A-454D-BB4E-B144CAFE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43A7-E390-4F69-8F33-53ED01439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F54B6-6FF1-41E9-AB12-25E6D004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24F29-4C4D-464E-B558-FA5EEDD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E519-814E-4231-A9CD-3425E9E4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F181E-2D14-47A0-86E6-60EA598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9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2843-4C35-40A5-9E23-37823533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E15D5-6E5D-416F-B792-5D4B7AB68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D43A5-EE6D-477F-8899-A9DB9A180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A343-A7CC-49AA-8646-ADA6AA76B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367AD-75B3-4E96-9E5C-E7CE310D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774A8-618D-4FC7-B90F-A1FAF767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7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15065-0CEB-4327-B027-B84F3E70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BFABA-B30A-4065-8EDA-55B5A73EC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0FA6F-8819-49B6-A874-7D46BE40A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CA51-083E-4EF9-BBB8-AD0A2E87275F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38BB-7D33-40E8-9E92-9B65D5949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4884-CC10-4D0F-8F59-7CD0807BA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731-B54B-45B3-BC8E-40D3C416A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2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9OiLYhPkyX8" TargetMode="External"/><Relationship Id="rId4" Type="http://schemas.openxmlformats.org/officeDocument/2006/relationships/hyperlink" Target="https://github.com/ASTaylor10/CaseStudy2DD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89DD-7FBD-4748-8823-9CE24F95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5783" y="4012764"/>
            <a:ext cx="6680433" cy="1208599"/>
          </a:xfrm>
          <a:noFill/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Andrew Taylor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2/12/2022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FB2B2-3B6B-4C7C-87D3-9AD3A33CB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5" t="15462" r="12971" b="30814"/>
          <a:stretch/>
        </p:blipFill>
        <p:spPr>
          <a:xfrm>
            <a:off x="4826809" y="1221208"/>
            <a:ext cx="2727396" cy="16724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1C1FC4-231D-4B56-9074-238E4531FE48}"/>
              </a:ext>
            </a:extLst>
          </p:cNvPr>
          <p:cNvSpPr txBox="1">
            <a:spLocks/>
          </p:cNvSpPr>
          <p:nvPr/>
        </p:nvSpPr>
        <p:spPr>
          <a:xfrm>
            <a:off x="1913996" y="2708739"/>
            <a:ext cx="8364008" cy="183695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E91B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Attrition</a:t>
            </a:r>
            <a:endParaRPr lang="en-US" sz="2200" b="1" dirty="0">
              <a:solidFill>
                <a:srgbClr val="E91B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D7CDD5-C7F6-49EB-A315-D48F4DAF5C4C}"/>
              </a:ext>
            </a:extLst>
          </p:cNvPr>
          <p:cNvSpPr txBox="1">
            <a:spLocks/>
          </p:cNvSpPr>
          <p:nvPr/>
        </p:nvSpPr>
        <p:spPr>
          <a:xfrm>
            <a:off x="230966" y="6012895"/>
            <a:ext cx="3166614" cy="6309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Link – GitHub Repository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3C7D7A-CF35-44D5-A89D-766B6EE5A03C}"/>
              </a:ext>
            </a:extLst>
          </p:cNvPr>
          <p:cNvSpPr txBox="1">
            <a:spLocks/>
          </p:cNvSpPr>
          <p:nvPr/>
        </p:nvSpPr>
        <p:spPr>
          <a:xfrm>
            <a:off x="8794422" y="6012895"/>
            <a:ext cx="3166614" cy="63098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Link – Video Presentation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0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89DD-7FBD-4748-8823-9CE24F95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51"/>
            <a:ext cx="9144000" cy="8826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6EBACF-AC2F-4047-A660-48DE7F11464C}"/>
              </a:ext>
            </a:extLst>
          </p:cNvPr>
          <p:cNvSpPr txBox="1">
            <a:spLocks/>
          </p:cNvSpPr>
          <p:nvPr/>
        </p:nvSpPr>
        <p:spPr>
          <a:xfrm>
            <a:off x="0" y="5899351"/>
            <a:ext cx="3270069" cy="88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Non-exempt (hourly) employees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832855-B451-4C3F-852E-683D3D65B414}"/>
              </a:ext>
            </a:extLst>
          </p:cNvPr>
          <p:cNvSpPr txBox="1">
            <a:spLocks/>
          </p:cNvSpPr>
          <p:nvPr/>
        </p:nvSpPr>
        <p:spPr>
          <a:xfrm>
            <a:off x="2980006" y="5860694"/>
            <a:ext cx="3270069" cy="975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Lower Involvement </a:t>
            </a:r>
          </a:p>
          <a:p>
            <a:endParaRPr lang="en-US" sz="2000" dirty="0"/>
          </a:p>
          <a:p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5F53E71-45BB-4BBF-8CA1-03076B30CBEC}"/>
              </a:ext>
            </a:extLst>
          </p:cNvPr>
          <p:cNvSpPr txBox="1">
            <a:spLocks/>
          </p:cNvSpPr>
          <p:nvPr/>
        </p:nvSpPr>
        <p:spPr>
          <a:xfrm>
            <a:off x="6761700" y="5862124"/>
            <a:ext cx="3270069" cy="128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Lower and higher working years</a:t>
            </a:r>
          </a:p>
          <a:p>
            <a:endParaRPr lang="en-US" sz="2000" u="sng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D82FF1-89DC-4762-9E27-AC2612F22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676"/>
          <a:stretch/>
        </p:blipFill>
        <p:spPr>
          <a:xfrm>
            <a:off x="575768" y="2917370"/>
            <a:ext cx="1408784" cy="27519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8BE93A-8547-46C3-A649-0507A0615A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392"/>
          <a:stretch/>
        </p:blipFill>
        <p:spPr>
          <a:xfrm>
            <a:off x="2980007" y="2628278"/>
            <a:ext cx="3270068" cy="31077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AC9CD9-03D1-4F41-BB18-ED7A0F3E23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77"/>
          <a:stretch/>
        </p:blipFill>
        <p:spPr>
          <a:xfrm>
            <a:off x="6513507" y="2540846"/>
            <a:ext cx="3317966" cy="3195154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F8BB36A0-267B-470E-B81F-72EA523CA414}"/>
              </a:ext>
            </a:extLst>
          </p:cNvPr>
          <p:cNvSpPr txBox="1">
            <a:spLocks/>
          </p:cNvSpPr>
          <p:nvPr/>
        </p:nvSpPr>
        <p:spPr>
          <a:xfrm>
            <a:off x="152399" y="2157032"/>
            <a:ext cx="2743201" cy="47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Overtime 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598CECB-19F7-49BB-843A-83E664219761}"/>
              </a:ext>
            </a:extLst>
          </p:cNvPr>
          <p:cNvSpPr txBox="1">
            <a:spLocks/>
          </p:cNvSpPr>
          <p:nvPr/>
        </p:nvSpPr>
        <p:spPr>
          <a:xfrm>
            <a:off x="3243439" y="2194786"/>
            <a:ext cx="2743201" cy="47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Job Involvement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84C5D94-2D4F-4BB5-B3BE-07CEB7F565E4}"/>
              </a:ext>
            </a:extLst>
          </p:cNvPr>
          <p:cNvSpPr txBox="1">
            <a:spLocks/>
          </p:cNvSpPr>
          <p:nvPr/>
        </p:nvSpPr>
        <p:spPr>
          <a:xfrm>
            <a:off x="7025133" y="2194786"/>
            <a:ext cx="2743201" cy="47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Working Years</a:t>
            </a:r>
          </a:p>
        </p:txBody>
      </p:sp>
    </p:spTree>
    <p:extLst>
      <p:ext uri="{BB962C8B-B14F-4D97-AF65-F5344CB8AC3E}">
        <p14:creationId xmlns:p14="http://schemas.microsoft.com/office/powerpoint/2010/main" val="127088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89DD-7FBD-4748-8823-9CE24F95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51"/>
            <a:ext cx="9144000" cy="8826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E6EBACF-AC2F-4047-A660-48DE7F11464C}"/>
              </a:ext>
            </a:extLst>
          </p:cNvPr>
          <p:cNvSpPr txBox="1">
            <a:spLocks/>
          </p:cNvSpPr>
          <p:nvPr/>
        </p:nvSpPr>
        <p:spPr>
          <a:xfrm>
            <a:off x="21769" y="4632961"/>
            <a:ext cx="3583580" cy="208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K-NN</a:t>
            </a:r>
          </a:p>
          <a:p>
            <a:r>
              <a:rPr lang="en-US" sz="1800" dirty="0"/>
              <a:t>Top 3 = 79% (94%, 10%) </a:t>
            </a:r>
          </a:p>
          <a:p>
            <a:r>
              <a:rPr lang="en-US" sz="1800" dirty="0"/>
              <a:t>Top 3 (scaled) = 81% (93%, 23%) </a:t>
            </a:r>
          </a:p>
          <a:p>
            <a:r>
              <a:rPr lang="en-US" sz="1800" dirty="0"/>
              <a:t>Top 6 (scaled) = 74% (86%, 23%)</a:t>
            </a:r>
          </a:p>
          <a:p>
            <a:r>
              <a:rPr lang="en-US" sz="1800" dirty="0"/>
              <a:t>All (scaled) = 76% (87%, 29%)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C832855-B451-4C3F-852E-683D3D65B414}"/>
              </a:ext>
            </a:extLst>
          </p:cNvPr>
          <p:cNvSpPr txBox="1">
            <a:spLocks/>
          </p:cNvSpPr>
          <p:nvPr/>
        </p:nvSpPr>
        <p:spPr>
          <a:xfrm>
            <a:off x="3326676" y="4632961"/>
            <a:ext cx="3270069" cy="208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Naïve Bayes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1800" dirty="0"/>
              <a:t>All = 82% (86%, 58%) </a:t>
            </a:r>
          </a:p>
          <a:p>
            <a:r>
              <a:rPr lang="en-US" sz="1800" dirty="0"/>
              <a:t>(average of 50 train cycles)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5F53E71-45BB-4BBF-8CA1-03076B30CBEC}"/>
              </a:ext>
            </a:extLst>
          </p:cNvPr>
          <p:cNvSpPr txBox="1">
            <a:spLocks/>
          </p:cNvSpPr>
          <p:nvPr/>
        </p:nvSpPr>
        <p:spPr>
          <a:xfrm>
            <a:off x="6299371" y="4632961"/>
            <a:ext cx="3270069" cy="208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Random Forest</a:t>
            </a:r>
          </a:p>
          <a:p>
            <a:r>
              <a:rPr lang="en-US" sz="1800" dirty="0"/>
              <a:t>Top 3 = 84% (86%, 54%) </a:t>
            </a:r>
          </a:p>
          <a:p>
            <a:r>
              <a:rPr lang="en-US" sz="1800" dirty="0"/>
              <a:t>Top 6 = 85% (86%, 58%)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Top 12 = 85% (86%, 70%)</a:t>
            </a:r>
          </a:p>
          <a:p>
            <a:endParaRPr lang="en-US" sz="2000" dirty="0"/>
          </a:p>
          <a:p>
            <a:endParaRPr lang="en-US" sz="2000" u="sng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24A7D6-2206-4F9D-A6B3-1F4726341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3" r="8367" b="7138"/>
          <a:stretch/>
        </p:blipFill>
        <p:spPr>
          <a:xfrm>
            <a:off x="685079" y="1907177"/>
            <a:ext cx="2256959" cy="2316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7C8FA3-6C5E-41A3-9A75-3124B73B48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4" r="2890" b="7137"/>
          <a:stretch/>
        </p:blipFill>
        <p:spPr>
          <a:xfrm>
            <a:off x="3759474" y="1907177"/>
            <a:ext cx="2235648" cy="236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AC0658-8273-42C0-8A61-C1F4CAE7DE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12" r="8849" b="7138"/>
          <a:stretch/>
        </p:blipFill>
        <p:spPr>
          <a:xfrm>
            <a:off x="6812558" y="1907176"/>
            <a:ext cx="2277513" cy="236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69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89DD-7FBD-4748-8823-9CE24F95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51"/>
            <a:ext cx="9144000" cy="8826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3D612A8-5E9B-4D3E-8D5C-94F1C286BA16}"/>
              </a:ext>
            </a:extLst>
          </p:cNvPr>
          <p:cNvSpPr txBox="1">
            <a:spLocks/>
          </p:cNvSpPr>
          <p:nvPr/>
        </p:nvSpPr>
        <p:spPr>
          <a:xfrm>
            <a:off x="4043853" y="2290354"/>
            <a:ext cx="3297474" cy="413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Attrition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Overall attrition rate for employees is </a:t>
            </a:r>
            <a:r>
              <a:rPr lang="en-US" sz="1800" dirty="0">
                <a:solidFill>
                  <a:srgbClr val="FF0000"/>
                </a:solidFill>
              </a:rPr>
              <a:t>16%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Can be predicted with </a:t>
            </a:r>
            <a:r>
              <a:rPr lang="en-US" sz="1800" dirty="0">
                <a:solidFill>
                  <a:srgbClr val="FF0000"/>
                </a:solidFill>
              </a:rPr>
              <a:t>85% accuracy </a:t>
            </a:r>
            <a:r>
              <a:rPr lang="en-US" sz="1800" dirty="0"/>
              <a:t>using Random Forest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Sensitivity =  85%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Specificity = 70%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BD201F6-FE42-436D-AD5D-0997F9238ADC}"/>
              </a:ext>
            </a:extLst>
          </p:cNvPr>
          <p:cNvSpPr txBox="1">
            <a:spLocks/>
          </p:cNvSpPr>
          <p:nvPr/>
        </p:nvSpPr>
        <p:spPr>
          <a:xfrm>
            <a:off x="460275" y="1201783"/>
            <a:ext cx="3270069" cy="4139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Salary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Can be predicted within </a:t>
            </a:r>
            <a:r>
              <a:rPr lang="en-US" sz="1800" dirty="0">
                <a:solidFill>
                  <a:srgbClr val="FF0000"/>
                </a:solidFill>
              </a:rPr>
              <a:t>$500 </a:t>
            </a:r>
            <a:r>
              <a:rPr lang="en-US" sz="1800" dirty="0"/>
              <a:t>using categorical linear regression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Given top 3 contributing variables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Job Role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Job Level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Total Working Years of an Employee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u="sng" dirty="0">
              <a:solidFill>
                <a:srgbClr val="FF0000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9371B3F-5F48-4CD6-9C83-A534E770E223}"/>
              </a:ext>
            </a:extLst>
          </p:cNvPr>
          <p:cNvSpPr txBox="1">
            <a:spLocks/>
          </p:cNvSpPr>
          <p:nvPr/>
        </p:nvSpPr>
        <p:spPr>
          <a:xfrm>
            <a:off x="7515498" y="3429000"/>
            <a:ext cx="3918856" cy="326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Job Role</a:t>
            </a:r>
            <a:endParaRPr lang="en-US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Attrition rates by position: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45% - </a:t>
            </a:r>
            <a:r>
              <a:rPr lang="en-US" sz="1400" dirty="0">
                <a:solidFill>
                  <a:srgbClr val="FF0000"/>
                </a:solidFill>
              </a:rPr>
              <a:t>Sales Representative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22% - Human Resources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20% - Laboratory Technician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19% - Research Scientist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17% - Sales Executive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11% - Healthcare Representative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8% - Manager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2% - </a:t>
            </a:r>
            <a:r>
              <a:rPr lang="en-US" sz="1400" dirty="0">
                <a:solidFill>
                  <a:srgbClr val="FF0000"/>
                </a:solidFill>
              </a:rPr>
              <a:t>Manufacturing Director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dirty="0"/>
              <a:t>2% - </a:t>
            </a:r>
            <a:r>
              <a:rPr lang="en-US" sz="1400" dirty="0">
                <a:solidFill>
                  <a:srgbClr val="FF0000"/>
                </a:solidFill>
              </a:rPr>
              <a:t>Research Director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20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1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89DD-7FBD-4748-8823-9CE24F95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8891" y="721769"/>
            <a:ext cx="4894217" cy="1072197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6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64B2F-E7BD-41C0-8CFC-A46318AE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932"/>
            <a:ext cx="9144000" cy="88260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&amp; Strategy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461EA7-ABB0-4265-AE1B-D5F5AD22C7F6}"/>
              </a:ext>
            </a:extLst>
          </p:cNvPr>
          <p:cNvSpPr txBox="1">
            <a:spLocks/>
          </p:cNvSpPr>
          <p:nvPr/>
        </p:nvSpPr>
        <p:spPr>
          <a:xfrm>
            <a:off x="396909" y="1478422"/>
            <a:ext cx="3730711" cy="163224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Dataset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870 - Employees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36   - Variables</a:t>
            </a:r>
          </a:p>
          <a:p>
            <a:pPr algn="l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8D5A68-04B5-4838-892C-C8B14A1405EE}"/>
              </a:ext>
            </a:extLst>
          </p:cNvPr>
          <p:cNvSpPr txBox="1">
            <a:spLocks/>
          </p:cNvSpPr>
          <p:nvPr/>
        </p:nvSpPr>
        <p:spPr>
          <a:xfrm>
            <a:off x="396909" y="3117596"/>
            <a:ext cx="3112646" cy="24628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14   - Numerical (Range)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     - Numerical (Bins)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     - Numerical (Specific)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     - Categorical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     - Redundant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1151A2-608E-4E60-9E9F-294C6C5169B2}"/>
              </a:ext>
            </a:extLst>
          </p:cNvPr>
          <p:cNvSpPr txBox="1">
            <a:spLocks/>
          </p:cNvSpPr>
          <p:nvPr/>
        </p:nvSpPr>
        <p:spPr>
          <a:xfrm>
            <a:off x="4333666" y="4620350"/>
            <a:ext cx="3730711" cy="4352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Numerical Representation</a:t>
            </a:r>
          </a:p>
          <a:p>
            <a:pPr algn="l"/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72E9CB-41A1-436E-BAA0-D8AE57A508E4}"/>
              </a:ext>
            </a:extLst>
          </p:cNvPr>
          <p:cNvSpPr txBox="1">
            <a:spLocks/>
          </p:cNvSpPr>
          <p:nvPr/>
        </p:nvSpPr>
        <p:spPr>
          <a:xfrm>
            <a:off x="4333667" y="4154744"/>
            <a:ext cx="3730711" cy="4352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Reference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06DF06-8BEF-4BFF-9048-ADBDA8B6A77B}"/>
              </a:ext>
            </a:extLst>
          </p:cNvPr>
          <p:cNvSpPr txBox="1">
            <a:spLocks/>
          </p:cNvSpPr>
          <p:nvPr/>
        </p:nvSpPr>
        <p:spPr>
          <a:xfrm>
            <a:off x="4333667" y="3260218"/>
            <a:ext cx="3730711" cy="4352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Numerical Bins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B8224E-742D-4AB6-AB3A-4DDDDC6BF13A}"/>
              </a:ext>
            </a:extLst>
          </p:cNvPr>
          <p:cNvSpPr txBox="1">
            <a:spLocks/>
          </p:cNvSpPr>
          <p:nvPr/>
        </p:nvSpPr>
        <p:spPr>
          <a:xfrm>
            <a:off x="4333669" y="5085957"/>
            <a:ext cx="3730711" cy="4352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Removed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6FD126-B7C3-42D5-A4C5-C7C674632F85}"/>
              </a:ext>
            </a:extLst>
          </p:cNvPr>
          <p:cNvSpPr txBox="1">
            <a:spLocks/>
          </p:cNvSpPr>
          <p:nvPr/>
        </p:nvSpPr>
        <p:spPr>
          <a:xfrm>
            <a:off x="4333666" y="3712762"/>
            <a:ext cx="3730711" cy="4352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Unmodified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B0163F-C048-4ECF-BB8C-4CBD6E309B60}"/>
              </a:ext>
            </a:extLst>
          </p:cNvPr>
          <p:cNvSpPr txBox="1">
            <a:spLocks/>
          </p:cNvSpPr>
          <p:nvPr/>
        </p:nvSpPr>
        <p:spPr>
          <a:xfrm>
            <a:off x="4333665" y="2453894"/>
            <a:ext cx="3730711" cy="43522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Dataset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04C24F0-BA4F-4BE9-8AD9-3E220D3603CE}"/>
              </a:ext>
            </a:extLst>
          </p:cNvPr>
          <p:cNvSpPr txBox="1">
            <a:spLocks/>
          </p:cNvSpPr>
          <p:nvPr/>
        </p:nvSpPr>
        <p:spPr>
          <a:xfrm>
            <a:off x="8472190" y="3289968"/>
            <a:ext cx="3182831" cy="4935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pPr algn="l"/>
            <a:endParaRPr lang="en-US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70B5B5D-8F8F-48D7-806B-9AE6AF38ACA5}"/>
              </a:ext>
            </a:extLst>
          </p:cNvPr>
          <p:cNvSpPr txBox="1">
            <a:spLocks/>
          </p:cNvSpPr>
          <p:nvPr/>
        </p:nvSpPr>
        <p:spPr>
          <a:xfrm>
            <a:off x="8472190" y="3816119"/>
            <a:ext cx="3182831" cy="42157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Exploratory Analysis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98A016C-DE00-4FE8-A535-0D128B11DCEA}"/>
              </a:ext>
            </a:extLst>
          </p:cNvPr>
          <p:cNvSpPr txBox="1">
            <a:spLocks/>
          </p:cNvSpPr>
          <p:nvPr/>
        </p:nvSpPr>
        <p:spPr>
          <a:xfrm>
            <a:off x="8472189" y="6221666"/>
            <a:ext cx="3182831" cy="4935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Conclusions &amp; Predictions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D30348A-7C8B-4646-B0CA-75C6A5C846C1}"/>
              </a:ext>
            </a:extLst>
          </p:cNvPr>
          <p:cNvSpPr txBox="1">
            <a:spLocks/>
          </p:cNvSpPr>
          <p:nvPr/>
        </p:nvSpPr>
        <p:spPr>
          <a:xfrm>
            <a:off x="8472189" y="4266448"/>
            <a:ext cx="3105924" cy="19552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342900" indent="-342900" algn="l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342900" indent="-342900" algn="l">
              <a:buFontTx/>
              <a:buChar char="-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D3473F5-7B7A-4CE7-BCC4-4DCD5CFDAD9B}"/>
              </a:ext>
            </a:extLst>
          </p:cNvPr>
          <p:cNvSpPr/>
          <p:nvPr/>
        </p:nvSpPr>
        <p:spPr>
          <a:xfrm>
            <a:off x="3439886" y="3376360"/>
            <a:ext cx="855326" cy="13408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FC1B704-D31C-4514-BFB6-E7B91717EBF3}"/>
              </a:ext>
            </a:extLst>
          </p:cNvPr>
          <p:cNvSpPr/>
          <p:nvPr/>
        </p:nvSpPr>
        <p:spPr>
          <a:xfrm>
            <a:off x="3143794" y="3828823"/>
            <a:ext cx="1141855" cy="11601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4B0E378-D126-4857-B66F-68B68CAC4339}"/>
              </a:ext>
            </a:extLst>
          </p:cNvPr>
          <p:cNvSpPr/>
          <p:nvPr/>
        </p:nvSpPr>
        <p:spPr>
          <a:xfrm>
            <a:off x="3538445" y="4290995"/>
            <a:ext cx="747204" cy="11601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432489A-9A98-4501-951F-8ECB3029F65E}"/>
              </a:ext>
            </a:extLst>
          </p:cNvPr>
          <p:cNvSpPr/>
          <p:nvPr/>
        </p:nvSpPr>
        <p:spPr>
          <a:xfrm>
            <a:off x="2638697" y="4733467"/>
            <a:ext cx="1656515" cy="13408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2C989C9-6D55-457D-B731-51DA5F67E07A}"/>
              </a:ext>
            </a:extLst>
          </p:cNvPr>
          <p:cNvSpPr/>
          <p:nvPr/>
        </p:nvSpPr>
        <p:spPr>
          <a:xfrm>
            <a:off x="2638697" y="5187558"/>
            <a:ext cx="1656515" cy="13408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48B55ACD-58F5-4B95-89BD-8B0613C75735}"/>
              </a:ext>
            </a:extLst>
          </p:cNvPr>
          <p:cNvSpPr/>
          <p:nvPr/>
        </p:nvSpPr>
        <p:spPr>
          <a:xfrm rot="5400000">
            <a:off x="3863034" y="663240"/>
            <a:ext cx="690764" cy="2564672"/>
          </a:xfrm>
          <a:prstGeom prst="ben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EFCDEF0F-E6CF-4E86-BC35-99205089B85E}"/>
              </a:ext>
            </a:extLst>
          </p:cNvPr>
          <p:cNvSpPr/>
          <p:nvPr/>
        </p:nvSpPr>
        <p:spPr>
          <a:xfrm rot="5400000">
            <a:off x="7594659" y="1589056"/>
            <a:ext cx="690763" cy="2564672"/>
          </a:xfrm>
          <a:prstGeom prst="ben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89DD-7FBD-4748-8823-9CE24F95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3733"/>
            <a:ext cx="9144000" cy="1550534"/>
          </a:xfrm>
        </p:spPr>
        <p:txBody>
          <a:bodyPr anchor="ctr"/>
          <a:lstStyle/>
          <a:p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24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64B2F-E7BD-41C0-8CFC-A46318AE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51"/>
            <a:ext cx="9144000" cy="8826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27C6D-C5CC-4968-84A0-84646B09E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4"/>
          <a:stretch/>
        </p:blipFill>
        <p:spPr>
          <a:xfrm>
            <a:off x="4661803" y="2581564"/>
            <a:ext cx="5267325" cy="3999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5FB252E-8060-47F0-8A39-A69412763876}"/>
              </a:ext>
            </a:extLst>
          </p:cNvPr>
          <p:cNvSpPr txBox="1">
            <a:spLocks/>
          </p:cNvSpPr>
          <p:nvPr/>
        </p:nvSpPr>
        <p:spPr>
          <a:xfrm>
            <a:off x="254187" y="2581564"/>
            <a:ext cx="4082681" cy="413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Variable Correlation</a:t>
            </a:r>
          </a:p>
          <a:p>
            <a:endParaRPr lang="en-US" sz="1800" u="sng" dirty="0">
              <a:solidFill>
                <a:srgbClr val="FF0000"/>
              </a:solidFill>
            </a:endParaRPr>
          </a:p>
          <a:p>
            <a:pPr algn="l"/>
            <a:r>
              <a:rPr lang="en-US" sz="2000" dirty="0"/>
              <a:t>Monthly Incomes appear to correlate strongest with: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Job Level (categorical)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Job Role (categorical)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Total Years Working (continuous)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FEC820-9DD8-4DA4-A2D2-00CAB74D0A6B}"/>
              </a:ext>
            </a:extLst>
          </p:cNvPr>
          <p:cNvSpPr/>
          <p:nvPr/>
        </p:nvSpPr>
        <p:spPr>
          <a:xfrm>
            <a:off x="7912847" y="3352801"/>
            <a:ext cx="1326777" cy="2988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F6F2A4-E414-4567-8DAD-109DCCC5A719}"/>
              </a:ext>
            </a:extLst>
          </p:cNvPr>
          <p:cNvSpPr/>
          <p:nvPr/>
        </p:nvSpPr>
        <p:spPr>
          <a:xfrm>
            <a:off x="8014447" y="3239247"/>
            <a:ext cx="340659" cy="2089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6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64B2F-E7BD-41C0-8CFC-A46318AE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51"/>
            <a:ext cx="9144000" cy="8826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5FB252E-8060-47F0-8A39-A69412763876}"/>
              </a:ext>
            </a:extLst>
          </p:cNvPr>
          <p:cNvSpPr txBox="1">
            <a:spLocks/>
          </p:cNvSpPr>
          <p:nvPr/>
        </p:nvSpPr>
        <p:spPr>
          <a:xfrm>
            <a:off x="-176768" y="3956427"/>
            <a:ext cx="2612374" cy="399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Job Level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E8867D-73D7-4F5C-AA39-17512974C2C1}"/>
              </a:ext>
            </a:extLst>
          </p:cNvPr>
          <p:cNvSpPr txBox="1">
            <a:spLocks/>
          </p:cNvSpPr>
          <p:nvPr/>
        </p:nvSpPr>
        <p:spPr>
          <a:xfrm>
            <a:off x="-215917" y="1044029"/>
            <a:ext cx="2612374" cy="399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Job Role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C018AE7-0817-452E-B5CC-A8B76BEFA78D}"/>
              </a:ext>
            </a:extLst>
          </p:cNvPr>
          <p:cNvSpPr txBox="1">
            <a:spLocks/>
          </p:cNvSpPr>
          <p:nvPr/>
        </p:nvSpPr>
        <p:spPr>
          <a:xfrm>
            <a:off x="5216499" y="2590946"/>
            <a:ext cx="2612374" cy="399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Working 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ADDF4-4824-407B-8B53-6647CB6EC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522"/>
          <a:stretch/>
        </p:blipFill>
        <p:spPr>
          <a:xfrm>
            <a:off x="502522" y="4401621"/>
            <a:ext cx="3874590" cy="2315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3C7A0B-A852-4FFC-816F-F8CF6FE5157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373" y="1443752"/>
            <a:ext cx="3874590" cy="2294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D128EE-A218-4F5D-896E-5C511130C24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1458" y="2990669"/>
            <a:ext cx="6225468" cy="36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843CA-1155-4B7B-BDD3-B1C082574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7" y="1893480"/>
            <a:ext cx="9639688" cy="48236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0616E4-651E-496D-B16B-2F4382862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75" y="1893480"/>
            <a:ext cx="7876772" cy="48236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8564B2F-E7BD-41C0-8CFC-A46318AE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51"/>
            <a:ext cx="9144000" cy="8826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223DB4F-AA4E-4F88-8FF6-177E7EDD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021" y="2507863"/>
            <a:ext cx="4274424" cy="2617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C089DD-7FBD-4748-8823-9CE24F95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51"/>
            <a:ext cx="9144000" cy="8826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AFB2A-5E8A-4965-919E-FD0CEAD0E6FE}"/>
              </a:ext>
            </a:extLst>
          </p:cNvPr>
          <p:cNvSpPr txBox="1">
            <a:spLocks/>
          </p:cNvSpPr>
          <p:nvPr/>
        </p:nvSpPr>
        <p:spPr>
          <a:xfrm>
            <a:off x="121920" y="5176405"/>
            <a:ext cx="2768317" cy="4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Filter by Job Role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3D3CE3-2107-41DF-BCDC-48B619434589}"/>
              </a:ext>
            </a:extLst>
          </p:cNvPr>
          <p:cNvSpPr txBox="1">
            <a:spLocks/>
          </p:cNvSpPr>
          <p:nvPr/>
        </p:nvSpPr>
        <p:spPr>
          <a:xfrm>
            <a:off x="3263148" y="5176405"/>
            <a:ext cx="2768317" cy="4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Filter by Job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2A5A9F-BCB3-4683-9F8A-6FACB54212DE}"/>
              </a:ext>
            </a:extLst>
          </p:cNvPr>
          <p:cNvSpPr txBox="1">
            <a:spLocks/>
          </p:cNvSpPr>
          <p:nvPr/>
        </p:nvSpPr>
        <p:spPr>
          <a:xfrm>
            <a:off x="6404376" y="5176405"/>
            <a:ext cx="2768317" cy="4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Linear Regression Model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F74037-E253-45D9-B670-DDAD6FE3AFF8}"/>
              </a:ext>
            </a:extLst>
          </p:cNvPr>
          <p:cNvSpPr txBox="1">
            <a:spLocks/>
          </p:cNvSpPr>
          <p:nvPr/>
        </p:nvSpPr>
        <p:spPr>
          <a:xfrm>
            <a:off x="9545603" y="5207165"/>
            <a:ext cx="2768317" cy="416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Salary Prediction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D72E62-A2EF-4593-8102-23EE30AA22EA}"/>
              </a:ext>
            </a:extLst>
          </p:cNvPr>
          <p:cNvSpPr/>
          <p:nvPr/>
        </p:nvSpPr>
        <p:spPr>
          <a:xfrm>
            <a:off x="2774864" y="5348450"/>
            <a:ext cx="614118" cy="15145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F893611-BD80-4650-BABC-B8ACF9A8A6B2}"/>
              </a:ext>
            </a:extLst>
          </p:cNvPr>
          <p:cNvSpPr/>
          <p:nvPr/>
        </p:nvSpPr>
        <p:spPr>
          <a:xfrm>
            <a:off x="5734867" y="5339765"/>
            <a:ext cx="614118" cy="15145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F446536-E7A3-4909-BF63-E894C37E6530}"/>
              </a:ext>
            </a:extLst>
          </p:cNvPr>
          <p:cNvSpPr/>
          <p:nvPr/>
        </p:nvSpPr>
        <p:spPr>
          <a:xfrm>
            <a:off x="9311972" y="5344030"/>
            <a:ext cx="614118" cy="15145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5D11FC-61B4-4386-828C-EBC1B2C371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522"/>
          <a:stretch/>
        </p:blipFill>
        <p:spPr>
          <a:xfrm>
            <a:off x="3527017" y="3375495"/>
            <a:ext cx="2178064" cy="1301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E5676-0D77-4295-B56C-F6A7A9EABD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195" y="3249474"/>
            <a:ext cx="2108734" cy="124871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FA14D2C-365B-4885-8016-1A613A8919AC}"/>
              </a:ext>
            </a:extLst>
          </p:cNvPr>
          <p:cNvSpPr txBox="1">
            <a:spLocks/>
          </p:cNvSpPr>
          <p:nvPr/>
        </p:nvSpPr>
        <p:spPr>
          <a:xfrm>
            <a:off x="121919" y="5587536"/>
            <a:ext cx="2768317" cy="4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Manufacturing Director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41C0363-765E-42E5-BA91-EE7F6E1B818E}"/>
              </a:ext>
            </a:extLst>
          </p:cNvPr>
          <p:cNvSpPr txBox="1">
            <a:spLocks/>
          </p:cNvSpPr>
          <p:nvPr/>
        </p:nvSpPr>
        <p:spPr>
          <a:xfrm>
            <a:off x="3318539" y="5578851"/>
            <a:ext cx="2768317" cy="4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Job Level 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AB2045E-5B00-4947-97FB-96CAD827E427}"/>
              </a:ext>
            </a:extLst>
          </p:cNvPr>
          <p:cNvSpPr txBox="1">
            <a:spLocks/>
          </p:cNvSpPr>
          <p:nvPr/>
        </p:nvSpPr>
        <p:spPr>
          <a:xfrm>
            <a:off x="6418534" y="5587536"/>
            <a:ext cx="2768317" cy="4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Working 20 Years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69D8AC3-F985-4216-9EEF-C10FA4247448}"/>
              </a:ext>
            </a:extLst>
          </p:cNvPr>
          <p:cNvSpPr txBox="1">
            <a:spLocks/>
          </p:cNvSpPr>
          <p:nvPr/>
        </p:nvSpPr>
        <p:spPr>
          <a:xfrm>
            <a:off x="9572466" y="5578850"/>
            <a:ext cx="2768317" cy="478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$10,500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0CE093-255F-44A5-A5A6-058D927F70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9705" b="20027"/>
          <a:stretch/>
        </p:blipFill>
        <p:spPr>
          <a:xfrm>
            <a:off x="4300357" y="3276185"/>
            <a:ext cx="693898" cy="14009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F6C442-CB2C-4D48-A17C-6BFB91AF10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7820" b="11135"/>
          <a:stretch/>
        </p:blipFill>
        <p:spPr>
          <a:xfrm>
            <a:off x="1369695" y="2763872"/>
            <a:ext cx="552450" cy="20641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0D3BCC-874E-4704-B2A3-79F9AFE430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6375" y="3151855"/>
            <a:ext cx="1425682" cy="15252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C3E92B-EFB2-45D0-8890-6151657E4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8485" y="3151855"/>
            <a:ext cx="1425682" cy="152529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30C0F0FC-31A0-4494-BA2E-83AD382D82CD}"/>
              </a:ext>
            </a:extLst>
          </p:cNvPr>
          <p:cNvSpPr/>
          <p:nvPr/>
        </p:nvSpPr>
        <p:spPr>
          <a:xfrm>
            <a:off x="10690496" y="3617383"/>
            <a:ext cx="123099" cy="12373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89DD-7FBD-4748-8823-9CE24F95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3733"/>
            <a:ext cx="9144000" cy="1550534"/>
          </a:xfrm>
        </p:spPr>
        <p:txBody>
          <a:bodyPr anchor="ctr"/>
          <a:lstStyle/>
          <a:p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Attrition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564B2F-E7BD-41C0-8CFC-A46318AE7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851"/>
            <a:ext cx="9144000" cy="8826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27C6D-C5CC-4968-84A0-84646B09EE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4"/>
          <a:stretch/>
        </p:blipFill>
        <p:spPr>
          <a:xfrm>
            <a:off x="339635" y="1658437"/>
            <a:ext cx="6230702" cy="4731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E7345DE-3B67-4842-95C8-33025AB31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5189" y="2913017"/>
            <a:ext cx="1898469" cy="3944983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Correlation</a:t>
            </a:r>
          </a:p>
          <a:p>
            <a:r>
              <a:rPr lang="en-US" sz="2000" dirty="0"/>
              <a:t>27%</a:t>
            </a:r>
          </a:p>
          <a:p>
            <a:r>
              <a:rPr lang="en-US" sz="2000" dirty="0"/>
              <a:t>19% </a:t>
            </a:r>
          </a:p>
          <a:p>
            <a:r>
              <a:rPr lang="en-US" sz="2000" dirty="0"/>
              <a:t>17%</a:t>
            </a:r>
          </a:p>
          <a:p>
            <a:endParaRPr lang="en-US" sz="2000" b="1" u="sng" dirty="0">
              <a:solidFill>
                <a:srgbClr val="FF0000"/>
              </a:solidFill>
            </a:endParaRPr>
          </a:p>
          <a:p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000" dirty="0"/>
              <a:t>16%</a:t>
            </a:r>
          </a:p>
          <a:p>
            <a:r>
              <a:rPr lang="en-US" sz="2000" dirty="0"/>
              <a:t>16% </a:t>
            </a:r>
          </a:p>
          <a:p>
            <a:r>
              <a:rPr lang="en-US" sz="2000" dirty="0"/>
              <a:t>15%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449B9BB-450F-4089-A609-C6CD8108387D}"/>
              </a:ext>
            </a:extLst>
          </p:cNvPr>
          <p:cNvSpPr txBox="1">
            <a:spLocks/>
          </p:cNvSpPr>
          <p:nvPr/>
        </p:nvSpPr>
        <p:spPr>
          <a:xfrm>
            <a:off x="6875417" y="2913017"/>
            <a:ext cx="3270069" cy="394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>
                <a:solidFill>
                  <a:srgbClr val="FF0000"/>
                </a:solidFill>
              </a:rPr>
              <a:t>Variable</a:t>
            </a:r>
          </a:p>
          <a:p>
            <a:r>
              <a:rPr lang="en-US" sz="2000" dirty="0"/>
              <a:t>Overtime (Yes/No)</a:t>
            </a:r>
          </a:p>
          <a:p>
            <a:r>
              <a:rPr lang="en-US" sz="2000" dirty="0"/>
              <a:t>Job Involvement (1-4)</a:t>
            </a:r>
          </a:p>
          <a:p>
            <a:r>
              <a:rPr lang="en-US" sz="2000" dirty="0"/>
              <a:t>Total Working Years (range)</a:t>
            </a:r>
          </a:p>
          <a:p>
            <a:endParaRPr lang="en-US" sz="2000" u="sng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Job Level (1-5)</a:t>
            </a:r>
          </a:p>
          <a:p>
            <a:r>
              <a:rPr lang="en-US" sz="2000" dirty="0"/>
              <a:t>Years in Current Role (range)</a:t>
            </a:r>
          </a:p>
          <a:p>
            <a:r>
              <a:rPr lang="en-US" sz="2000" dirty="0"/>
              <a:t>Monthly Income (range)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058C9B-30DB-4238-BBF8-FB97D8B19DEB}"/>
              </a:ext>
            </a:extLst>
          </p:cNvPr>
          <p:cNvSpPr/>
          <p:nvPr/>
        </p:nvSpPr>
        <p:spPr>
          <a:xfrm>
            <a:off x="2259106" y="4261224"/>
            <a:ext cx="3466353" cy="358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9BAD35-544B-4D84-8A18-3324AB857461}"/>
              </a:ext>
            </a:extLst>
          </p:cNvPr>
          <p:cNvSpPr/>
          <p:nvPr/>
        </p:nvSpPr>
        <p:spPr>
          <a:xfrm>
            <a:off x="2462306" y="4237318"/>
            <a:ext cx="280894" cy="7470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415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Andrew Taylor 2/12/2022 </vt:lpstr>
      <vt:lpstr>Data &amp; Strategy</vt:lpstr>
      <vt:lpstr>Employee Salaries</vt:lpstr>
      <vt:lpstr>Correlation</vt:lpstr>
      <vt:lpstr>Trends</vt:lpstr>
      <vt:lpstr>Trends</vt:lpstr>
      <vt:lpstr>Salary Prediction</vt:lpstr>
      <vt:lpstr>Employee Attrition</vt:lpstr>
      <vt:lpstr>Correlation</vt:lpstr>
      <vt:lpstr>Trends</vt:lpstr>
      <vt:lpstr>Models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Taylor</dc:creator>
  <cp:lastModifiedBy>Drew Taylor</cp:lastModifiedBy>
  <cp:revision>32</cp:revision>
  <dcterms:created xsi:type="dcterms:W3CDTF">2022-02-12T01:03:21Z</dcterms:created>
  <dcterms:modified xsi:type="dcterms:W3CDTF">2022-02-13T05:25:33Z</dcterms:modified>
</cp:coreProperties>
</file>