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43891200" cy="21945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39"/>
    <p:restoredTop sz="94675"/>
  </p:normalViewPr>
  <p:slideViewPr>
    <p:cSldViewPr snapToGrid="0">
      <p:cViewPr>
        <p:scale>
          <a:sx n="40" d="100"/>
          <a:sy n="40" d="100"/>
        </p:scale>
        <p:origin x="1272"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5860" b="0" strike="noStrike" spc="-1">
                <a:solidFill>
                  <a:srgbClr val="000000"/>
                </a:solidFill>
                <a:latin typeface="Arial"/>
              </a:rPr>
              <a:t>Click to move the slide</a:t>
            </a:r>
          </a:p>
        </p:txBody>
      </p:sp>
      <p:sp>
        <p:nvSpPr>
          <p:cNvPr id="42"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43"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44"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45"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46"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924770EC-B5C9-452E-86AE-6AAC76C5DAD9}"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PlaceHolder 1"/>
          <p:cNvSpPr>
            <a:spLocks noGrp="1" noRot="1" noChangeAspect="1"/>
          </p:cNvSpPr>
          <p:nvPr>
            <p:ph type="sldImg"/>
          </p:nvPr>
        </p:nvSpPr>
        <p:spPr>
          <a:xfrm>
            <a:off x="0" y="685800"/>
            <a:ext cx="6858000" cy="3429000"/>
          </a:xfrm>
          <a:prstGeom prst="rect">
            <a:avLst/>
          </a:prstGeom>
        </p:spPr>
      </p:sp>
      <p:sp>
        <p:nvSpPr>
          <p:cNvPr id="61"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62"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170D6E0E-BCF7-48F4-8CE7-CBC3B6DB5F15}" type="slidenum">
              <a:rPr lang="en-US" sz="1200" b="0" strike="noStrike" spc="-1">
                <a:solidFill>
                  <a:srgbClr val="000000"/>
                </a:solidFill>
                <a:latin typeface="Arial"/>
                <a:ea typeface="MS PGothic"/>
              </a:rPr>
              <a:t>1</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640280" y="410040"/>
            <a:ext cx="28128240" cy="2168640"/>
          </a:xfrm>
          <a:prstGeom prst="rect">
            <a:avLst/>
          </a:prstGeom>
        </p:spPr>
        <p:txBody>
          <a:bodyPr lIns="0" tIns="0" rIns="0" bIns="0" anchor="ctr">
            <a:noAutofit/>
          </a:bodyPr>
          <a:lstStyle/>
          <a:p>
            <a:endParaRPr lang="en-US" sz="5860" b="0" strike="noStrike" spc="-1">
              <a:solidFill>
                <a:srgbClr val="000000"/>
              </a:solidFill>
              <a:latin typeface="Arial"/>
            </a:endParaRPr>
          </a:p>
        </p:txBody>
      </p:sp>
      <p:sp>
        <p:nvSpPr>
          <p:cNvPr id="27" name="PlaceHolder 2"/>
          <p:cNvSpPr>
            <a:spLocks noGrp="1"/>
          </p:cNvSpPr>
          <p:nvPr>
            <p:ph type="body"/>
          </p:nvPr>
        </p:nvSpPr>
        <p:spPr>
          <a:xfrm>
            <a:off x="380880" y="3135240"/>
            <a:ext cx="1370052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28" name="PlaceHolder 3"/>
          <p:cNvSpPr>
            <a:spLocks noGrp="1"/>
          </p:cNvSpPr>
          <p:nvPr>
            <p:ph type="body"/>
          </p:nvPr>
        </p:nvSpPr>
        <p:spPr>
          <a:xfrm>
            <a:off x="380880" y="12641760"/>
            <a:ext cx="1370052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640280" y="410040"/>
            <a:ext cx="28128240" cy="2168640"/>
          </a:xfrm>
          <a:prstGeom prst="rect">
            <a:avLst/>
          </a:prstGeom>
        </p:spPr>
        <p:txBody>
          <a:bodyPr lIns="0" tIns="0" rIns="0" bIns="0" anchor="ctr">
            <a:noAutofit/>
          </a:bodyPr>
          <a:lstStyle/>
          <a:p>
            <a:endParaRPr lang="en-US" sz="5860" b="0" strike="noStrike" spc="-1">
              <a:solidFill>
                <a:srgbClr val="000000"/>
              </a:solidFill>
              <a:latin typeface="Arial"/>
            </a:endParaRPr>
          </a:p>
        </p:txBody>
      </p:sp>
      <p:sp>
        <p:nvSpPr>
          <p:cNvPr id="30" name="PlaceHolder 2"/>
          <p:cNvSpPr>
            <a:spLocks noGrp="1"/>
          </p:cNvSpPr>
          <p:nvPr>
            <p:ph type="body"/>
          </p:nvPr>
        </p:nvSpPr>
        <p:spPr>
          <a:xfrm>
            <a:off x="380880" y="3135240"/>
            <a:ext cx="668556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31" name="PlaceHolder 3"/>
          <p:cNvSpPr>
            <a:spLocks noGrp="1"/>
          </p:cNvSpPr>
          <p:nvPr>
            <p:ph type="body"/>
          </p:nvPr>
        </p:nvSpPr>
        <p:spPr>
          <a:xfrm>
            <a:off x="7401240" y="3135240"/>
            <a:ext cx="668556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32" name="PlaceHolder 4"/>
          <p:cNvSpPr>
            <a:spLocks noGrp="1"/>
          </p:cNvSpPr>
          <p:nvPr>
            <p:ph type="body"/>
          </p:nvPr>
        </p:nvSpPr>
        <p:spPr>
          <a:xfrm>
            <a:off x="380880" y="12641760"/>
            <a:ext cx="668556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33" name="PlaceHolder 5"/>
          <p:cNvSpPr>
            <a:spLocks noGrp="1"/>
          </p:cNvSpPr>
          <p:nvPr>
            <p:ph type="body"/>
          </p:nvPr>
        </p:nvSpPr>
        <p:spPr>
          <a:xfrm>
            <a:off x="7401240" y="12641760"/>
            <a:ext cx="668556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7640280" y="410040"/>
            <a:ext cx="28128240" cy="2168640"/>
          </a:xfrm>
          <a:prstGeom prst="rect">
            <a:avLst/>
          </a:prstGeom>
        </p:spPr>
        <p:txBody>
          <a:bodyPr lIns="0" tIns="0" rIns="0" bIns="0" anchor="ctr">
            <a:noAutofit/>
          </a:bodyPr>
          <a:lstStyle/>
          <a:p>
            <a:endParaRPr lang="en-US" sz="5860" b="0" strike="noStrike" spc="-1">
              <a:solidFill>
                <a:srgbClr val="000000"/>
              </a:solidFill>
              <a:latin typeface="Arial"/>
            </a:endParaRPr>
          </a:p>
        </p:txBody>
      </p:sp>
      <p:sp>
        <p:nvSpPr>
          <p:cNvPr id="35" name="PlaceHolder 2"/>
          <p:cNvSpPr>
            <a:spLocks noGrp="1"/>
          </p:cNvSpPr>
          <p:nvPr>
            <p:ph type="body"/>
          </p:nvPr>
        </p:nvSpPr>
        <p:spPr>
          <a:xfrm>
            <a:off x="380880" y="3135240"/>
            <a:ext cx="441144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36" name="PlaceHolder 3"/>
          <p:cNvSpPr>
            <a:spLocks noGrp="1"/>
          </p:cNvSpPr>
          <p:nvPr>
            <p:ph type="body"/>
          </p:nvPr>
        </p:nvSpPr>
        <p:spPr>
          <a:xfrm>
            <a:off x="5013360" y="3135240"/>
            <a:ext cx="441144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37" name="PlaceHolder 4"/>
          <p:cNvSpPr>
            <a:spLocks noGrp="1"/>
          </p:cNvSpPr>
          <p:nvPr>
            <p:ph type="body"/>
          </p:nvPr>
        </p:nvSpPr>
        <p:spPr>
          <a:xfrm>
            <a:off x="9645840" y="3135240"/>
            <a:ext cx="441144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38" name="PlaceHolder 5"/>
          <p:cNvSpPr>
            <a:spLocks noGrp="1"/>
          </p:cNvSpPr>
          <p:nvPr>
            <p:ph type="body"/>
          </p:nvPr>
        </p:nvSpPr>
        <p:spPr>
          <a:xfrm>
            <a:off x="380880" y="12641760"/>
            <a:ext cx="441144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39" name="PlaceHolder 6"/>
          <p:cNvSpPr>
            <a:spLocks noGrp="1"/>
          </p:cNvSpPr>
          <p:nvPr>
            <p:ph type="body"/>
          </p:nvPr>
        </p:nvSpPr>
        <p:spPr>
          <a:xfrm>
            <a:off x="5013360" y="12641760"/>
            <a:ext cx="441144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40" name="PlaceHolder 7"/>
          <p:cNvSpPr>
            <a:spLocks noGrp="1"/>
          </p:cNvSpPr>
          <p:nvPr>
            <p:ph type="body"/>
          </p:nvPr>
        </p:nvSpPr>
        <p:spPr>
          <a:xfrm>
            <a:off x="9645840" y="12641760"/>
            <a:ext cx="441144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7640280" y="410040"/>
            <a:ext cx="28128240" cy="2168640"/>
          </a:xfrm>
          <a:prstGeom prst="rect">
            <a:avLst/>
          </a:prstGeom>
        </p:spPr>
        <p:txBody>
          <a:bodyPr lIns="0" tIns="0" rIns="0" bIns="0" anchor="ctr">
            <a:noAutofit/>
          </a:bodyPr>
          <a:lstStyle/>
          <a:p>
            <a:endParaRPr lang="en-US" sz="5860" b="0" strike="noStrike" spc="-1">
              <a:solidFill>
                <a:srgbClr val="000000"/>
              </a:solidFill>
              <a:latin typeface="Arial"/>
            </a:endParaRPr>
          </a:p>
        </p:txBody>
      </p:sp>
      <p:sp>
        <p:nvSpPr>
          <p:cNvPr id="6" name="PlaceHolder 2"/>
          <p:cNvSpPr>
            <a:spLocks noGrp="1"/>
          </p:cNvSpPr>
          <p:nvPr>
            <p:ph type="subTitle"/>
          </p:nvPr>
        </p:nvSpPr>
        <p:spPr>
          <a:xfrm>
            <a:off x="380880" y="3135240"/>
            <a:ext cx="13700520" cy="182005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640280" y="410040"/>
            <a:ext cx="28128240" cy="2168640"/>
          </a:xfrm>
          <a:prstGeom prst="rect">
            <a:avLst/>
          </a:prstGeom>
        </p:spPr>
        <p:txBody>
          <a:bodyPr lIns="0" tIns="0" rIns="0" bIns="0" anchor="ctr">
            <a:noAutofit/>
          </a:bodyPr>
          <a:lstStyle/>
          <a:p>
            <a:endParaRPr lang="en-US" sz="5860" b="0" strike="noStrike" spc="-1">
              <a:solidFill>
                <a:srgbClr val="000000"/>
              </a:solidFill>
              <a:latin typeface="Arial"/>
            </a:endParaRPr>
          </a:p>
        </p:txBody>
      </p:sp>
      <p:sp>
        <p:nvSpPr>
          <p:cNvPr id="8" name="PlaceHolder 2"/>
          <p:cNvSpPr>
            <a:spLocks noGrp="1"/>
          </p:cNvSpPr>
          <p:nvPr>
            <p:ph type="body"/>
          </p:nvPr>
        </p:nvSpPr>
        <p:spPr>
          <a:xfrm>
            <a:off x="380880" y="3135240"/>
            <a:ext cx="13700520" cy="18200520"/>
          </a:xfrm>
          <a:prstGeom prst="rect">
            <a:avLst/>
          </a:prstGeom>
        </p:spPr>
        <p:txBody>
          <a:bodyPr lIns="0" tIns="0" rIns="0" bIns="0">
            <a:normAutofit/>
          </a:bodyPr>
          <a:lstStyle/>
          <a:p>
            <a:endParaRPr lang="en-US" sz="10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640280" y="410040"/>
            <a:ext cx="28128240" cy="2168640"/>
          </a:xfrm>
          <a:prstGeom prst="rect">
            <a:avLst/>
          </a:prstGeom>
        </p:spPr>
        <p:txBody>
          <a:bodyPr lIns="0" tIns="0" rIns="0" bIns="0" anchor="ctr">
            <a:noAutofit/>
          </a:bodyPr>
          <a:lstStyle/>
          <a:p>
            <a:endParaRPr lang="en-US" sz="5860" b="0" strike="noStrike" spc="-1">
              <a:solidFill>
                <a:srgbClr val="000000"/>
              </a:solidFill>
              <a:latin typeface="Arial"/>
            </a:endParaRPr>
          </a:p>
        </p:txBody>
      </p:sp>
      <p:sp>
        <p:nvSpPr>
          <p:cNvPr id="10" name="PlaceHolder 2"/>
          <p:cNvSpPr>
            <a:spLocks noGrp="1"/>
          </p:cNvSpPr>
          <p:nvPr>
            <p:ph type="body"/>
          </p:nvPr>
        </p:nvSpPr>
        <p:spPr>
          <a:xfrm>
            <a:off x="380880" y="3135240"/>
            <a:ext cx="6685560" cy="1820052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11" name="PlaceHolder 3"/>
          <p:cNvSpPr>
            <a:spLocks noGrp="1"/>
          </p:cNvSpPr>
          <p:nvPr>
            <p:ph type="body"/>
          </p:nvPr>
        </p:nvSpPr>
        <p:spPr>
          <a:xfrm>
            <a:off x="7401240" y="3135240"/>
            <a:ext cx="6685560" cy="18200520"/>
          </a:xfrm>
          <a:prstGeom prst="rect">
            <a:avLst/>
          </a:prstGeom>
        </p:spPr>
        <p:txBody>
          <a:bodyPr lIns="0" tIns="0" rIns="0" bIns="0">
            <a:normAutofit/>
          </a:bodyPr>
          <a:lstStyle/>
          <a:p>
            <a:endParaRPr lang="en-US" sz="10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7640280" y="410040"/>
            <a:ext cx="28128240" cy="2168640"/>
          </a:xfrm>
          <a:prstGeom prst="rect">
            <a:avLst/>
          </a:prstGeom>
        </p:spPr>
        <p:txBody>
          <a:bodyPr lIns="0" tIns="0" rIns="0" bIns="0" anchor="ctr">
            <a:noAutofit/>
          </a:bodyPr>
          <a:lstStyle/>
          <a:p>
            <a:endParaRPr lang="en-US" sz="586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7640280" y="410040"/>
            <a:ext cx="28128240" cy="100537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7640280" y="410040"/>
            <a:ext cx="28128240" cy="2168640"/>
          </a:xfrm>
          <a:prstGeom prst="rect">
            <a:avLst/>
          </a:prstGeom>
        </p:spPr>
        <p:txBody>
          <a:bodyPr lIns="0" tIns="0" rIns="0" bIns="0" anchor="ctr">
            <a:noAutofit/>
          </a:bodyPr>
          <a:lstStyle/>
          <a:p>
            <a:endParaRPr lang="en-US" sz="5860" b="0" strike="noStrike" spc="-1">
              <a:solidFill>
                <a:srgbClr val="000000"/>
              </a:solidFill>
              <a:latin typeface="Arial"/>
            </a:endParaRPr>
          </a:p>
        </p:txBody>
      </p:sp>
      <p:sp>
        <p:nvSpPr>
          <p:cNvPr id="15" name="PlaceHolder 2"/>
          <p:cNvSpPr>
            <a:spLocks noGrp="1"/>
          </p:cNvSpPr>
          <p:nvPr>
            <p:ph type="body"/>
          </p:nvPr>
        </p:nvSpPr>
        <p:spPr>
          <a:xfrm>
            <a:off x="380880" y="3135240"/>
            <a:ext cx="668556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16" name="PlaceHolder 3"/>
          <p:cNvSpPr>
            <a:spLocks noGrp="1"/>
          </p:cNvSpPr>
          <p:nvPr>
            <p:ph type="body"/>
          </p:nvPr>
        </p:nvSpPr>
        <p:spPr>
          <a:xfrm>
            <a:off x="7401240" y="3135240"/>
            <a:ext cx="6685560" cy="1820052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17" name="PlaceHolder 4"/>
          <p:cNvSpPr>
            <a:spLocks noGrp="1"/>
          </p:cNvSpPr>
          <p:nvPr>
            <p:ph type="body"/>
          </p:nvPr>
        </p:nvSpPr>
        <p:spPr>
          <a:xfrm>
            <a:off x="380880" y="12641760"/>
            <a:ext cx="668556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640280" y="410040"/>
            <a:ext cx="28128240" cy="2168640"/>
          </a:xfrm>
          <a:prstGeom prst="rect">
            <a:avLst/>
          </a:prstGeom>
        </p:spPr>
        <p:txBody>
          <a:bodyPr lIns="0" tIns="0" rIns="0" bIns="0" anchor="ctr">
            <a:noAutofit/>
          </a:bodyPr>
          <a:lstStyle/>
          <a:p>
            <a:endParaRPr lang="en-US" sz="5860" b="0" strike="noStrike" spc="-1">
              <a:solidFill>
                <a:srgbClr val="000000"/>
              </a:solidFill>
              <a:latin typeface="Arial"/>
            </a:endParaRPr>
          </a:p>
        </p:txBody>
      </p:sp>
      <p:sp>
        <p:nvSpPr>
          <p:cNvPr id="19" name="PlaceHolder 2"/>
          <p:cNvSpPr>
            <a:spLocks noGrp="1"/>
          </p:cNvSpPr>
          <p:nvPr>
            <p:ph type="body"/>
          </p:nvPr>
        </p:nvSpPr>
        <p:spPr>
          <a:xfrm>
            <a:off x="380880" y="3135240"/>
            <a:ext cx="6685560" cy="1820052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20" name="PlaceHolder 3"/>
          <p:cNvSpPr>
            <a:spLocks noGrp="1"/>
          </p:cNvSpPr>
          <p:nvPr>
            <p:ph type="body"/>
          </p:nvPr>
        </p:nvSpPr>
        <p:spPr>
          <a:xfrm>
            <a:off x="7401240" y="3135240"/>
            <a:ext cx="668556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21" name="PlaceHolder 4"/>
          <p:cNvSpPr>
            <a:spLocks noGrp="1"/>
          </p:cNvSpPr>
          <p:nvPr>
            <p:ph type="body"/>
          </p:nvPr>
        </p:nvSpPr>
        <p:spPr>
          <a:xfrm>
            <a:off x="7401240" y="12641760"/>
            <a:ext cx="668556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640280" y="410040"/>
            <a:ext cx="28128240" cy="2168640"/>
          </a:xfrm>
          <a:prstGeom prst="rect">
            <a:avLst/>
          </a:prstGeom>
        </p:spPr>
        <p:txBody>
          <a:bodyPr lIns="0" tIns="0" rIns="0" bIns="0" anchor="ctr">
            <a:noAutofit/>
          </a:bodyPr>
          <a:lstStyle/>
          <a:p>
            <a:endParaRPr lang="en-US" sz="5860" b="0" strike="noStrike" spc="-1">
              <a:solidFill>
                <a:srgbClr val="000000"/>
              </a:solidFill>
              <a:latin typeface="Arial"/>
            </a:endParaRPr>
          </a:p>
        </p:txBody>
      </p:sp>
      <p:sp>
        <p:nvSpPr>
          <p:cNvPr id="23" name="PlaceHolder 2"/>
          <p:cNvSpPr>
            <a:spLocks noGrp="1"/>
          </p:cNvSpPr>
          <p:nvPr>
            <p:ph type="body"/>
          </p:nvPr>
        </p:nvSpPr>
        <p:spPr>
          <a:xfrm>
            <a:off x="380880" y="3135240"/>
            <a:ext cx="668556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24" name="PlaceHolder 3"/>
          <p:cNvSpPr>
            <a:spLocks noGrp="1"/>
          </p:cNvSpPr>
          <p:nvPr>
            <p:ph type="body"/>
          </p:nvPr>
        </p:nvSpPr>
        <p:spPr>
          <a:xfrm>
            <a:off x="7401240" y="3135240"/>
            <a:ext cx="668556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25" name="PlaceHolder 4"/>
          <p:cNvSpPr>
            <a:spLocks noGrp="1"/>
          </p:cNvSpPr>
          <p:nvPr>
            <p:ph type="body"/>
          </p:nvPr>
        </p:nvSpPr>
        <p:spPr>
          <a:xfrm>
            <a:off x="380880" y="12641760"/>
            <a:ext cx="1370052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7640280" y="410040"/>
            <a:ext cx="28128240" cy="2168640"/>
          </a:xfrm>
          <a:prstGeom prst="rect">
            <a:avLst/>
          </a:prstGeom>
        </p:spPr>
        <p:txBody>
          <a:bodyPr lIns="294840" tIns="147600" rIns="294840" bIns="147600" anchor="ctr">
            <a:noAutofit/>
          </a:bodyPr>
          <a:lstStyle/>
          <a:p>
            <a:pPr algn="ctr">
              <a:lnSpc>
                <a:spcPct val="100000"/>
              </a:lnSpc>
            </a:pPr>
            <a:r>
              <a:rPr lang="en-US" sz="4400" b="0" strike="noStrike" spc="-1">
                <a:solidFill>
                  <a:srgbClr val="000000"/>
                </a:solidFill>
                <a:latin typeface="Arial"/>
                <a:ea typeface="MS PGothic"/>
              </a:rPr>
              <a:t>Click to edit Master title style</a:t>
            </a:r>
            <a:endParaRPr lang="en-US" sz="4400" b="0" strike="noStrike" spc="-1">
              <a:solidFill>
                <a:srgbClr val="000000"/>
              </a:solidFill>
              <a:latin typeface="Arial"/>
            </a:endParaRPr>
          </a:p>
        </p:txBody>
      </p:sp>
      <p:sp>
        <p:nvSpPr>
          <p:cNvPr id="6" name="PlaceHolder 2"/>
          <p:cNvSpPr>
            <a:spLocks noGrp="1"/>
          </p:cNvSpPr>
          <p:nvPr>
            <p:ph type="body"/>
          </p:nvPr>
        </p:nvSpPr>
        <p:spPr>
          <a:xfrm>
            <a:off x="380880" y="3135240"/>
            <a:ext cx="13700520" cy="18200520"/>
          </a:xfrm>
          <a:prstGeom prst="rect">
            <a:avLst/>
          </a:prstGeom>
        </p:spPr>
        <p:txBody>
          <a:bodyPr lIns="294840" tIns="147600" rIns="294840" bIns="147600">
            <a:normAutofit/>
          </a:bodyPr>
          <a:lstStyle/>
          <a:p>
            <a:pPr marL="410400" indent="-410040">
              <a:lnSpc>
                <a:spcPct val="100000"/>
              </a:lnSpc>
              <a:spcBef>
                <a:spcPts val="581"/>
              </a:spcBef>
              <a:tabLst>
                <a:tab pos="0" algn="l"/>
              </a:tabLst>
            </a:pPr>
            <a:r>
              <a:rPr lang="en-US" sz="2900" b="0" strike="noStrike" spc="-1">
                <a:solidFill>
                  <a:srgbClr val="000000"/>
                </a:solidFill>
                <a:latin typeface="Arial"/>
                <a:ea typeface="MS PGothic"/>
              </a:rPr>
              <a:t>Click to edit Master text styles</a:t>
            </a:r>
            <a:endParaRPr lang="en-US" sz="2900" b="0" strike="noStrike" spc="-1">
              <a:solidFill>
                <a:srgbClr val="000000"/>
              </a:solidFill>
              <a:latin typeface="Calibri"/>
            </a:endParaRPr>
          </a:p>
          <a:p>
            <a:pPr marL="793080" lvl="1" indent="-655200">
              <a:lnSpc>
                <a:spcPct val="100000"/>
              </a:lnSpc>
              <a:spcBef>
                <a:spcPts val="459"/>
              </a:spcBef>
              <a:buClr>
                <a:srgbClr val="000000"/>
              </a:buClr>
              <a:buFont typeface="Wingdings" charset="2"/>
              <a:buChar char=""/>
              <a:tabLst>
                <a:tab pos="0" algn="l"/>
              </a:tabLst>
            </a:pPr>
            <a:r>
              <a:rPr lang="en-US" sz="2300" b="0" strike="noStrike" spc="-1">
                <a:solidFill>
                  <a:srgbClr val="000000"/>
                </a:solidFill>
                <a:latin typeface="Arial"/>
                <a:ea typeface="MS PGothic"/>
              </a:rPr>
              <a:t>Second level</a:t>
            </a:r>
            <a:endParaRPr lang="en-US" sz="2300" b="0" strike="noStrike" spc="-1">
              <a:solidFill>
                <a:srgbClr val="000000"/>
              </a:solidFill>
              <a:latin typeface="Calibri"/>
            </a:endParaRPr>
          </a:p>
          <a:p>
            <a:pPr marL="929520" lvl="2" indent="-546120">
              <a:lnSpc>
                <a:spcPct val="100000"/>
              </a:lnSpc>
              <a:spcBef>
                <a:spcPts val="380"/>
              </a:spcBef>
              <a:buClr>
                <a:srgbClr val="000000"/>
              </a:buClr>
              <a:buFont typeface="Arial"/>
              <a:buChar char="•"/>
              <a:tabLst>
                <a:tab pos="0" algn="l"/>
              </a:tabLst>
            </a:pPr>
            <a:r>
              <a:rPr lang="en-US" sz="1900" b="0" strike="noStrike" spc="-1">
                <a:solidFill>
                  <a:srgbClr val="000000"/>
                </a:solidFill>
                <a:latin typeface="Arial"/>
                <a:ea typeface="MS PGothic"/>
              </a:rPr>
              <a:t>Third level</a:t>
            </a:r>
            <a:endParaRPr lang="en-US" sz="1900" b="0" strike="noStrike" spc="-1">
              <a:solidFill>
                <a:srgbClr val="000000"/>
              </a:solidFill>
              <a:latin typeface="Calibri"/>
            </a:endParaRPr>
          </a:p>
          <a:p>
            <a:pPr marL="1202040" lvl="3" indent="-655200">
              <a:lnSpc>
                <a:spcPct val="100000"/>
              </a:lnSpc>
              <a:spcBef>
                <a:spcPts val="320"/>
              </a:spcBef>
              <a:buClr>
                <a:srgbClr val="000000"/>
              </a:buClr>
              <a:buFont typeface="Arial"/>
              <a:buChar char="–"/>
              <a:tabLst>
                <a:tab pos="0" algn="l"/>
              </a:tabLst>
            </a:pPr>
            <a:r>
              <a:rPr lang="en-US" sz="1600" b="0" strike="noStrike" spc="-1">
                <a:solidFill>
                  <a:srgbClr val="000000"/>
                </a:solidFill>
                <a:latin typeface="Arial"/>
                <a:ea typeface="MS PGothic"/>
              </a:rPr>
              <a:t>Fourth level</a:t>
            </a:r>
            <a:endParaRPr lang="en-US" sz="1600" b="0" strike="noStrike" spc="-1">
              <a:solidFill>
                <a:srgbClr val="000000"/>
              </a:solidFill>
              <a:latin typeface="Calibri"/>
            </a:endParaRPr>
          </a:p>
        </p:txBody>
      </p:sp>
      <p:sp>
        <p:nvSpPr>
          <p:cNvPr id="2" name="PlaceHolder 3"/>
          <p:cNvSpPr>
            <a:spLocks noGrp="1"/>
          </p:cNvSpPr>
          <p:nvPr>
            <p:ph type="body"/>
          </p:nvPr>
        </p:nvSpPr>
        <p:spPr>
          <a:xfrm>
            <a:off x="14981040" y="3135240"/>
            <a:ext cx="13700520" cy="18200520"/>
          </a:xfrm>
          <a:prstGeom prst="rect">
            <a:avLst/>
          </a:prstGeom>
        </p:spPr>
        <p:txBody>
          <a:bodyPr lIns="294840" tIns="147600" rIns="294840" bIns="147600">
            <a:normAutofit/>
          </a:bodyPr>
          <a:lstStyle/>
          <a:p>
            <a:pPr marL="410400" indent="-410040">
              <a:lnSpc>
                <a:spcPct val="100000"/>
              </a:lnSpc>
              <a:spcBef>
                <a:spcPts val="581"/>
              </a:spcBef>
              <a:tabLst>
                <a:tab pos="0" algn="l"/>
              </a:tabLst>
            </a:pPr>
            <a:r>
              <a:rPr lang="en-US" sz="2900" b="0" strike="noStrike" spc="-1">
                <a:solidFill>
                  <a:srgbClr val="000000"/>
                </a:solidFill>
                <a:latin typeface="Arial"/>
                <a:ea typeface="MS PGothic"/>
              </a:rPr>
              <a:t>Click to edit Master text styles</a:t>
            </a:r>
            <a:endParaRPr lang="en-US" sz="2900" b="0" strike="noStrike" spc="-1">
              <a:solidFill>
                <a:srgbClr val="000000"/>
              </a:solidFill>
              <a:latin typeface="Calibri"/>
            </a:endParaRPr>
          </a:p>
          <a:p>
            <a:pPr marL="793080" lvl="1" indent="-655200">
              <a:lnSpc>
                <a:spcPct val="100000"/>
              </a:lnSpc>
              <a:spcBef>
                <a:spcPts val="459"/>
              </a:spcBef>
              <a:buClr>
                <a:srgbClr val="000000"/>
              </a:buClr>
              <a:buFont typeface="Wingdings" charset="2"/>
              <a:buChar char=""/>
              <a:tabLst>
                <a:tab pos="0" algn="l"/>
              </a:tabLst>
            </a:pPr>
            <a:r>
              <a:rPr lang="en-US" sz="2300" b="0" strike="noStrike" spc="-1">
                <a:solidFill>
                  <a:srgbClr val="000000"/>
                </a:solidFill>
                <a:latin typeface="Arial"/>
                <a:ea typeface="MS PGothic"/>
              </a:rPr>
              <a:t>Second level</a:t>
            </a:r>
            <a:endParaRPr lang="en-US" sz="2300" b="0" strike="noStrike" spc="-1">
              <a:solidFill>
                <a:srgbClr val="000000"/>
              </a:solidFill>
              <a:latin typeface="Calibri"/>
            </a:endParaRPr>
          </a:p>
          <a:p>
            <a:pPr marL="929520" lvl="2" indent="-546120">
              <a:lnSpc>
                <a:spcPct val="100000"/>
              </a:lnSpc>
              <a:spcBef>
                <a:spcPts val="380"/>
              </a:spcBef>
              <a:buClr>
                <a:srgbClr val="000000"/>
              </a:buClr>
              <a:buFont typeface="Arial"/>
              <a:buChar char="•"/>
              <a:tabLst>
                <a:tab pos="0" algn="l"/>
              </a:tabLst>
            </a:pPr>
            <a:r>
              <a:rPr lang="en-US" sz="1900" b="0" strike="noStrike" spc="-1">
                <a:solidFill>
                  <a:srgbClr val="000000"/>
                </a:solidFill>
                <a:latin typeface="Arial"/>
                <a:ea typeface="MS PGothic"/>
              </a:rPr>
              <a:t>Third level</a:t>
            </a:r>
            <a:endParaRPr lang="en-US" sz="1900" b="0" strike="noStrike" spc="-1">
              <a:solidFill>
                <a:srgbClr val="000000"/>
              </a:solidFill>
              <a:latin typeface="Calibri"/>
            </a:endParaRPr>
          </a:p>
          <a:p>
            <a:pPr marL="1202040" lvl="3" indent="-655200">
              <a:lnSpc>
                <a:spcPct val="100000"/>
              </a:lnSpc>
              <a:spcBef>
                <a:spcPts val="320"/>
              </a:spcBef>
              <a:buClr>
                <a:srgbClr val="000000"/>
              </a:buClr>
              <a:buFont typeface="Arial"/>
              <a:buChar char="–"/>
              <a:tabLst>
                <a:tab pos="0" algn="l"/>
              </a:tabLst>
            </a:pPr>
            <a:r>
              <a:rPr lang="en-US" sz="1600" b="0" strike="noStrike" spc="-1">
                <a:solidFill>
                  <a:srgbClr val="000000"/>
                </a:solidFill>
                <a:latin typeface="Arial"/>
                <a:ea typeface="MS PGothic"/>
              </a:rPr>
              <a:t>Fourth level</a:t>
            </a:r>
            <a:endParaRPr lang="en-US" sz="1600" b="0" strike="noStrike" spc="-1">
              <a:solidFill>
                <a:srgbClr val="000000"/>
              </a:solidFill>
              <a:latin typeface="Calibri"/>
            </a:endParaRPr>
          </a:p>
        </p:txBody>
      </p:sp>
      <p:sp>
        <p:nvSpPr>
          <p:cNvPr id="3" name="PlaceHolder 4"/>
          <p:cNvSpPr>
            <a:spLocks noGrp="1"/>
          </p:cNvSpPr>
          <p:nvPr>
            <p:ph type="body"/>
          </p:nvPr>
        </p:nvSpPr>
        <p:spPr>
          <a:xfrm>
            <a:off x="29580840" y="3135240"/>
            <a:ext cx="13700520" cy="18200520"/>
          </a:xfrm>
          <a:prstGeom prst="rect">
            <a:avLst/>
          </a:prstGeom>
        </p:spPr>
        <p:txBody>
          <a:bodyPr lIns="294840" tIns="147600" rIns="294840" bIns="147600">
            <a:normAutofit/>
          </a:bodyPr>
          <a:lstStyle/>
          <a:p>
            <a:pPr marL="410400" indent="-410040">
              <a:lnSpc>
                <a:spcPct val="100000"/>
              </a:lnSpc>
              <a:spcBef>
                <a:spcPts val="581"/>
              </a:spcBef>
              <a:tabLst>
                <a:tab pos="0" algn="l"/>
              </a:tabLst>
            </a:pPr>
            <a:r>
              <a:rPr lang="en-US" sz="2900" b="0" strike="noStrike" spc="-1">
                <a:solidFill>
                  <a:srgbClr val="000000"/>
                </a:solidFill>
                <a:latin typeface="Arial"/>
                <a:ea typeface="MS PGothic"/>
              </a:rPr>
              <a:t>Click to edit Master text styles</a:t>
            </a:r>
            <a:endParaRPr lang="en-US" sz="2900" b="0" strike="noStrike" spc="-1">
              <a:solidFill>
                <a:srgbClr val="000000"/>
              </a:solidFill>
              <a:latin typeface="Calibri"/>
            </a:endParaRPr>
          </a:p>
          <a:p>
            <a:pPr marL="793080" lvl="1" indent="-655200">
              <a:lnSpc>
                <a:spcPct val="100000"/>
              </a:lnSpc>
              <a:spcBef>
                <a:spcPts val="459"/>
              </a:spcBef>
              <a:buClr>
                <a:srgbClr val="000000"/>
              </a:buClr>
              <a:buFont typeface="Wingdings" charset="2"/>
              <a:buChar char=""/>
              <a:tabLst>
                <a:tab pos="0" algn="l"/>
              </a:tabLst>
            </a:pPr>
            <a:r>
              <a:rPr lang="en-US" sz="2300" b="0" strike="noStrike" spc="-1">
                <a:solidFill>
                  <a:srgbClr val="000000"/>
                </a:solidFill>
                <a:latin typeface="Arial"/>
                <a:ea typeface="MS PGothic"/>
              </a:rPr>
              <a:t>Second level</a:t>
            </a:r>
            <a:endParaRPr lang="en-US" sz="2300" b="0" strike="noStrike" spc="-1">
              <a:solidFill>
                <a:srgbClr val="000000"/>
              </a:solidFill>
              <a:latin typeface="Calibri"/>
            </a:endParaRPr>
          </a:p>
          <a:p>
            <a:pPr marL="929520" lvl="2" indent="-546120">
              <a:lnSpc>
                <a:spcPct val="100000"/>
              </a:lnSpc>
              <a:spcBef>
                <a:spcPts val="380"/>
              </a:spcBef>
              <a:buClr>
                <a:srgbClr val="000000"/>
              </a:buClr>
              <a:buFont typeface="Arial"/>
              <a:buChar char="•"/>
              <a:tabLst>
                <a:tab pos="0" algn="l"/>
              </a:tabLst>
            </a:pPr>
            <a:r>
              <a:rPr lang="en-US" sz="1900" b="0" strike="noStrike" spc="-1">
                <a:solidFill>
                  <a:srgbClr val="000000"/>
                </a:solidFill>
                <a:latin typeface="Arial"/>
                <a:ea typeface="MS PGothic"/>
              </a:rPr>
              <a:t>Third level</a:t>
            </a:r>
            <a:endParaRPr lang="en-US" sz="1900" b="0" strike="noStrike" spc="-1">
              <a:solidFill>
                <a:srgbClr val="000000"/>
              </a:solidFill>
              <a:latin typeface="Calibri"/>
            </a:endParaRPr>
          </a:p>
          <a:p>
            <a:pPr marL="1202040" lvl="3" indent="-655200">
              <a:lnSpc>
                <a:spcPct val="100000"/>
              </a:lnSpc>
              <a:spcBef>
                <a:spcPts val="320"/>
              </a:spcBef>
              <a:buClr>
                <a:srgbClr val="000000"/>
              </a:buClr>
              <a:buFont typeface="Arial"/>
              <a:buChar char="–"/>
              <a:tabLst>
                <a:tab pos="0" algn="l"/>
              </a:tabLst>
            </a:pPr>
            <a:r>
              <a:rPr lang="en-US" sz="1600" b="0" strike="noStrike" spc="-1">
                <a:solidFill>
                  <a:srgbClr val="000000"/>
                </a:solidFill>
                <a:latin typeface="Arial"/>
                <a:ea typeface="MS PGothic"/>
              </a:rPr>
              <a:t>Fourth level</a:t>
            </a:r>
            <a:endParaRPr lang="en-US" sz="1600" b="0" strike="noStrike" spc="-1">
              <a:solidFill>
                <a:srgbClr val="000000"/>
              </a:solidFill>
              <a:latin typeface="Calibri"/>
            </a:endParaRPr>
          </a:p>
        </p:txBody>
      </p:sp>
      <p:pic>
        <p:nvPicPr>
          <p:cNvPr id="4" name="Picture 3"/>
          <p:cNvPicPr/>
          <p:nvPr/>
        </p:nvPicPr>
        <p:blipFill>
          <a:blip r:embed="rId14"/>
          <a:stretch/>
        </p:blipFill>
        <p:spPr>
          <a:xfrm>
            <a:off x="37124640" y="548640"/>
            <a:ext cx="6126480" cy="192348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github.com/coranholmes/TEVAD" TargetMode="External"/><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4754520" y="818160"/>
            <a:ext cx="34470720" cy="2077560"/>
          </a:xfrm>
          <a:prstGeom prst="rect">
            <a:avLst/>
          </a:prstGeom>
          <a:noFill/>
          <a:ln>
            <a:noFill/>
          </a:ln>
        </p:spPr>
        <p:txBody>
          <a:bodyPr lIns="294840" tIns="147600" rIns="294840" bIns="147600" anchor="ctr">
            <a:noAutofit/>
          </a:bodyPr>
          <a:lstStyle/>
          <a:p>
            <a:pPr algn="ctr">
              <a:lnSpc>
                <a:spcPct val="100000"/>
              </a:lnSpc>
            </a:pPr>
            <a:r>
              <a:rPr lang="en-US" sz="5400" b="0" strike="noStrike" spc="-1" dirty="0">
                <a:solidFill>
                  <a:srgbClr val="000000"/>
                </a:solidFill>
                <a:latin typeface="Arial"/>
                <a:ea typeface="MS PGothic"/>
              </a:rPr>
              <a:t>TEVAD: Improved video anomaly detection with captions </a:t>
            </a:r>
            <a:br>
              <a:rPr dirty="0"/>
            </a:br>
            <a:r>
              <a:rPr lang="en-US" altLang="zh-CN" sz="4500" b="0" strike="noStrike" spc="-1" dirty="0">
                <a:solidFill>
                  <a:srgbClr val="000000"/>
                </a:solidFill>
                <a:latin typeface="Arial"/>
                <a:ea typeface="MS PGothic"/>
              </a:rPr>
              <a:t>Weiling</a:t>
            </a:r>
            <a:r>
              <a:rPr lang="zh-CN" altLang="en-US" sz="4500" b="0" strike="noStrike" spc="-1" dirty="0">
                <a:solidFill>
                  <a:srgbClr val="000000"/>
                </a:solidFill>
                <a:latin typeface="Arial"/>
                <a:ea typeface="MS PGothic"/>
              </a:rPr>
              <a:t> </a:t>
            </a:r>
            <a:r>
              <a:rPr lang="en-US" altLang="zh-CN" sz="4500" b="0" strike="noStrike" spc="-1" dirty="0">
                <a:solidFill>
                  <a:srgbClr val="000000"/>
                </a:solidFill>
                <a:latin typeface="Arial"/>
                <a:ea typeface="MS PGothic"/>
              </a:rPr>
              <a:t>Chen,</a:t>
            </a:r>
            <a:r>
              <a:rPr lang="zh-CN" altLang="en-US" sz="4500" b="0" strike="noStrike" spc="-1" dirty="0">
                <a:solidFill>
                  <a:srgbClr val="000000"/>
                </a:solidFill>
                <a:latin typeface="Arial"/>
                <a:ea typeface="MS PGothic"/>
              </a:rPr>
              <a:t> </a:t>
            </a:r>
            <a:r>
              <a:rPr lang="en-US" altLang="zh-CN" sz="4500" b="0" strike="noStrike" spc="-1" dirty="0" err="1">
                <a:solidFill>
                  <a:srgbClr val="000000"/>
                </a:solidFill>
                <a:latin typeface="Arial"/>
                <a:ea typeface="MS PGothic"/>
              </a:rPr>
              <a:t>Keng</a:t>
            </a:r>
            <a:r>
              <a:rPr lang="zh-CN" altLang="en-US" sz="4500" b="0" strike="noStrike" spc="-1" dirty="0">
                <a:solidFill>
                  <a:srgbClr val="000000"/>
                </a:solidFill>
                <a:latin typeface="Arial"/>
                <a:ea typeface="MS PGothic"/>
              </a:rPr>
              <a:t> </a:t>
            </a:r>
            <a:r>
              <a:rPr lang="en-US" altLang="zh-CN" sz="4500" b="0" strike="noStrike" spc="-1" dirty="0">
                <a:solidFill>
                  <a:srgbClr val="000000"/>
                </a:solidFill>
                <a:latin typeface="Arial"/>
                <a:ea typeface="MS PGothic"/>
              </a:rPr>
              <a:t>Teck</a:t>
            </a:r>
            <a:r>
              <a:rPr lang="zh-CN" altLang="en-US" sz="4500" b="0" strike="noStrike" spc="-1" dirty="0">
                <a:solidFill>
                  <a:srgbClr val="000000"/>
                </a:solidFill>
                <a:latin typeface="Arial"/>
                <a:ea typeface="MS PGothic"/>
              </a:rPr>
              <a:t> </a:t>
            </a:r>
            <a:r>
              <a:rPr lang="en-US" altLang="zh-CN" sz="4500" b="0" strike="noStrike" spc="-1" dirty="0">
                <a:solidFill>
                  <a:srgbClr val="000000"/>
                </a:solidFill>
                <a:latin typeface="Arial"/>
                <a:ea typeface="MS PGothic"/>
              </a:rPr>
              <a:t>Ma,</a:t>
            </a:r>
            <a:r>
              <a:rPr lang="zh-CN" altLang="en-US" sz="4500" b="0" strike="noStrike" spc="-1" dirty="0">
                <a:solidFill>
                  <a:srgbClr val="000000"/>
                </a:solidFill>
                <a:latin typeface="Arial"/>
                <a:ea typeface="MS PGothic"/>
              </a:rPr>
              <a:t> </a:t>
            </a:r>
            <a:r>
              <a:rPr lang="en-US" altLang="zh-CN" sz="4500" spc="-1" dirty="0">
                <a:solidFill>
                  <a:srgbClr val="000000"/>
                </a:solidFill>
                <a:latin typeface="Arial"/>
                <a:ea typeface="MS PGothic"/>
              </a:rPr>
              <a:t>Zi</a:t>
            </a:r>
            <a:r>
              <a:rPr lang="zh-CN" altLang="en-US" sz="4500" spc="-1" dirty="0">
                <a:solidFill>
                  <a:srgbClr val="000000"/>
                </a:solidFill>
                <a:latin typeface="Arial"/>
                <a:ea typeface="MS PGothic"/>
              </a:rPr>
              <a:t> </a:t>
            </a:r>
            <a:r>
              <a:rPr lang="en-US" altLang="zh-CN" sz="4500" spc="-1" dirty="0">
                <a:solidFill>
                  <a:srgbClr val="000000"/>
                </a:solidFill>
                <a:latin typeface="Arial"/>
                <a:ea typeface="MS PGothic"/>
              </a:rPr>
              <a:t>Jian</a:t>
            </a:r>
            <a:r>
              <a:rPr lang="zh-CN" altLang="en-US" sz="4500" spc="-1" dirty="0">
                <a:solidFill>
                  <a:srgbClr val="000000"/>
                </a:solidFill>
                <a:latin typeface="Arial"/>
                <a:ea typeface="MS PGothic"/>
              </a:rPr>
              <a:t> </a:t>
            </a:r>
            <a:r>
              <a:rPr lang="en-US" altLang="zh-CN" sz="4500" spc="-1" dirty="0">
                <a:solidFill>
                  <a:srgbClr val="000000"/>
                </a:solidFill>
                <a:latin typeface="Arial"/>
                <a:ea typeface="MS PGothic"/>
              </a:rPr>
              <a:t>Yew,</a:t>
            </a:r>
            <a:r>
              <a:rPr lang="zh-CN" altLang="en-US" sz="4500" spc="-1" dirty="0">
                <a:solidFill>
                  <a:srgbClr val="000000"/>
                </a:solidFill>
                <a:latin typeface="Arial"/>
                <a:ea typeface="MS PGothic"/>
              </a:rPr>
              <a:t> </a:t>
            </a:r>
            <a:r>
              <a:rPr lang="en-US" altLang="zh-CN" sz="4500" spc="-1" dirty="0" err="1">
                <a:solidFill>
                  <a:srgbClr val="000000"/>
                </a:solidFill>
                <a:latin typeface="Arial"/>
                <a:ea typeface="MS PGothic"/>
              </a:rPr>
              <a:t>Minhoe</a:t>
            </a:r>
            <a:r>
              <a:rPr lang="zh-CN" altLang="en-US" sz="4500" spc="-1" dirty="0">
                <a:solidFill>
                  <a:srgbClr val="000000"/>
                </a:solidFill>
                <a:latin typeface="Arial"/>
                <a:ea typeface="MS PGothic"/>
              </a:rPr>
              <a:t> </a:t>
            </a:r>
            <a:r>
              <a:rPr lang="en-US" altLang="zh-CN" sz="4500" spc="-1" dirty="0" err="1">
                <a:solidFill>
                  <a:srgbClr val="000000"/>
                </a:solidFill>
                <a:latin typeface="Arial"/>
                <a:ea typeface="MS PGothic"/>
              </a:rPr>
              <a:t>Hur</a:t>
            </a:r>
            <a:r>
              <a:rPr lang="en-US" altLang="zh-CN" sz="4500" spc="-1" dirty="0">
                <a:solidFill>
                  <a:srgbClr val="000000"/>
                </a:solidFill>
                <a:latin typeface="Arial"/>
                <a:ea typeface="MS PGothic"/>
              </a:rPr>
              <a:t>,</a:t>
            </a:r>
            <a:r>
              <a:rPr lang="zh-CN" altLang="en-US" sz="4500" spc="-1" dirty="0">
                <a:solidFill>
                  <a:srgbClr val="000000"/>
                </a:solidFill>
                <a:latin typeface="Arial"/>
                <a:ea typeface="MS PGothic"/>
              </a:rPr>
              <a:t> </a:t>
            </a:r>
            <a:r>
              <a:rPr lang="en-US" altLang="zh-CN" sz="4500" spc="-1" dirty="0">
                <a:solidFill>
                  <a:srgbClr val="000000"/>
                </a:solidFill>
                <a:latin typeface="Arial"/>
                <a:ea typeface="MS PGothic"/>
              </a:rPr>
              <a:t>David</a:t>
            </a:r>
            <a:r>
              <a:rPr lang="zh-CN" altLang="en-US" sz="4500" spc="-1" dirty="0">
                <a:solidFill>
                  <a:srgbClr val="000000"/>
                </a:solidFill>
                <a:latin typeface="Arial"/>
                <a:ea typeface="MS PGothic"/>
              </a:rPr>
              <a:t> </a:t>
            </a:r>
            <a:r>
              <a:rPr lang="en-US" altLang="zh-CN" sz="4500" spc="-1" dirty="0">
                <a:solidFill>
                  <a:srgbClr val="000000"/>
                </a:solidFill>
                <a:latin typeface="Arial"/>
                <a:ea typeface="MS PGothic"/>
              </a:rPr>
              <a:t>Khoo</a:t>
            </a:r>
          </a:p>
          <a:p>
            <a:pPr algn="ctr">
              <a:lnSpc>
                <a:spcPct val="100000"/>
              </a:lnSpc>
            </a:pPr>
            <a:r>
              <a:rPr lang="en-US" altLang="zh-CN" sz="3600" spc="-1" dirty="0">
                <a:solidFill>
                  <a:srgbClr val="000000"/>
                </a:solidFill>
                <a:latin typeface="Arial"/>
                <a:ea typeface="MS PGothic"/>
              </a:rPr>
              <a:t>Hyundai</a:t>
            </a:r>
            <a:r>
              <a:rPr lang="zh-CN" altLang="en-US" sz="3600" spc="-1" dirty="0">
                <a:solidFill>
                  <a:srgbClr val="000000"/>
                </a:solidFill>
                <a:latin typeface="Arial"/>
                <a:ea typeface="MS PGothic"/>
              </a:rPr>
              <a:t> </a:t>
            </a:r>
            <a:r>
              <a:rPr lang="en-US" altLang="zh-CN" sz="3600" spc="-1" dirty="0">
                <a:solidFill>
                  <a:srgbClr val="000000"/>
                </a:solidFill>
                <a:latin typeface="Arial"/>
                <a:ea typeface="MS PGothic"/>
              </a:rPr>
              <a:t>Motor</a:t>
            </a:r>
            <a:r>
              <a:rPr lang="zh-CN" altLang="en-US" sz="3600" spc="-1" dirty="0">
                <a:solidFill>
                  <a:srgbClr val="000000"/>
                </a:solidFill>
                <a:latin typeface="Arial"/>
                <a:ea typeface="MS PGothic"/>
              </a:rPr>
              <a:t> </a:t>
            </a:r>
            <a:r>
              <a:rPr lang="en-US" altLang="zh-CN" sz="3600" spc="-1" dirty="0">
                <a:solidFill>
                  <a:srgbClr val="000000"/>
                </a:solidFill>
                <a:latin typeface="Arial"/>
                <a:ea typeface="MS PGothic"/>
              </a:rPr>
              <a:t>Group</a:t>
            </a:r>
            <a:r>
              <a:rPr lang="zh-CN" altLang="en-US" sz="3600" spc="-1" dirty="0">
                <a:solidFill>
                  <a:srgbClr val="000000"/>
                </a:solidFill>
                <a:latin typeface="Arial"/>
                <a:ea typeface="MS PGothic"/>
              </a:rPr>
              <a:t> </a:t>
            </a:r>
            <a:r>
              <a:rPr lang="en-US" altLang="zh-CN" sz="3600" spc="-1" dirty="0">
                <a:solidFill>
                  <a:srgbClr val="000000"/>
                </a:solidFill>
                <a:latin typeface="Arial"/>
                <a:ea typeface="MS PGothic"/>
              </a:rPr>
              <a:t>Innovation</a:t>
            </a:r>
            <a:r>
              <a:rPr lang="zh-CN" altLang="en-US" sz="3600" spc="-1" dirty="0">
                <a:solidFill>
                  <a:srgbClr val="000000"/>
                </a:solidFill>
                <a:latin typeface="Arial"/>
                <a:ea typeface="MS PGothic"/>
              </a:rPr>
              <a:t> </a:t>
            </a:r>
            <a:r>
              <a:rPr lang="en-US" altLang="zh-CN" sz="3600" spc="-1" dirty="0">
                <a:solidFill>
                  <a:srgbClr val="000000"/>
                </a:solidFill>
                <a:latin typeface="Arial"/>
                <a:ea typeface="MS PGothic"/>
              </a:rPr>
              <a:t>Center</a:t>
            </a:r>
            <a:br>
              <a:rPr dirty="0"/>
            </a:br>
            <a:endParaRPr lang="en-US" sz="4500" b="0" strike="noStrike" spc="-1" dirty="0">
              <a:solidFill>
                <a:srgbClr val="000000"/>
              </a:solidFill>
              <a:latin typeface="Arial"/>
            </a:endParaRPr>
          </a:p>
        </p:txBody>
      </p:sp>
      <p:sp>
        <p:nvSpPr>
          <p:cNvPr id="48" name="TextShape 2"/>
          <p:cNvSpPr txBox="1"/>
          <p:nvPr/>
        </p:nvSpPr>
        <p:spPr>
          <a:xfrm>
            <a:off x="830160" y="3462480"/>
            <a:ext cx="13415760" cy="17441640"/>
          </a:xfrm>
          <a:prstGeom prst="rect">
            <a:avLst/>
          </a:prstGeom>
          <a:noFill/>
          <a:ln>
            <a:noFill/>
          </a:ln>
        </p:spPr>
        <p:txBody>
          <a:bodyPr lIns="294840" tIns="147600" rIns="294840" bIns="147600">
            <a:noAutofit/>
          </a:bodyPr>
          <a:lstStyle/>
          <a:p>
            <a:pPr marL="565200" indent="-564840">
              <a:lnSpc>
                <a:spcPct val="100000"/>
              </a:lnSpc>
              <a:spcBef>
                <a:spcPts val="799"/>
              </a:spcBef>
              <a:tabLst>
                <a:tab pos="0" algn="l"/>
              </a:tabLst>
            </a:pPr>
            <a:r>
              <a:rPr lang="en-US" altLang="zh-CN" sz="4000" b="1" strike="noStrike" spc="-1" dirty="0">
                <a:solidFill>
                  <a:srgbClr val="0070C0"/>
                </a:solidFill>
                <a:latin typeface="Arial"/>
                <a:ea typeface="MS PGothic"/>
              </a:rPr>
              <a:t>Motivation</a:t>
            </a:r>
          </a:p>
          <a:p>
            <a:pPr marL="360">
              <a:lnSpc>
                <a:spcPct val="100000"/>
              </a:lnSpc>
              <a:spcBef>
                <a:spcPts val="799"/>
              </a:spcBef>
              <a:tabLst>
                <a:tab pos="0" algn="l"/>
              </a:tabLst>
            </a:pPr>
            <a:r>
              <a:rPr lang="en-US" altLang="zh-CN" sz="3200" spc="-1" dirty="0">
                <a:solidFill>
                  <a:srgbClr val="000000"/>
                </a:solidFill>
                <a:latin typeface="Arial"/>
                <a:ea typeface="MS PGothic"/>
              </a:rPr>
              <a:t>Previous</a:t>
            </a:r>
            <a:r>
              <a:rPr lang="zh-CN" altLang="en-US" sz="3200" spc="-1" dirty="0">
                <a:solidFill>
                  <a:srgbClr val="000000"/>
                </a:solidFill>
                <a:latin typeface="Arial"/>
                <a:ea typeface="MS PGothic"/>
              </a:rPr>
              <a:t> </a:t>
            </a:r>
            <a:r>
              <a:rPr lang="en-SG" altLang="zh-CN" sz="3200" spc="-1" dirty="0">
                <a:solidFill>
                  <a:srgbClr val="000000"/>
                </a:solidFill>
                <a:latin typeface="Arial"/>
                <a:ea typeface="MS PGothic"/>
              </a:rPr>
              <a:t>methods do not consider the high-level semantic meanings of</a:t>
            </a:r>
            <a:r>
              <a:rPr lang="zh-CN" altLang="en-US" sz="3200" spc="-1" dirty="0">
                <a:solidFill>
                  <a:srgbClr val="000000"/>
                </a:solidFill>
                <a:latin typeface="Arial"/>
                <a:ea typeface="MS PGothic"/>
              </a:rPr>
              <a:t> </a:t>
            </a:r>
            <a:r>
              <a:rPr lang="en-SG" altLang="zh-CN" sz="3200" spc="-1" dirty="0">
                <a:solidFill>
                  <a:srgbClr val="000000"/>
                </a:solidFill>
                <a:latin typeface="Arial"/>
                <a:ea typeface="MS PGothic"/>
              </a:rPr>
              <a:t>the videos making it difficult to detect certain abnormal events and generalize the models to complex scenarios. Moreover, the actual detection is done based on the anomaly scores generated by the models which are obscure to the front-end surveillance systems users.</a:t>
            </a:r>
          </a:p>
          <a:p>
            <a:pPr marL="360">
              <a:lnSpc>
                <a:spcPct val="100000"/>
              </a:lnSpc>
              <a:spcBef>
                <a:spcPts val="799"/>
              </a:spcBef>
              <a:tabLst>
                <a:tab pos="0" algn="l"/>
              </a:tabLst>
            </a:pPr>
            <a:endParaRPr lang="en-SG" altLang="zh-CN" sz="3200" spc="-1" dirty="0">
              <a:solidFill>
                <a:srgbClr val="000000"/>
              </a:solidFill>
              <a:latin typeface="Arial"/>
              <a:ea typeface="MS PGothic"/>
            </a:endParaRPr>
          </a:p>
          <a:p>
            <a:pPr marL="360">
              <a:lnSpc>
                <a:spcPct val="100000"/>
              </a:lnSpc>
              <a:spcBef>
                <a:spcPts val="799"/>
              </a:spcBef>
              <a:tabLst>
                <a:tab pos="0" algn="l"/>
              </a:tabLst>
            </a:pPr>
            <a:r>
              <a:rPr lang="en-US" altLang="zh-CN" sz="4000" b="1" spc="-1" dirty="0">
                <a:solidFill>
                  <a:srgbClr val="0070C0"/>
                </a:solidFill>
                <a:latin typeface="Arial"/>
                <a:ea typeface="MS PGothic"/>
              </a:rPr>
              <a:t>Framework</a:t>
            </a:r>
            <a:endParaRPr lang="en-SG" altLang="zh-CN" sz="4000" b="1" spc="-1" dirty="0">
              <a:solidFill>
                <a:srgbClr val="0070C0"/>
              </a:solidFill>
              <a:latin typeface="Arial"/>
              <a:ea typeface="MS PGothic"/>
            </a:endParaRPr>
          </a:p>
          <a:p>
            <a:pPr marL="360">
              <a:lnSpc>
                <a:spcPct val="100000"/>
              </a:lnSpc>
              <a:spcBef>
                <a:spcPts val="799"/>
              </a:spcBef>
              <a:tabLst>
                <a:tab pos="0" algn="l"/>
              </a:tabLst>
            </a:pPr>
            <a:r>
              <a:rPr lang="en-US" altLang="zh-CN" sz="3200" spc="-1" dirty="0">
                <a:solidFill>
                  <a:srgbClr val="000000"/>
                </a:solidFill>
                <a:latin typeface="Arial"/>
                <a:ea typeface="MS PGothic"/>
              </a:rPr>
              <a:t>TEVAD first splits the input video into </a:t>
            </a:r>
            <a:r>
              <a:rPr lang="en-US" altLang="zh-CN" sz="3200" i="1" spc="-1" dirty="0">
                <a:solidFill>
                  <a:srgbClr val="000000"/>
                </a:solidFill>
                <a:latin typeface="Arial"/>
                <a:ea typeface="MS PGothic"/>
              </a:rPr>
              <a:t>T</a:t>
            </a:r>
            <a:r>
              <a:rPr lang="en-US" altLang="zh-CN" sz="3200" spc="-1" dirty="0">
                <a:solidFill>
                  <a:srgbClr val="000000"/>
                </a:solidFill>
                <a:latin typeface="Arial"/>
                <a:ea typeface="MS PGothic"/>
              </a:rPr>
              <a:t> snippets and feed them into two individual branches. The text branch computes text features based on generated dense captions of snippets, while the visual branch extracts visual features. Both modality features go through a multi-scale temporal networks before being fused together and passed to a binary classifier that outputs anomaly scores for each video snippet which are then propagated to predict the frame level anomaly scores.</a:t>
            </a:r>
          </a:p>
          <a:p>
            <a:pPr marL="360">
              <a:lnSpc>
                <a:spcPct val="100000"/>
              </a:lnSpc>
              <a:spcBef>
                <a:spcPts val="799"/>
              </a:spcBef>
              <a:tabLst>
                <a:tab pos="0" algn="l"/>
              </a:tabLst>
            </a:pPr>
            <a:endParaRPr lang="en-US" altLang="zh-CN" sz="3200" spc="-1" dirty="0">
              <a:solidFill>
                <a:srgbClr val="000000"/>
              </a:solidFill>
              <a:latin typeface="Arial"/>
              <a:ea typeface="MS PGothic"/>
            </a:endParaRPr>
          </a:p>
          <a:p>
            <a:pPr marL="360">
              <a:lnSpc>
                <a:spcPct val="100000"/>
              </a:lnSpc>
              <a:spcBef>
                <a:spcPts val="799"/>
              </a:spcBef>
              <a:tabLst>
                <a:tab pos="0" algn="l"/>
              </a:tabLst>
            </a:pPr>
            <a:endParaRPr lang="en-US" altLang="zh-CN" sz="3200" spc="-1" dirty="0">
              <a:solidFill>
                <a:srgbClr val="000000"/>
              </a:solidFill>
              <a:latin typeface="Arial"/>
              <a:ea typeface="MS PGothic"/>
            </a:endParaRPr>
          </a:p>
          <a:p>
            <a:pPr marL="360">
              <a:lnSpc>
                <a:spcPct val="100000"/>
              </a:lnSpc>
              <a:spcBef>
                <a:spcPts val="799"/>
              </a:spcBef>
              <a:tabLst>
                <a:tab pos="0" algn="l"/>
              </a:tabLst>
            </a:pPr>
            <a:endParaRPr lang="en-US" altLang="zh-CN" sz="3200" spc="-1" dirty="0">
              <a:solidFill>
                <a:srgbClr val="000000"/>
              </a:solidFill>
              <a:latin typeface="Arial"/>
              <a:ea typeface="MS PGothic"/>
            </a:endParaRPr>
          </a:p>
          <a:p>
            <a:pPr marL="360">
              <a:lnSpc>
                <a:spcPct val="100000"/>
              </a:lnSpc>
              <a:spcBef>
                <a:spcPts val="799"/>
              </a:spcBef>
              <a:tabLst>
                <a:tab pos="0" algn="l"/>
              </a:tabLst>
            </a:pPr>
            <a:endParaRPr lang="en-US" altLang="zh-CN" sz="3200" spc="-1" dirty="0">
              <a:solidFill>
                <a:srgbClr val="000000"/>
              </a:solidFill>
              <a:latin typeface="Arial"/>
              <a:ea typeface="MS PGothic"/>
            </a:endParaRPr>
          </a:p>
          <a:p>
            <a:pPr marL="360">
              <a:lnSpc>
                <a:spcPct val="100000"/>
              </a:lnSpc>
              <a:spcBef>
                <a:spcPts val="799"/>
              </a:spcBef>
              <a:tabLst>
                <a:tab pos="0" algn="l"/>
              </a:tabLst>
            </a:pPr>
            <a:endParaRPr lang="en-US" altLang="zh-CN" sz="3200" spc="-1" dirty="0">
              <a:solidFill>
                <a:srgbClr val="000000"/>
              </a:solidFill>
              <a:latin typeface="Arial"/>
              <a:ea typeface="MS PGothic"/>
            </a:endParaRPr>
          </a:p>
          <a:p>
            <a:pPr marL="360">
              <a:lnSpc>
                <a:spcPct val="100000"/>
              </a:lnSpc>
              <a:spcBef>
                <a:spcPts val="799"/>
              </a:spcBef>
              <a:tabLst>
                <a:tab pos="0" algn="l"/>
              </a:tabLst>
            </a:pPr>
            <a:endParaRPr lang="en-US" altLang="zh-CN" sz="3200" spc="-1" dirty="0">
              <a:solidFill>
                <a:srgbClr val="000000"/>
              </a:solidFill>
              <a:latin typeface="Arial"/>
              <a:ea typeface="MS PGothic"/>
            </a:endParaRPr>
          </a:p>
          <a:p>
            <a:pPr marL="360">
              <a:lnSpc>
                <a:spcPct val="100000"/>
              </a:lnSpc>
              <a:spcBef>
                <a:spcPts val="799"/>
              </a:spcBef>
              <a:tabLst>
                <a:tab pos="0" algn="l"/>
              </a:tabLst>
            </a:pPr>
            <a:endParaRPr lang="en-US" altLang="zh-CN" sz="3200" spc="-1" dirty="0">
              <a:solidFill>
                <a:srgbClr val="000000"/>
              </a:solidFill>
              <a:latin typeface="Arial"/>
              <a:ea typeface="MS PGothic"/>
            </a:endParaRPr>
          </a:p>
          <a:p>
            <a:pPr marL="360" marR="0" lvl="0" indent="0" algn="l" defTabSz="914400" rtl="0" eaLnBrk="1" fontAlgn="auto" latinLnBrk="0" hangingPunct="1">
              <a:lnSpc>
                <a:spcPct val="100000"/>
              </a:lnSpc>
              <a:spcBef>
                <a:spcPts val="799"/>
              </a:spcBef>
              <a:spcAft>
                <a:spcPts val="0"/>
              </a:spcAft>
              <a:buClrTx/>
              <a:buSzTx/>
              <a:buFontTx/>
              <a:buNone/>
              <a:tabLst>
                <a:tab pos="0" algn="l"/>
              </a:tabLst>
              <a:defRPr/>
            </a:pPr>
            <a:r>
              <a:rPr lang="en-US" altLang="zh-CN" sz="4000" b="1" spc="-1" dirty="0">
                <a:solidFill>
                  <a:srgbClr val="0070C0"/>
                </a:solidFill>
                <a:latin typeface="Arial"/>
                <a:ea typeface="MS PGothic"/>
              </a:rPr>
              <a:t>Experimental</a:t>
            </a:r>
            <a:r>
              <a:rPr lang="zh-CN" altLang="en-US" sz="4000" b="1" spc="-1" dirty="0">
                <a:solidFill>
                  <a:srgbClr val="0070C0"/>
                </a:solidFill>
                <a:latin typeface="Arial"/>
                <a:ea typeface="MS PGothic"/>
              </a:rPr>
              <a:t> </a:t>
            </a:r>
            <a:r>
              <a:rPr lang="en-US" altLang="zh-CN" sz="4000" b="1" spc="-1" dirty="0">
                <a:solidFill>
                  <a:srgbClr val="0070C0"/>
                </a:solidFill>
                <a:latin typeface="Arial"/>
                <a:ea typeface="MS PGothic"/>
              </a:rPr>
              <a:t>results</a:t>
            </a:r>
          </a:p>
          <a:p>
            <a:pPr marL="360" marR="0" lvl="0" indent="0" algn="l" defTabSz="914400" rtl="0" eaLnBrk="1" fontAlgn="auto" latinLnBrk="0" hangingPunct="1">
              <a:spcAft>
                <a:spcPts val="0"/>
              </a:spcAft>
              <a:buClrTx/>
              <a:buSzTx/>
              <a:buFontTx/>
              <a:buNone/>
              <a:tabLst>
                <a:tab pos="0" algn="l"/>
              </a:tabLst>
              <a:defRPr/>
            </a:pPr>
            <a:r>
              <a:rPr lang="en-US" altLang="zh-CN" sz="3200" spc="-1" dirty="0">
                <a:solidFill>
                  <a:srgbClr val="000000"/>
                </a:solidFill>
                <a:latin typeface="Arial"/>
                <a:ea typeface="MS PGothic"/>
              </a:rPr>
              <a:t>E</a:t>
            </a:r>
            <a:r>
              <a:rPr kumimoji="0" lang="en-US" altLang="zh-CN" sz="3200" b="0" i="0" u="none" strike="noStrike" kern="1200" cap="none" spc="-1" normalizeH="0" baseline="0" noProof="0" dirty="0" err="1">
                <a:ln>
                  <a:noFill/>
                </a:ln>
                <a:solidFill>
                  <a:srgbClr val="000000"/>
                </a:solidFill>
                <a:effectLst/>
                <a:uLnTx/>
                <a:uFillTx/>
                <a:latin typeface="Arial"/>
                <a:ea typeface="MS PGothic"/>
              </a:rPr>
              <a:t>xperimental</a:t>
            </a:r>
            <a:r>
              <a:rPr kumimoji="0" lang="en-US" altLang="zh-CN" sz="3200" b="0" i="0" u="none" strike="noStrike" kern="1200" cap="none" spc="-1" normalizeH="0" baseline="0" noProof="0" dirty="0">
                <a:ln>
                  <a:noFill/>
                </a:ln>
                <a:solidFill>
                  <a:srgbClr val="000000"/>
                </a:solidFill>
                <a:effectLst/>
                <a:uLnTx/>
                <a:uFillTx/>
                <a:latin typeface="Arial"/>
                <a:ea typeface="MS PGothic"/>
              </a:rPr>
              <a:t> results show</a:t>
            </a:r>
            <a:r>
              <a:rPr kumimoji="0" lang="zh-CN" altLang="en-US" sz="3200" b="0" i="0" u="none" strike="noStrike" kern="1200" cap="none" spc="-1" normalizeH="0" baseline="0" noProof="0" dirty="0">
                <a:ln>
                  <a:noFill/>
                </a:ln>
                <a:solidFill>
                  <a:srgbClr val="000000"/>
                </a:solidFill>
                <a:effectLst/>
                <a:uLnTx/>
                <a:uFillTx/>
                <a:latin typeface="Arial"/>
                <a:ea typeface="MS PGothic"/>
              </a:rPr>
              <a:t> </a:t>
            </a:r>
            <a:r>
              <a:rPr kumimoji="0" lang="en-US" altLang="zh-CN" sz="3200" b="0" i="0" u="none" strike="noStrike" kern="1200" cap="none" spc="-1" normalizeH="0" baseline="0" noProof="0" dirty="0">
                <a:ln>
                  <a:noFill/>
                </a:ln>
                <a:solidFill>
                  <a:srgbClr val="000000"/>
                </a:solidFill>
                <a:effectLst/>
                <a:uLnTx/>
                <a:uFillTx/>
                <a:latin typeface="Arial"/>
                <a:ea typeface="MS PGothic"/>
              </a:rPr>
              <a:t>that our proposed framework achieves SOTA results on four benchmark datasets</a:t>
            </a:r>
            <a:r>
              <a:rPr kumimoji="0" lang="zh-CN" altLang="en-US" sz="3200" b="0" i="0" u="none" strike="noStrike" kern="1200" cap="none" spc="-1" normalizeH="0" baseline="0" noProof="0" dirty="0">
                <a:ln>
                  <a:noFill/>
                </a:ln>
                <a:solidFill>
                  <a:srgbClr val="000000"/>
                </a:solidFill>
                <a:effectLst/>
                <a:uLnTx/>
                <a:uFillTx/>
                <a:latin typeface="Arial"/>
                <a:ea typeface="MS PGothic"/>
              </a:rPr>
              <a:t> </a:t>
            </a:r>
            <a:r>
              <a:rPr kumimoji="0" lang="en-US" altLang="zh-CN" sz="3200" b="0" i="0" u="none" strike="noStrike" kern="1200" cap="none" spc="-1" normalizeH="0" baseline="0" noProof="0" dirty="0">
                <a:ln>
                  <a:noFill/>
                </a:ln>
                <a:solidFill>
                  <a:srgbClr val="000000"/>
                </a:solidFill>
                <a:effectLst/>
                <a:uLnTx/>
                <a:uFillTx/>
                <a:latin typeface="Arial"/>
                <a:ea typeface="MS PGothic"/>
              </a:rPr>
              <a:t>(Table</a:t>
            </a:r>
            <a:r>
              <a:rPr kumimoji="0" lang="zh-CN" altLang="en-US" sz="3200" b="0" i="0" u="none" strike="noStrike" kern="1200" cap="none" spc="-1" normalizeH="0" baseline="0" noProof="0" dirty="0">
                <a:ln>
                  <a:noFill/>
                </a:ln>
                <a:solidFill>
                  <a:srgbClr val="000000"/>
                </a:solidFill>
                <a:effectLst/>
                <a:uLnTx/>
                <a:uFillTx/>
                <a:latin typeface="Arial"/>
                <a:ea typeface="MS PGothic"/>
              </a:rPr>
              <a:t> </a:t>
            </a:r>
            <a:r>
              <a:rPr kumimoji="0" lang="en-US" altLang="zh-CN" sz="3200" b="0" i="0" u="none" strike="noStrike" kern="1200" cap="none" spc="-1" normalizeH="0" baseline="0" noProof="0" dirty="0">
                <a:ln>
                  <a:noFill/>
                </a:ln>
                <a:solidFill>
                  <a:srgbClr val="000000"/>
                </a:solidFill>
                <a:effectLst/>
                <a:uLnTx/>
                <a:uFillTx/>
                <a:latin typeface="Arial"/>
                <a:ea typeface="MS PGothic"/>
              </a:rPr>
              <a:t>1-4).</a:t>
            </a:r>
            <a:r>
              <a:rPr kumimoji="0" lang="zh-CN" altLang="en-US" sz="3200" b="0" i="0" u="none" strike="noStrike" kern="1200" cap="none" spc="-1" normalizeH="0" baseline="0" noProof="0" dirty="0">
                <a:ln>
                  <a:noFill/>
                </a:ln>
                <a:solidFill>
                  <a:srgbClr val="000000"/>
                </a:solidFill>
                <a:effectLst/>
                <a:uLnTx/>
                <a:uFillTx/>
                <a:latin typeface="Arial"/>
                <a:ea typeface="MS PGothic"/>
              </a:rPr>
              <a:t> </a:t>
            </a:r>
            <a:r>
              <a:rPr kumimoji="0" lang="en-SG" altLang="zh-CN" sz="3200" b="0" i="0" u="none" strike="noStrike" kern="1200" cap="none" spc="-1" normalizeH="0" baseline="0" noProof="0" dirty="0">
                <a:ln>
                  <a:noFill/>
                </a:ln>
                <a:solidFill>
                  <a:srgbClr val="000000"/>
                </a:solidFill>
                <a:effectLst/>
                <a:uLnTx/>
                <a:uFillTx/>
                <a:latin typeface="Arial"/>
                <a:ea typeface="MS PGothic"/>
              </a:rPr>
              <a:t>We perform an ablation study on different datasets to demonstrate the effectiveness </a:t>
            </a:r>
          </a:p>
          <a:p>
            <a:pPr marL="360" marR="0" lvl="0" indent="0" algn="l" defTabSz="914400" rtl="0" eaLnBrk="1" fontAlgn="auto" latinLnBrk="0" hangingPunct="1">
              <a:spcAft>
                <a:spcPts val="0"/>
              </a:spcAft>
              <a:buClrTx/>
              <a:buSzTx/>
              <a:buFontTx/>
              <a:buNone/>
              <a:tabLst>
                <a:tab pos="0" algn="l"/>
              </a:tabLst>
              <a:defRPr/>
            </a:pPr>
            <a:r>
              <a:rPr kumimoji="0" lang="en-SG" altLang="zh-CN" sz="3200" b="0" i="0" u="none" strike="noStrike" kern="1200" cap="none" spc="-1" normalizeH="0" baseline="0" noProof="0" dirty="0">
                <a:ln>
                  <a:noFill/>
                </a:ln>
                <a:solidFill>
                  <a:srgbClr val="000000"/>
                </a:solidFill>
                <a:effectLst/>
                <a:uLnTx/>
                <a:uFillTx/>
                <a:latin typeface="Arial"/>
                <a:ea typeface="MS PGothic"/>
              </a:rPr>
              <a:t>of the main</a:t>
            </a:r>
            <a:r>
              <a:rPr kumimoji="0" lang="zh-CN" altLang="en-US" sz="3200" b="0" i="0" u="none" strike="noStrike" kern="1200" cap="none" spc="-1" normalizeH="0" baseline="0" noProof="0" dirty="0">
                <a:ln>
                  <a:noFill/>
                </a:ln>
                <a:solidFill>
                  <a:srgbClr val="000000"/>
                </a:solidFill>
                <a:effectLst/>
                <a:uLnTx/>
                <a:uFillTx/>
                <a:latin typeface="Arial"/>
                <a:ea typeface="MS PGothic"/>
              </a:rPr>
              <a:t> </a:t>
            </a:r>
            <a:r>
              <a:rPr kumimoji="0" lang="en-SG" altLang="zh-CN" sz="3200" b="0" i="0" u="none" strike="noStrike" kern="1200" cap="none" spc="-1" normalizeH="0" baseline="0" noProof="0" dirty="0">
                <a:ln>
                  <a:noFill/>
                </a:ln>
                <a:solidFill>
                  <a:srgbClr val="000000"/>
                </a:solidFill>
                <a:effectLst/>
                <a:uLnTx/>
                <a:uFillTx/>
                <a:latin typeface="Arial"/>
                <a:ea typeface="MS PGothic"/>
              </a:rPr>
              <a:t>components in TEVAD and the</a:t>
            </a:r>
            <a:r>
              <a:rPr kumimoji="0" lang="zh-CN" altLang="en-US" sz="3200" b="0" i="0" u="none" strike="noStrike" kern="1200" cap="none" spc="-1" normalizeH="0" baseline="0" noProof="0" dirty="0">
                <a:ln>
                  <a:noFill/>
                </a:ln>
                <a:solidFill>
                  <a:srgbClr val="000000"/>
                </a:solidFill>
                <a:effectLst/>
                <a:uLnTx/>
                <a:uFillTx/>
                <a:latin typeface="Arial"/>
                <a:ea typeface="MS PGothic"/>
              </a:rPr>
              <a:t> </a:t>
            </a:r>
            <a:r>
              <a:rPr kumimoji="0" lang="en-SG" altLang="zh-CN" sz="3200" b="0" i="0" u="none" strike="noStrike" kern="1200" cap="none" spc="-1" normalizeH="0" baseline="0" noProof="0" dirty="0">
                <a:ln>
                  <a:noFill/>
                </a:ln>
                <a:solidFill>
                  <a:srgbClr val="000000"/>
                </a:solidFill>
                <a:effectLst/>
                <a:uLnTx/>
                <a:uFillTx/>
                <a:latin typeface="Arial"/>
                <a:ea typeface="MS PGothic"/>
              </a:rPr>
              <a:t>results are shown in</a:t>
            </a:r>
            <a:r>
              <a:rPr kumimoji="0" lang="zh-CN" altLang="en-US" sz="3200" b="0" i="0" u="none" strike="noStrike" kern="1200" cap="none" spc="-1" normalizeH="0" baseline="0" noProof="0" dirty="0">
                <a:ln>
                  <a:noFill/>
                </a:ln>
                <a:solidFill>
                  <a:srgbClr val="000000"/>
                </a:solidFill>
                <a:effectLst/>
                <a:uLnTx/>
                <a:uFillTx/>
                <a:latin typeface="Arial"/>
                <a:ea typeface="MS PGothic"/>
              </a:rPr>
              <a:t> </a:t>
            </a:r>
            <a:r>
              <a:rPr kumimoji="0" lang="en-US" altLang="zh-CN" sz="3200" b="0" i="0" u="none" strike="noStrike" kern="1200" cap="none" spc="-1" normalizeH="0" baseline="0" noProof="0" dirty="0">
                <a:ln>
                  <a:noFill/>
                </a:ln>
                <a:solidFill>
                  <a:srgbClr val="000000"/>
                </a:solidFill>
                <a:effectLst/>
                <a:uLnTx/>
                <a:uFillTx/>
                <a:latin typeface="Arial"/>
                <a:ea typeface="MS PGothic"/>
              </a:rPr>
              <a:t>Table</a:t>
            </a:r>
            <a:r>
              <a:rPr kumimoji="0" lang="zh-CN" altLang="en-US" sz="3200" b="0" i="0" u="none" strike="noStrike" kern="1200" cap="none" spc="-1" normalizeH="0" baseline="0" noProof="0" dirty="0">
                <a:ln>
                  <a:noFill/>
                </a:ln>
                <a:solidFill>
                  <a:srgbClr val="000000"/>
                </a:solidFill>
                <a:effectLst/>
                <a:uLnTx/>
                <a:uFillTx/>
                <a:latin typeface="Arial"/>
                <a:ea typeface="MS PGothic"/>
              </a:rPr>
              <a:t> </a:t>
            </a:r>
            <a:r>
              <a:rPr kumimoji="0" lang="en-US" altLang="zh-CN" sz="3200" b="0" i="0" u="none" strike="noStrike" kern="1200" cap="none" spc="-1" normalizeH="0" baseline="0" noProof="0" dirty="0">
                <a:ln>
                  <a:noFill/>
                </a:ln>
                <a:solidFill>
                  <a:srgbClr val="000000"/>
                </a:solidFill>
                <a:effectLst/>
                <a:uLnTx/>
                <a:uFillTx/>
                <a:latin typeface="Arial"/>
                <a:ea typeface="MS PGothic"/>
              </a:rPr>
              <a:t>5.</a:t>
            </a:r>
            <a:r>
              <a:rPr kumimoji="0" lang="zh-CN" altLang="en-US" sz="3200" b="0" i="0" u="none" strike="noStrike" kern="1200" cap="none" spc="-1" normalizeH="0" baseline="0" noProof="0" dirty="0">
                <a:ln>
                  <a:noFill/>
                </a:ln>
                <a:solidFill>
                  <a:srgbClr val="000000"/>
                </a:solidFill>
                <a:effectLst/>
                <a:uLnTx/>
                <a:uFillTx/>
                <a:latin typeface="Arial"/>
                <a:ea typeface="MS PGothic"/>
              </a:rPr>
              <a:t> </a:t>
            </a:r>
            <a:endParaRPr kumimoji="0" lang="en-US" altLang="zh-CN" sz="3200" b="0" i="0" u="none" strike="noStrike" kern="1200" cap="none" spc="-1" normalizeH="0" baseline="0" noProof="0" dirty="0">
              <a:ln>
                <a:noFill/>
              </a:ln>
              <a:solidFill>
                <a:srgbClr val="000000"/>
              </a:solidFill>
              <a:effectLst/>
              <a:uLnTx/>
              <a:uFillTx/>
              <a:latin typeface="Arial"/>
              <a:ea typeface="MS PGothic"/>
            </a:endParaRPr>
          </a:p>
          <a:p>
            <a:endParaRPr lang="en-US" sz="3200" dirty="0"/>
          </a:p>
          <a:p>
            <a:pPr marL="360">
              <a:lnSpc>
                <a:spcPct val="100000"/>
              </a:lnSpc>
              <a:spcBef>
                <a:spcPts val="799"/>
              </a:spcBef>
              <a:tabLst>
                <a:tab pos="0" algn="l"/>
              </a:tabLst>
            </a:pPr>
            <a:endParaRPr lang="en-US" altLang="zh-CN" sz="3200" spc="-1" dirty="0">
              <a:solidFill>
                <a:srgbClr val="000000"/>
              </a:solidFill>
              <a:latin typeface="Arial"/>
              <a:ea typeface="MS PGothic"/>
            </a:endParaRPr>
          </a:p>
        </p:txBody>
      </p:sp>
      <p:sp>
        <p:nvSpPr>
          <p:cNvPr id="49" name="TextShape 3"/>
          <p:cNvSpPr txBox="1"/>
          <p:nvPr/>
        </p:nvSpPr>
        <p:spPr>
          <a:xfrm>
            <a:off x="15125760" y="3462480"/>
            <a:ext cx="13415760" cy="17441640"/>
          </a:xfrm>
          <a:prstGeom prst="rect">
            <a:avLst/>
          </a:prstGeom>
          <a:noFill/>
          <a:ln>
            <a:noFill/>
          </a:ln>
        </p:spPr>
        <p:txBody>
          <a:bodyPr lIns="294840" tIns="147600" rIns="294840" bIns="147600">
            <a:noAutofit/>
          </a:bodyPr>
          <a:lstStyle/>
          <a:p>
            <a:pPr marL="565200" indent="-564840">
              <a:lnSpc>
                <a:spcPct val="100000"/>
              </a:lnSpc>
              <a:spcBef>
                <a:spcPts val="581"/>
              </a:spcBef>
              <a:tabLst>
                <a:tab pos="0" algn="l"/>
              </a:tabLst>
            </a:pPr>
            <a:endParaRPr lang="en-US" sz="3200" b="0" strike="noStrike" spc="-1" dirty="0">
              <a:solidFill>
                <a:srgbClr val="000000"/>
              </a:solidFill>
              <a:latin typeface="Calibri"/>
            </a:endParaRPr>
          </a:p>
          <a:p>
            <a:pPr marL="565200" indent="-564840">
              <a:lnSpc>
                <a:spcPct val="100000"/>
              </a:lnSpc>
              <a:spcBef>
                <a:spcPts val="581"/>
              </a:spcBef>
              <a:tabLst>
                <a:tab pos="0" algn="l"/>
              </a:tabLst>
            </a:pPr>
            <a:endParaRPr lang="en-US" sz="3200" spc="-1" dirty="0">
              <a:solidFill>
                <a:srgbClr val="000000"/>
              </a:solidFill>
              <a:latin typeface="Calibri"/>
            </a:endParaRPr>
          </a:p>
          <a:p>
            <a:pPr marL="565200" indent="-564840">
              <a:lnSpc>
                <a:spcPct val="100000"/>
              </a:lnSpc>
              <a:spcBef>
                <a:spcPts val="581"/>
              </a:spcBef>
              <a:tabLst>
                <a:tab pos="0" algn="l"/>
              </a:tabLst>
            </a:pPr>
            <a:endParaRPr lang="en-US" sz="3200" b="0" strike="noStrike" spc="-1" dirty="0">
              <a:solidFill>
                <a:srgbClr val="000000"/>
              </a:solidFill>
              <a:latin typeface="Calibri"/>
            </a:endParaRPr>
          </a:p>
          <a:p>
            <a:pPr marL="565200" indent="-564840">
              <a:lnSpc>
                <a:spcPct val="100000"/>
              </a:lnSpc>
              <a:spcBef>
                <a:spcPts val="581"/>
              </a:spcBef>
              <a:tabLst>
                <a:tab pos="0" algn="l"/>
              </a:tabLst>
            </a:pPr>
            <a:endParaRPr lang="en-US" sz="3200" spc="-1" dirty="0">
              <a:solidFill>
                <a:srgbClr val="000000"/>
              </a:solidFill>
              <a:latin typeface="Calibri"/>
            </a:endParaRPr>
          </a:p>
          <a:p>
            <a:pPr marL="565200" indent="-564840">
              <a:lnSpc>
                <a:spcPct val="100000"/>
              </a:lnSpc>
              <a:spcBef>
                <a:spcPts val="581"/>
              </a:spcBef>
              <a:tabLst>
                <a:tab pos="0" algn="l"/>
              </a:tabLst>
            </a:pPr>
            <a:endParaRPr lang="en-US" sz="3200" b="0" strike="noStrike" spc="-1" dirty="0">
              <a:solidFill>
                <a:srgbClr val="000000"/>
              </a:solidFill>
              <a:latin typeface="Calibri"/>
            </a:endParaRPr>
          </a:p>
          <a:p>
            <a:pPr marL="565200" indent="-564840">
              <a:lnSpc>
                <a:spcPct val="100000"/>
              </a:lnSpc>
              <a:spcBef>
                <a:spcPts val="581"/>
              </a:spcBef>
              <a:tabLst>
                <a:tab pos="0" algn="l"/>
              </a:tabLst>
            </a:pPr>
            <a:endParaRPr lang="en-US" sz="3200" spc="-1" dirty="0">
              <a:solidFill>
                <a:srgbClr val="000000"/>
              </a:solidFill>
              <a:latin typeface="Calibri"/>
            </a:endParaRPr>
          </a:p>
          <a:p>
            <a:pPr marL="565200" indent="-564840">
              <a:lnSpc>
                <a:spcPct val="100000"/>
              </a:lnSpc>
              <a:spcBef>
                <a:spcPts val="581"/>
              </a:spcBef>
              <a:tabLst>
                <a:tab pos="0" algn="l"/>
              </a:tabLst>
            </a:pPr>
            <a:endParaRPr lang="en-US" sz="3200" b="0" strike="noStrike" spc="-1" dirty="0">
              <a:solidFill>
                <a:srgbClr val="000000"/>
              </a:solidFill>
              <a:latin typeface="Calibri"/>
            </a:endParaRPr>
          </a:p>
          <a:p>
            <a:pPr marL="565200" indent="-564840">
              <a:lnSpc>
                <a:spcPct val="100000"/>
              </a:lnSpc>
              <a:spcBef>
                <a:spcPts val="581"/>
              </a:spcBef>
              <a:tabLst>
                <a:tab pos="0" algn="l"/>
              </a:tabLst>
            </a:pPr>
            <a:endParaRPr lang="en-US" sz="3200" spc="-1" dirty="0">
              <a:solidFill>
                <a:srgbClr val="000000"/>
              </a:solidFill>
              <a:latin typeface="Calibri"/>
            </a:endParaRPr>
          </a:p>
          <a:p>
            <a:pPr marL="565200" indent="-564840">
              <a:lnSpc>
                <a:spcPct val="100000"/>
              </a:lnSpc>
              <a:spcBef>
                <a:spcPts val="581"/>
              </a:spcBef>
              <a:tabLst>
                <a:tab pos="0" algn="l"/>
              </a:tabLst>
            </a:pPr>
            <a:endParaRPr lang="en-US" sz="3200" b="0" strike="noStrike" spc="-1" dirty="0">
              <a:solidFill>
                <a:srgbClr val="000000"/>
              </a:solidFill>
              <a:latin typeface="Calibri"/>
            </a:endParaRPr>
          </a:p>
          <a:p>
            <a:pPr marL="565200" indent="-564840">
              <a:lnSpc>
                <a:spcPct val="100000"/>
              </a:lnSpc>
              <a:spcBef>
                <a:spcPts val="581"/>
              </a:spcBef>
              <a:tabLst>
                <a:tab pos="0" algn="l"/>
              </a:tabLst>
            </a:pPr>
            <a:endParaRPr lang="en-US" sz="3200" spc="-1" dirty="0">
              <a:solidFill>
                <a:srgbClr val="000000"/>
              </a:solidFill>
              <a:latin typeface="Calibri"/>
            </a:endParaRPr>
          </a:p>
          <a:p>
            <a:pPr marL="565200" indent="-564840">
              <a:lnSpc>
                <a:spcPct val="100000"/>
              </a:lnSpc>
              <a:spcBef>
                <a:spcPts val="581"/>
              </a:spcBef>
              <a:tabLst>
                <a:tab pos="0" algn="l"/>
              </a:tabLst>
            </a:pPr>
            <a:endParaRPr lang="en-US" sz="3200" b="0" strike="noStrike" spc="-1" dirty="0">
              <a:solidFill>
                <a:srgbClr val="000000"/>
              </a:solidFill>
              <a:latin typeface="Calibri"/>
            </a:endParaRPr>
          </a:p>
          <a:p>
            <a:pPr marL="565200" indent="-564840">
              <a:lnSpc>
                <a:spcPct val="100000"/>
              </a:lnSpc>
              <a:spcBef>
                <a:spcPts val="581"/>
              </a:spcBef>
              <a:tabLst>
                <a:tab pos="0" algn="l"/>
              </a:tabLst>
            </a:pPr>
            <a:endParaRPr lang="en-US" sz="3200" spc="-1" dirty="0">
              <a:solidFill>
                <a:srgbClr val="000000"/>
              </a:solidFill>
              <a:latin typeface="Calibri"/>
            </a:endParaRPr>
          </a:p>
          <a:p>
            <a:pPr marL="565200" indent="-564840">
              <a:lnSpc>
                <a:spcPct val="100000"/>
              </a:lnSpc>
              <a:spcBef>
                <a:spcPts val="581"/>
              </a:spcBef>
              <a:tabLst>
                <a:tab pos="0" algn="l"/>
              </a:tabLst>
            </a:pPr>
            <a:endParaRPr lang="en-US" sz="3200" b="0" strike="noStrike" spc="-1" dirty="0">
              <a:solidFill>
                <a:srgbClr val="000000"/>
              </a:solidFill>
              <a:latin typeface="Calibri"/>
            </a:endParaRPr>
          </a:p>
          <a:p>
            <a:pPr marL="565200" indent="-564840">
              <a:lnSpc>
                <a:spcPct val="100000"/>
              </a:lnSpc>
              <a:spcBef>
                <a:spcPts val="581"/>
              </a:spcBef>
              <a:tabLst>
                <a:tab pos="0" algn="l"/>
              </a:tabLst>
            </a:pPr>
            <a:endParaRPr lang="en-US" sz="3200" spc="-1" dirty="0">
              <a:solidFill>
                <a:srgbClr val="000000"/>
              </a:solidFill>
              <a:latin typeface="Calibri"/>
            </a:endParaRPr>
          </a:p>
          <a:p>
            <a:pPr marL="565200" indent="-564840">
              <a:lnSpc>
                <a:spcPct val="100000"/>
              </a:lnSpc>
              <a:spcBef>
                <a:spcPts val="581"/>
              </a:spcBef>
              <a:tabLst>
                <a:tab pos="0" algn="l"/>
              </a:tabLst>
            </a:pPr>
            <a:endParaRPr lang="en-US" sz="3200" b="0" strike="noStrike" spc="-1" dirty="0">
              <a:solidFill>
                <a:srgbClr val="000000"/>
              </a:solidFill>
              <a:latin typeface="Calibri"/>
            </a:endParaRPr>
          </a:p>
          <a:p>
            <a:pPr marL="565200" indent="-564840">
              <a:lnSpc>
                <a:spcPct val="100000"/>
              </a:lnSpc>
              <a:spcBef>
                <a:spcPts val="581"/>
              </a:spcBef>
              <a:tabLst>
                <a:tab pos="0" algn="l"/>
              </a:tabLst>
            </a:pPr>
            <a:endParaRPr lang="en-US" sz="3200" spc="-1" dirty="0">
              <a:solidFill>
                <a:srgbClr val="000000"/>
              </a:solidFill>
              <a:latin typeface="Calibri"/>
            </a:endParaRPr>
          </a:p>
          <a:p>
            <a:pPr marL="565200" indent="-564840">
              <a:lnSpc>
                <a:spcPct val="100000"/>
              </a:lnSpc>
              <a:spcBef>
                <a:spcPts val="581"/>
              </a:spcBef>
              <a:tabLst>
                <a:tab pos="0" algn="l"/>
              </a:tabLst>
            </a:pPr>
            <a:endParaRPr lang="en-US" sz="3200" b="0" strike="noStrike" spc="-1" dirty="0">
              <a:solidFill>
                <a:srgbClr val="000000"/>
              </a:solidFill>
              <a:latin typeface="Calibri"/>
            </a:endParaRPr>
          </a:p>
          <a:p>
            <a:pPr marL="565200" indent="-564840">
              <a:lnSpc>
                <a:spcPct val="100000"/>
              </a:lnSpc>
              <a:spcBef>
                <a:spcPts val="581"/>
              </a:spcBef>
              <a:tabLst>
                <a:tab pos="0" algn="l"/>
              </a:tabLst>
            </a:pPr>
            <a:endParaRPr lang="en-US" sz="3200" spc="-1" dirty="0">
              <a:solidFill>
                <a:srgbClr val="000000"/>
              </a:solidFill>
              <a:latin typeface="Calibri"/>
            </a:endParaRPr>
          </a:p>
          <a:p>
            <a:pPr marL="360">
              <a:lnSpc>
                <a:spcPct val="100000"/>
              </a:lnSpc>
              <a:spcBef>
                <a:spcPts val="581"/>
              </a:spcBef>
              <a:tabLst>
                <a:tab pos="0" algn="l"/>
              </a:tabLst>
            </a:pPr>
            <a:r>
              <a:rPr lang="en-US" altLang="zh-CN" sz="3200" b="0" strike="noStrike" spc="-1" dirty="0">
                <a:solidFill>
                  <a:srgbClr val="000000"/>
                </a:solidFill>
                <a:latin typeface="Calibri"/>
              </a:rPr>
              <a:t>We provide some </a:t>
            </a:r>
            <a:r>
              <a:rPr lang="en-US" altLang="zh-CN" sz="3200" b="1" strike="noStrike" spc="-1" dirty="0">
                <a:solidFill>
                  <a:srgbClr val="0070C0"/>
                </a:solidFill>
                <a:latin typeface="Calibri"/>
              </a:rPr>
              <a:t>qualitative results </a:t>
            </a:r>
            <a:r>
              <a:rPr lang="en-US" altLang="zh-CN" sz="3200" b="0" strike="noStrike" spc="-1" dirty="0">
                <a:solidFill>
                  <a:srgbClr val="000000"/>
                </a:solidFill>
                <a:latin typeface="Calibri"/>
              </a:rPr>
              <a:t>from (a) </a:t>
            </a:r>
            <a:r>
              <a:rPr lang="en-US" altLang="zh-CN" sz="3200" b="0" strike="noStrike" spc="-1" dirty="0" err="1">
                <a:solidFill>
                  <a:srgbClr val="000000"/>
                </a:solidFill>
                <a:latin typeface="Calibri"/>
              </a:rPr>
              <a:t>ShanghaiTech</a:t>
            </a:r>
            <a:r>
              <a:rPr lang="en-US" altLang="zh-CN" sz="3200" b="0" strike="noStrike" spc="-1" dirty="0">
                <a:solidFill>
                  <a:srgbClr val="000000"/>
                </a:solidFill>
                <a:latin typeface="Calibri"/>
              </a:rPr>
              <a:t> (riding a bike), (b) XD-Violence (riot) , and (c) UCF-Crime (vandalism) datasets. The top row shows predicted anomaly scores and the </a:t>
            </a:r>
            <a:r>
              <a:rPr lang="en-US" altLang="zh-CN" sz="3200" b="0" strike="noStrike" spc="-1" dirty="0" err="1">
                <a:solidFill>
                  <a:srgbClr val="000000"/>
                </a:solidFill>
                <a:latin typeface="Calibri"/>
              </a:rPr>
              <a:t>groundtruth</a:t>
            </a:r>
            <a:r>
              <a:rPr lang="en-US" altLang="zh-CN" sz="3200" b="0" strike="noStrike" spc="-1" dirty="0">
                <a:solidFill>
                  <a:srgbClr val="000000"/>
                </a:solidFill>
                <a:latin typeface="Calibri"/>
              </a:rPr>
              <a:t> labels. For frames labeled with green or red arrows, we also show the image frames and their associated generated captions in the bottom row.</a:t>
            </a:r>
          </a:p>
          <a:p>
            <a:pPr marL="360">
              <a:lnSpc>
                <a:spcPct val="100000"/>
              </a:lnSpc>
              <a:spcBef>
                <a:spcPts val="581"/>
              </a:spcBef>
              <a:tabLst>
                <a:tab pos="0" algn="l"/>
              </a:tabLst>
            </a:pPr>
            <a:endParaRPr lang="en-US" altLang="zh-CN" sz="3200" spc="-1" dirty="0">
              <a:solidFill>
                <a:srgbClr val="000000"/>
              </a:solidFill>
              <a:latin typeface="Calibri"/>
            </a:endParaRPr>
          </a:p>
        </p:txBody>
      </p:sp>
      <p:sp>
        <p:nvSpPr>
          <p:cNvPr id="50" name="TextShape 4"/>
          <p:cNvSpPr txBox="1"/>
          <p:nvPr/>
        </p:nvSpPr>
        <p:spPr>
          <a:xfrm>
            <a:off x="29421000" y="3462480"/>
            <a:ext cx="13415760" cy="17441640"/>
          </a:xfrm>
          <a:prstGeom prst="rect">
            <a:avLst/>
          </a:prstGeom>
          <a:noFill/>
          <a:ln>
            <a:noFill/>
          </a:ln>
        </p:spPr>
        <p:txBody>
          <a:bodyPr lIns="294840" tIns="147600" rIns="294840" bIns="147600">
            <a:noAutofit/>
          </a:bodyPr>
          <a:lstStyle/>
          <a:p>
            <a:r>
              <a:rPr lang="en-US" altLang="zh-CN" sz="3200" spc="-1" dirty="0">
                <a:solidFill>
                  <a:srgbClr val="000000"/>
                </a:solidFill>
                <a:latin typeface="Calibri"/>
              </a:rPr>
              <a:t>W</a:t>
            </a:r>
            <a:r>
              <a:rPr lang="en-US" altLang="zh-CN" sz="3200" b="0" strike="noStrike" spc="-1" dirty="0">
                <a:solidFill>
                  <a:srgbClr val="000000"/>
                </a:solidFill>
                <a:latin typeface="Calibri"/>
              </a:rPr>
              <a:t>e conduct additional analysis to demonstrate the </a:t>
            </a:r>
            <a:r>
              <a:rPr lang="en-US" altLang="zh-CN" sz="3200" strike="noStrike" spc="-1" dirty="0" err="1">
                <a:latin typeface="Calibri"/>
              </a:rPr>
              <a:t>explainability</a:t>
            </a:r>
            <a:r>
              <a:rPr lang="en-US" altLang="zh-CN" sz="3200" b="0" strike="noStrike" spc="-1" dirty="0">
                <a:solidFill>
                  <a:srgbClr val="000000"/>
                </a:solidFill>
                <a:latin typeface="Calibri"/>
              </a:rPr>
              <a:t> of incorporating captions for video anomaly detection tasks. During the inference phase, we iteratively mask each word in the caption of the snippet and calculate its anomaly score for each snippet of the video. Figure</a:t>
            </a:r>
            <a:r>
              <a:rPr lang="zh-CN" altLang="en-US" sz="3200" b="0" strike="noStrike" spc="-1" dirty="0">
                <a:solidFill>
                  <a:srgbClr val="000000"/>
                </a:solidFill>
                <a:latin typeface="Calibri"/>
              </a:rPr>
              <a:t> </a:t>
            </a:r>
            <a:r>
              <a:rPr lang="en-US" altLang="zh-CN" sz="3200" b="0" strike="noStrike" spc="-1" dirty="0">
                <a:solidFill>
                  <a:srgbClr val="000000"/>
                </a:solidFill>
                <a:latin typeface="Calibri"/>
              </a:rPr>
              <a:t>below</a:t>
            </a:r>
            <a:r>
              <a:rPr lang="zh-CN" altLang="en-US" sz="3200" b="0" strike="noStrike" spc="-1" dirty="0">
                <a:solidFill>
                  <a:srgbClr val="000000"/>
                </a:solidFill>
                <a:latin typeface="Calibri"/>
              </a:rPr>
              <a:t> </a:t>
            </a:r>
            <a:r>
              <a:rPr lang="en-US" altLang="zh-CN" sz="3200" b="0" strike="noStrike" spc="-1" dirty="0">
                <a:solidFill>
                  <a:srgbClr val="000000"/>
                </a:solidFill>
                <a:latin typeface="Calibri"/>
              </a:rPr>
              <a:t>shows the </a:t>
            </a:r>
            <a:r>
              <a:rPr lang="en-US" altLang="zh-CN" sz="3200" b="1" spc="-1" dirty="0" err="1">
                <a:solidFill>
                  <a:srgbClr val="0070C0"/>
                </a:solidFill>
                <a:latin typeface="Calibri"/>
              </a:rPr>
              <a:t>explainability</a:t>
            </a:r>
            <a:r>
              <a:rPr lang="en-US" altLang="zh-CN" sz="3200" b="1" spc="-1" dirty="0">
                <a:solidFill>
                  <a:srgbClr val="0070C0"/>
                </a:solidFill>
                <a:latin typeface="Calibri"/>
              </a:rPr>
              <a:t> results </a:t>
            </a:r>
            <a:r>
              <a:rPr lang="en-US" altLang="zh-CN" sz="3200" b="0" strike="noStrike" spc="-1" dirty="0">
                <a:solidFill>
                  <a:srgbClr val="000000"/>
                </a:solidFill>
                <a:latin typeface="Calibri"/>
              </a:rPr>
              <a:t>to understand the contribution of each word in captions of the snippets</a:t>
            </a:r>
            <a:r>
              <a:rPr lang="en-US" altLang="zh-CN" sz="3200" spc="-1" dirty="0">
                <a:solidFill>
                  <a:srgbClr val="000000"/>
                </a:solidFill>
                <a:latin typeface="Calibri"/>
              </a:rPr>
              <a:t>:</a:t>
            </a:r>
            <a:r>
              <a:rPr lang="zh-CN" altLang="en-US" sz="3200" spc="-1" dirty="0">
                <a:solidFill>
                  <a:srgbClr val="000000"/>
                </a:solidFill>
                <a:latin typeface="Calibri"/>
              </a:rPr>
              <a:t> </a:t>
            </a:r>
            <a:r>
              <a:rPr lang="en-US" sz="3200" spc="-1" dirty="0">
                <a:solidFill>
                  <a:srgbClr val="000000"/>
                </a:solidFill>
                <a:latin typeface="Calibri"/>
              </a:rPr>
              <a:t>(a) </a:t>
            </a:r>
            <a:r>
              <a:rPr lang="en-US" sz="3200" spc="-1" dirty="0" err="1">
                <a:solidFill>
                  <a:srgbClr val="000000"/>
                </a:solidFill>
                <a:latin typeface="Calibri"/>
              </a:rPr>
              <a:t>ShanghaiTech</a:t>
            </a:r>
            <a:r>
              <a:rPr lang="en-US" sz="3200" spc="-1" dirty="0">
                <a:solidFill>
                  <a:srgbClr val="000000"/>
                </a:solidFill>
                <a:latin typeface="Calibri"/>
              </a:rPr>
              <a:t> (riding a bike), (b) XD-Violence (shooting), and (</a:t>
            </a:r>
            <a:r>
              <a:rPr lang="en-US" altLang="zh-CN" sz="3200" spc="-1" dirty="0">
                <a:solidFill>
                  <a:srgbClr val="000000"/>
                </a:solidFill>
                <a:latin typeface="Calibri"/>
              </a:rPr>
              <a:t>c</a:t>
            </a:r>
            <a:r>
              <a:rPr lang="en-US" sz="3200" spc="-1" dirty="0">
                <a:solidFill>
                  <a:srgbClr val="000000"/>
                </a:solidFill>
                <a:latin typeface="Calibri"/>
              </a:rPr>
              <a:t>) UCF-Crime (arrest) datasets. </a:t>
            </a:r>
          </a:p>
          <a:p>
            <a:endParaRPr lang="en-US" altLang="zh-CN" sz="3200" b="0" strike="noStrike" spc="-1" dirty="0">
              <a:solidFill>
                <a:srgbClr val="000000"/>
              </a:solidFill>
              <a:latin typeface="Calibri"/>
            </a:endParaRPr>
          </a:p>
          <a:p>
            <a:endParaRPr lang="en-US" altLang="zh-CN" sz="3200" spc="-1" dirty="0">
              <a:solidFill>
                <a:srgbClr val="000000"/>
              </a:solidFill>
              <a:latin typeface="Calibri"/>
            </a:endParaRPr>
          </a:p>
          <a:p>
            <a:endParaRPr lang="en-US" altLang="zh-CN" sz="3200" b="0" strike="noStrike" spc="-1" dirty="0">
              <a:solidFill>
                <a:srgbClr val="000000"/>
              </a:solidFill>
              <a:latin typeface="Calibri"/>
            </a:endParaRPr>
          </a:p>
          <a:p>
            <a:endParaRPr lang="en-US" altLang="zh-CN" sz="3200" spc="-1" dirty="0">
              <a:solidFill>
                <a:srgbClr val="000000"/>
              </a:solidFill>
              <a:latin typeface="Calibri"/>
            </a:endParaRPr>
          </a:p>
          <a:p>
            <a:endParaRPr lang="en-US" altLang="zh-CN" sz="3200" b="0" strike="noStrike" spc="-1" dirty="0">
              <a:solidFill>
                <a:srgbClr val="000000"/>
              </a:solidFill>
              <a:latin typeface="Calibri"/>
            </a:endParaRPr>
          </a:p>
          <a:p>
            <a:endParaRPr lang="en-US" altLang="zh-CN" sz="3200" spc="-1" dirty="0">
              <a:solidFill>
                <a:srgbClr val="000000"/>
              </a:solidFill>
              <a:latin typeface="Calibri"/>
            </a:endParaRPr>
          </a:p>
          <a:p>
            <a:endParaRPr lang="en-US" altLang="zh-CN" sz="3200" b="0" strike="noStrike" spc="-1" dirty="0">
              <a:solidFill>
                <a:srgbClr val="000000"/>
              </a:solidFill>
              <a:latin typeface="Calibri"/>
            </a:endParaRPr>
          </a:p>
          <a:p>
            <a:endParaRPr lang="en-US" altLang="zh-CN" sz="3200" spc="-1" dirty="0">
              <a:solidFill>
                <a:srgbClr val="000000"/>
              </a:solidFill>
              <a:latin typeface="Calibri"/>
            </a:endParaRPr>
          </a:p>
          <a:p>
            <a:endParaRPr lang="en-US" altLang="zh-CN" sz="3200" b="0" strike="noStrike" spc="-1" dirty="0">
              <a:solidFill>
                <a:srgbClr val="000000"/>
              </a:solidFill>
              <a:latin typeface="Calibri"/>
            </a:endParaRPr>
          </a:p>
          <a:p>
            <a:endParaRPr lang="en-US" altLang="zh-CN" sz="3200" spc="-1" dirty="0">
              <a:solidFill>
                <a:srgbClr val="000000"/>
              </a:solidFill>
              <a:latin typeface="Calibri"/>
            </a:endParaRPr>
          </a:p>
          <a:p>
            <a:endParaRPr lang="en-US" altLang="zh-CN" sz="3200" b="0" strike="noStrike" spc="-1" dirty="0">
              <a:solidFill>
                <a:srgbClr val="000000"/>
              </a:solidFill>
              <a:latin typeface="Calibri"/>
            </a:endParaRPr>
          </a:p>
          <a:p>
            <a:endParaRPr lang="en-US" altLang="zh-CN" sz="3200" spc="-1" dirty="0">
              <a:solidFill>
                <a:srgbClr val="000000"/>
              </a:solidFill>
              <a:latin typeface="Calibri"/>
            </a:endParaRPr>
          </a:p>
          <a:p>
            <a:endParaRPr lang="en-US" altLang="zh-CN" sz="3200" b="0" strike="noStrike" spc="-1" dirty="0">
              <a:solidFill>
                <a:srgbClr val="000000"/>
              </a:solidFill>
              <a:latin typeface="Calibri"/>
            </a:endParaRPr>
          </a:p>
          <a:p>
            <a:pPr marL="360">
              <a:spcBef>
                <a:spcPts val="799"/>
              </a:spcBef>
              <a:tabLst>
                <a:tab pos="0" algn="l"/>
              </a:tabLst>
              <a:defRPr/>
            </a:pPr>
            <a:r>
              <a:rPr lang="en-US" altLang="zh-CN" sz="4000" b="1" spc="-1" dirty="0">
                <a:solidFill>
                  <a:srgbClr val="0070C0"/>
                </a:solidFill>
                <a:latin typeface="Arial"/>
                <a:ea typeface="MS PGothic"/>
              </a:rPr>
              <a:t>Conclusions</a:t>
            </a:r>
          </a:p>
          <a:p>
            <a:r>
              <a:rPr lang="en-US" altLang="zh-CN" sz="3200" spc="-1" dirty="0">
                <a:solidFill>
                  <a:srgbClr val="000000"/>
                </a:solidFill>
                <a:latin typeface="Calibri"/>
              </a:rPr>
              <a:t>Our contributions of this work are:</a:t>
            </a:r>
          </a:p>
          <a:p>
            <a:pPr marL="457200" indent="-457200">
              <a:buFont typeface="Arial" panose="020B0604020202020204" pitchFamily="34" charset="0"/>
              <a:buChar char="•"/>
            </a:pPr>
            <a:r>
              <a:rPr lang="en-US" altLang="zh-CN" sz="3200" spc="-1" dirty="0">
                <a:solidFill>
                  <a:srgbClr val="000000"/>
                </a:solidFill>
                <a:latin typeface="Calibri"/>
              </a:rPr>
              <a:t>We propose a framework, TEVAD, which exploits both visual and text features for video anomaly detection with different multi-modal fusion methods. </a:t>
            </a:r>
          </a:p>
          <a:p>
            <a:pPr marL="457200" indent="-457200">
              <a:buFont typeface="Arial" panose="020B0604020202020204" pitchFamily="34" charset="0"/>
              <a:buChar char="•"/>
            </a:pPr>
            <a:r>
              <a:rPr lang="en-US" altLang="zh-CN" sz="3200" spc="-1" dirty="0">
                <a:solidFill>
                  <a:srgbClr val="000000"/>
                </a:solidFill>
                <a:latin typeface="Calibri"/>
              </a:rPr>
              <a:t>We extend multi-scale temporal learning to text features to better capture the dependencies between snippet features.</a:t>
            </a:r>
          </a:p>
          <a:p>
            <a:pPr marL="457200" indent="-457200">
              <a:buFont typeface="Arial" panose="020B0604020202020204" pitchFamily="34" charset="0"/>
              <a:buChar char="•"/>
            </a:pPr>
            <a:r>
              <a:rPr lang="en-US" altLang="zh-CN" sz="3200" spc="-1" dirty="0">
                <a:solidFill>
                  <a:srgbClr val="000000"/>
                </a:solidFill>
                <a:latin typeface="Calibri"/>
              </a:rPr>
              <a:t>Our proposed framework outperforms the SOTA methods on four benchmark datasets and achieves improved robustness. </a:t>
            </a:r>
          </a:p>
          <a:p>
            <a:pPr marL="457200" indent="-457200">
              <a:buFont typeface="Arial" panose="020B0604020202020204" pitchFamily="34" charset="0"/>
              <a:buChar char="•"/>
            </a:pPr>
            <a:r>
              <a:rPr lang="en-US" altLang="zh-CN" sz="3200" spc="-1" dirty="0">
                <a:solidFill>
                  <a:srgbClr val="000000"/>
                </a:solidFill>
                <a:latin typeface="Calibri"/>
              </a:rPr>
              <a:t>We further conduct additional analysis to provide </a:t>
            </a:r>
            <a:r>
              <a:rPr lang="en-US" altLang="zh-CN" sz="3200" spc="-1" dirty="0" err="1">
                <a:solidFill>
                  <a:srgbClr val="000000"/>
                </a:solidFill>
                <a:latin typeface="Calibri"/>
              </a:rPr>
              <a:t>explainability</a:t>
            </a:r>
            <a:r>
              <a:rPr lang="en-US" altLang="zh-CN" sz="3200" spc="-1" dirty="0">
                <a:solidFill>
                  <a:srgbClr val="000000"/>
                </a:solidFill>
                <a:latin typeface="Calibri"/>
              </a:rPr>
              <a:t> for the anomalous videos identified through the use of a word-masking protocol.</a:t>
            </a:r>
          </a:p>
          <a:p>
            <a:endParaRPr lang="en-US" altLang="zh-CN" sz="3200" spc="-1" dirty="0">
              <a:solidFill>
                <a:srgbClr val="000000"/>
              </a:solidFill>
              <a:latin typeface="Calibri"/>
            </a:endParaRPr>
          </a:p>
          <a:p>
            <a:r>
              <a:rPr lang="en-US" altLang="zh-CN" sz="3600" i="1" spc="-1" dirty="0">
                <a:solidFill>
                  <a:schemeClr val="accent1"/>
                </a:solidFill>
                <a:latin typeface="Calibri"/>
              </a:rPr>
              <a:t>Our codes are available at </a:t>
            </a:r>
            <a:r>
              <a:rPr lang="en-US" altLang="zh-CN" sz="3600" i="1" spc="-1" dirty="0">
                <a:solidFill>
                  <a:srgbClr val="000000"/>
                </a:solidFill>
                <a:latin typeface="Calibri"/>
                <a:hlinkClick r:id="rId3"/>
              </a:rPr>
              <a:t>https://github.com/coranholmes/TEVAD</a:t>
            </a:r>
            <a:endParaRPr lang="en-US" altLang="zh-CN" sz="3600" i="1" spc="-1" dirty="0">
              <a:solidFill>
                <a:srgbClr val="000000"/>
              </a:solidFill>
              <a:latin typeface="Calibri"/>
            </a:endParaRPr>
          </a:p>
          <a:p>
            <a:endParaRPr lang="en-US" altLang="zh-CN" sz="3200" b="0" strike="noStrike" spc="-1" dirty="0">
              <a:solidFill>
                <a:srgbClr val="000000"/>
              </a:solidFill>
              <a:latin typeface="Calibri"/>
            </a:endParaRPr>
          </a:p>
          <a:p>
            <a:endParaRPr lang="en-US" altLang="zh-CN" sz="3200" b="0" strike="noStrike" spc="-1" dirty="0">
              <a:solidFill>
                <a:srgbClr val="000000"/>
              </a:solidFill>
              <a:latin typeface="Calibri"/>
            </a:endParaRPr>
          </a:p>
        </p:txBody>
      </p:sp>
      <p:pic>
        <p:nvPicPr>
          <p:cNvPr id="2" name="Picture 1">
            <a:extLst>
              <a:ext uri="{FF2B5EF4-FFF2-40B4-BE49-F238E27FC236}">
                <a16:creationId xmlns:a16="http://schemas.microsoft.com/office/drawing/2014/main" id="{C06254E2-D91F-C408-5A78-97BFB8BA8A54}"/>
              </a:ext>
            </a:extLst>
          </p:cNvPr>
          <p:cNvPicPr>
            <a:picLocks noChangeAspect="1"/>
          </p:cNvPicPr>
          <p:nvPr/>
        </p:nvPicPr>
        <p:blipFill>
          <a:blip r:embed="rId4"/>
          <a:stretch>
            <a:fillRect/>
          </a:stretch>
        </p:blipFill>
        <p:spPr>
          <a:xfrm>
            <a:off x="830160" y="530636"/>
            <a:ext cx="3413760" cy="2453179"/>
          </a:xfrm>
          <a:prstGeom prst="rect">
            <a:avLst/>
          </a:prstGeom>
        </p:spPr>
      </p:pic>
      <p:grpSp>
        <p:nvGrpSpPr>
          <p:cNvPr id="115" name="Group 114">
            <a:extLst>
              <a:ext uri="{FF2B5EF4-FFF2-40B4-BE49-F238E27FC236}">
                <a16:creationId xmlns:a16="http://schemas.microsoft.com/office/drawing/2014/main" id="{80887717-0741-D3D1-6A95-E200627CF18F}"/>
              </a:ext>
            </a:extLst>
          </p:cNvPr>
          <p:cNvGrpSpPr/>
          <p:nvPr/>
        </p:nvGrpSpPr>
        <p:grpSpPr>
          <a:xfrm>
            <a:off x="15150226" y="3785191"/>
            <a:ext cx="13381597" cy="9640165"/>
            <a:chOff x="29437976" y="4126880"/>
            <a:chExt cx="13381597" cy="9640165"/>
          </a:xfrm>
        </p:grpSpPr>
        <p:pic>
          <p:nvPicPr>
            <p:cNvPr id="106" name="Picture 105">
              <a:extLst>
                <a:ext uri="{FF2B5EF4-FFF2-40B4-BE49-F238E27FC236}">
                  <a16:creationId xmlns:a16="http://schemas.microsoft.com/office/drawing/2014/main" id="{5000511A-516C-EF85-4D10-53FDD6440D4D}"/>
                </a:ext>
              </a:extLst>
            </p:cNvPr>
            <p:cNvPicPr>
              <a:picLocks noChangeAspect="1"/>
            </p:cNvPicPr>
            <p:nvPr/>
          </p:nvPicPr>
          <p:blipFill>
            <a:blip r:embed="rId5"/>
            <a:stretch>
              <a:fillRect/>
            </a:stretch>
          </p:blipFill>
          <p:spPr>
            <a:xfrm>
              <a:off x="29437976" y="4126880"/>
              <a:ext cx="6815715" cy="4515675"/>
            </a:xfrm>
            <a:prstGeom prst="rect">
              <a:avLst/>
            </a:prstGeom>
          </p:spPr>
        </p:pic>
        <p:pic>
          <p:nvPicPr>
            <p:cNvPr id="107" name="Picture 106">
              <a:extLst>
                <a:ext uri="{FF2B5EF4-FFF2-40B4-BE49-F238E27FC236}">
                  <a16:creationId xmlns:a16="http://schemas.microsoft.com/office/drawing/2014/main" id="{9B1F8B46-48FA-B9B7-6CA4-465CD4506C00}"/>
                </a:ext>
              </a:extLst>
            </p:cNvPr>
            <p:cNvPicPr>
              <a:picLocks noChangeAspect="1"/>
            </p:cNvPicPr>
            <p:nvPr/>
          </p:nvPicPr>
          <p:blipFill>
            <a:blip r:embed="rId6"/>
            <a:stretch>
              <a:fillRect/>
            </a:stretch>
          </p:blipFill>
          <p:spPr>
            <a:xfrm>
              <a:off x="35921469" y="4139580"/>
              <a:ext cx="6898104" cy="5565760"/>
            </a:xfrm>
            <a:prstGeom prst="rect">
              <a:avLst/>
            </a:prstGeom>
          </p:spPr>
        </p:pic>
        <p:pic>
          <p:nvPicPr>
            <p:cNvPr id="108" name="Picture 107">
              <a:extLst>
                <a:ext uri="{FF2B5EF4-FFF2-40B4-BE49-F238E27FC236}">
                  <a16:creationId xmlns:a16="http://schemas.microsoft.com/office/drawing/2014/main" id="{D027A67E-43B8-6080-95FF-C36D103EAC8D}"/>
                </a:ext>
              </a:extLst>
            </p:cNvPr>
            <p:cNvPicPr>
              <a:picLocks noChangeAspect="1"/>
            </p:cNvPicPr>
            <p:nvPr/>
          </p:nvPicPr>
          <p:blipFill>
            <a:blip r:embed="rId7"/>
            <a:stretch>
              <a:fillRect/>
            </a:stretch>
          </p:blipFill>
          <p:spPr>
            <a:xfrm>
              <a:off x="29437976" y="8981050"/>
              <a:ext cx="6510503" cy="4785995"/>
            </a:xfrm>
            <a:prstGeom prst="rect">
              <a:avLst/>
            </a:prstGeom>
          </p:spPr>
        </p:pic>
        <p:pic>
          <p:nvPicPr>
            <p:cNvPr id="109" name="Picture 108">
              <a:extLst>
                <a:ext uri="{FF2B5EF4-FFF2-40B4-BE49-F238E27FC236}">
                  <a16:creationId xmlns:a16="http://schemas.microsoft.com/office/drawing/2014/main" id="{EC9EC828-4125-2C54-4DA3-8B7852FD9ABF}"/>
                </a:ext>
              </a:extLst>
            </p:cNvPr>
            <p:cNvPicPr>
              <a:picLocks noChangeAspect="1"/>
            </p:cNvPicPr>
            <p:nvPr/>
          </p:nvPicPr>
          <p:blipFill>
            <a:blip r:embed="rId8"/>
            <a:stretch>
              <a:fillRect/>
            </a:stretch>
          </p:blipFill>
          <p:spPr>
            <a:xfrm>
              <a:off x="36038494" y="9966791"/>
              <a:ext cx="6530413" cy="3204364"/>
            </a:xfrm>
            <a:prstGeom prst="rect">
              <a:avLst/>
            </a:prstGeom>
          </p:spPr>
        </p:pic>
      </p:grpSp>
      <p:pic>
        <p:nvPicPr>
          <p:cNvPr id="112" name="Picture 111">
            <a:extLst>
              <a:ext uri="{FF2B5EF4-FFF2-40B4-BE49-F238E27FC236}">
                <a16:creationId xmlns:a16="http://schemas.microsoft.com/office/drawing/2014/main" id="{0225AD69-9126-2F6F-22BA-20DA601EF5E7}"/>
              </a:ext>
            </a:extLst>
          </p:cNvPr>
          <p:cNvPicPr>
            <a:picLocks noChangeAspect="1"/>
          </p:cNvPicPr>
          <p:nvPr/>
        </p:nvPicPr>
        <p:blipFill rotWithShape="1">
          <a:blip r:embed="rId9"/>
          <a:srcRect b="28953"/>
          <a:stretch/>
        </p:blipFill>
        <p:spPr>
          <a:xfrm>
            <a:off x="940239" y="11649037"/>
            <a:ext cx="13195601" cy="3552638"/>
          </a:xfrm>
          <a:prstGeom prst="rect">
            <a:avLst/>
          </a:prstGeom>
        </p:spPr>
      </p:pic>
      <p:pic>
        <p:nvPicPr>
          <p:cNvPr id="116" name="Picture 115">
            <a:extLst>
              <a:ext uri="{FF2B5EF4-FFF2-40B4-BE49-F238E27FC236}">
                <a16:creationId xmlns:a16="http://schemas.microsoft.com/office/drawing/2014/main" id="{7C2062E9-FB38-9EDC-E8DF-E1314F9CAFA0}"/>
              </a:ext>
            </a:extLst>
          </p:cNvPr>
          <p:cNvPicPr>
            <a:picLocks noChangeAspect="1"/>
          </p:cNvPicPr>
          <p:nvPr/>
        </p:nvPicPr>
        <p:blipFill>
          <a:blip r:embed="rId10"/>
          <a:stretch>
            <a:fillRect/>
          </a:stretch>
        </p:blipFill>
        <p:spPr>
          <a:xfrm>
            <a:off x="2537040" y="18327677"/>
            <a:ext cx="9666704" cy="2927518"/>
          </a:xfrm>
          <a:prstGeom prst="rect">
            <a:avLst/>
          </a:prstGeom>
        </p:spPr>
      </p:pic>
      <p:pic>
        <p:nvPicPr>
          <p:cNvPr id="118" name="Picture 117">
            <a:extLst>
              <a:ext uri="{FF2B5EF4-FFF2-40B4-BE49-F238E27FC236}">
                <a16:creationId xmlns:a16="http://schemas.microsoft.com/office/drawing/2014/main" id="{A2FEFB3A-160F-FD0C-A43D-13CAF4202A42}"/>
              </a:ext>
            </a:extLst>
          </p:cNvPr>
          <p:cNvPicPr>
            <a:picLocks noChangeAspect="1"/>
          </p:cNvPicPr>
          <p:nvPr/>
        </p:nvPicPr>
        <p:blipFill>
          <a:blip r:embed="rId11"/>
          <a:stretch>
            <a:fillRect/>
          </a:stretch>
        </p:blipFill>
        <p:spPr>
          <a:xfrm>
            <a:off x="15344908" y="16231274"/>
            <a:ext cx="12977463" cy="4503692"/>
          </a:xfrm>
          <a:prstGeom prst="rect">
            <a:avLst/>
          </a:prstGeom>
        </p:spPr>
      </p:pic>
      <p:grpSp>
        <p:nvGrpSpPr>
          <p:cNvPr id="122" name="Group 121">
            <a:extLst>
              <a:ext uri="{FF2B5EF4-FFF2-40B4-BE49-F238E27FC236}">
                <a16:creationId xmlns:a16="http://schemas.microsoft.com/office/drawing/2014/main" id="{3A7B2F56-2C4C-FEA7-D8CD-BABD16D05E6C}"/>
              </a:ext>
            </a:extLst>
          </p:cNvPr>
          <p:cNvGrpSpPr/>
          <p:nvPr/>
        </p:nvGrpSpPr>
        <p:grpSpPr>
          <a:xfrm>
            <a:off x="29654323" y="6982029"/>
            <a:ext cx="12733374" cy="6179625"/>
            <a:chOff x="29654323" y="7428594"/>
            <a:chExt cx="12733374" cy="6179625"/>
          </a:xfrm>
        </p:grpSpPr>
        <p:pic>
          <p:nvPicPr>
            <p:cNvPr id="119" name="Picture 118">
              <a:extLst>
                <a:ext uri="{FF2B5EF4-FFF2-40B4-BE49-F238E27FC236}">
                  <a16:creationId xmlns:a16="http://schemas.microsoft.com/office/drawing/2014/main" id="{C151B8C4-7EF7-BE7F-E9E4-EF4BA01497B1}"/>
                </a:ext>
              </a:extLst>
            </p:cNvPr>
            <p:cNvPicPr>
              <a:picLocks noChangeAspect="1"/>
            </p:cNvPicPr>
            <p:nvPr/>
          </p:nvPicPr>
          <p:blipFill>
            <a:blip r:embed="rId12"/>
            <a:stretch>
              <a:fillRect/>
            </a:stretch>
          </p:blipFill>
          <p:spPr>
            <a:xfrm>
              <a:off x="35608556" y="7428594"/>
              <a:ext cx="6779141" cy="6179625"/>
            </a:xfrm>
            <a:prstGeom prst="rect">
              <a:avLst/>
            </a:prstGeom>
          </p:spPr>
        </p:pic>
        <p:sp>
          <p:nvSpPr>
            <p:cNvPr id="121" name="TextBox 120">
              <a:extLst>
                <a:ext uri="{FF2B5EF4-FFF2-40B4-BE49-F238E27FC236}">
                  <a16:creationId xmlns:a16="http://schemas.microsoft.com/office/drawing/2014/main" id="{FF824B2F-5074-D17F-CCD1-BE5506826F6D}"/>
                </a:ext>
              </a:extLst>
            </p:cNvPr>
            <p:cNvSpPr txBox="1"/>
            <p:nvPr/>
          </p:nvSpPr>
          <p:spPr>
            <a:xfrm>
              <a:off x="29654323" y="7611511"/>
              <a:ext cx="5954233" cy="5509200"/>
            </a:xfrm>
            <a:prstGeom prst="rect">
              <a:avLst/>
            </a:prstGeom>
            <a:noFill/>
          </p:spPr>
          <p:txBody>
            <a:bodyPr wrap="square">
              <a:spAutoFit/>
            </a:bodyPr>
            <a:lstStyle/>
            <a:p>
              <a:r>
                <a:rPr lang="en-US" sz="3200" spc="-1" dirty="0">
                  <a:solidFill>
                    <a:srgbClr val="000000"/>
                  </a:solidFill>
                  <a:latin typeface="Calibri"/>
                </a:rPr>
                <a:t>An image frame of the abnormal event from the snippet is also shown on the right of each caption. </a:t>
              </a:r>
              <a:r>
                <a:rPr lang="en-US" altLang="zh-CN" sz="3200" b="0" strike="noStrike" spc="-1" dirty="0">
                  <a:solidFill>
                    <a:srgbClr val="000000"/>
                  </a:solidFill>
                  <a:latin typeface="Calibri"/>
                </a:rPr>
                <a:t>The score above each word in the caption is the difference between the anomaly score by masking this word and the original anomaly score without masking. Therefore, a higher score indicates a higher contribution to the predicted anomaly score. </a:t>
              </a:r>
              <a:endParaRPr lang="en-US" sz="3200" b="0" strike="noStrike" spc="-1" dirty="0">
                <a:solidFill>
                  <a:srgbClr val="000000"/>
                </a:solidFill>
                <a:latin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Shape 1"/>
          <p:cNvSpPr txBox="1"/>
          <p:nvPr/>
        </p:nvSpPr>
        <p:spPr>
          <a:xfrm>
            <a:off x="7939080" y="849240"/>
            <a:ext cx="27541080" cy="2079360"/>
          </a:xfrm>
          <a:prstGeom prst="rect">
            <a:avLst/>
          </a:prstGeom>
          <a:noFill/>
          <a:ln>
            <a:noFill/>
          </a:ln>
        </p:spPr>
        <p:txBody>
          <a:bodyPr lIns="294840" tIns="147600" rIns="294840" bIns="147600" anchor="ctr">
            <a:noAutofit/>
          </a:bodyPr>
          <a:lstStyle/>
          <a:p>
            <a:endParaRPr lang="en-US" sz="5860" b="0" strike="noStrike" spc="-1">
              <a:solidFill>
                <a:srgbClr val="000000"/>
              </a:solidFill>
              <a:latin typeface="Arial"/>
            </a:endParaRPr>
          </a:p>
        </p:txBody>
      </p:sp>
      <p:sp>
        <p:nvSpPr>
          <p:cNvPr id="57" name="TextShape 2"/>
          <p:cNvSpPr txBox="1"/>
          <p:nvPr/>
        </p:nvSpPr>
        <p:spPr>
          <a:xfrm>
            <a:off x="830160" y="3462480"/>
            <a:ext cx="13415760" cy="17441640"/>
          </a:xfrm>
          <a:prstGeom prst="rect">
            <a:avLst/>
          </a:prstGeom>
          <a:noFill/>
          <a:ln>
            <a:noFill/>
          </a:ln>
        </p:spPr>
        <p:txBody>
          <a:bodyPr lIns="294840" tIns="147600" rIns="294840" bIns="147600">
            <a:noAutofit/>
          </a:bodyPr>
          <a:lstStyle/>
          <a:p>
            <a:endParaRPr lang="en-US" sz="10200" b="0" strike="noStrike" spc="-1">
              <a:solidFill>
                <a:srgbClr val="000000"/>
              </a:solidFill>
              <a:latin typeface="Calibri"/>
            </a:endParaRPr>
          </a:p>
        </p:txBody>
      </p:sp>
      <p:sp>
        <p:nvSpPr>
          <p:cNvPr id="58" name="TextShape 3"/>
          <p:cNvSpPr txBox="1"/>
          <p:nvPr/>
        </p:nvSpPr>
        <p:spPr>
          <a:xfrm>
            <a:off x="15125760" y="3462480"/>
            <a:ext cx="13415760" cy="17441640"/>
          </a:xfrm>
          <a:prstGeom prst="rect">
            <a:avLst/>
          </a:prstGeom>
          <a:noFill/>
          <a:ln>
            <a:noFill/>
          </a:ln>
        </p:spPr>
        <p:txBody>
          <a:bodyPr lIns="294840" tIns="147600" rIns="294840" bIns="147600">
            <a:noAutofit/>
          </a:bodyPr>
          <a:lstStyle/>
          <a:p>
            <a:endParaRPr lang="en-US" sz="10200" b="0" strike="noStrike" spc="-1">
              <a:solidFill>
                <a:srgbClr val="000000"/>
              </a:solidFill>
              <a:latin typeface="Calibri"/>
            </a:endParaRPr>
          </a:p>
        </p:txBody>
      </p:sp>
      <p:sp>
        <p:nvSpPr>
          <p:cNvPr id="59" name="TextShape 4"/>
          <p:cNvSpPr txBox="1"/>
          <p:nvPr/>
        </p:nvSpPr>
        <p:spPr>
          <a:xfrm>
            <a:off x="29421000" y="3462480"/>
            <a:ext cx="13415760" cy="17441640"/>
          </a:xfrm>
          <a:prstGeom prst="rect">
            <a:avLst/>
          </a:prstGeom>
          <a:noFill/>
          <a:ln>
            <a:noFill/>
          </a:ln>
        </p:spPr>
        <p:txBody>
          <a:bodyPr lIns="294840" tIns="147600" rIns="294840" bIns="147600">
            <a:noAutofit/>
          </a:bodyPr>
          <a:lstStyle/>
          <a:p>
            <a:endParaRPr lang="en-US" sz="10200" b="0" strike="noStrike" spc="-1">
              <a:solidFill>
                <a:srgbClr val="000000"/>
              </a:solidFill>
              <a:latin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569</TotalTime>
  <Words>535</Words>
  <Application>Microsoft Macintosh PowerPoint</Application>
  <PresentationFormat>Custom</PresentationFormat>
  <Paragraphs>60</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Times New Roman</vt:lpstr>
      <vt:lpstr>Wingdings</vt:lpstr>
      <vt:lpstr>Office Theme</vt:lpstr>
      <vt:lpstr>PowerPoint Presentation</vt:lpstr>
      <vt:lpstr>PowerPoint Presentation</vt:lpstr>
    </vt:vector>
  </TitlesOfParts>
  <Company>Univ. of Colorado at Colorado Springs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  Maybe add some pictures and/or school logo on the left and right authors and affiliation</dc:title>
  <dc:subject/>
  <dc:creator>Terry Boult</dc:creator>
  <dc:description/>
  <cp:lastModifiedBy>Chen Weiling</cp:lastModifiedBy>
  <cp:revision>52</cp:revision>
  <dcterms:created xsi:type="dcterms:W3CDTF">2014-05-29T01:41:03Z</dcterms:created>
  <dcterms:modified xsi:type="dcterms:W3CDTF">2023-06-08T07:47:29Z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Univ. of Colorado at Colorado Springs</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2</vt:i4>
  </property>
</Properties>
</file>