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Click to add title</a:t>
            </a:r>
          </a:p>
        </p:txBody>
      </p:sp>
      <p:sp>
        <p:nvSpPr>
          <p:cNvPr id="12" name="Shape 12"/>
          <p:cNvSpPr/>
          <p:nvPr>
            <p:ph type="body" sz="quarter" idx="1"/>
          </p:nvPr>
        </p:nvSpPr>
        <p:spPr>
          <a:xfrm>
            <a:off x="1524000" y="3602037"/>
            <a:ext cx="9144000" cy="1655762"/>
          </a:xfrm>
          <a:prstGeom prst="rect">
            <a:avLst/>
          </a:prstGeom>
        </p:spPr>
        <p:txBody>
          <a:bodyPr/>
          <a:lstStyle>
            <a:lvl1pPr marL="0" indent="0" algn="ctr">
              <a:buClrTx/>
              <a:buSzTx/>
              <a:buFontTx/>
              <a:buNone/>
              <a:defRPr sz="2400"/>
            </a:lvl1pPr>
          </a:lstStyle>
          <a:p>
            <a:pPr/>
            <a:r>
              <a:t>Click to add subtitle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a:r>
              <a:t>Click to add title</a:t>
            </a:r>
          </a:p>
        </p:txBody>
      </p:sp>
      <p:sp>
        <p:nvSpPr>
          <p:cNvPr id="96" name="Shape 96"/>
          <p:cNvSpPr/>
          <p:nvPr>
            <p:ph type="body" idx="1"/>
          </p:nvPr>
        </p:nvSpPr>
        <p:spPr>
          <a:xfrm rot="5400000">
            <a:off x="3920330" y="-1256505"/>
            <a:ext cx="4351339" cy="10515600"/>
          </a:xfrm>
          <a:prstGeom prst="rect">
            <a:avLst/>
          </a:prstGeom>
        </p:spPr>
        <p:txBody>
          <a:bodyPr/>
          <a:lstStyle/>
          <a:p>
            <a:pPr/>
            <a:r>
              <a:t>Click to add text</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Shape 104"/>
          <p:cNvSpPr/>
          <p:nvPr>
            <p:ph type="title"/>
          </p:nvPr>
        </p:nvSpPr>
        <p:spPr>
          <a:xfrm rot="5400000">
            <a:off x="7133431" y="1956593"/>
            <a:ext cx="5811839" cy="2628900"/>
          </a:xfrm>
          <a:prstGeom prst="rect">
            <a:avLst/>
          </a:prstGeom>
        </p:spPr>
        <p:txBody>
          <a:bodyPr/>
          <a:lstStyle/>
          <a:p>
            <a:pPr/>
            <a:r>
              <a:t>Click to add title</a:t>
            </a:r>
          </a:p>
        </p:txBody>
      </p:sp>
      <p:sp>
        <p:nvSpPr>
          <p:cNvPr id="105" name="Shape 105"/>
          <p:cNvSpPr/>
          <p:nvPr>
            <p:ph type="body" idx="1"/>
          </p:nvPr>
        </p:nvSpPr>
        <p:spPr>
          <a:xfrm rot="5400000">
            <a:off x="1799431" y="-596105"/>
            <a:ext cx="5811838" cy="7734300"/>
          </a:xfrm>
          <a:prstGeom prst="rect">
            <a:avLst/>
          </a:prstGeom>
        </p:spPr>
        <p:txBody>
          <a:bodyPr/>
          <a:lstStyle/>
          <a:p>
            <a:pPr/>
            <a:r>
              <a:t>Click to add text</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add title</a:t>
            </a:r>
          </a:p>
        </p:txBody>
      </p:sp>
      <p:sp>
        <p:nvSpPr>
          <p:cNvPr id="21" name="Shape 21"/>
          <p:cNvSpPr/>
          <p:nvPr>
            <p:ph type="body" idx="1"/>
          </p:nvPr>
        </p:nvSpPr>
        <p:spPr>
          <a:prstGeom prst="rect">
            <a:avLst/>
          </a:prstGeom>
        </p:spPr>
        <p:txBody>
          <a:bodyPr/>
          <a:lstStyle/>
          <a:p>
            <a:pPr/>
            <a:r>
              <a:t>Click to add text</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Click to add title</a:t>
            </a:r>
          </a:p>
        </p:txBody>
      </p:sp>
      <p:sp>
        <p:nvSpPr>
          <p:cNvPr id="30" name="Shape 30"/>
          <p:cNvSpPr/>
          <p:nvPr>
            <p:ph type="body" sz="quarter" idx="1"/>
          </p:nvPr>
        </p:nvSpPr>
        <p:spPr>
          <a:xfrm>
            <a:off x="831850" y="4589462"/>
            <a:ext cx="10515600" cy="1500188"/>
          </a:xfrm>
          <a:prstGeom prst="rect">
            <a:avLst/>
          </a:prstGeom>
        </p:spPr>
        <p:txBody>
          <a:bodyPr/>
          <a:lstStyle>
            <a:lvl1pPr marL="0" indent="0">
              <a:buClrTx/>
              <a:buSzTx/>
              <a:buFontTx/>
              <a:buNone/>
              <a:defRPr sz="2400">
                <a:solidFill>
                  <a:srgbClr val="888888"/>
                </a:solidFill>
              </a:defRPr>
            </a:lvl1pPr>
          </a:lstStyle>
          <a:p>
            <a:pPr/>
            <a:r>
              <a:t>Click to add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add title</a:t>
            </a:r>
          </a:p>
        </p:txBody>
      </p:sp>
      <p:sp>
        <p:nvSpPr>
          <p:cNvPr id="39" name="Shape 39"/>
          <p:cNvSpPr/>
          <p:nvPr>
            <p:ph type="body" sz="half" idx="1"/>
          </p:nvPr>
        </p:nvSpPr>
        <p:spPr>
          <a:xfrm>
            <a:off x="838200" y="1825625"/>
            <a:ext cx="5181600" cy="4351338"/>
          </a:xfrm>
          <a:prstGeom prst="rect">
            <a:avLst/>
          </a:prstGeom>
        </p:spPr>
        <p:txBody>
          <a:bodyPr/>
          <a:lstStyle/>
          <a:p>
            <a:pPr/>
            <a:r>
              <a:t>Click to add text</a:t>
            </a:r>
          </a:p>
        </p:txBody>
      </p:sp>
      <p:sp>
        <p:nvSpPr>
          <p:cNvPr id="40" name="Shape 40"/>
          <p:cNvSpPr/>
          <p:nvPr>
            <p:ph type="body" sz="half" idx="13"/>
          </p:nvPr>
        </p:nvSpPr>
        <p:spPr>
          <a:xfrm>
            <a:off x="6172200" y="1825625"/>
            <a:ext cx="5181600" cy="4351338"/>
          </a:xfrm>
          <a:prstGeom prst="rect">
            <a:avLst/>
          </a:prstGeom>
        </p:spPr>
        <p:txBody>
          <a:bodyPr/>
          <a:lstStyle/>
          <a:p>
            <a:pP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Shape 48"/>
          <p:cNvSpPr/>
          <p:nvPr>
            <p:ph type="title"/>
          </p:nvPr>
        </p:nvSpPr>
        <p:spPr>
          <a:xfrm>
            <a:off x="839787" y="365125"/>
            <a:ext cx="10515600" cy="1325563"/>
          </a:xfrm>
          <a:prstGeom prst="rect">
            <a:avLst/>
          </a:prstGeom>
        </p:spPr>
        <p:txBody>
          <a:bodyPr/>
          <a:lstStyle/>
          <a:p>
            <a:pPr/>
            <a:r>
              <a:t>Click to add title</a:t>
            </a:r>
          </a:p>
        </p:txBody>
      </p:sp>
      <p:sp>
        <p:nvSpPr>
          <p:cNvPr id="49" name="Shape 49"/>
          <p:cNvSpPr/>
          <p:nvPr>
            <p:ph type="body" sz="quarter" idx="1"/>
          </p:nvPr>
        </p:nvSpPr>
        <p:spPr>
          <a:xfrm>
            <a:off x="839787" y="1681163"/>
            <a:ext cx="5157788" cy="823913"/>
          </a:xfrm>
          <a:prstGeom prst="rect">
            <a:avLst/>
          </a:prstGeom>
        </p:spPr>
        <p:txBody>
          <a:bodyPr anchor="b"/>
          <a:lstStyle>
            <a:lvl1pPr marL="0" indent="0">
              <a:buClrTx/>
              <a:buSzTx/>
              <a:buFontTx/>
              <a:buNone/>
              <a:defRPr b="1" sz="2400"/>
            </a:lvl1pPr>
          </a:lstStyle>
          <a:p>
            <a:pPr/>
            <a:r>
              <a:t>Click to add text</a:t>
            </a:r>
          </a:p>
        </p:txBody>
      </p:sp>
      <p:sp>
        <p:nvSpPr>
          <p:cNvPr id="50" name="Shape 50"/>
          <p:cNvSpPr/>
          <p:nvPr>
            <p:ph type="body" sz="half" idx="13"/>
          </p:nvPr>
        </p:nvSpPr>
        <p:spPr>
          <a:xfrm>
            <a:off x="839786" y="2505075"/>
            <a:ext cx="5157789" cy="3684588"/>
          </a:xfrm>
          <a:prstGeom prst="rect">
            <a:avLst/>
          </a:prstGeom>
        </p:spPr>
        <p:txBody>
          <a:bodyPr/>
          <a:lstStyle/>
          <a:p>
            <a:pPr/>
          </a:p>
        </p:txBody>
      </p:sp>
      <p:sp>
        <p:nvSpPr>
          <p:cNvPr id="51" name="Shape 51"/>
          <p:cNvSpPr/>
          <p:nvPr>
            <p:ph type="body" sz="quarter" idx="14"/>
          </p:nvPr>
        </p:nvSpPr>
        <p:spPr>
          <a:xfrm>
            <a:off x="6172199" y="1681163"/>
            <a:ext cx="5183189" cy="823913"/>
          </a:xfrm>
          <a:prstGeom prst="rect">
            <a:avLst/>
          </a:prstGeom>
        </p:spPr>
        <p:txBody>
          <a:bodyPr anchor="b"/>
          <a:lstStyle/>
          <a:p>
            <a:pPr marL="0" indent="0">
              <a:buClrTx/>
              <a:buSzTx/>
              <a:buFontTx/>
              <a:buNone/>
              <a:defRPr b="1" sz="2400"/>
            </a:pPr>
          </a:p>
        </p:txBody>
      </p:sp>
      <p:sp>
        <p:nvSpPr>
          <p:cNvPr id="52" name="Shape 52"/>
          <p:cNvSpPr/>
          <p:nvPr>
            <p:ph type="body" sz="half" idx="15"/>
          </p:nvPr>
        </p:nvSpPr>
        <p:spPr>
          <a:xfrm>
            <a:off x="6172199" y="2505075"/>
            <a:ext cx="5183189" cy="3684588"/>
          </a:xfrm>
          <a:prstGeom prst="rect">
            <a:avLst/>
          </a:prstGeom>
        </p:spPr>
        <p:txBody>
          <a:bodyPr/>
          <a:lstStyle/>
          <a:p>
            <a:pP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Click to add title</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Shape 75"/>
          <p:cNvSpPr/>
          <p:nvPr>
            <p:ph type="title"/>
          </p:nvPr>
        </p:nvSpPr>
        <p:spPr>
          <a:xfrm>
            <a:off x="839787" y="457200"/>
            <a:ext cx="3932238" cy="1600200"/>
          </a:xfrm>
          <a:prstGeom prst="rect">
            <a:avLst/>
          </a:prstGeom>
        </p:spPr>
        <p:txBody>
          <a:bodyPr anchor="b"/>
          <a:lstStyle>
            <a:lvl1pPr>
              <a:defRPr sz="3200"/>
            </a:lvl1pPr>
          </a:lstStyle>
          <a:p>
            <a:pPr/>
            <a:r>
              <a:t>Click to add title</a:t>
            </a:r>
          </a:p>
        </p:txBody>
      </p:sp>
      <p:sp>
        <p:nvSpPr>
          <p:cNvPr id="76" name="Shape 76"/>
          <p:cNvSpPr/>
          <p:nvPr>
            <p:ph type="body" sz="half" idx="1"/>
          </p:nvPr>
        </p:nvSpPr>
        <p:spPr>
          <a:xfrm>
            <a:off x="5183187" y="987425"/>
            <a:ext cx="6172199" cy="4873624"/>
          </a:xfrm>
          <a:prstGeom prst="rect">
            <a:avLst/>
          </a:prstGeom>
        </p:spPr>
        <p:txBody>
          <a:bodyPr/>
          <a:lstStyle>
            <a:lvl1pPr indent="-25400">
              <a:defRPr sz="3200"/>
            </a:lvl1pPr>
          </a:lstStyle>
          <a:p>
            <a:pPr/>
            <a:r>
              <a:t>Click to add text</a:t>
            </a:r>
          </a:p>
        </p:txBody>
      </p:sp>
      <p:sp>
        <p:nvSpPr>
          <p:cNvPr id="77" name="Shape 77"/>
          <p:cNvSpPr/>
          <p:nvPr>
            <p:ph type="body" sz="quarter" idx="13"/>
          </p:nvPr>
        </p:nvSpPr>
        <p:spPr>
          <a:xfrm>
            <a:off x="839786" y="2057400"/>
            <a:ext cx="3932239" cy="3811588"/>
          </a:xfrm>
          <a:prstGeom prst="rect">
            <a:avLst/>
          </a:prstGeom>
        </p:spPr>
        <p:txBody>
          <a:bodyPr/>
          <a:lstStyle/>
          <a:p>
            <a:pPr marL="0" indent="0">
              <a:buClrTx/>
              <a:buSzTx/>
              <a:buFontTx/>
              <a:buNone/>
              <a:defRPr sz="1600"/>
            </a:pP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Shape 85"/>
          <p:cNvSpPr/>
          <p:nvPr>
            <p:ph type="title"/>
          </p:nvPr>
        </p:nvSpPr>
        <p:spPr>
          <a:xfrm>
            <a:off x="839787" y="457200"/>
            <a:ext cx="3932238" cy="1600200"/>
          </a:xfrm>
          <a:prstGeom prst="rect">
            <a:avLst/>
          </a:prstGeom>
        </p:spPr>
        <p:txBody>
          <a:bodyPr anchor="b"/>
          <a:lstStyle>
            <a:lvl1pPr>
              <a:defRPr sz="3200"/>
            </a:lvl1pPr>
          </a:lstStyle>
          <a:p>
            <a:pPr/>
            <a:r>
              <a:t>Click to add title</a:t>
            </a:r>
          </a:p>
        </p:txBody>
      </p:sp>
      <p:sp>
        <p:nvSpPr>
          <p:cNvPr id="86" name="Shape 86"/>
          <p:cNvSpPr/>
          <p:nvPr>
            <p:ph type="pic" sz="half" idx="13"/>
          </p:nvPr>
        </p:nvSpPr>
        <p:spPr>
          <a:xfrm>
            <a:off x="5183187" y="987425"/>
            <a:ext cx="6172199" cy="4873624"/>
          </a:xfrm>
          <a:prstGeom prst="rect">
            <a:avLst/>
          </a:prstGeom>
        </p:spPr>
        <p:txBody>
          <a:bodyPr lIns="91439" tIns="45719" rIns="91439" bIns="45719">
            <a:noAutofit/>
          </a:bodyPr>
          <a:lstStyle/>
          <a:p>
            <a:pPr/>
          </a:p>
        </p:txBody>
      </p:sp>
      <p:sp>
        <p:nvSpPr>
          <p:cNvPr id="87" name="Shape 87"/>
          <p:cNvSpPr/>
          <p:nvPr>
            <p:ph type="body" sz="quarter" idx="1"/>
          </p:nvPr>
        </p:nvSpPr>
        <p:spPr>
          <a:xfrm>
            <a:off x="839787" y="2057400"/>
            <a:ext cx="3932238" cy="3811588"/>
          </a:xfrm>
          <a:prstGeom prst="rect">
            <a:avLst/>
          </a:prstGeom>
        </p:spPr>
        <p:txBody>
          <a:bodyPr/>
          <a:lstStyle>
            <a:lvl1pPr marL="0" indent="0">
              <a:buClrTx/>
              <a:buSzTx/>
              <a:buFontTx/>
              <a:buNone/>
              <a:defRPr sz="1600"/>
            </a:lvl1pPr>
          </a:lstStyle>
          <a:p>
            <a:pPr/>
            <a:r>
              <a:t>Click to add text</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Click to add title</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Click to add text</a:t>
            </a:r>
          </a:p>
        </p:txBody>
      </p:sp>
      <p:sp>
        <p:nvSpPr>
          <p:cNvPr id="4" name="Shape 4"/>
          <p:cNvSpPr/>
          <p:nvPr>
            <p:ph type="sldNum" sz="quarter" idx="2"/>
          </p:nvPr>
        </p:nvSpPr>
        <p:spPr>
          <a:xfrm>
            <a:off x="11089857" y="6404312"/>
            <a:ext cx="263943" cy="2692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228600" marR="0" indent="-50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1pPr>
      <a:lvl2pPr marL="698500" marR="0" indent="-889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2pPr>
      <a:lvl3pPr marL="1183639" marR="0" indent="-142239"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3pPr>
      <a:lvl4pPr marL="16637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4pPr>
      <a:lvl5pPr marL="21209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5pPr>
      <a:lvl6pPr marL="25781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6pPr>
      <a:lvl7pPr marL="30353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7pPr>
      <a:lvl8pPr marL="34925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8pPr>
      <a:lvl9pPr marL="3949700" marR="0" indent="-1778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ctrTitle"/>
          </p:nvPr>
        </p:nvSpPr>
        <p:spPr>
          <a:xfrm>
            <a:off x="687325" y="1122375"/>
            <a:ext cx="10555500" cy="1234200"/>
          </a:xfrm>
          <a:prstGeom prst="rect">
            <a:avLst/>
          </a:prstGeom>
        </p:spPr>
        <p:txBody>
          <a:bodyPr/>
          <a:lstStyle>
            <a:lvl1pPr indent="443484" algn="l" defTabSz="886968">
              <a:defRPr sz="5820"/>
            </a:lvl1pPr>
          </a:lstStyle>
          <a:p>
            <a:pPr/>
            <a:r>
              <a:t>Modeling Self Driving Vehicles</a:t>
            </a:r>
          </a:p>
        </p:txBody>
      </p:sp>
      <p:sp>
        <p:nvSpPr>
          <p:cNvPr id="116" name="Shape 116"/>
          <p:cNvSpPr/>
          <p:nvPr>
            <p:ph type="subTitle" sz="half" idx="1"/>
          </p:nvPr>
        </p:nvSpPr>
        <p:spPr>
          <a:xfrm>
            <a:off x="294575" y="2669250"/>
            <a:ext cx="11635800" cy="1655700"/>
          </a:xfrm>
          <a:prstGeom prst="rect">
            <a:avLst/>
          </a:prstGeom>
        </p:spPr>
        <p:txBody>
          <a:bodyPr/>
          <a:lstStyle/>
          <a:p>
            <a:pPr>
              <a:spcBef>
                <a:spcPts val="0"/>
              </a:spcBef>
              <a:defRPr sz="3000"/>
            </a:pPr>
            <a:r>
              <a:t>Caleb Madsen, Brian Horne, Alex Smith</a:t>
            </a:r>
          </a:p>
          <a:p>
            <a:pPr>
              <a:spcBef>
                <a:spcPts val="0"/>
              </a:spcBef>
              <a:defRPr sz="2000"/>
            </a:pPr>
            <a:r>
              <a:t>https://github.com/ASU-CompMethodsPhysics-PHY494/final-2017-openthepodbaydoors_hal.git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838199" y="365124"/>
            <a:ext cx="10515601" cy="1325564"/>
          </a:xfrm>
          <a:prstGeom prst="rect">
            <a:avLst/>
          </a:prstGeom>
        </p:spPr>
        <p:txBody>
          <a:bodyPr lIns="45699" tIns="45699" rIns="45699" bIns="45699"/>
          <a:lstStyle>
            <a:lvl1pPr algn="ctr"/>
          </a:lstStyle>
          <a:p>
            <a:pPr/>
            <a:r>
              <a:t>Methods</a:t>
            </a:r>
          </a:p>
        </p:txBody>
      </p:sp>
      <p:sp>
        <p:nvSpPr>
          <p:cNvPr id="143" name="Shape 143"/>
          <p:cNvSpPr/>
          <p:nvPr>
            <p:ph type="body" idx="1"/>
          </p:nvPr>
        </p:nvSpPr>
        <p:spPr>
          <a:xfrm>
            <a:off x="838199" y="1825625"/>
            <a:ext cx="10515601" cy="4351338"/>
          </a:xfrm>
          <a:prstGeom prst="rect">
            <a:avLst/>
          </a:prstGeom>
        </p:spPr>
        <p:txBody>
          <a:bodyPr lIns="45699" tIns="45699" rIns="45699" bIns="45699"/>
          <a:lstStyle/>
          <a:p>
            <a:pPr indent="-228600">
              <a:spcBef>
                <a:spcPts val="0"/>
              </a:spcBef>
            </a:pPr>
            <a:r>
              <a:t>Project Mgmt – Central Questions:</a:t>
            </a:r>
          </a:p>
          <a:p>
            <a:pPr lvl="1" marL="685800" indent="-228600">
              <a:spcBef>
                <a:spcPts val="500"/>
              </a:spcBef>
              <a:defRPr sz="2400"/>
            </a:pPr>
            <a:r>
              <a:t>What problem are we solving?</a:t>
            </a:r>
          </a:p>
          <a:p>
            <a:pPr lvl="1" marL="685800" indent="-228600">
              <a:spcBef>
                <a:spcPts val="500"/>
              </a:spcBef>
              <a:defRPr sz="2400"/>
            </a:pPr>
            <a:r>
              <a:t>Why are we solving it?</a:t>
            </a:r>
          </a:p>
          <a:p>
            <a:pPr lvl="1" marL="685800" indent="-228600">
              <a:spcBef>
                <a:spcPts val="500"/>
              </a:spcBef>
              <a:defRPr sz="2400"/>
            </a:pPr>
            <a:r>
              <a:t>How will we approach finding a solution?</a:t>
            </a:r>
          </a:p>
          <a:p>
            <a:pPr lvl="1" marL="685800" indent="-228600">
              <a:spcBef>
                <a:spcPts val="500"/>
              </a:spcBef>
              <a:defRPr sz="2400"/>
            </a:pPr>
            <a:r>
              <a:t>How will we break up the work?</a:t>
            </a:r>
          </a:p>
          <a:p>
            <a:pPr lvl="1" marL="685800" indent="-228600">
              <a:spcBef>
                <a:spcPts val="500"/>
              </a:spcBef>
              <a:defRPr sz="2400"/>
            </a:pPr>
            <a:r>
              <a:t>What technical/programming methods will be most effective? </a:t>
            </a:r>
          </a:p>
          <a:p>
            <a:pPr lvl="1" marL="228600" indent="228600">
              <a:spcBef>
                <a:spcPts val="500"/>
              </a:spcBef>
              <a:buSzTx/>
              <a:buNone/>
              <a:defRPr sz="2400"/>
            </a:pPr>
          </a:p>
          <a:p>
            <a:pPr lvl="1" marL="228600" indent="228600" algn="ctr">
              <a:spcBef>
                <a:spcPts val="500"/>
              </a:spcBef>
              <a:buSzTx/>
              <a:buNone/>
              <a:defRPr sz="2400"/>
            </a:pPr>
            <a:r>
              <a:t>These are the questions that repeatedly helped focus our efforts and attention so that our team could work to maintain constant progress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199" y="365124"/>
            <a:ext cx="10515601" cy="1325564"/>
          </a:xfrm>
          <a:prstGeom prst="rect">
            <a:avLst/>
          </a:prstGeom>
        </p:spPr>
        <p:txBody>
          <a:bodyPr lIns="45699" tIns="45699" rIns="45699" bIns="45699"/>
          <a:lstStyle>
            <a:lvl1pPr algn="ctr"/>
          </a:lstStyle>
          <a:p>
            <a:pPr/>
            <a:r>
              <a:t>Methods</a:t>
            </a:r>
          </a:p>
        </p:txBody>
      </p:sp>
      <p:sp>
        <p:nvSpPr>
          <p:cNvPr id="146" name="Shape 146"/>
          <p:cNvSpPr/>
          <p:nvPr>
            <p:ph type="body" idx="1"/>
          </p:nvPr>
        </p:nvSpPr>
        <p:spPr>
          <a:xfrm>
            <a:off x="838199" y="1825625"/>
            <a:ext cx="10515601" cy="4351338"/>
          </a:xfrm>
          <a:prstGeom prst="rect">
            <a:avLst/>
          </a:prstGeom>
        </p:spPr>
        <p:txBody>
          <a:bodyPr lIns="45699" tIns="45699" rIns="45699" bIns="45699"/>
          <a:lstStyle/>
          <a:p>
            <a:pPr indent="-228600">
              <a:spcBef>
                <a:spcPts val="0"/>
              </a:spcBef>
            </a:pPr>
            <a:r>
              <a:t>Technical Approach:</a:t>
            </a:r>
          </a:p>
          <a:p>
            <a:pPr lvl="1" marL="685800" indent="-228600">
              <a:spcBef>
                <a:spcPts val="500"/>
              </a:spcBef>
              <a:defRPr sz="2400"/>
            </a:pPr>
            <a:r>
              <a:t>Boolean logic</a:t>
            </a:r>
          </a:p>
          <a:p>
            <a:pPr lvl="1" marL="685800" indent="-228600">
              <a:spcBef>
                <a:spcPts val="500"/>
              </a:spcBef>
              <a:defRPr sz="2400"/>
            </a:pPr>
            <a:r>
              <a:t>Interdependent looping methods</a:t>
            </a:r>
          </a:p>
          <a:p>
            <a:pPr lvl="1" marL="685800" indent="-228600">
              <a:spcBef>
                <a:spcPts val="500"/>
              </a:spcBef>
              <a:defRPr sz="2400"/>
            </a:pPr>
            <a:r>
              <a:t>Array manipulation and slicing</a:t>
            </a:r>
          </a:p>
          <a:p>
            <a:pPr lvl="1" marL="685800" indent="-228600">
              <a:spcBef>
                <a:spcPts val="500"/>
              </a:spcBef>
              <a:defRPr sz="2400"/>
            </a:pPr>
            <a:r>
              <a:t>Plotting data like heat flow to better visually represent traffic</a:t>
            </a:r>
          </a:p>
          <a:p>
            <a:pPr lvl="1" marL="685800" indent="-228600">
              <a:spcBef>
                <a:spcPts val="500"/>
              </a:spcBef>
              <a:defRPr sz="2400"/>
            </a:pPr>
            <a:r>
              <a:t> Multi-directional arithmetic motion function</a:t>
            </a:r>
          </a:p>
          <a:p>
            <a:pPr lvl="1" marL="685800" indent="-228600">
              <a:spcBef>
                <a:spcPts val="500"/>
              </a:spcBef>
              <a:defRPr sz="2400"/>
            </a:pPr>
            <a:r>
              <a:t>If/else statements</a:t>
            </a:r>
          </a:p>
          <a:p>
            <a:pPr lvl="1" marL="685800" indent="-228600">
              <a:spcBef>
                <a:spcPts val="500"/>
              </a:spcBef>
              <a:defRPr sz="2400"/>
            </a:pPr>
            <a:r>
              <a:t>Module organization and implementation </a:t>
            </a:r>
          </a:p>
          <a:p>
            <a:pPr lvl="1" marL="685800" indent="-228600">
              <a:spcBef>
                <a:spcPts val="500"/>
              </a:spcBef>
              <a:defRPr sz="2400"/>
            </a:pPr>
            <a:r>
              <a:t>Dictionary data type for information storage and processing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199" y="365124"/>
            <a:ext cx="10515601" cy="1325564"/>
          </a:xfrm>
          <a:prstGeom prst="rect">
            <a:avLst/>
          </a:prstGeom>
        </p:spPr>
        <p:txBody>
          <a:bodyPr lIns="45699" tIns="45699" rIns="45699" bIns="45699"/>
          <a:lstStyle>
            <a:lvl1pPr algn="ctr"/>
          </a:lstStyle>
          <a:p>
            <a:pPr/>
            <a:r>
              <a:t>Summary</a:t>
            </a:r>
          </a:p>
        </p:txBody>
      </p:sp>
      <p:sp>
        <p:nvSpPr>
          <p:cNvPr id="149" name="Shape 149"/>
          <p:cNvSpPr/>
          <p:nvPr>
            <p:ph type="body" idx="1"/>
          </p:nvPr>
        </p:nvSpPr>
        <p:spPr>
          <a:xfrm>
            <a:off x="838199" y="1825625"/>
            <a:ext cx="10515601" cy="4351338"/>
          </a:xfrm>
          <a:prstGeom prst="rect">
            <a:avLst/>
          </a:prstGeom>
        </p:spPr>
        <p:txBody>
          <a:bodyPr lIns="45699" tIns="45699" rIns="45699" bIns="45699"/>
          <a:lstStyle/>
          <a:p>
            <a:pPr marL="214884" indent="-214884" defTabSz="859536">
              <a:spcBef>
                <a:spcPts val="0"/>
              </a:spcBef>
              <a:defRPr sz="2632"/>
            </a:pPr>
            <a:r>
              <a:t>In retrospect, the difficulty and scope of this project were not completely understood at the outset, and this led to some speed bumps in our progress</a:t>
            </a:r>
          </a:p>
          <a:p>
            <a:pPr marL="214884" indent="-214884" defTabSz="859536">
              <a:spcBef>
                <a:spcPts val="900"/>
              </a:spcBef>
              <a:defRPr sz="2632"/>
            </a:pPr>
            <a:r>
              <a:t>Our code was able to set up an environment, populate it, and measure traffic’s system-wide performance over multiple iterations</a:t>
            </a:r>
          </a:p>
          <a:p>
            <a:pPr marL="214884" indent="-214884" defTabSz="859536">
              <a:spcBef>
                <a:spcPts val="900"/>
              </a:spcBef>
              <a:defRPr sz="2632"/>
            </a:pPr>
            <a:r>
              <a:t>Our code was also able to visualize these data in a digestible manner</a:t>
            </a:r>
          </a:p>
          <a:p>
            <a:pPr marL="214884" indent="-214884" defTabSz="859536">
              <a:spcBef>
                <a:spcPts val="900"/>
              </a:spcBef>
              <a:defRPr sz="2632"/>
            </a:pPr>
            <a:r>
              <a:t>We struggled to implement many of our stretch goals due to the underestimation of the project’s difficulty</a:t>
            </a:r>
          </a:p>
          <a:p>
            <a:pPr marL="214884" indent="-214884" defTabSz="859536">
              <a:spcBef>
                <a:spcPts val="900"/>
              </a:spcBef>
              <a:defRPr sz="2632"/>
            </a:pPr>
            <a:r>
              <a:t>We remain excited about the modeling of these systems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199" y="365124"/>
            <a:ext cx="10515601" cy="1325564"/>
          </a:xfrm>
          <a:prstGeom prst="rect">
            <a:avLst/>
          </a:prstGeom>
        </p:spPr>
        <p:txBody>
          <a:bodyPr lIns="45699" tIns="45699" rIns="45699" bIns="45699"/>
          <a:lstStyle>
            <a:lvl1pPr algn="ctr"/>
          </a:lstStyle>
          <a:p>
            <a:pPr/>
            <a:r>
              <a:t>References &amp; Acknowledgements</a:t>
            </a:r>
          </a:p>
        </p:txBody>
      </p:sp>
      <p:sp>
        <p:nvSpPr>
          <p:cNvPr id="152" name="Shape 152"/>
          <p:cNvSpPr/>
          <p:nvPr>
            <p:ph type="body" idx="1"/>
          </p:nvPr>
        </p:nvSpPr>
        <p:spPr>
          <a:xfrm>
            <a:off x="838199" y="1825625"/>
            <a:ext cx="10515601" cy="4351338"/>
          </a:xfrm>
          <a:prstGeom prst="rect">
            <a:avLst/>
          </a:prstGeom>
        </p:spPr>
        <p:txBody>
          <a:bodyPr lIns="45699" tIns="45699" rIns="45699" bIns="45699"/>
          <a:lstStyle/>
          <a:p>
            <a:pPr indent="-228600">
              <a:spcBef>
                <a:spcPts val="0"/>
              </a:spcBef>
            </a:pPr>
            <a:r>
              <a:t> Dr. Beckstein </a:t>
            </a:r>
          </a:p>
          <a:p>
            <a:pPr indent="-228600"/>
            <a:r>
              <a:t>Ian Kenney</a:t>
            </a:r>
          </a:p>
          <a:p>
            <a:pPr indent="-228600"/>
            <a:r>
              <a:t>Geoff Hulten</a:t>
            </a:r>
          </a:p>
          <a:p>
            <a:pPr indent="-228600"/>
            <a:r>
              <a:t>Stack Overflow</a:t>
            </a:r>
          </a:p>
          <a:p>
            <a:pPr indent="-228600"/>
            <a:r>
              <a:t>Python.org</a:t>
            </a:r>
          </a:p>
          <a:p>
            <a:pPr indent="-228600"/>
            <a:r>
              <a:t>Quora.org</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ctrTitle"/>
          </p:nvPr>
        </p:nvSpPr>
        <p:spPr>
          <a:xfrm>
            <a:off x="1000324" y="621874"/>
            <a:ext cx="9144001" cy="719701"/>
          </a:xfrm>
          <a:prstGeom prst="rect">
            <a:avLst/>
          </a:prstGeom>
        </p:spPr>
        <p:txBody>
          <a:bodyPr/>
          <a:lstStyle>
            <a:lvl1pPr>
              <a:defRPr sz="3600"/>
            </a:lvl1pPr>
          </a:lstStyle>
          <a:p>
            <a:pPr/>
            <a:r>
              <a:t>Background</a:t>
            </a:r>
          </a:p>
        </p:txBody>
      </p:sp>
      <p:sp>
        <p:nvSpPr>
          <p:cNvPr id="119" name="Shape 119"/>
          <p:cNvSpPr/>
          <p:nvPr>
            <p:ph type="subTitle" idx="1"/>
          </p:nvPr>
        </p:nvSpPr>
        <p:spPr>
          <a:xfrm>
            <a:off x="689399" y="1472874"/>
            <a:ext cx="10946102" cy="5236802"/>
          </a:xfrm>
          <a:prstGeom prst="rect">
            <a:avLst/>
          </a:prstGeom>
        </p:spPr>
        <p:txBody>
          <a:bodyPr/>
          <a:lstStyle/>
          <a:p>
            <a:pPr algn="l">
              <a:lnSpc>
                <a:spcPct val="115000"/>
              </a:lnSpc>
              <a:spcBef>
                <a:spcPts val="0"/>
              </a:spcBef>
              <a:defRPr sz="1800">
                <a:latin typeface="Arial"/>
                <a:ea typeface="Arial"/>
                <a:cs typeface="Arial"/>
                <a:sym typeface="Arial"/>
              </a:defRPr>
            </a:pPr>
            <a:r>
              <a:t>Can we optimize traffic flow with only a few simple rules?</a:t>
            </a:r>
          </a:p>
          <a:p>
            <a:pPr algn="l">
              <a:lnSpc>
                <a:spcPct val="115000"/>
              </a:lnSpc>
              <a:spcBef>
                <a:spcPts val="0"/>
              </a:spcBef>
            </a:pPr>
            <a:endParaRPr sz="1800">
              <a:latin typeface="Arial"/>
              <a:ea typeface="Arial"/>
              <a:cs typeface="Arial"/>
              <a:sym typeface="Arial"/>
            </a:endParaRPr>
          </a:p>
          <a:p>
            <a:pPr algn="l">
              <a:lnSpc>
                <a:spcPct val="115000"/>
              </a:lnSpc>
              <a:spcBef>
                <a:spcPts val="0"/>
              </a:spcBef>
              <a:defRPr sz="1800">
                <a:latin typeface="Arial"/>
                <a:ea typeface="Arial"/>
                <a:cs typeface="Arial"/>
                <a:sym typeface="Arial"/>
              </a:defRPr>
            </a:pPr>
            <a:r>
              <a:t> The fact that we have traffic laws suggests that this is already being tried. However, people are unpredictable, and do not follow laws so well. Machines however, follow rules quite precisely. So, if machines were to drive us, instead of us driving machines, could we find them a set of rules which optimizes traffic flow? By simulating a network of traffic, in which each agent is under the same constraints, this project aims to provide some perspective on this question.</a:t>
            </a:r>
          </a:p>
          <a:p>
            <a:pPr algn="l">
              <a:lnSpc>
                <a:spcPct val="115000"/>
              </a:lnSpc>
              <a:spcBef>
                <a:spcPts val="0"/>
              </a:spcBef>
            </a:pPr>
            <a:endParaRPr sz="1800">
              <a:latin typeface="Arial"/>
              <a:ea typeface="Arial"/>
              <a:cs typeface="Arial"/>
              <a:sym typeface="Arial"/>
            </a:endParaRPr>
          </a:p>
          <a:p>
            <a:pPr algn="l">
              <a:lnSpc>
                <a:spcPct val="115000"/>
              </a:lnSpc>
              <a:spcBef>
                <a:spcPts val="0"/>
              </a:spcBef>
              <a:defRPr sz="1800">
                <a:latin typeface="Arial"/>
                <a:ea typeface="Arial"/>
                <a:cs typeface="Arial"/>
                <a:sym typeface="Arial"/>
              </a:defRPr>
            </a:pPr>
            <a:r>
              <a:t>In the age of information and automation, many people have recognized that public/private transportation could become fully automated, and it’s well on its way. In the public sector, modes of transit systems such as the light rail are almost entirely automated. And in the private sector, companies such as Uber, and Google are developing technologies such as self driving cars, right now! </a:t>
            </a:r>
          </a:p>
          <a:p>
            <a:pPr algn="l">
              <a:lnSpc>
                <a:spcPct val="115000"/>
              </a:lnSpc>
              <a:spcBef>
                <a:spcPts val="0"/>
              </a:spcBef>
            </a:pPr>
            <a:endParaRPr sz="1800">
              <a:latin typeface="Arial"/>
              <a:ea typeface="Arial"/>
              <a:cs typeface="Arial"/>
              <a:sym typeface="Arial"/>
            </a:endParaRPr>
          </a:p>
          <a:p>
            <a:pPr algn="l">
              <a:lnSpc>
                <a:spcPct val="115000"/>
              </a:lnSpc>
              <a:spcBef>
                <a:spcPts val="0"/>
              </a:spcBef>
              <a:defRPr sz="1800">
                <a:latin typeface="Arial"/>
                <a:ea typeface="Arial"/>
                <a:cs typeface="Arial"/>
                <a:sym typeface="Arial"/>
              </a:defRPr>
            </a:pPr>
            <a:r>
              <a:t>Beyond the challenges of developing an individual smart car, there lay large scale challenges that result from interactions of many smart cars. This project addresses the problem concerning the efficiency of traffic for many cars, which all obey the same exact rules.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ctrTitle"/>
          </p:nvPr>
        </p:nvSpPr>
        <p:spPr>
          <a:prstGeom prst="rect">
            <a:avLst/>
          </a:prstGeom>
        </p:spPr>
        <p:txBody>
          <a:bodyPr lIns="45699" tIns="45699" rIns="45699" bIns="45699"/>
          <a:lstStyle>
            <a:lvl1pPr>
              <a:defRPr b="1"/>
            </a:lvl1pPr>
          </a:lstStyle>
          <a:p>
            <a:pPr/>
            <a:r>
              <a:t>RESULTS</a:t>
            </a:r>
          </a:p>
        </p:txBody>
      </p:sp>
      <p:sp>
        <p:nvSpPr>
          <p:cNvPr id="122" name="Shape 122"/>
          <p:cNvSpPr/>
          <p:nvPr>
            <p:ph type="subTitle" sz="half" idx="1"/>
          </p:nvPr>
        </p:nvSpPr>
        <p:spPr>
          <a:xfrm>
            <a:off x="1524000" y="3602037"/>
            <a:ext cx="9144000" cy="2312066"/>
          </a:xfrm>
          <a:prstGeom prst="rect">
            <a:avLst/>
          </a:prstGeom>
        </p:spPr>
        <p:txBody>
          <a:bodyPr lIns="45699" tIns="45699" rIns="45699" bIns="45699"/>
          <a:lstStyle/>
          <a:p>
            <a:pPr>
              <a:spcBef>
                <a:spcPts val="0"/>
              </a:spcBef>
              <a:defRPr sz="3200"/>
            </a:pPr>
            <a:r>
              <a:t>Simulation of Traffic flow over 10 times steps with varying number of cars on the road: </a:t>
            </a:r>
          </a:p>
          <a:p>
            <a:pPr>
              <a:defRPr sz="3200"/>
            </a:pPr>
            <a:r>
              <a:t>Low Density 1-10 cars per position initially</a:t>
            </a:r>
          </a:p>
          <a:p>
            <a:pPr>
              <a:defRPr sz="3200"/>
            </a:pPr>
            <a:r>
              <a:t>High Density 6-10 cars per position initially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199" y="365124"/>
            <a:ext cx="10515601" cy="1325564"/>
          </a:xfrm>
          <a:prstGeom prst="rect">
            <a:avLst/>
          </a:prstGeom>
        </p:spPr>
        <p:txBody>
          <a:bodyPr lIns="45699" tIns="45699" rIns="45699" bIns="45699"/>
          <a:lstStyle/>
          <a:p>
            <a:pPr/>
            <a:r>
              <a:t>Low Density Simulation Initial position of cars</a:t>
            </a:r>
          </a:p>
        </p:txBody>
      </p:sp>
      <p:pic>
        <p:nvPicPr>
          <p:cNvPr id="125" name="image5.png"/>
          <p:cNvPicPr>
            <a:picLocks noChangeAspect="1"/>
          </p:cNvPicPr>
          <p:nvPr/>
        </p:nvPicPr>
        <p:blipFill>
          <a:blip r:embed="rId2">
            <a:extLst/>
          </a:blip>
          <a:stretch>
            <a:fillRect/>
          </a:stretch>
        </p:blipFill>
        <p:spPr>
          <a:xfrm>
            <a:off x="1804010" y="1338927"/>
            <a:ext cx="7236749" cy="5364243"/>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199" y="365124"/>
            <a:ext cx="10515601" cy="1325564"/>
          </a:xfrm>
          <a:prstGeom prst="rect">
            <a:avLst/>
          </a:prstGeom>
        </p:spPr>
        <p:txBody>
          <a:bodyPr lIns="45699" tIns="45699" rIns="45699" bIns="45699"/>
          <a:lstStyle/>
          <a:p>
            <a:pPr/>
            <a:r>
              <a:t>Low Density Simulation after 10 timesteps</a:t>
            </a:r>
          </a:p>
        </p:txBody>
      </p:sp>
      <p:pic>
        <p:nvPicPr>
          <p:cNvPr id="128" name="image3.png"/>
          <p:cNvPicPr>
            <a:picLocks noChangeAspect="1"/>
          </p:cNvPicPr>
          <p:nvPr/>
        </p:nvPicPr>
        <p:blipFill>
          <a:blip r:embed="rId2">
            <a:extLst/>
          </a:blip>
          <a:stretch>
            <a:fillRect/>
          </a:stretch>
        </p:blipFill>
        <p:spPr>
          <a:xfrm>
            <a:off x="2091605" y="1287306"/>
            <a:ext cx="7354735" cy="5451699"/>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757082" y="188142"/>
            <a:ext cx="10515601" cy="1325564"/>
          </a:xfrm>
          <a:prstGeom prst="rect">
            <a:avLst/>
          </a:prstGeom>
        </p:spPr>
        <p:txBody>
          <a:bodyPr lIns="45699" tIns="45699" rIns="45699" bIns="45699"/>
          <a:lstStyle>
            <a:lvl1pPr defTabSz="877823">
              <a:defRPr sz="4224"/>
            </a:lvl1pPr>
          </a:lstStyle>
          <a:p>
            <a:pPr/>
            <a:r>
              <a:t>Low Density Simulation: Total flow through all intersections after 10 timesteps</a:t>
            </a:r>
          </a:p>
        </p:txBody>
      </p:sp>
      <p:pic>
        <p:nvPicPr>
          <p:cNvPr id="131" name="image1.png"/>
          <p:cNvPicPr>
            <a:picLocks noChangeAspect="1"/>
          </p:cNvPicPr>
          <p:nvPr/>
        </p:nvPicPr>
        <p:blipFill>
          <a:blip r:embed="rId2">
            <a:extLst/>
          </a:blip>
          <a:stretch>
            <a:fillRect/>
          </a:stretch>
        </p:blipFill>
        <p:spPr>
          <a:xfrm>
            <a:off x="2003114" y="1383173"/>
            <a:ext cx="7273619" cy="539157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838199" y="365124"/>
            <a:ext cx="10515601" cy="1325564"/>
          </a:xfrm>
          <a:prstGeom prst="rect">
            <a:avLst/>
          </a:prstGeom>
        </p:spPr>
        <p:txBody>
          <a:bodyPr lIns="45699" tIns="45699" rIns="45699" bIns="45699"/>
          <a:lstStyle/>
          <a:p>
            <a:pPr/>
            <a:r>
              <a:t>High Density Simulation: Initial Positions</a:t>
            </a:r>
          </a:p>
        </p:txBody>
      </p:sp>
      <p:pic>
        <p:nvPicPr>
          <p:cNvPr id="134" name="image4.png"/>
          <p:cNvPicPr>
            <a:picLocks noChangeAspect="1"/>
          </p:cNvPicPr>
          <p:nvPr/>
        </p:nvPicPr>
        <p:blipFill>
          <a:blip r:embed="rId2">
            <a:extLst/>
          </a:blip>
          <a:stretch>
            <a:fillRect/>
          </a:stretch>
        </p:blipFill>
        <p:spPr>
          <a:xfrm>
            <a:off x="1855633" y="1411768"/>
            <a:ext cx="7347361" cy="5446233"/>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838199" y="365124"/>
            <a:ext cx="10515601" cy="1325564"/>
          </a:xfrm>
          <a:prstGeom prst="rect">
            <a:avLst/>
          </a:prstGeom>
        </p:spPr>
        <p:txBody>
          <a:bodyPr lIns="45699" tIns="45699" rIns="45699" bIns="45699"/>
          <a:lstStyle/>
          <a:p>
            <a:pPr/>
            <a:r>
              <a:t>High Density Simulation after 10 timesteps</a:t>
            </a:r>
          </a:p>
        </p:txBody>
      </p:sp>
      <p:pic>
        <p:nvPicPr>
          <p:cNvPr id="137" name="image6.png"/>
          <p:cNvPicPr>
            <a:picLocks noChangeAspect="1"/>
          </p:cNvPicPr>
          <p:nvPr/>
        </p:nvPicPr>
        <p:blipFill>
          <a:blip r:embed="rId2">
            <a:extLst/>
          </a:blip>
          <a:stretch>
            <a:fillRect/>
          </a:stretch>
        </p:blipFill>
        <p:spPr>
          <a:xfrm>
            <a:off x="2069482" y="1412669"/>
            <a:ext cx="7376858" cy="546809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793953" y="129149"/>
            <a:ext cx="10515601" cy="1325564"/>
          </a:xfrm>
          <a:prstGeom prst="rect">
            <a:avLst/>
          </a:prstGeom>
        </p:spPr>
        <p:txBody>
          <a:bodyPr lIns="45699" tIns="45699" rIns="45699" bIns="45699"/>
          <a:lstStyle>
            <a:lvl1pPr defTabSz="868680">
              <a:defRPr sz="4180"/>
            </a:lvl1pPr>
          </a:lstStyle>
          <a:p>
            <a:pPr/>
            <a:r>
              <a:t>High Density Simulation: Total flow through all intersections after 10 timesteps</a:t>
            </a:r>
          </a:p>
        </p:txBody>
      </p:sp>
      <p:pic>
        <p:nvPicPr>
          <p:cNvPr id="140" name="image2.png"/>
          <p:cNvPicPr>
            <a:picLocks noChangeAspect="1"/>
          </p:cNvPicPr>
          <p:nvPr/>
        </p:nvPicPr>
        <p:blipFill>
          <a:blip r:embed="rId2">
            <a:extLst/>
          </a:blip>
          <a:stretch>
            <a:fillRect/>
          </a:stretch>
        </p:blipFill>
        <p:spPr>
          <a:xfrm>
            <a:off x="2541433" y="1515907"/>
            <a:ext cx="6639438" cy="4921486"/>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