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hyperlink" Target="https://github.com/ASU-CompMethodsPhysics-PHY494/final-2017-wasp_analyzer/tree/master/Wor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cademic-oup-com.ezproxy1.lib.asu.edu/mnras/article-lookup/doi/10.1093/mnras/stw279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paulanthonywilson.com/exoplanets/exoplanet-detection-techniques/the-exoplanet-transit-method/" TargetMode="External"/><Relationship Id="rId4" Type="http://schemas.openxmlformats.org/officeDocument/2006/relationships/hyperlink" Target="http://exoplanet.eu/catalog/wasp-55_b/" TargetMode="External"/><Relationship Id="rId5" Type="http://schemas.openxmlformats.org/officeDocument/2006/relationships/hyperlink" Target="https://exoplanets.findthedata.com/l/752/WASP-55-b" TargetMode="External"/><Relationship Id="rId6" Type="http://schemas.openxmlformats.org/officeDocument/2006/relationships/hyperlink" Target="http://www.aanda.org/articles/aa/pdf/2010/02/aa13675-09.pdf" TargetMode="External"/><Relationship Id="rId7" Type="http://schemas.openxmlformats.org/officeDocument/2006/relationships/hyperlink" Target="http://stackoverflow.com/questions/16492830/colorplot-of-2d-array-matplotli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139210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400">
                <a:solidFill>
                  <a:srgbClr val="FFFFFF"/>
                </a:solidFill>
              </a:rPr>
              <a:t>Limb-Darkening of WASP-55</a:t>
            </a:r>
            <a:r>
              <a:rPr lang="en" sz="6400"/>
              <a:t> 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0703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Edgar Escalante, Kezman Saboi, Tiancheng Gong.</a:t>
            </a:r>
          </a:p>
          <a:p>
            <a:pPr lvl="0" rtl="0" algn="l">
              <a:lnSpc>
                <a:spcPct val="150000"/>
              </a:lnSpc>
              <a:spcBef>
                <a:spcPts val="1000"/>
              </a:spcBef>
              <a:buNone/>
            </a:pPr>
            <a:r>
              <a:rPr i="1" lang="en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Our code is available at: </a:t>
            </a:r>
            <a:r>
              <a:rPr i="1" lang="en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https://github.com/ASU-CompMethodsPhysics-PHY494/final-2017-wasp_analyzer/tree/master/Work</a:t>
            </a:r>
          </a:p>
          <a:p>
            <a:pPr lvl="0" rtl="0" algn="l">
              <a:lnSpc>
                <a:spcPct val="150000"/>
              </a:lnSpc>
              <a:spcBef>
                <a:spcPts val="1000"/>
              </a:spcBef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212" y="3598675"/>
            <a:ext cx="4219575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idx="1" type="body"/>
          </p:nvPr>
        </p:nvSpPr>
        <p:spPr>
          <a:xfrm>
            <a:off x="241699" y="913125"/>
            <a:ext cx="8520600" cy="257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Limb-darkening is a phenomenon observed from a star in which it’s brightness reduces radially with increasing distance from its center. This implies that the star’s limb (edge) tends to appear relatively dark.</a:t>
            </a:r>
          </a:p>
          <a:p>
            <a:pPr indent="-3556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primarily focuses on studying limb-darkening of WASP-55 through observations of light curves generated as WASP-55 b transits across it’s surface.</a:t>
            </a:r>
          </a:p>
          <a:p>
            <a:pPr indent="-3556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Below is the most vital equation to simulate, study and analyze for the limb-darkening of WASP-55 and the light curves associated.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Methods	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78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The Python algorithm used in the project is largely based on boolean matrices and masking.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Vital parameters used are: 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The radius of WASP-55, and that of WASP-55 b.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Limb-darkening coefficient of WASP-55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And surface brightness variation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Transit path of WASP-55 b over WASP-55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>
              <a:spcBef>
                <a:spcPts val="0"/>
              </a:spcBef>
              <a:buNone/>
            </a:pPr>
            <a:r>
              <a:rPr lang="en" sz="200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Methods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completed include:</a:t>
            </a:r>
          </a:p>
          <a:p>
            <a:pPr indent="-4191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a star to show its brightness using the limb darkening equation.</a:t>
            </a:r>
          </a:p>
          <a:p>
            <a:pPr indent="-4191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planet and mask it over the star.</a:t>
            </a:r>
          </a:p>
          <a:p>
            <a:pPr indent="-419100" lvl="0" marL="4572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Taking the sum of total matrix excluding all values where planet overlays the star.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Results of Star Simulation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24" y="1701550"/>
            <a:ext cx="1646124" cy="174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4">
            <a:alphaModFix/>
          </a:blip>
          <a:srcRect b="0" l="27789" r="15311" t="0"/>
          <a:stretch/>
        </p:blipFill>
        <p:spPr>
          <a:xfrm>
            <a:off x="1957825" y="1152475"/>
            <a:ext cx="3507775" cy="304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5">
            <a:alphaModFix/>
          </a:blip>
          <a:srcRect b="0" l="27831" r="14855" t="0"/>
          <a:stretch/>
        </p:blipFill>
        <p:spPr>
          <a:xfrm>
            <a:off x="5324524" y="1152475"/>
            <a:ext cx="3507775" cy="301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Results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Transition of WASP-55 b across WASP-55 at center.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8650"/>
            <a:ext cx="3547750" cy="266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8100" y="1698650"/>
            <a:ext cx="3547800" cy="266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5">
            <a:alphaModFix/>
          </a:blip>
          <a:srcRect b="0" l="14022" r="0" t="0"/>
          <a:stretch/>
        </p:blipFill>
        <p:spPr>
          <a:xfrm>
            <a:off x="6093800" y="1698675"/>
            <a:ext cx="3050200" cy="266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254950"/>
            <a:ext cx="37509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Form of expected Light Curve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3299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Source: </a:t>
            </a:r>
            <a:r>
              <a:rPr lang="en" sz="1000" u="sng">
                <a:solidFill>
                  <a:srgbClr val="1155CC"/>
                </a:solidFill>
                <a:hlinkClick r:id="rId3"/>
              </a:rPr>
              <a:t>https://academic-oup-com.ezproxy1.lib.asu.edu/mnras/article-lookup/doi/10.1093/mnras/stw279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75262"/>
            <a:ext cx="276225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1075" y="0"/>
            <a:ext cx="5412925" cy="26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1071" y="2542050"/>
            <a:ext cx="5412928" cy="26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Accomplishments from the project: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Development of algorithm that efficiently calculates the limb-darkening effect and light curves associated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Light curves simulated are in line with those from previous research done by other research group.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Algorithm which will position a planet over a matrix and move 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References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The Exoplanet Transit Method. Retrieved from </a:t>
            </a:r>
            <a:r>
              <a:rPr lang="en" sz="1400" u="sng">
                <a:solidFill>
                  <a:schemeClr val="accent5"/>
                </a:solidFill>
                <a:hlinkClick r:id="rId3"/>
              </a:rPr>
              <a:t>https://www.paulanthonywilson.com/exoplanets/exoplanet-detection-techniques/the-exoplanet-transit-method/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Planet WASP-55 b. Retrieved from </a:t>
            </a:r>
            <a:r>
              <a:rPr lang="en" sz="1400" u="sng">
                <a:solidFill>
                  <a:schemeClr val="accent5"/>
                </a:solidFill>
                <a:hlinkClick r:id="rId4"/>
              </a:rPr>
              <a:t>http://exoplanet.eu/catalog/wasp-55_b/</a:t>
            </a:r>
            <a:r>
              <a:rPr lang="en" sz="1400">
                <a:solidFill>
                  <a:schemeClr val="dk1"/>
                </a:solidFill>
              </a:rPr>
              <a:t> AND </a:t>
            </a:r>
            <a:r>
              <a:rPr lang="en" sz="1400" u="sng">
                <a:solidFill>
                  <a:schemeClr val="accent5"/>
                </a:solidFill>
                <a:hlinkClick r:id="rId5"/>
              </a:rPr>
              <a:t>https://exoplanets.findthedata.com/l/752/WASP-55-b</a:t>
            </a:r>
            <a:r>
              <a:rPr lang="en" sz="1400">
                <a:solidFill>
                  <a:schemeClr val="dk1"/>
                </a:solidFill>
              </a:rPr>
              <a:t>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Sing.D.K. (2009). Stellar limb-darkening coefficients for CoRot and Kepler (Research Note). Retrieved from </a:t>
            </a:r>
            <a:r>
              <a:rPr lang="en" sz="1400" u="sng">
                <a:solidFill>
                  <a:schemeClr val="accent5"/>
                </a:solidFill>
                <a:hlinkClick r:id="rId6"/>
              </a:rPr>
              <a:t>http://www.aanda.org/articles/aa/pdf/2010/02/aa13675-09.pdf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Retrieved from </a:t>
            </a:r>
            <a:r>
              <a:rPr lang="en" sz="1400" u="sng">
                <a:solidFill>
                  <a:schemeClr val="accent5"/>
                </a:solidFill>
                <a:hlinkClick r:id="rId7"/>
              </a:rPr>
              <a:t>http://stackoverflow.com/questions/16492830/colorplot-of-2d-array-matplotlib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