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592"/>
  </p:normalViewPr>
  <p:slideViewPr>
    <p:cSldViewPr snapToGrid="0" snapToObjects="1">
      <p:cViewPr varScale="1">
        <p:scale>
          <a:sx n="49" d="100"/>
          <a:sy n="49" d="100"/>
        </p:scale>
        <p:origin x="7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04942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2084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702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84451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7618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5988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A06E72-5909-FF4E-943B-E6CF64417499}"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5272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06E72-5909-FF4E-943B-E6CF64417499}"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9096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06E72-5909-FF4E-943B-E6CF64417499}"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1284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41851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90815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06E72-5909-FF4E-943B-E6CF64417499}"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35C30-A8CA-9249-A670-2DDD2791FFFD}" type="slidenum">
              <a:rPr lang="en-US" smtClean="0"/>
              <a:t>‹#›</a:t>
            </a:fld>
            <a:endParaRPr lang="en-US"/>
          </a:p>
        </p:txBody>
      </p:sp>
    </p:spTree>
    <p:extLst>
      <p:ext uri="{BB962C8B-B14F-4D97-AF65-F5344CB8AC3E}">
        <p14:creationId xmlns:p14="http://schemas.microsoft.com/office/powerpoint/2010/main" val="203625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081719"/>
          </a:xfrm>
        </p:spPr>
        <p:txBody>
          <a:bodyPr>
            <a:noAutofit/>
          </a:bodyPr>
          <a:lstStyle/>
          <a:p>
            <a:r>
              <a:rPr lang="en-US" sz="6400" b="1" dirty="0" smtClean="0">
                <a:latin typeface="Helvetica Neue"/>
                <a:ea typeface="Gill Sans" charset="0"/>
                <a:cs typeface="Gill Sans" charset="0"/>
              </a:rPr>
              <a:t>Housing Structural Heat Analysis</a:t>
            </a:r>
            <a:endParaRPr lang="en-US" sz="6400" b="1" dirty="0" smtClean="0">
              <a:latin typeface="Helvetica Neue"/>
              <a:ea typeface="Gill Sans" charset="0"/>
              <a:cs typeface="Gill Sans" charset="0"/>
            </a:endParaRPr>
          </a:p>
        </p:txBody>
      </p:sp>
      <p:sp>
        <p:nvSpPr>
          <p:cNvPr id="9" name="Subtitle 8"/>
          <p:cNvSpPr>
            <a:spLocks noGrp="1"/>
          </p:cNvSpPr>
          <p:nvPr>
            <p:ph type="subTitle" idx="1"/>
          </p:nvPr>
        </p:nvSpPr>
        <p:spPr>
          <a:xfrm>
            <a:off x="1" y="2568099"/>
            <a:ext cx="12192000" cy="4299625"/>
          </a:xfrm>
        </p:spPr>
        <p:txBody>
          <a:bodyPr>
            <a:normAutofit/>
          </a:bodyPr>
          <a:lstStyle/>
          <a:p>
            <a:r>
              <a:rPr lang="en-US" sz="4200" u="sng" dirty="0" smtClean="0">
                <a:latin typeface="Helvetica Neue"/>
              </a:rPr>
              <a:t>Authors</a:t>
            </a:r>
            <a:r>
              <a:rPr lang="en-US" sz="4200" dirty="0" smtClean="0">
                <a:latin typeface="Helvetica Neue"/>
              </a:rPr>
              <a:t>:</a:t>
            </a:r>
          </a:p>
          <a:p>
            <a:r>
              <a:rPr lang="en-US" sz="4200" dirty="0" smtClean="0">
                <a:latin typeface="Helvetica Neue"/>
              </a:rPr>
              <a:t>Marko Gonzales, </a:t>
            </a:r>
            <a:r>
              <a:rPr lang="en-US" sz="4200" dirty="0" err="1" smtClean="0">
                <a:latin typeface="Helvetica Neue"/>
              </a:rPr>
              <a:t>Zhichao</a:t>
            </a:r>
            <a:r>
              <a:rPr lang="en-US" sz="4200" dirty="0" smtClean="0">
                <a:latin typeface="Helvetica Neue"/>
              </a:rPr>
              <a:t> </a:t>
            </a:r>
            <a:r>
              <a:rPr lang="en-US" sz="4200" dirty="0">
                <a:latin typeface="Helvetica Neue"/>
              </a:rPr>
              <a:t>Ma, Milan </a:t>
            </a:r>
            <a:r>
              <a:rPr lang="en-US" sz="4200" dirty="0" smtClean="0">
                <a:latin typeface="Helvetica Neue"/>
              </a:rPr>
              <a:t>Patel</a:t>
            </a:r>
            <a:endParaRPr lang="en-US" sz="4200" dirty="0">
              <a:latin typeface="Helvetica Neue"/>
            </a:endParaRPr>
          </a:p>
          <a:p>
            <a:endParaRPr lang="en-US" sz="4200" dirty="0" smtClean="0">
              <a:latin typeface="Helvetica Neue"/>
            </a:endParaRPr>
          </a:p>
          <a:p>
            <a:r>
              <a:rPr lang="en-US" sz="4200" u="sng" dirty="0" smtClean="0">
                <a:latin typeface="Helvetica Neue"/>
              </a:rPr>
              <a:t>Code Repository URL</a:t>
            </a:r>
            <a:r>
              <a:rPr lang="en-US" sz="4200" dirty="0" smtClean="0">
                <a:latin typeface="Helvetica Neue"/>
              </a:rPr>
              <a:t>:</a:t>
            </a:r>
          </a:p>
          <a:p>
            <a:r>
              <a:rPr lang="en-US" sz="4200" dirty="0" smtClean="0">
                <a:latin typeface="Helvetica Neue"/>
              </a:rPr>
              <a:t>https</a:t>
            </a:r>
            <a:r>
              <a:rPr lang="en-US" sz="4200" dirty="0" smtClean="0">
                <a:latin typeface="Helvetica Neue"/>
              </a:rPr>
              <a:t>://</a:t>
            </a:r>
            <a:r>
              <a:rPr lang="en-US" sz="4200" dirty="0" smtClean="0">
                <a:latin typeface="Helvetica Neue"/>
              </a:rPr>
              <a:t>github.com/ASU-CompMethodsPhysics-PHY494/final-2018-494_heat_wizards</a:t>
            </a:r>
            <a:endParaRPr lang="en-US" sz="4200" dirty="0" smtClean="0">
              <a:latin typeface="Helvetica Neue"/>
            </a:endParaRPr>
          </a:p>
        </p:txBody>
      </p:sp>
    </p:spTree>
    <p:extLst>
      <p:ext uri="{BB962C8B-B14F-4D97-AF65-F5344CB8AC3E}">
        <p14:creationId xmlns:p14="http://schemas.microsoft.com/office/powerpoint/2010/main" val="42739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2" y="5234453"/>
            <a:ext cx="11887201" cy="1477328"/>
          </a:xfrm>
          <a:prstGeom prst="rect">
            <a:avLst/>
          </a:prstGeom>
          <a:noFill/>
        </p:spPr>
        <p:txBody>
          <a:bodyPr wrap="square" rtlCol="0">
            <a:spAutoFit/>
          </a:bodyPr>
          <a:lstStyle/>
          <a:p>
            <a:pPr algn="ctr"/>
            <a:r>
              <a:rPr lang="en-US" sz="3000" dirty="0" smtClean="0">
                <a:latin typeface="Helvetica Neue"/>
              </a:rPr>
              <a:t>Temperature distribution within a standard house (all four walls included) for brick during a typical summer (left) and winter (right) after a 2-day period.</a:t>
            </a:r>
            <a:endParaRPr lang="en-US" sz="3000" dirty="0">
              <a:latin typeface="Helvetica Neue"/>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2" y="339487"/>
            <a:ext cx="5852172" cy="43891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71" y="339486"/>
            <a:ext cx="5852172" cy="4389129"/>
          </a:xfrm>
          <a:prstGeom prst="rect">
            <a:avLst/>
          </a:prstGeom>
        </p:spPr>
      </p:pic>
    </p:spTree>
    <p:extLst>
      <p:ext uri="{BB962C8B-B14F-4D97-AF65-F5344CB8AC3E}">
        <p14:creationId xmlns:p14="http://schemas.microsoft.com/office/powerpoint/2010/main" val="277354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2" y="5234453"/>
            <a:ext cx="11887201" cy="1477328"/>
          </a:xfrm>
          <a:prstGeom prst="rect">
            <a:avLst/>
          </a:prstGeom>
          <a:noFill/>
        </p:spPr>
        <p:txBody>
          <a:bodyPr wrap="square" rtlCol="0">
            <a:spAutoFit/>
          </a:bodyPr>
          <a:lstStyle/>
          <a:p>
            <a:pPr algn="ctr"/>
            <a:r>
              <a:rPr lang="en-US" sz="3000" dirty="0" smtClean="0">
                <a:latin typeface="Helvetica Neue"/>
              </a:rPr>
              <a:t>Temperature distribution within a standard house (all four walls included) for wood during a typical summer (left) and winter (right) after a 2-day period.</a:t>
            </a:r>
            <a:endParaRPr lang="en-US" sz="3000" dirty="0">
              <a:latin typeface="Helvetica Neue"/>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2" y="339487"/>
            <a:ext cx="5852172" cy="43891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71" y="339486"/>
            <a:ext cx="5852172" cy="4389129"/>
          </a:xfrm>
          <a:prstGeom prst="rect">
            <a:avLst/>
          </a:prstGeom>
        </p:spPr>
      </p:pic>
    </p:spTree>
    <p:extLst>
      <p:ext uri="{BB962C8B-B14F-4D97-AF65-F5344CB8AC3E}">
        <p14:creationId xmlns:p14="http://schemas.microsoft.com/office/powerpoint/2010/main" val="229259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2" y="5234453"/>
            <a:ext cx="11887201" cy="1477328"/>
          </a:xfrm>
          <a:prstGeom prst="rect">
            <a:avLst/>
          </a:prstGeom>
          <a:noFill/>
        </p:spPr>
        <p:txBody>
          <a:bodyPr wrap="square" rtlCol="0">
            <a:spAutoFit/>
          </a:bodyPr>
          <a:lstStyle/>
          <a:p>
            <a:pPr algn="ctr"/>
            <a:r>
              <a:rPr lang="en-US" sz="3000" dirty="0" smtClean="0">
                <a:latin typeface="Helvetica Neue"/>
              </a:rPr>
              <a:t>Temperature distribution within a standard house (all four walls included) for copper during a typical summer (left) and winter (right) after a 2-day period.</a:t>
            </a:r>
            <a:endParaRPr lang="en-US" sz="3000" dirty="0">
              <a:latin typeface="Helvetica Neue"/>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2" y="339487"/>
            <a:ext cx="5852172" cy="43891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71" y="339487"/>
            <a:ext cx="5852172" cy="4389129"/>
          </a:xfrm>
          <a:prstGeom prst="rect">
            <a:avLst/>
          </a:prstGeom>
        </p:spPr>
      </p:pic>
    </p:spTree>
    <p:extLst>
      <p:ext uri="{BB962C8B-B14F-4D97-AF65-F5344CB8AC3E}">
        <p14:creationId xmlns:p14="http://schemas.microsoft.com/office/powerpoint/2010/main" val="321641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Summary and Future Work</a:t>
            </a:r>
            <a:endParaRPr lang="en-US" sz="4000" b="1" dirty="0">
              <a:latin typeface="Helvetica Neue"/>
            </a:endParaRPr>
          </a:p>
        </p:txBody>
      </p:sp>
      <p:sp>
        <p:nvSpPr>
          <p:cNvPr id="3" name="Content Placeholder 2"/>
          <p:cNvSpPr>
            <a:spLocks noGrp="1"/>
          </p:cNvSpPr>
          <p:nvPr>
            <p:ph idx="1"/>
          </p:nvPr>
        </p:nvSpPr>
        <p:spPr>
          <a:xfrm>
            <a:off x="330740" y="1264587"/>
            <a:ext cx="11537003" cy="5389128"/>
          </a:xfrm>
        </p:spPr>
        <p:txBody>
          <a:bodyPr>
            <a:normAutofit/>
          </a:bodyPr>
          <a:lstStyle/>
          <a:p>
            <a:r>
              <a:rPr lang="en-US" sz="3000" dirty="0" smtClean="0">
                <a:latin typeface="Helvetica Neue"/>
              </a:rPr>
              <a:t>By solving the heat equation in 1D and 2D, the resulting plots show that wood is the best simulated insulator while copper is the worst. Furthermore, though more difficult to quantify, the wall thickness has a direct role to play in mitigating external effects on the interior temperature of the house.</a:t>
            </a:r>
          </a:p>
          <a:p>
            <a:r>
              <a:rPr lang="en-US" sz="3000" dirty="0" smtClean="0">
                <a:latin typeface="Helvetica Neue"/>
              </a:rPr>
              <a:t>If you are planning to build a house, the results imply that the best solution is to insulate the house with material with a low thermal diffusivity (low thermal conductivity, high specific heat, and/or high density) or construct thick walls.</a:t>
            </a:r>
          </a:p>
          <a:p>
            <a:r>
              <a:rPr lang="en-US" sz="3000" dirty="0" smtClean="0">
                <a:latin typeface="Helvetica Neue"/>
              </a:rPr>
              <a:t>Future work will involve improving the realism of the simulation by accounting for structural outlets such as windows and doors as well as extending the simulation into 3D and including the roof.</a:t>
            </a:r>
          </a:p>
        </p:txBody>
      </p:sp>
    </p:spTree>
    <p:extLst>
      <p:ext uri="{BB962C8B-B14F-4D97-AF65-F5344CB8AC3E}">
        <p14:creationId xmlns:p14="http://schemas.microsoft.com/office/powerpoint/2010/main" val="16790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3000" b="1" dirty="0" smtClean="0">
                <a:latin typeface="Helvetica Neue"/>
              </a:rPr>
              <a:t>References/Acknowledgements</a:t>
            </a:r>
            <a:endParaRPr lang="en-US" sz="3000" b="1" dirty="0">
              <a:latin typeface="Helvetica Neue"/>
            </a:endParaRPr>
          </a:p>
        </p:txBody>
      </p:sp>
      <p:sp>
        <p:nvSpPr>
          <p:cNvPr id="3" name="Content Placeholder 2"/>
          <p:cNvSpPr>
            <a:spLocks noGrp="1"/>
          </p:cNvSpPr>
          <p:nvPr>
            <p:ph idx="1"/>
          </p:nvPr>
        </p:nvSpPr>
        <p:spPr>
          <a:xfrm>
            <a:off x="486382" y="1381324"/>
            <a:ext cx="11225719" cy="5000017"/>
          </a:xfrm>
        </p:spPr>
        <p:txBody>
          <a:bodyPr>
            <a:normAutofit/>
          </a:bodyPr>
          <a:lstStyle/>
          <a:p>
            <a:r>
              <a:rPr lang="en-US" sz="2000" dirty="0" smtClean="0">
                <a:latin typeface="Helvetica Neue"/>
              </a:rPr>
              <a:t>Data Sources:</a:t>
            </a:r>
          </a:p>
          <a:p>
            <a:pPr lvl="1"/>
            <a:r>
              <a:rPr lang="en-US" sz="1600" dirty="0">
                <a:latin typeface="Helvetica Neue"/>
              </a:rPr>
              <a:t>https://</a:t>
            </a:r>
            <a:r>
              <a:rPr lang="en-US" sz="1600" dirty="0" smtClean="0">
                <a:latin typeface="Helvetica Neue"/>
              </a:rPr>
              <a:t>www.engineeringtoolbox.com</a:t>
            </a:r>
          </a:p>
          <a:p>
            <a:pPr lvl="1"/>
            <a:r>
              <a:rPr lang="en-US" sz="1600" dirty="0" smtClean="0">
                <a:latin typeface="Helvetica Neue"/>
              </a:rPr>
              <a:t>https</a:t>
            </a:r>
            <a:r>
              <a:rPr lang="en-US" sz="1600" dirty="0">
                <a:latin typeface="Helvetica Neue"/>
              </a:rPr>
              <a:t>://www.currentresults.com/Weather/Arizona/Places/phoenix-temperatures-by-month-average.php</a:t>
            </a:r>
            <a:endParaRPr lang="en-US" sz="1600" dirty="0" smtClean="0">
              <a:latin typeface="Helvetica Neue"/>
            </a:endParaRPr>
          </a:p>
          <a:p>
            <a:r>
              <a:rPr lang="en-US" sz="2000" dirty="0" smtClean="0">
                <a:latin typeface="Helvetica Neue"/>
              </a:rPr>
              <a:t>Algorithm Information:</a:t>
            </a:r>
          </a:p>
          <a:p>
            <a:pPr lvl="1"/>
            <a:r>
              <a:rPr lang="en-US" sz="1600" dirty="0">
                <a:latin typeface="Helvetica Neue"/>
              </a:rPr>
              <a:t>https://</a:t>
            </a:r>
            <a:r>
              <a:rPr lang="en-US" sz="1600" dirty="0" smtClean="0">
                <a:latin typeface="Helvetica Neue"/>
              </a:rPr>
              <a:t>en.wikipedia.org/wiki/Crank%E2%80%93Nicolson_method</a:t>
            </a:r>
          </a:p>
          <a:p>
            <a:pPr lvl="1"/>
            <a:r>
              <a:rPr lang="en-US" sz="1600" dirty="0">
                <a:latin typeface="Helvetica Neue"/>
              </a:rPr>
              <a:t>https://en.wikipedia.org/wiki/Alternating_direction_implicit_method</a:t>
            </a:r>
            <a:endParaRPr lang="en-US" sz="1600" dirty="0" smtClean="0">
              <a:latin typeface="Helvetica Neue"/>
            </a:endParaRPr>
          </a:p>
        </p:txBody>
      </p:sp>
    </p:spTree>
    <p:extLst>
      <p:ext uri="{BB962C8B-B14F-4D97-AF65-F5344CB8AC3E}">
        <p14:creationId xmlns:p14="http://schemas.microsoft.com/office/powerpoint/2010/main" val="172508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Background</a:t>
            </a:r>
            <a:endParaRPr lang="en-US" sz="4000" b="1" dirty="0">
              <a:latin typeface="Helvetica Neue"/>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6382" y="1381324"/>
                <a:ext cx="11225719" cy="5000017"/>
              </a:xfrm>
            </p:spPr>
            <p:txBody>
              <a:bodyPr>
                <a:normAutofit lnSpcReduction="10000"/>
              </a:bodyPr>
              <a:lstStyle/>
              <a:p>
                <a:pPr marL="0" indent="0">
                  <a:buNone/>
                </a:pPr>
                <a:r>
                  <a:rPr lang="en-US" sz="3000" dirty="0" smtClean="0">
                    <a:latin typeface="Helvetica Neue"/>
                  </a:rPr>
                  <a:t>This project was motivated by curiosity regarding how heat diffusion governs the temperature distribution within houses. The insulation material may vary, but which one is best for a home in the southwest? The solution was determined by numerically simulating the heat equation with the insulation material provided as a parameter:</a:t>
                </a:r>
              </a:p>
              <a:p>
                <a:pPr marL="0" indent="0">
                  <a:buNone/>
                </a:pPr>
                <a:endParaRPr lang="en-US" sz="1000" dirty="0" smtClean="0">
                  <a:latin typeface="Helvetica Neue"/>
                </a:endParaRPr>
              </a:p>
              <a:p>
                <a:pPr marL="0" indent="0">
                  <a:buNone/>
                </a:pPr>
                <a14:m>
                  <m:oMathPara xmlns:m="http://schemas.openxmlformats.org/officeDocument/2006/math">
                    <m:oMathParaPr>
                      <m:jc m:val="centerGroup"/>
                    </m:oMathParaPr>
                    <m:oMath xmlns:m="http://schemas.openxmlformats.org/officeDocument/2006/math">
                      <m:f>
                        <m:fPr>
                          <m:ctrlPr>
                            <a:rPr lang="en-US" sz="3000" i="1">
                              <a:latin typeface="Cambria Math" panose="02040503050406030204" pitchFamily="18" charset="0"/>
                              <a:ea typeface="Gill Sans" charset="0"/>
                              <a:cs typeface="Gill Sans" charset="0"/>
                            </a:rPr>
                          </m:ctrlPr>
                        </m:fPr>
                        <m:num>
                          <m:r>
                            <a:rPr lang="en-US" sz="3000" i="1">
                              <a:latin typeface="Cambria Math" charset="0"/>
                              <a:ea typeface="Cambria Math" charset="0"/>
                              <a:cs typeface="Cambria Math" charset="0"/>
                            </a:rPr>
                            <m:t>𝜕</m:t>
                          </m:r>
                          <m:r>
                            <a:rPr lang="en-US" sz="3000" i="1">
                              <a:latin typeface="Cambria Math" charset="0"/>
                              <a:ea typeface="Gill Sans" charset="0"/>
                              <a:cs typeface="Gill Sans" charset="0"/>
                            </a:rPr>
                            <m:t>𝑇</m:t>
                          </m:r>
                        </m:num>
                        <m:den>
                          <m:r>
                            <a:rPr lang="en-US" sz="3000" i="1">
                              <a:latin typeface="Cambria Math" charset="0"/>
                              <a:ea typeface="Cambria Math" charset="0"/>
                              <a:cs typeface="Cambria Math" charset="0"/>
                            </a:rPr>
                            <m:t>𝜕</m:t>
                          </m:r>
                          <m:r>
                            <a:rPr lang="en-US" sz="3000" i="1">
                              <a:latin typeface="Cambria Math" charset="0"/>
                              <a:ea typeface="Gill Sans" charset="0"/>
                              <a:cs typeface="Gill Sans" charset="0"/>
                            </a:rPr>
                            <m:t>𝑡</m:t>
                          </m:r>
                        </m:den>
                      </m:f>
                      <m:r>
                        <a:rPr lang="en-US" sz="3000" i="1">
                          <a:latin typeface="Cambria Math" charset="0"/>
                          <a:ea typeface="Gill Sans" charset="0"/>
                          <a:cs typeface="Gill Sans" charset="0"/>
                        </a:rPr>
                        <m:t>=</m:t>
                      </m:r>
                      <m:r>
                        <a:rPr lang="en-US" sz="3000" b="0" i="1" smtClean="0">
                          <a:latin typeface="Cambria Math" panose="02040503050406030204" pitchFamily="18" charset="0"/>
                          <a:ea typeface="Gill Sans" charset="0"/>
                          <a:cs typeface="Gill Sans" charset="0"/>
                        </a:rPr>
                        <m:t>𝛼</m:t>
                      </m:r>
                      <m:sSup>
                        <m:sSupPr>
                          <m:ctrlPr>
                            <a:rPr lang="en-US" sz="3000" i="1">
                              <a:latin typeface="Cambria Math" panose="02040503050406030204" pitchFamily="18" charset="0"/>
                              <a:ea typeface="Gill Sans" charset="0"/>
                              <a:cs typeface="Gill Sans" charset="0"/>
                            </a:rPr>
                          </m:ctrlPr>
                        </m:sSupPr>
                        <m:e>
                          <m:r>
                            <a:rPr lang="en-US" sz="3000" i="0">
                              <a:latin typeface="Cambria Math" charset="0"/>
                              <a:ea typeface="Cambria Math" charset="0"/>
                              <a:cs typeface="Cambria Math" charset="0"/>
                            </a:rPr>
                            <m:t>∇</m:t>
                          </m:r>
                        </m:e>
                        <m:sup>
                          <m:r>
                            <a:rPr lang="en-US" sz="3000" i="1">
                              <a:latin typeface="Cambria Math" charset="0"/>
                              <a:ea typeface="Gill Sans" charset="0"/>
                              <a:cs typeface="Gill Sans" charset="0"/>
                            </a:rPr>
                            <m:t>2</m:t>
                          </m:r>
                        </m:sup>
                      </m:sSup>
                      <m:r>
                        <a:rPr lang="en-US" sz="3000" b="0" i="1" smtClean="0">
                          <a:latin typeface="Cambria Math" panose="02040503050406030204" pitchFamily="18" charset="0"/>
                          <a:ea typeface="Gill Sans" charset="0"/>
                          <a:cs typeface="Gill Sans" charset="0"/>
                        </a:rPr>
                        <m:t>𝑇</m:t>
                      </m:r>
                    </m:oMath>
                  </m:oMathPara>
                </a14:m>
                <a:endParaRPr lang="en-US" sz="3000" dirty="0" smtClean="0">
                  <a:latin typeface="Helvetica Neue"/>
                </a:endParaRPr>
              </a:p>
              <a:p>
                <a:pPr marL="0" indent="0">
                  <a:buNone/>
                </a:pPr>
                <a:endParaRPr lang="en-US" sz="1100" dirty="0" smtClean="0">
                  <a:latin typeface="Helvetica Neue"/>
                </a:endParaRPr>
              </a:p>
              <a:p>
                <a:pPr marL="0" indent="0">
                  <a:buNone/>
                </a:pPr>
                <a:r>
                  <a:rPr lang="en-US" sz="3000" dirty="0" smtClean="0">
                    <a:latin typeface="Helvetica Neue"/>
                  </a:rPr>
                  <a:t>where </a:t>
                </a:r>
                <a14:m>
                  <m:oMath xmlns:m="http://schemas.openxmlformats.org/officeDocument/2006/math">
                    <m:r>
                      <a:rPr lang="en-US" sz="3000" b="0" i="1" smtClean="0">
                        <a:latin typeface="Cambria Math" panose="02040503050406030204" pitchFamily="18" charset="0"/>
                      </a:rPr>
                      <m:t>𝑇</m:t>
                    </m:r>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𝑥</m:t>
                        </m:r>
                      </m:e>
                    </m:acc>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oMath>
                </a14:m>
                <a:r>
                  <a:rPr lang="en-US" sz="3000" dirty="0" smtClean="0">
                    <a:latin typeface="Helvetica Neue"/>
                  </a:rPr>
                  <a:t> is the temperature at time </a:t>
                </a:r>
                <a14:m>
                  <m:oMath xmlns:m="http://schemas.openxmlformats.org/officeDocument/2006/math">
                    <m:r>
                      <a:rPr lang="en-US" sz="3000" b="0" i="1" smtClean="0">
                        <a:latin typeface="Cambria Math" panose="02040503050406030204" pitchFamily="18" charset="0"/>
                      </a:rPr>
                      <m:t>𝑡</m:t>
                    </m:r>
                  </m:oMath>
                </a14:m>
                <a:r>
                  <a:rPr lang="en-US" sz="3000" dirty="0" smtClean="0">
                    <a:latin typeface="Helvetica Neue"/>
                  </a:rPr>
                  <a:t> and position </a:t>
                </a:r>
                <a14:m>
                  <m:oMath xmlns:m="http://schemas.openxmlformats.org/officeDocument/2006/math">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smtClean="0">
                    <a:latin typeface="Helvetica Neue"/>
                  </a:rPr>
                  <a:t>, </a:t>
                </a:r>
                <a14:m>
                  <m:oMath xmlns:m="http://schemas.openxmlformats.org/officeDocument/2006/math">
                    <m:r>
                      <a:rPr lang="en-US" sz="3000" b="0" i="1" smtClean="0">
                        <a:latin typeface="Cambria Math" panose="02040503050406030204" pitchFamily="18" charset="0"/>
                      </a:rPr>
                      <m:t>𝛼</m:t>
                    </m:r>
                  </m:oMath>
                </a14:m>
                <a:r>
                  <a:rPr lang="en-US" sz="3000" dirty="0" smtClean="0">
                    <a:latin typeface="Helvetica Neue"/>
                  </a:rPr>
                  <a:t> is the thermal diffusivity of the material at </a:t>
                </a:r>
                <a14:m>
                  <m:oMath xmlns:m="http://schemas.openxmlformats.org/officeDocument/2006/math">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smtClean="0">
                    <a:latin typeface="Helvetica Neue"/>
                  </a:rPr>
                  <a:t>, and </a:t>
                </a:r>
                <a14:m>
                  <m:oMath xmlns:m="http://schemas.openxmlformats.org/officeDocument/2006/math">
                    <m:sSup>
                      <m:sSupPr>
                        <m:ctrlPr>
                          <a:rPr lang="en-US" sz="3000" b="0" i="1" smtClean="0">
                            <a:latin typeface="Cambria Math" panose="02040503050406030204" pitchFamily="18" charset="0"/>
                          </a:rPr>
                        </m:ctrlPr>
                      </m:sSupPr>
                      <m:e>
                        <m:r>
                          <a:rPr lang="en-US" sz="3000" b="0" i="0" smtClean="0">
                            <a:latin typeface="Cambria Math" panose="02040503050406030204" pitchFamily="18" charset="0"/>
                          </a:rPr>
                          <m:t>∇</m:t>
                        </m:r>
                      </m:e>
                      <m:sup>
                        <m:r>
                          <a:rPr lang="en-US" sz="3000" b="0" i="1" smtClean="0">
                            <a:latin typeface="Cambria Math" panose="02040503050406030204" pitchFamily="18" charset="0"/>
                          </a:rPr>
                          <m:t>2</m:t>
                        </m:r>
                      </m:sup>
                    </m:sSup>
                  </m:oMath>
                </a14:m>
                <a:r>
                  <a:rPr lang="en-US" sz="3000" dirty="0" smtClean="0">
                    <a:latin typeface="Helvetica Neue"/>
                  </a:rPr>
                  <a:t> is the Laplacian operator.</a:t>
                </a:r>
                <a:endParaRPr lang="en-US" sz="3000" dirty="0">
                  <a:latin typeface="Helvetica Neu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6382" y="1381324"/>
                <a:ext cx="11225719" cy="5000017"/>
              </a:xfrm>
              <a:blipFill rotWithShape="0">
                <a:blip r:embed="rId2"/>
                <a:stretch>
                  <a:fillRect l="-1304" t="-3415" r="-1032"/>
                </a:stretch>
              </a:blipFill>
            </p:spPr>
            <p:txBody>
              <a:bodyPr/>
              <a:lstStyle/>
              <a:p>
                <a:r>
                  <a:rPr lang="en-US">
                    <a:noFill/>
                  </a:rPr>
                  <a:t> </a:t>
                </a:r>
              </a:p>
            </p:txBody>
          </p:sp>
        </mc:Fallback>
      </mc:AlternateContent>
    </p:spTree>
    <p:extLst>
      <p:ext uri="{BB962C8B-B14F-4D97-AF65-F5344CB8AC3E}">
        <p14:creationId xmlns:p14="http://schemas.microsoft.com/office/powerpoint/2010/main" val="335498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Methodology</a:t>
            </a:r>
            <a:endParaRPr lang="en-US" sz="4000" b="1" dirty="0">
              <a:latin typeface="Helvetica Neue"/>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6382" y="1381324"/>
                <a:ext cx="11225719" cy="5000017"/>
              </a:xfrm>
            </p:spPr>
            <p:txBody>
              <a:bodyPr>
                <a:normAutofit/>
              </a:bodyPr>
              <a:lstStyle/>
              <a:p>
                <a:r>
                  <a:rPr lang="en-US" sz="3000" dirty="0" smtClean="0">
                    <a:latin typeface="Helvetica Neue"/>
                  </a:rPr>
                  <a:t>Upon investigation, insulation materials vary far and wide, with subcategories in rare cases. Thus, only four materials are considered in order to truncate the problem.</a:t>
                </a:r>
              </a:p>
              <a:p>
                <a:pPr lvl="1"/>
                <a:r>
                  <a:rPr lang="en-US" sz="2600" dirty="0" smtClean="0">
                    <a:latin typeface="Helvetica Neue"/>
                  </a:rPr>
                  <a:t>Note: </a:t>
                </a:r>
                <a14:m>
                  <m:oMath xmlns:m="http://schemas.openxmlformats.org/officeDocument/2006/math">
                    <m:r>
                      <a:rPr lang="en-US" sz="2600" b="0" i="1" smtClean="0">
                        <a:latin typeface="Cambria Math" panose="02040503050406030204" pitchFamily="18" charset="0"/>
                      </a:rPr>
                      <m:t>𝛼</m:t>
                    </m:r>
                    <m:r>
                      <a:rPr lang="en-US" sz="2600" b="0" i="1" smtClean="0">
                        <a:latin typeface="Cambria Math" panose="02040503050406030204" pitchFamily="18" charset="0"/>
                      </a:rPr>
                      <m:t>=</m:t>
                    </m:r>
                    <m:r>
                      <a:rPr lang="en-US" sz="2600" b="0" i="1" smtClean="0">
                        <a:latin typeface="Cambria Math" panose="02040503050406030204" pitchFamily="18" charset="0"/>
                      </a:rPr>
                      <m:t>𝜅</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𝑐</m:t>
                        </m:r>
                      </m:e>
                      <m:sub>
                        <m:r>
                          <a:rPr lang="en-US" sz="2600" b="0" i="1" smtClean="0">
                            <a:latin typeface="Cambria Math" panose="02040503050406030204" pitchFamily="18" charset="0"/>
                          </a:rPr>
                          <m:t>𝑃</m:t>
                        </m:r>
                      </m:sub>
                    </m:sSub>
                    <m:r>
                      <a:rPr lang="en-US" sz="2600" b="0" i="1" smtClean="0">
                        <a:latin typeface="Cambria Math" panose="02040503050406030204" pitchFamily="18" charset="0"/>
                      </a:rPr>
                      <m:t>𝜌</m:t>
                    </m:r>
                  </m:oMath>
                </a14:m>
                <a:endParaRPr lang="en-US" sz="2600" dirty="0" smtClean="0">
                  <a:latin typeface="Helvetica Neu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6382" y="1381324"/>
                <a:ext cx="11225719" cy="5000017"/>
              </a:xfrm>
              <a:blipFill rotWithShape="0">
                <a:blip r:embed="rId2"/>
                <a:stretch>
                  <a:fillRect l="-1141" t="-25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Content Placeholder 3"/>
              <p:cNvGraphicFramePr>
                <a:graphicFrameLocks/>
              </p:cNvGraphicFramePr>
              <p:nvPr>
                <p:extLst>
                  <p:ext uri="{D42A27DB-BD31-4B8C-83A1-F6EECF244321}">
                    <p14:modId xmlns:p14="http://schemas.microsoft.com/office/powerpoint/2010/main" val="614804940"/>
                  </p:ext>
                </p:extLst>
              </p:nvPr>
            </p:nvGraphicFramePr>
            <p:xfrm>
              <a:off x="649194" y="3319774"/>
              <a:ext cx="10900093" cy="3061481"/>
            </p:xfrm>
            <a:graphic>
              <a:graphicData uri="http://schemas.openxmlformats.org/drawingml/2006/table">
                <a:tbl>
                  <a:tblPr firstRow="1" bandRow="1">
                    <a:tableStyleId>{5940675A-B579-460E-94D1-54222C63F5DA}</a:tableStyleId>
                  </a:tblPr>
                  <a:tblGrid>
                    <a:gridCol w="1449705"/>
                    <a:gridCol w="3300857"/>
                    <a:gridCol w="3656394"/>
                    <a:gridCol w="2493137"/>
                  </a:tblGrid>
                  <a:tr h="925374">
                    <a:tc>
                      <a:txBody>
                        <a:bodyPr/>
                        <a:lstStyle/>
                        <a:p>
                          <a:pPr algn="ctr"/>
                          <a:r>
                            <a:rPr lang="en-US" sz="2600" dirty="0" smtClean="0">
                              <a:latin typeface="Helvetica Neue"/>
                              <a:ea typeface="Gill Sans" charset="0"/>
                              <a:cs typeface="Gill Sans" charset="0"/>
                            </a:rPr>
                            <a:t>Material</a:t>
                          </a:r>
                          <a:endParaRPr lang="en-US" sz="2600" dirty="0">
                            <a:latin typeface="Helvetica Neue"/>
                            <a:ea typeface="Gill Sans" charset="0"/>
                            <a:cs typeface="Gill Sans" charset="0"/>
                          </a:endParaRPr>
                        </a:p>
                      </a:txBody>
                      <a:tcPr anchor="ctr"/>
                    </a:tc>
                    <a:tc>
                      <a:txBody>
                        <a:bodyPr/>
                        <a:lstStyle/>
                        <a:p>
                          <a:pPr algn="ctr"/>
                          <a:r>
                            <a:rPr lang="en-US" sz="2600" dirty="0" smtClean="0">
                              <a:latin typeface="Helvetica Neue"/>
                              <a:ea typeface="Gill Sans" charset="0"/>
                              <a:cs typeface="Gill Sans" charset="0"/>
                            </a:rPr>
                            <a:t>Conductivity, </a:t>
                          </a:r>
                          <a14:m>
                            <m:oMath xmlns:m="http://schemas.openxmlformats.org/officeDocument/2006/math">
                              <m:r>
                                <a:rPr lang="en-US" sz="2600" b="0" i="1" smtClean="0">
                                  <a:latin typeface="Cambria Math" panose="02040503050406030204" pitchFamily="18" charset="0"/>
                                  <a:ea typeface="Gill Sans" charset="0"/>
                                  <a:cs typeface="Gill Sans" charset="0"/>
                                </a:rPr>
                                <m:t>𝜅</m:t>
                              </m:r>
                            </m:oMath>
                          </a14:m>
                          <a:r>
                            <a:rPr lang="en-US" sz="2600" dirty="0" smtClean="0">
                              <a:latin typeface="Helvetica Neue"/>
                              <a:ea typeface="Gill Sans" charset="0"/>
                              <a:cs typeface="Gill Sans" charset="0"/>
                            </a:rPr>
                            <a:t> </a:t>
                          </a:r>
                          <a14:m>
                            <m:oMath xmlns:m="http://schemas.openxmlformats.org/officeDocument/2006/math">
                              <m:d>
                                <m:dPr>
                                  <m:ctrlPr>
                                    <a:rPr lang="en-US" sz="2600" b="0" i="1" smtClean="0">
                                      <a:latin typeface="Cambria Math" panose="02040503050406030204" pitchFamily="18" charset="0"/>
                                      <a:ea typeface="Gill Sans" charset="0"/>
                                      <a:cs typeface="Gill Sans" charset="0"/>
                                    </a:rPr>
                                  </m:ctrlPr>
                                </m:dPr>
                                <m:e>
                                  <m:f>
                                    <m:fPr>
                                      <m:ctrlPr>
                                        <a:rPr lang="bg-BG" sz="2600" i="1" smtClean="0">
                                          <a:latin typeface="Cambria Math" panose="02040503050406030204" pitchFamily="18" charset="0"/>
                                          <a:ea typeface="Gill Sans" charset="0"/>
                                          <a:cs typeface="Gill Sans" charset="0"/>
                                        </a:rPr>
                                      </m:ctrlPr>
                                    </m:fPr>
                                    <m:num>
                                      <m:r>
                                        <m:rPr>
                                          <m:sty m:val="p"/>
                                        </m:rPr>
                                        <a:rPr lang="en-US" sz="2600" b="0" i="0" smtClean="0">
                                          <a:latin typeface="Cambria Math" panose="02040503050406030204" pitchFamily="18" charset="0"/>
                                          <a:ea typeface="Gill Sans" charset="0"/>
                                          <a:cs typeface="Gill Sans" charset="0"/>
                                        </a:rPr>
                                        <m:t>W</m:t>
                                      </m:r>
                                    </m:num>
                                    <m:den>
                                      <m:r>
                                        <m:rPr>
                                          <m:sty m:val="p"/>
                                        </m:rPr>
                                        <a:rPr lang="en-US" sz="2600" b="0" i="0" smtClean="0">
                                          <a:latin typeface="Cambria Math" panose="02040503050406030204" pitchFamily="18" charset="0"/>
                                          <a:ea typeface="Gill Sans" charset="0"/>
                                          <a:cs typeface="Gill Sans" charset="0"/>
                                        </a:rPr>
                                        <m:t>m</m:t>
                                      </m:r>
                                      <m:r>
                                        <a:rPr lang="en-US" sz="2600" b="0" i="1" smtClean="0">
                                          <a:latin typeface="Cambria Math" panose="02040503050406030204" pitchFamily="18" charset="0"/>
                                          <a:ea typeface="Cambria Math" panose="02040503050406030204" pitchFamily="18" charset="0"/>
                                          <a:cs typeface="Gill Sans" charset="0"/>
                                        </a:rPr>
                                        <m:t>∙</m:t>
                                      </m:r>
                                      <m:r>
                                        <m:rPr>
                                          <m:sty m:val="p"/>
                                        </m:rPr>
                                        <a:rPr lang="en-US" sz="2600" b="0" i="0" smtClean="0">
                                          <a:latin typeface="Cambria Math" panose="02040503050406030204" pitchFamily="18" charset="0"/>
                                          <a:ea typeface="Gill Sans" charset="0"/>
                                          <a:cs typeface="Gill Sans" charset="0"/>
                                        </a:rPr>
                                        <m:t>K</m:t>
                                      </m:r>
                                    </m:den>
                                  </m:f>
                                </m:e>
                              </m:d>
                            </m:oMath>
                          </a14:m>
                          <a:endParaRPr lang="en-US" sz="2600" dirty="0">
                            <a:latin typeface="Helvetica Neue"/>
                            <a:ea typeface="Gill Sans" charset="0"/>
                            <a:cs typeface="Gill Sans" charset="0"/>
                          </a:endParaRPr>
                        </a:p>
                      </a:txBody>
                      <a:tcPr anchor="ctr"/>
                    </a:tc>
                    <a:tc>
                      <a:txBody>
                        <a:bodyPr/>
                        <a:lstStyle/>
                        <a:p>
                          <a:pPr algn="ctr"/>
                          <a:r>
                            <a:rPr lang="en-US" sz="2600" dirty="0" smtClean="0">
                              <a:latin typeface="Helvetica Neue"/>
                              <a:ea typeface="Gill Sans" charset="0"/>
                              <a:cs typeface="Gill Sans" charset="0"/>
                            </a:rPr>
                            <a:t>Specific Heat, </a:t>
                          </a:r>
                          <a14:m>
                            <m:oMath xmlns:m="http://schemas.openxmlformats.org/officeDocument/2006/math">
                              <m:sSub>
                                <m:sSubPr>
                                  <m:ctrlPr>
                                    <a:rPr lang="en-US" sz="2600" b="0" i="1" smtClean="0">
                                      <a:latin typeface="Cambria Math" panose="02040503050406030204" pitchFamily="18" charset="0"/>
                                      <a:ea typeface="Gill Sans" charset="0"/>
                                      <a:cs typeface="Gill Sans" charset="0"/>
                                    </a:rPr>
                                  </m:ctrlPr>
                                </m:sSubPr>
                                <m:e>
                                  <m:r>
                                    <a:rPr lang="en-US" sz="2600" b="0" i="1" smtClean="0">
                                      <a:latin typeface="Cambria Math" panose="02040503050406030204" pitchFamily="18" charset="0"/>
                                      <a:ea typeface="Gill Sans" charset="0"/>
                                      <a:cs typeface="Gill Sans" charset="0"/>
                                    </a:rPr>
                                    <m:t>𝑐</m:t>
                                  </m:r>
                                </m:e>
                                <m:sub>
                                  <m:r>
                                    <a:rPr lang="en-US" sz="2600" b="0" i="1" smtClean="0">
                                      <a:latin typeface="Cambria Math" panose="02040503050406030204" pitchFamily="18" charset="0"/>
                                      <a:ea typeface="Gill Sans" charset="0"/>
                                      <a:cs typeface="Gill Sans" charset="0"/>
                                    </a:rPr>
                                    <m:t>𝑃</m:t>
                                  </m:r>
                                </m:sub>
                              </m:sSub>
                            </m:oMath>
                          </a14:m>
                          <a:r>
                            <a:rPr lang="en-US" sz="2600" dirty="0" smtClean="0">
                              <a:latin typeface="Helvetica Neue"/>
                              <a:ea typeface="Gill Sans" charset="0"/>
                              <a:cs typeface="Gill Sans" charset="0"/>
                            </a:rPr>
                            <a:t> </a:t>
                          </a:r>
                          <a14:m>
                            <m:oMath xmlns:m="http://schemas.openxmlformats.org/officeDocument/2006/math">
                              <m:d>
                                <m:dPr>
                                  <m:ctrlPr>
                                    <a:rPr lang="en-US" sz="2600" b="0" i="1" smtClean="0">
                                      <a:latin typeface="Cambria Math" panose="02040503050406030204" pitchFamily="18" charset="0"/>
                                      <a:ea typeface="Gill Sans" charset="0"/>
                                      <a:cs typeface="Gill Sans" charset="0"/>
                                    </a:rPr>
                                  </m:ctrlPr>
                                </m:dPr>
                                <m:e>
                                  <m:f>
                                    <m:fPr>
                                      <m:ctrlPr>
                                        <a:rPr lang="bg-BG" sz="2600" i="1" smtClean="0">
                                          <a:latin typeface="Cambria Math" panose="02040503050406030204" pitchFamily="18" charset="0"/>
                                          <a:ea typeface="Gill Sans" charset="0"/>
                                          <a:cs typeface="Gill Sans" charset="0"/>
                                        </a:rPr>
                                      </m:ctrlPr>
                                    </m:fPr>
                                    <m:num>
                                      <m:r>
                                        <m:rPr>
                                          <m:sty m:val="p"/>
                                        </m:rPr>
                                        <a:rPr lang="en-US" sz="2600" b="0" i="0" smtClean="0">
                                          <a:latin typeface="Cambria Math" panose="02040503050406030204" pitchFamily="18" charset="0"/>
                                          <a:ea typeface="Gill Sans" charset="0"/>
                                          <a:cs typeface="Gill Sans" charset="0"/>
                                        </a:rPr>
                                        <m:t>J</m:t>
                                      </m:r>
                                    </m:num>
                                    <m:den>
                                      <m:r>
                                        <m:rPr>
                                          <m:sty m:val="p"/>
                                        </m:rPr>
                                        <a:rPr lang="en-US" sz="2600" b="0" i="0" smtClean="0">
                                          <a:latin typeface="Cambria Math" panose="02040503050406030204" pitchFamily="18" charset="0"/>
                                          <a:ea typeface="Gill Sans" charset="0"/>
                                          <a:cs typeface="Gill Sans" charset="0"/>
                                        </a:rPr>
                                        <m:t>kg</m:t>
                                      </m:r>
                                      <m:r>
                                        <a:rPr lang="en-US" sz="2600" b="0" i="1" smtClean="0">
                                          <a:latin typeface="Cambria Math" panose="02040503050406030204" pitchFamily="18" charset="0"/>
                                          <a:ea typeface="Cambria Math" panose="02040503050406030204" pitchFamily="18" charset="0"/>
                                          <a:cs typeface="Gill Sans" charset="0"/>
                                        </a:rPr>
                                        <m:t>∙</m:t>
                                      </m:r>
                                      <m:r>
                                        <m:rPr>
                                          <m:sty m:val="p"/>
                                        </m:rPr>
                                        <a:rPr lang="en-US" sz="2600" b="0" i="0" smtClean="0">
                                          <a:latin typeface="Cambria Math" panose="02040503050406030204" pitchFamily="18" charset="0"/>
                                          <a:ea typeface="Gill Sans" charset="0"/>
                                          <a:cs typeface="Gill Sans" charset="0"/>
                                        </a:rPr>
                                        <m:t>K</m:t>
                                      </m:r>
                                    </m:den>
                                  </m:f>
                                </m:e>
                              </m:d>
                            </m:oMath>
                          </a14:m>
                          <a:endParaRPr lang="en-US" sz="2600" dirty="0">
                            <a:latin typeface="Helvetica Neue"/>
                            <a:ea typeface="Gill Sans" charset="0"/>
                            <a:cs typeface="Gill Sans" charset="0"/>
                          </a:endParaRPr>
                        </a:p>
                      </a:txBody>
                      <a:tcPr anchor="ctr"/>
                    </a:tc>
                    <a:tc>
                      <a:txBody>
                        <a:bodyPr/>
                        <a:lstStyle/>
                        <a:p>
                          <a:pPr algn="ctr"/>
                          <a:r>
                            <a:rPr lang="en-US" sz="2600" dirty="0" smtClean="0">
                              <a:latin typeface="Helvetica Neue"/>
                              <a:ea typeface="Gill Sans" charset="0"/>
                              <a:cs typeface="Gill Sans" charset="0"/>
                            </a:rPr>
                            <a:t>Density, </a:t>
                          </a:r>
                          <a14:m>
                            <m:oMath xmlns:m="http://schemas.openxmlformats.org/officeDocument/2006/math">
                              <m:r>
                                <a:rPr lang="en-US" sz="2600" b="0" i="1" smtClean="0">
                                  <a:latin typeface="Cambria Math" panose="02040503050406030204" pitchFamily="18" charset="0"/>
                                  <a:ea typeface="Gill Sans" charset="0"/>
                                  <a:cs typeface="Gill Sans" charset="0"/>
                                </a:rPr>
                                <m:t>𝜌</m:t>
                              </m:r>
                            </m:oMath>
                          </a14:m>
                          <a:r>
                            <a:rPr lang="en-US" sz="2600" dirty="0" smtClean="0">
                              <a:latin typeface="Helvetica Neue"/>
                              <a:ea typeface="Gill Sans" charset="0"/>
                              <a:cs typeface="Gill Sans" charset="0"/>
                            </a:rPr>
                            <a:t> </a:t>
                          </a:r>
                          <a14:m>
                            <m:oMath xmlns:m="http://schemas.openxmlformats.org/officeDocument/2006/math">
                              <m:d>
                                <m:dPr>
                                  <m:ctrlPr>
                                    <a:rPr lang="en-US" sz="2600" b="0" i="1" smtClean="0">
                                      <a:latin typeface="Cambria Math" panose="02040503050406030204" pitchFamily="18" charset="0"/>
                                      <a:ea typeface="Gill Sans" charset="0"/>
                                      <a:cs typeface="Gill Sans" charset="0"/>
                                    </a:rPr>
                                  </m:ctrlPr>
                                </m:dPr>
                                <m:e>
                                  <m:f>
                                    <m:fPr>
                                      <m:ctrlPr>
                                        <a:rPr lang="bg-BG" sz="2600" i="1" smtClean="0">
                                          <a:latin typeface="Cambria Math" panose="02040503050406030204" pitchFamily="18" charset="0"/>
                                          <a:ea typeface="Gill Sans" charset="0"/>
                                          <a:cs typeface="Gill Sans" charset="0"/>
                                        </a:rPr>
                                      </m:ctrlPr>
                                    </m:fPr>
                                    <m:num>
                                      <m:r>
                                        <m:rPr>
                                          <m:sty m:val="p"/>
                                        </m:rPr>
                                        <a:rPr lang="en-US" sz="2600" b="0" i="0" smtClean="0">
                                          <a:latin typeface="Cambria Math" panose="02040503050406030204" pitchFamily="18" charset="0"/>
                                          <a:ea typeface="Gill Sans" charset="0"/>
                                          <a:cs typeface="Gill Sans" charset="0"/>
                                        </a:rPr>
                                        <m:t>kg</m:t>
                                      </m:r>
                                    </m:num>
                                    <m:den>
                                      <m:sSup>
                                        <m:sSupPr>
                                          <m:ctrlPr>
                                            <a:rPr lang="bg-BG" sz="2600" i="1" smtClean="0">
                                              <a:latin typeface="Cambria Math" panose="02040503050406030204" pitchFamily="18" charset="0"/>
                                              <a:ea typeface="Gill Sans" charset="0"/>
                                              <a:cs typeface="Gill Sans" charset="0"/>
                                            </a:rPr>
                                          </m:ctrlPr>
                                        </m:sSupPr>
                                        <m:e>
                                          <m:r>
                                            <m:rPr>
                                              <m:sty m:val="p"/>
                                            </m:rPr>
                                            <a:rPr lang="en-US" sz="2600" b="0" i="0" smtClean="0">
                                              <a:latin typeface="Cambria Math" panose="02040503050406030204" pitchFamily="18" charset="0"/>
                                              <a:ea typeface="Gill Sans" charset="0"/>
                                              <a:cs typeface="Gill Sans" charset="0"/>
                                            </a:rPr>
                                            <m:t>m</m:t>
                                          </m:r>
                                        </m:e>
                                        <m:sup>
                                          <m:r>
                                            <a:rPr lang="en-US" sz="2600" b="0" i="1" smtClean="0">
                                              <a:latin typeface="Cambria Math" panose="02040503050406030204" pitchFamily="18" charset="0"/>
                                              <a:ea typeface="Gill Sans" charset="0"/>
                                              <a:cs typeface="Gill Sans" charset="0"/>
                                            </a:rPr>
                                            <m:t>3</m:t>
                                          </m:r>
                                        </m:sup>
                                      </m:sSup>
                                    </m:den>
                                  </m:f>
                                </m:e>
                              </m:d>
                            </m:oMath>
                          </a14:m>
                          <a:endParaRPr lang="en-US" sz="2600" dirty="0">
                            <a:latin typeface="Helvetica Neue"/>
                            <a:ea typeface="Gill Sans" charset="0"/>
                            <a:cs typeface="Gill Sans" charset="0"/>
                          </a:endParaRPr>
                        </a:p>
                      </a:txBody>
                      <a:tcPr anchor="ctr"/>
                    </a:tc>
                  </a:tr>
                  <a:tr h="537773">
                    <a:tc>
                      <a:txBody>
                        <a:bodyPr/>
                        <a:lstStyle/>
                        <a:p>
                          <a:r>
                            <a:rPr lang="en-US" sz="2600" dirty="0" smtClean="0">
                              <a:latin typeface="Helvetica Neue"/>
                              <a:ea typeface="Gill Sans" charset="0"/>
                              <a:cs typeface="Gill Sans" charset="0"/>
                            </a:rPr>
                            <a:t>Air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0.02624</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1000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1.177</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Brick</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0.8</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900</a:t>
                          </a:r>
                          <a:endParaRPr lang="en-US" sz="2600" dirty="0">
                            <a:latin typeface="Helvetica Neue"/>
                            <a:ea typeface="Gill Sans" charset="0"/>
                            <a:cs typeface="Gill Sans" charset="0"/>
                          </a:endParaRPr>
                        </a:p>
                      </a:txBody>
                      <a:tcPr anchor="ctr"/>
                    </a:tc>
                    <a:tc>
                      <a:txBody>
                        <a:bodyPr/>
                        <a:lstStyle/>
                        <a:p>
                          <a:r>
                            <a:rPr lang="nb-NO" sz="2600" dirty="0" smtClean="0">
                              <a:latin typeface="Helvetica Neue"/>
                              <a:ea typeface="Gill Sans" charset="0"/>
                              <a:cs typeface="Gill Sans" charset="0"/>
                            </a:rPr>
                            <a:t>1900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Wood</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0.17</a:t>
                          </a:r>
                          <a:endParaRPr lang="en-US" sz="2600" dirty="0">
                            <a:latin typeface="Helvetica Neue"/>
                            <a:ea typeface="Gill Sans" charset="0"/>
                            <a:cs typeface="Gill Sans" charset="0"/>
                          </a:endParaRPr>
                        </a:p>
                      </a:txBody>
                      <a:tcPr anchor="ctr"/>
                    </a:tc>
                    <a:tc>
                      <a:txBody>
                        <a:bodyPr/>
                        <a:lstStyle/>
                        <a:p>
                          <a:r>
                            <a:rPr lang="fi-FI" sz="2600" dirty="0" smtClean="0">
                              <a:latin typeface="Helvetica Neue"/>
                              <a:ea typeface="Gill Sans" charset="0"/>
                              <a:cs typeface="Gill Sans" charset="0"/>
                            </a:rPr>
                            <a:t>2000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750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Copper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401</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390</a:t>
                          </a:r>
                          <a:endParaRPr lang="en-US" sz="2600" dirty="0">
                            <a:latin typeface="Helvetica Neue"/>
                            <a:ea typeface="Gill Sans" charset="0"/>
                            <a:cs typeface="Gill Sans" charset="0"/>
                          </a:endParaRPr>
                        </a:p>
                      </a:txBody>
                      <a:tcPr anchor="ctr"/>
                    </a:tc>
                    <a:tc>
                      <a:txBody>
                        <a:bodyPr/>
                        <a:lstStyle/>
                        <a:p>
                          <a:r>
                            <a:rPr lang="nb-NO" sz="2600" smtClean="0">
                              <a:latin typeface="Helvetica Neue"/>
                              <a:ea typeface="Gill Sans" charset="0"/>
                              <a:cs typeface="Gill Sans" charset="0"/>
                            </a:rPr>
                            <a:t>8790</a:t>
                          </a:r>
                          <a:endParaRPr lang="en-US" sz="2600" dirty="0">
                            <a:latin typeface="Helvetica Neue"/>
                            <a:ea typeface="Gill Sans" charset="0"/>
                            <a:cs typeface="Gill Sans" charset="0"/>
                          </a:endParaRPr>
                        </a:p>
                      </a:txBody>
                      <a:tcPr anchor="ctr"/>
                    </a:tc>
                  </a:tr>
                </a:tbl>
              </a:graphicData>
            </a:graphic>
          </p:graphicFrame>
        </mc:Choice>
        <mc:Fallback>
          <p:graphicFrame>
            <p:nvGraphicFramePr>
              <p:cNvPr id="4" name="Content Placeholder 3"/>
              <p:cNvGraphicFramePr>
                <a:graphicFrameLocks/>
              </p:cNvGraphicFramePr>
              <p:nvPr>
                <p:extLst>
                  <p:ext uri="{D42A27DB-BD31-4B8C-83A1-F6EECF244321}">
                    <p14:modId xmlns:p14="http://schemas.microsoft.com/office/powerpoint/2010/main" val="614804940"/>
                  </p:ext>
                </p:extLst>
              </p:nvPr>
            </p:nvGraphicFramePr>
            <p:xfrm>
              <a:off x="649194" y="3319774"/>
              <a:ext cx="10900093" cy="3061481"/>
            </p:xfrm>
            <a:graphic>
              <a:graphicData uri="http://schemas.openxmlformats.org/drawingml/2006/table">
                <a:tbl>
                  <a:tblPr firstRow="1" bandRow="1">
                    <a:tableStyleId>{5940675A-B579-460E-94D1-54222C63F5DA}</a:tableStyleId>
                  </a:tblPr>
                  <a:tblGrid>
                    <a:gridCol w="1449705"/>
                    <a:gridCol w="3300857"/>
                    <a:gridCol w="3656394"/>
                    <a:gridCol w="2493137"/>
                  </a:tblGrid>
                  <a:tr h="925374">
                    <a:tc>
                      <a:txBody>
                        <a:bodyPr/>
                        <a:lstStyle/>
                        <a:p>
                          <a:pPr algn="ctr"/>
                          <a:r>
                            <a:rPr lang="en-US" sz="2600" dirty="0" smtClean="0">
                              <a:latin typeface="Helvetica Neue"/>
                              <a:ea typeface="Gill Sans" charset="0"/>
                              <a:cs typeface="Gill Sans" charset="0"/>
                            </a:rPr>
                            <a:t>Material</a:t>
                          </a:r>
                          <a:endParaRPr lang="en-US" sz="2600" dirty="0">
                            <a:latin typeface="Helvetica Neue"/>
                            <a:ea typeface="Gill Sans" charset="0"/>
                            <a:cs typeface="Gill Sans" charset="0"/>
                          </a:endParaRPr>
                        </a:p>
                      </a:txBody>
                      <a:tcPr anchor="ctr"/>
                    </a:tc>
                    <a:tc>
                      <a:txBody>
                        <a:bodyPr/>
                        <a:lstStyle/>
                        <a:p>
                          <a:endParaRPr lang="en-US"/>
                        </a:p>
                      </a:txBody>
                      <a:tcPr anchor="ctr">
                        <a:blipFill rotWithShape="0">
                          <a:blip r:embed="rId3"/>
                          <a:stretch>
                            <a:fillRect l="-44096" t="-658" r="-186531" b="-245395"/>
                          </a:stretch>
                        </a:blipFill>
                      </a:tcPr>
                    </a:tc>
                    <a:tc>
                      <a:txBody>
                        <a:bodyPr/>
                        <a:lstStyle/>
                        <a:p>
                          <a:endParaRPr lang="en-US"/>
                        </a:p>
                      </a:txBody>
                      <a:tcPr anchor="ctr">
                        <a:blipFill rotWithShape="0">
                          <a:blip r:embed="rId3"/>
                          <a:stretch>
                            <a:fillRect l="-130167" t="-658" r="-68500" b="-245395"/>
                          </a:stretch>
                        </a:blipFill>
                      </a:tcPr>
                    </a:tc>
                    <a:tc>
                      <a:txBody>
                        <a:bodyPr/>
                        <a:lstStyle/>
                        <a:p>
                          <a:endParaRPr lang="en-US"/>
                        </a:p>
                      </a:txBody>
                      <a:tcPr anchor="ctr">
                        <a:blipFill rotWithShape="0">
                          <a:blip r:embed="rId3"/>
                          <a:stretch>
                            <a:fillRect l="-337653" t="-658" r="-489" b="-245395"/>
                          </a:stretch>
                        </a:blipFill>
                      </a:tcPr>
                    </a:tc>
                  </a:tr>
                  <a:tr h="537773">
                    <a:tc>
                      <a:txBody>
                        <a:bodyPr/>
                        <a:lstStyle/>
                        <a:p>
                          <a:r>
                            <a:rPr lang="en-US" sz="2600" dirty="0" smtClean="0">
                              <a:latin typeface="Helvetica Neue"/>
                              <a:ea typeface="Gill Sans" charset="0"/>
                              <a:cs typeface="Gill Sans" charset="0"/>
                            </a:rPr>
                            <a:t>Air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0.02624</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1000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1.177</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Brick</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0.8</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900</a:t>
                          </a:r>
                          <a:endParaRPr lang="en-US" sz="2600" dirty="0">
                            <a:latin typeface="Helvetica Neue"/>
                            <a:ea typeface="Gill Sans" charset="0"/>
                            <a:cs typeface="Gill Sans" charset="0"/>
                          </a:endParaRPr>
                        </a:p>
                      </a:txBody>
                      <a:tcPr anchor="ctr"/>
                    </a:tc>
                    <a:tc>
                      <a:txBody>
                        <a:bodyPr/>
                        <a:lstStyle/>
                        <a:p>
                          <a:r>
                            <a:rPr lang="nb-NO" sz="2600" dirty="0" smtClean="0">
                              <a:latin typeface="Helvetica Neue"/>
                              <a:ea typeface="Gill Sans" charset="0"/>
                              <a:cs typeface="Gill Sans" charset="0"/>
                            </a:rPr>
                            <a:t>1900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Wood</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0.17</a:t>
                          </a:r>
                          <a:endParaRPr lang="en-US" sz="2600" dirty="0">
                            <a:latin typeface="Helvetica Neue"/>
                            <a:ea typeface="Gill Sans" charset="0"/>
                            <a:cs typeface="Gill Sans" charset="0"/>
                          </a:endParaRPr>
                        </a:p>
                      </a:txBody>
                      <a:tcPr anchor="ctr"/>
                    </a:tc>
                    <a:tc>
                      <a:txBody>
                        <a:bodyPr/>
                        <a:lstStyle/>
                        <a:p>
                          <a:r>
                            <a:rPr lang="fi-FI" sz="2600" dirty="0" smtClean="0">
                              <a:latin typeface="Helvetica Neue"/>
                              <a:ea typeface="Gill Sans" charset="0"/>
                              <a:cs typeface="Gill Sans" charset="0"/>
                            </a:rPr>
                            <a:t>2000</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750</a:t>
                          </a:r>
                          <a:endParaRPr lang="en-US" sz="2600" dirty="0">
                            <a:latin typeface="Helvetica Neue"/>
                            <a:ea typeface="Gill Sans" charset="0"/>
                            <a:cs typeface="Gill Sans" charset="0"/>
                          </a:endParaRPr>
                        </a:p>
                      </a:txBody>
                      <a:tcPr anchor="ctr"/>
                    </a:tc>
                  </a:tr>
                  <a:tr h="532778">
                    <a:tc>
                      <a:txBody>
                        <a:bodyPr/>
                        <a:lstStyle/>
                        <a:p>
                          <a:r>
                            <a:rPr lang="en-US" sz="2600" dirty="0" smtClean="0">
                              <a:latin typeface="Helvetica Neue"/>
                              <a:ea typeface="Gill Sans" charset="0"/>
                              <a:cs typeface="Gill Sans" charset="0"/>
                            </a:rPr>
                            <a:t>Copper</a:t>
                          </a:r>
                          <a:endParaRPr lang="en-US" sz="2600" dirty="0">
                            <a:latin typeface="Helvetica Neue"/>
                            <a:ea typeface="Gill Sans" charset="0"/>
                            <a:cs typeface="Gill Sans" charset="0"/>
                          </a:endParaRPr>
                        </a:p>
                      </a:txBody>
                      <a:tcPr anchor="ctr"/>
                    </a:tc>
                    <a:tc>
                      <a:txBody>
                        <a:bodyPr/>
                        <a:lstStyle/>
                        <a:p>
                          <a:r>
                            <a:rPr lang="is-IS" sz="2600" dirty="0" smtClean="0">
                              <a:latin typeface="Helvetica Neue"/>
                              <a:ea typeface="Gill Sans" charset="0"/>
                              <a:cs typeface="Gill Sans" charset="0"/>
                            </a:rPr>
                            <a:t>401</a:t>
                          </a:r>
                          <a:endParaRPr lang="en-US" sz="2600" dirty="0">
                            <a:latin typeface="Helvetica Neue"/>
                            <a:ea typeface="Gill Sans" charset="0"/>
                            <a:cs typeface="Gill Sans" charset="0"/>
                          </a:endParaRPr>
                        </a:p>
                      </a:txBody>
                      <a:tcPr anchor="ctr"/>
                    </a:tc>
                    <a:tc>
                      <a:txBody>
                        <a:bodyPr/>
                        <a:lstStyle/>
                        <a:p>
                          <a:r>
                            <a:rPr lang="en-US" sz="2600" dirty="0" smtClean="0">
                              <a:latin typeface="Helvetica Neue"/>
                              <a:ea typeface="Gill Sans" charset="0"/>
                              <a:cs typeface="Gill Sans" charset="0"/>
                            </a:rPr>
                            <a:t>390</a:t>
                          </a:r>
                          <a:endParaRPr lang="en-US" sz="2600" dirty="0">
                            <a:latin typeface="Helvetica Neue"/>
                            <a:ea typeface="Gill Sans" charset="0"/>
                            <a:cs typeface="Gill Sans" charset="0"/>
                          </a:endParaRPr>
                        </a:p>
                      </a:txBody>
                      <a:tcPr anchor="ctr"/>
                    </a:tc>
                    <a:tc>
                      <a:txBody>
                        <a:bodyPr/>
                        <a:lstStyle/>
                        <a:p>
                          <a:r>
                            <a:rPr lang="nb-NO" sz="2600" smtClean="0">
                              <a:latin typeface="Helvetica Neue"/>
                              <a:ea typeface="Gill Sans" charset="0"/>
                              <a:cs typeface="Gill Sans" charset="0"/>
                            </a:rPr>
                            <a:t>8790</a:t>
                          </a:r>
                          <a:endParaRPr lang="en-US" sz="2600" dirty="0">
                            <a:latin typeface="Helvetica Neue"/>
                            <a:ea typeface="Gill Sans" charset="0"/>
                            <a:cs typeface="Gill Sans" charset="0"/>
                          </a:endParaRPr>
                        </a:p>
                      </a:txBody>
                      <a:tcPr anchor="ctr"/>
                    </a:tc>
                  </a:tr>
                </a:tbl>
              </a:graphicData>
            </a:graphic>
          </p:graphicFrame>
        </mc:Fallback>
      </mc:AlternateContent>
    </p:spTree>
    <p:extLst>
      <p:ext uri="{BB962C8B-B14F-4D97-AF65-F5344CB8AC3E}">
        <p14:creationId xmlns:p14="http://schemas.microsoft.com/office/powerpoint/2010/main" val="224173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Crank-Nicolson Algorithm</a:t>
            </a:r>
            <a:endParaRPr lang="en-US" sz="4000" b="1" dirty="0">
              <a:latin typeface="Helvetica Neue"/>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6382" y="1381324"/>
                <a:ext cx="11225719" cy="5000017"/>
              </a:xfrm>
            </p:spPr>
            <p:txBody>
              <a:bodyPr>
                <a:normAutofit/>
              </a:bodyPr>
              <a:lstStyle/>
              <a:p>
                <a:r>
                  <a:rPr lang="en-US" sz="3000" dirty="0" smtClean="0">
                    <a:latin typeface="Helvetica Neue"/>
                  </a:rPr>
                  <a:t>The method uses a combination of the forward Euler method at time step n and the backward Euler method at time step n + 1 to produce second-order convergence in time.</a:t>
                </a:r>
              </a:p>
              <a:p>
                <a:pPr marL="0" indent="0">
                  <a:buNone/>
                </a:pPr>
                <a:endParaRPr lang="en-US" sz="1000" dirty="0" smtClean="0">
                  <a:latin typeface="Helvetica Neue"/>
                </a:endParaRPr>
              </a:p>
              <a:p>
                <a:pPr marL="0" indent="0">
                  <a:buNone/>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sub>
                            <m:sup>
                              <m:r>
                                <a:rPr lang="en-US" sz="3000" b="0" i="1" smtClean="0">
                                  <a:latin typeface="Cambria Math" panose="02040503050406030204" pitchFamily="18" charset="0"/>
                                </a:rPr>
                                <m:t>𝑛</m:t>
                              </m:r>
                              <m:r>
                                <a:rPr lang="en-US" sz="3000" b="0" i="1" smtClean="0">
                                  <a:latin typeface="Cambria Math" panose="02040503050406030204" pitchFamily="18" charset="0"/>
                                </a:rPr>
                                <m:t>+1</m:t>
                              </m:r>
                            </m:sup>
                          </m:sSubSup>
                          <m:r>
                            <a:rPr lang="en-US" sz="3000" b="0" i="1" smtClean="0">
                              <a:latin typeface="Cambria Math" panose="02040503050406030204" pitchFamily="18" charset="0"/>
                            </a:rPr>
                            <m:t>−</m:t>
                          </m:r>
                          <m:sSubSup>
                            <m:sSubSupPr>
                              <m:ctrlPr>
                                <a:rPr lang="en-US" sz="3000" i="1">
                                  <a:latin typeface="Cambria Math" panose="02040503050406030204" pitchFamily="18" charset="0"/>
                                </a:rPr>
                              </m:ctrlPr>
                            </m:sSubSup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sub>
                            <m:sup>
                              <m:r>
                                <a:rPr lang="en-US" sz="3000" b="0" i="1" smtClean="0">
                                  <a:latin typeface="Cambria Math" panose="02040503050406030204" pitchFamily="18" charset="0"/>
                                </a:rPr>
                                <m:t>𝑛</m:t>
                              </m:r>
                            </m:sup>
                          </m:sSubSup>
                        </m:num>
                        <m:den>
                          <m:r>
                            <m:rPr>
                              <m:sty m:val="p"/>
                            </m:rPr>
                            <a:rPr lang="en-US" sz="3000" b="0" i="0" smtClean="0">
                              <a:latin typeface="Cambria Math" panose="02040503050406030204" pitchFamily="18" charset="0"/>
                            </a:rPr>
                            <m:t>Δ</m:t>
                          </m:r>
                          <m:r>
                            <a:rPr lang="en-US" sz="3000" b="0" i="1" smtClean="0">
                              <a:latin typeface="Cambria Math" panose="02040503050406030204" pitchFamily="18" charset="0"/>
                            </a:rPr>
                            <m:t>𝑡</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r>
                            <a:rPr lang="en-US" sz="3000" b="0" i="1" smtClean="0">
                              <a:latin typeface="Cambria Math" panose="02040503050406030204" pitchFamily="18" charset="0"/>
                            </a:rPr>
                            <m:t>2</m:t>
                          </m:r>
                        </m:den>
                      </m:f>
                      <m:d>
                        <m:dPr>
                          <m:begChr m:val="["/>
                          <m:endChr m:val="]"/>
                          <m:ctrlPr>
                            <a:rPr lang="en-US" sz="3000" b="0" i="1" smtClean="0">
                              <a:latin typeface="Cambria Math" panose="02040503050406030204" pitchFamily="18" charset="0"/>
                            </a:rPr>
                          </m:ctrlPr>
                        </m:dPr>
                        <m:e>
                          <m:sSubSup>
                            <m:sSubSupPr>
                              <m:ctrlPr>
                                <a:rPr lang="en-US" sz="3000" i="1">
                                  <a:latin typeface="Cambria Math" panose="02040503050406030204" pitchFamily="18" charset="0"/>
                                </a:rPr>
                              </m:ctrlPr>
                            </m:sSubSupPr>
                            <m:e>
                              <m:r>
                                <a:rPr lang="en-US" sz="3000" b="0" i="1" smtClean="0">
                                  <a:latin typeface="Cambria Math" panose="02040503050406030204" pitchFamily="18" charset="0"/>
                                </a:rPr>
                                <m:t>𝐹</m:t>
                              </m:r>
                            </m:e>
                            <m:sub>
                              <m:r>
                                <a:rPr lang="en-US" sz="3000" b="0" i="1" smtClean="0">
                                  <a:latin typeface="Cambria Math" panose="02040503050406030204" pitchFamily="18" charset="0"/>
                                </a:rPr>
                                <m:t>𝑖</m:t>
                              </m:r>
                            </m:sub>
                            <m:sup>
                              <m:r>
                                <a:rPr lang="en-US" sz="3000" b="0" i="1" smtClean="0">
                                  <a:latin typeface="Cambria Math" panose="02040503050406030204" pitchFamily="18" charset="0"/>
                                </a:rPr>
                                <m:t>𝑛</m:t>
                              </m:r>
                              <m:r>
                                <a:rPr lang="en-US" sz="3000" b="0" i="1" smtClean="0">
                                  <a:latin typeface="Cambria Math" panose="02040503050406030204" pitchFamily="18" charset="0"/>
                                </a:rPr>
                                <m:t>+1</m:t>
                              </m:r>
                            </m:sup>
                          </m:sSubSup>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m:t>
                                  </m:r>
                                  <m:r>
                                    <a:rPr lang="en-US" sz="3000" b="0" i="1" smtClean="0">
                                      <a:latin typeface="Cambria Math" panose="02040503050406030204" pitchFamily="18" charset="0"/>
                                    </a:rPr>
                                    <m:t>𝑢</m:t>
                                  </m:r>
                                </m:num>
                                <m:den>
                                  <m:r>
                                    <a:rPr lang="en-US" sz="3000" b="0" i="1" smtClean="0">
                                      <a:latin typeface="Cambria Math" panose="02040503050406030204" pitchFamily="18" charset="0"/>
                                    </a:rPr>
                                    <m:t>𝜕</m:t>
                                  </m:r>
                                  <m:r>
                                    <a:rPr lang="en-US" sz="3000" b="0" i="1" smtClean="0">
                                      <a:latin typeface="Cambria Math" panose="02040503050406030204" pitchFamily="18" charset="0"/>
                                    </a:rPr>
                                    <m:t>𝑥</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m:t>
                                      </m:r>
                                    </m:e>
                                    <m:sup>
                                      <m:r>
                                        <a:rPr lang="en-US" sz="3000" b="0" i="1" smtClean="0">
                                          <a:latin typeface="Cambria Math" panose="02040503050406030204" pitchFamily="18" charset="0"/>
                                        </a:rPr>
                                        <m:t>2</m:t>
                                      </m:r>
                                    </m:sup>
                                  </m:sSup>
                                  <m:r>
                                    <a:rPr lang="en-US" sz="3000" b="0" i="1" smtClean="0">
                                      <a:latin typeface="Cambria Math" panose="02040503050406030204" pitchFamily="18" charset="0"/>
                                    </a:rPr>
                                    <m:t>𝑢</m:t>
                                  </m:r>
                                </m:num>
                                <m:den>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𝑥</m:t>
                                      </m:r>
                                    </m:e>
                                    <m:sup>
                                      <m:r>
                                        <a:rPr lang="en-US" sz="3000" b="0" i="1" smtClean="0">
                                          <a:latin typeface="Cambria Math" panose="02040503050406030204" pitchFamily="18" charset="0"/>
                                        </a:rPr>
                                        <m:t>2</m:t>
                                      </m:r>
                                    </m:sup>
                                  </m:sSup>
                                </m:den>
                              </m:f>
                            </m:e>
                          </m:d>
                          <m:r>
                            <a:rPr lang="en-US" sz="3000" b="0" i="1" smtClean="0">
                              <a:latin typeface="Cambria Math" panose="02040503050406030204" pitchFamily="18" charset="0"/>
                            </a:rPr>
                            <m:t>+</m:t>
                          </m:r>
                          <m:sSubSup>
                            <m:sSubSupPr>
                              <m:ctrlPr>
                                <a:rPr lang="en-US" sz="3000" i="1">
                                  <a:latin typeface="Cambria Math" panose="02040503050406030204" pitchFamily="18" charset="0"/>
                                </a:rPr>
                              </m:ctrlPr>
                            </m:sSubSupPr>
                            <m:e>
                              <m:r>
                                <a:rPr lang="en-US" sz="3000" b="0" i="1" smtClean="0">
                                  <a:latin typeface="Cambria Math" panose="02040503050406030204" pitchFamily="18" charset="0"/>
                                </a:rPr>
                                <m:t>𝐹</m:t>
                              </m:r>
                            </m:e>
                            <m:sub>
                              <m:r>
                                <a:rPr lang="en-US" sz="3000" b="0" i="1" smtClean="0">
                                  <a:latin typeface="Cambria Math" panose="02040503050406030204" pitchFamily="18" charset="0"/>
                                </a:rPr>
                                <m:t>𝑖</m:t>
                              </m:r>
                            </m:sub>
                            <m:sup>
                              <m:r>
                                <a:rPr lang="en-US" sz="3000" b="0" i="1" smtClean="0">
                                  <a:latin typeface="Cambria Math" panose="02040503050406030204" pitchFamily="18" charset="0"/>
                                </a:rPr>
                                <m:t>𝑛</m:t>
                              </m:r>
                            </m:sup>
                          </m:sSubSup>
                          <m:d>
                            <m:dPr>
                              <m:ctrlPr>
                                <a:rPr lang="en-US" sz="3000" b="0" i="1" smtClean="0">
                                  <a:latin typeface="Cambria Math" panose="02040503050406030204" pitchFamily="18" charset="0"/>
                                </a:rPr>
                              </m:ctrlPr>
                            </m:dPr>
                            <m:e>
                              <m:r>
                                <a:rPr lang="en-US" sz="3000" i="1">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m:t>
                                  </m:r>
                                  <m:r>
                                    <a:rPr lang="en-US" sz="3000" i="1">
                                      <a:latin typeface="Cambria Math" panose="02040503050406030204" pitchFamily="18" charset="0"/>
                                    </a:rPr>
                                    <m:t>𝑢</m:t>
                                  </m:r>
                                </m:num>
                                <m:den>
                                  <m:r>
                                    <a:rPr lang="en-US" sz="3000" i="1">
                                      <a:latin typeface="Cambria Math" panose="02040503050406030204" pitchFamily="18" charset="0"/>
                                    </a:rPr>
                                    <m:t>𝜕</m:t>
                                  </m:r>
                                  <m:r>
                                    <a:rPr lang="en-US" sz="3000" i="1">
                                      <a:latin typeface="Cambria Math" panose="02040503050406030204" pitchFamily="18" charset="0"/>
                                    </a:rPr>
                                    <m:t>𝑥</m:t>
                                  </m:r>
                                </m:den>
                              </m:f>
                              <m:r>
                                <a:rPr lang="en-US" sz="3000" i="1">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r>
                                        <a:rPr lang="en-US" sz="3000" i="1">
                                          <a:latin typeface="Cambria Math" panose="02040503050406030204" pitchFamily="18" charset="0"/>
                                        </a:rPr>
                                        <m:t>𝜕</m:t>
                                      </m:r>
                                    </m:e>
                                    <m:sup>
                                      <m:r>
                                        <a:rPr lang="en-US" sz="3000" i="1">
                                          <a:latin typeface="Cambria Math" panose="02040503050406030204" pitchFamily="18" charset="0"/>
                                        </a:rPr>
                                        <m:t>2</m:t>
                                      </m:r>
                                    </m:sup>
                                  </m:sSup>
                                  <m:r>
                                    <a:rPr lang="en-US" sz="3000" i="1">
                                      <a:latin typeface="Cambria Math" panose="02040503050406030204" pitchFamily="18" charset="0"/>
                                    </a:rPr>
                                    <m:t>𝑢</m:t>
                                  </m:r>
                                </m:num>
                                <m:den>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𝑥</m:t>
                                      </m:r>
                                    </m:e>
                                    <m:sup>
                                      <m:r>
                                        <a:rPr lang="en-US" sz="3000" i="1">
                                          <a:latin typeface="Cambria Math" panose="02040503050406030204" pitchFamily="18" charset="0"/>
                                        </a:rPr>
                                        <m:t>2</m:t>
                                      </m:r>
                                    </m:sup>
                                  </m:sSup>
                                </m:den>
                              </m:f>
                            </m:e>
                          </m:d>
                        </m:e>
                      </m:d>
                    </m:oMath>
                  </m:oMathPara>
                </a14:m>
                <a:endParaRPr lang="en-US" sz="3000" dirty="0" smtClean="0">
                  <a:latin typeface="Helvetica Neue"/>
                </a:endParaRPr>
              </a:p>
              <a:p>
                <a:pPr marL="0" indent="0">
                  <a:buNone/>
                </a:pPr>
                <a:endParaRPr lang="en-US" sz="1000" dirty="0">
                  <a:latin typeface="Helvetica Neue"/>
                </a:endParaRPr>
              </a:p>
              <a:p>
                <a:r>
                  <a:rPr lang="en-US" sz="3000" dirty="0" smtClean="0">
                    <a:latin typeface="Helvetica Neue"/>
                  </a:rPr>
                  <a:t>The equation can be separated based on time steps to yield a banded matrix equation that can be solved for future values.</a:t>
                </a:r>
              </a:p>
              <a:p>
                <a:pPr lvl="1"/>
                <a:r>
                  <a:rPr lang="en-US" sz="2600" dirty="0" smtClean="0">
                    <a:latin typeface="Helvetica Neue"/>
                  </a:rPr>
                  <a:t>For both cases (1D and 2D), the matrices were tridiagonal and constant after simplifications, such as using the Alternating Direction Implicit (ADI) Method for the 2D case.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6382" y="1381324"/>
                <a:ext cx="11225719" cy="5000017"/>
              </a:xfrm>
              <a:blipFill rotWithShape="0">
                <a:blip r:embed="rId2"/>
                <a:stretch>
                  <a:fillRect l="-1141" t="-2561" r="-2118" b="-732"/>
                </a:stretch>
              </a:blipFill>
            </p:spPr>
            <p:txBody>
              <a:bodyPr/>
              <a:lstStyle/>
              <a:p>
                <a:r>
                  <a:rPr lang="en-US">
                    <a:noFill/>
                  </a:rPr>
                  <a:t> </a:t>
                </a:r>
              </a:p>
            </p:txBody>
          </p:sp>
        </mc:Fallback>
      </mc:AlternateContent>
    </p:spTree>
    <p:extLst>
      <p:ext uri="{BB962C8B-B14F-4D97-AF65-F5344CB8AC3E}">
        <p14:creationId xmlns:p14="http://schemas.microsoft.com/office/powerpoint/2010/main" val="158179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6382" y="408562"/>
                <a:ext cx="11225719" cy="5972779"/>
              </a:xfrm>
            </p:spPr>
            <p:txBody>
              <a:bodyPr>
                <a:normAutofit lnSpcReduction="10000"/>
              </a:bodyPr>
              <a:lstStyle/>
              <a:p>
                <a:r>
                  <a:rPr lang="en-US" sz="3000" dirty="0" smtClean="0">
                    <a:latin typeface="Helvetica Neue"/>
                  </a:rPr>
                  <a:t>One Dimensional Equation:</a:t>
                </a:r>
              </a:p>
              <a:p>
                <a:pPr marL="0" indent="0">
                  <a:buNone/>
                </a:pPr>
                <a:endParaRPr lang="en-US" sz="1000" dirty="0">
                  <a:latin typeface="Helvetica Neue"/>
                </a:endParaRPr>
              </a:p>
              <a:p>
                <a:pPr marL="0" indent="0">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𝑛</m:t>
                          </m:r>
                          <m:r>
                            <a:rPr lang="en-US" sz="3000" b="0" i="1" smtClean="0">
                              <a:latin typeface="Cambria Math" panose="02040503050406030204" pitchFamily="18" charset="0"/>
                            </a:rPr>
                            <m:t>+1</m:t>
                          </m:r>
                        </m:sup>
                      </m:sSubSup>
                      <m:r>
                        <a:rPr lang="en-US" sz="3000" b="0" i="1" smtClean="0">
                          <a:latin typeface="Cambria Math" panose="02040503050406030204" pitchFamily="18" charset="0"/>
                        </a:rPr>
                        <m:t>+</m:t>
                      </m:r>
                      <m:d>
                        <m:dPr>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2</m:t>
                              </m:r>
                            </m:num>
                            <m:den>
                              <m:r>
                                <a:rPr lang="en-US" sz="3000" b="0" i="1" smtClean="0">
                                  <a:latin typeface="Cambria Math" panose="02040503050406030204" pitchFamily="18" charset="0"/>
                                </a:rPr>
                                <m:t>𝜂</m:t>
                              </m:r>
                            </m:den>
                          </m:f>
                          <m:r>
                            <a:rPr lang="en-US" sz="3000" b="0" i="1" smtClean="0">
                              <a:latin typeface="Cambria Math" panose="02040503050406030204" pitchFamily="18" charset="0"/>
                            </a:rPr>
                            <m:t>+2</m:t>
                          </m:r>
                        </m:e>
                      </m:d>
                      <m:sSubSup>
                        <m:sSubSupPr>
                          <m:ctrlPr>
                            <a:rPr lang="en-US" sz="3000" i="1">
                              <a:latin typeface="Cambria Math" panose="02040503050406030204" pitchFamily="18" charset="0"/>
                            </a:rPr>
                          </m:ctrlPr>
                        </m:sSubSup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sub>
                        <m:sup>
                          <m:r>
                            <a:rPr lang="en-US" sz="3000" b="0" i="1" smtClean="0">
                              <a:latin typeface="Cambria Math" panose="02040503050406030204" pitchFamily="18" charset="0"/>
                            </a:rPr>
                            <m:t>𝑛</m:t>
                          </m:r>
                          <m:r>
                            <a:rPr lang="en-US" sz="3000" b="0" i="1" smtClean="0">
                              <a:latin typeface="Cambria Math" panose="02040503050406030204" pitchFamily="18" charset="0"/>
                            </a:rPr>
                            <m:t>+1</m:t>
                          </m:r>
                        </m:sup>
                      </m:sSubSup>
                      <m:r>
                        <a:rPr lang="en-US" sz="3000" b="0" i="1" smtClean="0">
                          <a:latin typeface="Cambria Math" panose="02040503050406030204" pitchFamily="18" charset="0"/>
                        </a:rPr>
                        <m:t>−</m:t>
                      </m:r>
                      <m:sSubSup>
                        <m:sSubSupPr>
                          <m:ctrlPr>
                            <a:rPr lang="en-US" sz="3000" i="1">
                              <a:latin typeface="Cambria Math" panose="02040503050406030204" pitchFamily="18" charset="0"/>
                            </a:rPr>
                          </m:ctrlPr>
                        </m:sSubSup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𝑛</m:t>
                          </m:r>
                          <m:r>
                            <a:rPr lang="en-US" sz="3000" b="0" i="1" smtClean="0">
                              <a:latin typeface="Cambria Math" panose="02040503050406030204" pitchFamily="18" charset="0"/>
                            </a:rPr>
                            <m:t>+1</m:t>
                          </m:r>
                        </m:sup>
                      </m:sSubSup>
                      <m:r>
                        <a:rPr lang="en-US" sz="3000" b="0" i="1" smtClean="0">
                          <a:latin typeface="Cambria Math" panose="02040503050406030204" pitchFamily="18" charset="0"/>
                        </a:rPr>
                        <m:t>=</m:t>
                      </m:r>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rPr>
                            <m:t>𝑛</m:t>
                          </m:r>
                          <m:r>
                            <a:rPr lang="en-US" sz="3000" i="1">
                              <a:latin typeface="Cambria Math" panose="02040503050406030204" pitchFamily="18" charset="0"/>
                            </a:rPr>
                            <m:t>+1</m:t>
                          </m:r>
                        </m:sup>
                      </m:sSubSup>
                      <m:r>
                        <a:rPr lang="en-US" sz="3000" i="1">
                          <a:latin typeface="Cambria Math" panose="02040503050406030204" pitchFamily="18" charset="0"/>
                        </a:rPr>
                        <m:t>+</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𝜂</m:t>
                              </m:r>
                            </m:den>
                          </m:f>
                          <m:r>
                            <a:rPr lang="en-US" sz="3000" b="0" i="1" smtClean="0">
                              <a:latin typeface="Cambria Math" panose="02040503050406030204" pitchFamily="18" charset="0"/>
                            </a:rPr>
                            <m:t>−</m:t>
                          </m:r>
                          <m:r>
                            <a:rPr lang="en-US" sz="3000" i="1">
                              <a:latin typeface="Cambria Math" panose="02040503050406030204" pitchFamily="18" charset="0"/>
                            </a:rPr>
                            <m:t>2</m:t>
                          </m:r>
                        </m:e>
                      </m:d>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sub>
                        <m:sup>
                          <m:r>
                            <a:rPr lang="en-US" sz="3000" i="1">
                              <a:latin typeface="Cambria Math" panose="02040503050406030204" pitchFamily="18" charset="0"/>
                            </a:rPr>
                            <m:t>𝑛</m:t>
                          </m:r>
                          <m:r>
                            <a:rPr lang="en-US" sz="3000" i="1">
                              <a:latin typeface="Cambria Math" panose="02040503050406030204" pitchFamily="18" charset="0"/>
                            </a:rPr>
                            <m:t>+1</m:t>
                          </m:r>
                        </m:sup>
                      </m:sSubSup>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rPr>
                            <m:t>𝑛</m:t>
                          </m:r>
                          <m:r>
                            <a:rPr lang="en-US" sz="3000" i="1">
                              <a:latin typeface="Cambria Math" panose="02040503050406030204" pitchFamily="18" charset="0"/>
                            </a:rPr>
                            <m:t>+1</m:t>
                          </m:r>
                        </m:sup>
                      </m:sSubSup>
                    </m:oMath>
                  </m:oMathPara>
                </a14:m>
                <a:endParaRPr lang="en-US" sz="3000" dirty="0" smtClean="0">
                  <a:latin typeface="Helvetica Neue"/>
                </a:endParaRPr>
              </a:p>
              <a:p>
                <a:pPr marL="0" indent="0">
                  <a:buNone/>
                </a:pPr>
                <a:endParaRPr lang="en-US" sz="1000" dirty="0" smtClean="0">
                  <a:latin typeface="Helvetica Neue"/>
                </a:endParaRPr>
              </a:p>
              <a:p>
                <a:r>
                  <a:rPr lang="en-US" sz="3000" dirty="0" smtClean="0">
                    <a:latin typeface="Helvetica Neue"/>
                  </a:rPr>
                  <a:t>Two Dimensional Equations (ADI Method):</a:t>
                </a:r>
              </a:p>
              <a:p>
                <a:pPr lvl="1"/>
                <a:r>
                  <a:rPr lang="en-US" sz="2600" dirty="0" smtClean="0">
                    <a:latin typeface="Helvetica Neue"/>
                  </a:rPr>
                  <a:t>First Half-Time Step:</a:t>
                </a:r>
              </a:p>
              <a:p>
                <a:pPr marL="0" indent="0">
                  <a:buNone/>
                </a:pPr>
                <a:endParaRPr lang="en-US" sz="1000" dirty="0">
                  <a:latin typeface="Helvetica Neue"/>
                </a:endParaRPr>
              </a:p>
              <a:p>
                <a:pPr marL="0" indent="0">
                  <a:buNone/>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i="1">
                              <a:latin typeface="Cambria Math" panose="02040503050406030204" pitchFamily="18" charset="0"/>
                            </a:rPr>
                            <m:t>+1,</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m:t>
                          </m:r>
                          <m:f>
                            <m:fPr>
                              <m:ctrlPr>
                                <a:rPr lang="en-US" sz="3000" b="0" i="1" smtClean="0">
                                  <a:latin typeface="Cambria Math" panose="02040503050406030204" pitchFamily="18" charset="0"/>
                                </a:rPr>
                              </m:ctrlPr>
                            </m:fPr>
                            <m:num>
                              <m:r>
                                <a:rPr lang="en-US" sz="3000" i="1">
                                  <a:latin typeface="Cambria Math" panose="02040503050406030204" pitchFamily="18" charset="0"/>
                                </a:rPr>
                                <m:t>1</m:t>
                              </m:r>
                            </m:num>
                            <m:den>
                              <m:r>
                                <a:rPr lang="en-US" sz="3000" b="0" i="1" smtClean="0">
                                  <a:latin typeface="Cambria Math" panose="02040503050406030204" pitchFamily="18" charset="0"/>
                                </a:rPr>
                                <m:t>2</m:t>
                              </m:r>
                            </m:den>
                          </m:f>
                        </m:sup>
                      </m:sSubSup>
                      <m:r>
                        <a:rPr lang="en-US" sz="3000" i="1">
                          <a:latin typeface="Cambria Math" panose="02040503050406030204" pitchFamily="18" charset="0"/>
                        </a:rPr>
                        <m:t>+</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𝜂</m:t>
                              </m:r>
                            </m:den>
                          </m:f>
                          <m:r>
                            <a:rPr lang="en-US" sz="3000" i="1">
                              <a:latin typeface="Cambria Math" panose="02040503050406030204" pitchFamily="18" charset="0"/>
                            </a:rPr>
                            <m:t>+2</m:t>
                          </m:r>
                        </m:e>
                      </m:d>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m:t>
                          </m:r>
                          <m:f>
                            <m:fPr>
                              <m:ctrlPr>
                                <a:rPr lang="en-US" sz="3000" b="0" i="1" smtClean="0">
                                  <a:latin typeface="Cambria Math" panose="02040503050406030204" pitchFamily="18" charset="0"/>
                                </a:rPr>
                              </m:ctrlPr>
                            </m:fPr>
                            <m:num>
                              <m:r>
                                <a:rPr lang="en-US" sz="3000" i="1">
                                  <a:latin typeface="Cambria Math" panose="02040503050406030204" pitchFamily="18" charset="0"/>
                                </a:rPr>
                                <m:t>1</m:t>
                              </m:r>
                            </m:num>
                            <m:den>
                              <m:r>
                                <a:rPr lang="en-US" sz="3000" b="0" i="1" smtClean="0">
                                  <a:latin typeface="Cambria Math" panose="02040503050406030204" pitchFamily="18" charset="0"/>
                                </a:rPr>
                                <m:t>2</m:t>
                              </m:r>
                            </m:den>
                          </m:f>
                        </m:sup>
                      </m:sSubSup>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i="1">
                              <a:latin typeface="Cambria Math" panose="02040503050406030204" pitchFamily="18" charset="0"/>
                            </a:rPr>
                            <m:t>−1,</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m:t>
                          </m:r>
                          <m:f>
                            <m:fPr>
                              <m:ctrlPr>
                                <a:rPr lang="en-US" sz="3000" b="0" i="1" smtClean="0">
                                  <a:latin typeface="Cambria Math" panose="02040503050406030204" pitchFamily="18" charset="0"/>
                                </a:rPr>
                              </m:ctrlPr>
                            </m:fPr>
                            <m:num>
                              <m:r>
                                <a:rPr lang="en-US" sz="3000" i="1">
                                  <a:latin typeface="Cambria Math" panose="02040503050406030204" pitchFamily="18" charset="0"/>
                                </a:rPr>
                                <m:t>1</m:t>
                              </m:r>
                            </m:num>
                            <m:den>
                              <m:r>
                                <a:rPr lang="en-US" sz="3000" b="0" i="1" smtClean="0">
                                  <a:latin typeface="Cambria Math" panose="02040503050406030204" pitchFamily="18" charset="0"/>
                                </a:rPr>
                                <m:t>2</m:t>
                              </m:r>
                            </m:den>
                          </m:f>
                        </m:sup>
                      </m:sSubSup>
                      <m:r>
                        <a:rPr lang="en-US" sz="3000" i="1">
                          <a:latin typeface="Cambria Math" panose="02040503050406030204" pitchFamily="18" charset="0"/>
                        </a:rPr>
                        <m:t>=</m:t>
                      </m:r>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r>
                            <a:rPr lang="en-US" sz="3000" i="1">
                              <a:latin typeface="Cambria Math" panose="02040503050406030204" pitchFamily="18" charset="0"/>
                            </a:rPr>
                            <m:t>+1</m:t>
                          </m:r>
                        </m:sub>
                        <m:sup>
                          <m:r>
                            <a:rPr lang="en-US" sz="3000" i="1">
                              <a:latin typeface="Cambria Math" panose="02040503050406030204" pitchFamily="18" charset="0"/>
                            </a:rPr>
                            <m:t>𝑛</m:t>
                          </m:r>
                        </m:sup>
                      </m:sSubSup>
                      <m:r>
                        <a:rPr lang="en-US" sz="3000" i="1">
                          <a:latin typeface="Cambria Math" panose="02040503050406030204" pitchFamily="18" charset="0"/>
                        </a:rPr>
                        <m:t>+</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𝜂</m:t>
                              </m:r>
                            </m:den>
                          </m:f>
                          <m:r>
                            <a:rPr lang="en-US" sz="3000" i="1">
                              <a:latin typeface="Cambria Math" panose="02040503050406030204" pitchFamily="18" charset="0"/>
                            </a:rPr>
                            <m:t>−</m:t>
                          </m:r>
                          <m:r>
                            <a:rPr lang="en-US" sz="3000" i="1">
                              <a:latin typeface="Cambria Math" panose="02040503050406030204" pitchFamily="18" charset="0"/>
                            </a:rPr>
                            <m:t>2</m:t>
                          </m:r>
                        </m:e>
                      </m:d>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sub>
                        <m:sup>
                          <m:r>
                            <a:rPr lang="en-US" sz="3000" i="1">
                              <a:latin typeface="Cambria Math" panose="02040503050406030204" pitchFamily="18" charset="0"/>
                            </a:rPr>
                            <m:t>𝑛</m:t>
                          </m:r>
                        </m:sup>
                      </m:sSubSup>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r>
                            <a:rPr lang="en-US" sz="3000" i="1">
                              <a:latin typeface="Cambria Math" panose="02040503050406030204" pitchFamily="18" charset="0"/>
                            </a:rPr>
                            <m:t>−1</m:t>
                          </m:r>
                        </m:sub>
                        <m:sup>
                          <m:r>
                            <a:rPr lang="en-US" sz="3000" i="1">
                              <a:latin typeface="Cambria Math" panose="02040503050406030204" pitchFamily="18" charset="0"/>
                            </a:rPr>
                            <m:t>𝑛</m:t>
                          </m:r>
                        </m:sup>
                      </m:sSubSup>
                    </m:oMath>
                  </m:oMathPara>
                </a14:m>
                <a:endParaRPr lang="en-US" sz="3000" dirty="0">
                  <a:latin typeface="Helvetica Neue"/>
                </a:endParaRPr>
              </a:p>
              <a:p>
                <a:pPr marL="0" indent="0">
                  <a:buNone/>
                </a:pPr>
                <a:endParaRPr lang="en-US" sz="1000" dirty="0" smtClean="0">
                  <a:latin typeface="Helvetica Neue"/>
                </a:endParaRPr>
              </a:p>
              <a:p>
                <a:pPr lvl="1"/>
                <a:r>
                  <a:rPr lang="en-US" sz="2600" dirty="0" smtClean="0">
                    <a:solidFill>
                      <a:prstClr val="black"/>
                    </a:solidFill>
                    <a:latin typeface="Helvetica Neue"/>
                  </a:rPr>
                  <a:t>Second Half-Time </a:t>
                </a:r>
                <a:r>
                  <a:rPr lang="en-US" sz="2600" dirty="0">
                    <a:solidFill>
                      <a:prstClr val="black"/>
                    </a:solidFill>
                    <a:latin typeface="Helvetica Neue"/>
                  </a:rPr>
                  <a:t>Step:</a:t>
                </a:r>
              </a:p>
              <a:p>
                <a:pPr marL="0" indent="0">
                  <a:buNone/>
                </a:pPr>
                <a:endParaRPr lang="en-US" sz="1000" dirty="0" smtClean="0">
                  <a:latin typeface="Helvetica Neue"/>
                </a:endParaRPr>
              </a:p>
              <a:p>
                <a:pPr marL="0" indent="0">
                  <a:buNone/>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r>
                            <a:rPr lang="en-US" sz="3000" b="0" i="1" smtClean="0">
                              <a:latin typeface="Cambria Math" panose="02040503050406030204" pitchFamily="18" charset="0"/>
                            </a:rPr>
                            <m:t>+1</m:t>
                          </m:r>
                        </m:sub>
                        <m:sup>
                          <m:r>
                            <a:rPr lang="en-US" sz="3000" i="1">
                              <a:latin typeface="Cambria Math" panose="02040503050406030204" pitchFamily="18" charset="0"/>
                            </a:rPr>
                            <m:t>𝑛</m:t>
                          </m:r>
                          <m:r>
                            <a:rPr lang="en-US" sz="3000" i="1">
                              <a:latin typeface="Cambria Math" panose="02040503050406030204" pitchFamily="18" charset="0"/>
                            </a:rPr>
                            <m:t>+1</m:t>
                          </m:r>
                        </m:sup>
                      </m:sSubSup>
                      <m:r>
                        <a:rPr lang="en-US" sz="3000" i="1">
                          <a:latin typeface="Cambria Math" panose="02040503050406030204" pitchFamily="18" charset="0"/>
                        </a:rPr>
                        <m:t>+</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𝜂</m:t>
                              </m:r>
                            </m:den>
                          </m:f>
                          <m:r>
                            <a:rPr lang="en-US" sz="3000" i="1">
                              <a:latin typeface="Cambria Math" panose="02040503050406030204" pitchFamily="18" charset="0"/>
                            </a:rPr>
                            <m:t>+2</m:t>
                          </m:r>
                        </m:e>
                      </m:d>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+1</m:t>
                          </m:r>
                        </m:sup>
                      </m:sSubSup>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r>
                            <a:rPr lang="en-US" sz="3000" i="1">
                              <a:latin typeface="Cambria Math" panose="02040503050406030204" pitchFamily="18" charset="0"/>
                            </a:rPr>
                            <m:t>−1</m:t>
                          </m:r>
                        </m:sub>
                        <m:sup>
                          <m:r>
                            <a:rPr lang="en-US" sz="3000" i="1">
                              <a:latin typeface="Cambria Math" panose="02040503050406030204" pitchFamily="18" charset="0"/>
                            </a:rPr>
                            <m:t>𝑛</m:t>
                          </m:r>
                          <m:r>
                            <a:rPr lang="en-US" sz="3000" i="1">
                              <a:latin typeface="Cambria Math" panose="02040503050406030204" pitchFamily="18" charset="0"/>
                            </a:rPr>
                            <m:t>+1</m:t>
                          </m:r>
                        </m:sup>
                      </m:sSubSup>
                      <m:r>
                        <a:rPr lang="en-US" sz="3000" i="1">
                          <a:latin typeface="Cambria Math" panose="02040503050406030204" pitchFamily="18" charset="0"/>
                        </a:rPr>
                        <m:t>=</m:t>
                      </m:r>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i="1">
                              <a:latin typeface="Cambria Math" panose="02040503050406030204" pitchFamily="18" charset="0"/>
                            </a:rPr>
                            <m:t>+1,</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m:t>
                          </m:r>
                          <m:f>
                            <m:fPr>
                              <m:ctrlPr>
                                <a:rPr lang="en-US" sz="3000" b="0" i="1" smtClean="0">
                                  <a:latin typeface="Cambria Math" panose="02040503050406030204" pitchFamily="18" charset="0"/>
                                </a:rPr>
                              </m:ctrlPr>
                            </m:fPr>
                            <m:num>
                              <m:r>
                                <a:rPr lang="en-US" sz="3000" i="1">
                                  <a:latin typeface="Cambria Math" panose="02040503050406030204" pitchFamily="18" charset="0"/>
                                </a:rPr>
                                <m:t>1</m:t>
                              </m:r>
                            </m:num>
                            <m:den>
                              <m:r>
                                <a:rPr lang="en-US" sz="3000" b="0" i="1" smtClean="0">
                                  <a:latin typeface="Cambria Math" panose="02040503050406030204" pitchFamily="18" charset="0"/>
                                </a:rPr>
                                <m:t>2</m:t>
                              </m:r>
                            </m:den>
                          </m:f>
                        </m:sup>
                      </m:sSubSup>
                      <m:r>
                        <a:rPr lang="en-US" sz="3000" i="1">
                          <a:latin typeface="Cambria Math" panose="02040503050406030204" pitchFamily="18" charset="0"/>
                        </a:rPr>
                        <m:t>+</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
                                <a:rPr lang="en-US" sz="3000" i="1">
                                  <a:latin typeface="Cambria Math" panose="02040503050406030204" pitchFamily="18" charset="0"/>
                                </a:rPr>
                                <m:t>2</m:t>
                              </m:r>
                            </m:num>
                            <m:den>
                              <m:r>
                                <a:rPr lang="en-US" sz="3000" i="1">
                                  <a:latin typeface="Cambria Math" panose="02040503050406030204" pitchFamily="18" charset="0"/>
                                </a:rPr>
                                <m:t>𝜂</m:t>
                              </m:r>
                            </m:den>
                          </m:f>
                          <m:r>
                            <a:rPr lang="en-US" sz="3000" i="1">
                              <a:latin typeface="Cambria Math" panose="02040503050406030204" pitchFamily="18" charset="0"/>
                            </a:rPr>
                            <m:t>−</m:t>
                          </m:r>
                          <m:r>
                            <a:rPr lang="en-US" sz="3000" i="1">
                              <a:latin typeface="Cambria Math" panose="02040503050406030204" pitchFamily="18" charset="0"/>
                            </a:rPr>
                            <m:t>2</m:t>
                          </m:r>
                        </m:e>
                      </m:d>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b="0" i="1" smtClean="0">
                              <a:latin typeface="Cambria Math" panose="02040503050406030204" pitchFamily="18" charset="0"/>
                            </a:rPr>
                            <m:t>,</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m:t>
                          </m:r>
                          <m:f>
                            <m:fPr>
                              <m:ctrlPr>
                                <a:rPr lang="en-US" sz="3000" b="0" i="1" smtClean="0">
                                  <a:latin typeface="Cambria Math" panose="02040503050406030204" pitchFamily="18" charset="0"/>
                                </a:rPr>
                              </m:ctrlPr>
                            </m:fPr>
                            <m:num>
                              <m:r>
                                <a:rPr lang="en-US" sz="3000" i="1">
                                  <a:latin typeface="Cambria Math" panose="02040503050406030204" pitchFamily="18" charset="0"/>
                                </a:rPr>
                                <m:t>1</m:t>
                              </m:r>
                            </m:num>
                            <m:den>
                              <m:r>
                                <a:rPr lang="en-US" sz="3000" b="0" i="1" smtClean="0">
                                  <a:latin typeface="Cambria Math" panose="02040503050406030204" pitchFamily="18" charset="0"/>
                                </a:rPr>
                                <m:t>2</m:t>
                              </m:r>
                            </m:den>
                          </m:f>
                        </m:sup>
                      </m:sSubSup>
                      <m:r>
                        <a:rPr lang="en-US" sz="3000" i="1">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𝑢</m:t>
                          </m:r>
                        </m:e>
                        <m:sub>
                          <m:r>
                            <a:rPr lang="en-US" sz="3000" i="1">
                              <a:latin typeface="Cambria Math" panose="02040503050406030204" pitchFamily="18" charset="0"/>
                            </a:rPr>
                            <m:t>𝑖</m:t>
                          </m:r>
                          <m:r>
                            <a:rPr lang="en-US" sz="3000" i="1">
                              <a:latin typeface="Cambria Math" panose="02040503050406030204" pitchFamily="18" charset="0"/>
                            </a:rPr>
                            <m:t>−1,</m:t>
                          </m:r>
                          <m:r>
                            <a:rPr lang="en-US" sz="3000" b="0" i="1" smtClean="0">
                              <a:latin typeface="Cambria Math" panose="02040503050406030204" pitchFamily="18" charset="0"/>
                            </a:rPr>
                            <m:t>𝑗</m:t>
                          </m:r>
                        </m:sub>
                        <m:sup>
                          <m:r>
                            <a:rPr lang="en-US" sz="3000" i="1">
                              <a:latin typeface="Cambria Math" panose="02040503050406030204" pitchFamily="18" charset="0"/>
                            </a:rPr>
                            <m:t>𝑛</m:t>
                          </m:r>
                          <m:r>
                            <a:rPr lang="en-US" sz="3000" i="1">
                              <a:latin typeface="Cambria Math" panose="02040503050406030204" pitchFamily="18" charset="0"/>
                            </a:rPr>
                            <m:t>+</m:t>
                          </m:r>
                          <m:f>
                            <m:fPr>
                              <m:ctrlPr>
                                <a:rPr lang="en-US" sz="3000" b="0" i="1" smtClean="0">
                                  <a:latin typeface="Cambria Math" panose="02040503050406030204" pitchFamily="18" charset="0"/>
                                </a:rPr>
                              </m:ctrlPr>
                            </m:fPr>
                            <m:num>
                              <m:r>
                                <a:rPr lang="en-US" sz="3000" i="1">
                                  <a:latin typeface="Cambria Math" panose="02040503050406030204" pitchFamily="18" charset="0"/>
                                </a:rPr>
                                <m:t>1</m:t>
                              </m:r>
                            </m:num>
                            <m:den>
                              <m:r>
                                <a:rPr lang="en-US" sz="3000" b="0" i="1" smtClean="0">
                                  <a:latin typeface="Cambria Math" panose="02040503050406030204" pitchFamily="18" charset="0"/>
                                </a:rPr>
                                <m:t>2</m:t>
                              </m:r>
                            </m:den>
                          </m:f>
                        </m:sup>
                      </m:sSubSup>
                    </m:oMath>
                  </m:oMathPara>
                </a14:m>
                <a:endParaRPr lang="en-US" sz="3000" dirty="0">
                  <a:latin typeface="Helvetica Neu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6382" y="408562"/>
                <a:ext cx="11225719" cy="5972779"/>
              </a:xfrm>
              <a:blipFill rotWithShape="0">
                <a:blip r:embed="rId2"/>
                <a:stretch>
                  <a:fillRect l="-1141" t="-2857"/>
                </a:stretch>
              </a:blipFill>
            </p:spPr>
            <p:txBody>
              <a:bodyPr/>
              <a:lstStyle/>
              <a:p>
                <a:r>
                  <a:rPr lang="en-US">
                    <a:noFill/>
                  </a:rPr>
                  <a:t> </a:t>
                </a:r>
              </a:p>
            </p:txBody>
          </p:sp>
        </mc:Fallback>
      </mc:AlternateContent>
    </p:spTree>
    <p:extLst>
      <p:ext uri="{BB962C8B-B14F-4D97-AF65-F5344CB8AC3E}">
        <p14:creationId xmlns:p14="http://schemas.microsoft.com/office/powerpoint/2010/main" val="397547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311280"/>
            <a:ext cx="11887201" cy="1011677"/>
          </a:xfrm>
        </p:spPr>
        <p:txBody>
          <a:bodyPr>
            <a:normAutofit/>
          </a:bodyPr>
          <a:lstStyle/>
          <a:p>
            <a:pPr algn="ctr"/>
            <a:r>
              <a:rPr lang="en-US" sz="4000" b="1" dirty="0" smtClean="0">
                <a:latin typeface="Helvetica Neue"/>
              </a:rPr>
              <a:t>Results</a:t>
            </a:r>
            <a:endParaRPr lang="en-US" sz="4000" b="1" dirty="0">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42" y="1322957"/>
            <a:ext cx="5852172" cy="43891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71" y="1308365"/>
            <a:ext cx="5852172" cy="4389129"/>
          </a:xfrm>
          <a:prstGeom prst="rect">
            <a:avLst/>
          </a:prstGeom>
        </p:spPr>
      </p:pic>
      <p:sp>
        <p:nvSpPr>
          <p:cNvPr id="6" name="TextBox 5"/>
          <p:cNvSpPr txBox="1"/>
          <p:nvPr/>
        </p:nvSpPr>
        <p:spPr>
          <a:xfrm>
            <a:off x="155642" y="5712086"/>
            <a:ext cx="11887201" cy="1015663"/>
          </a:xfrm>
          <a:prstGeom prst="rect">
            <a:avLst/>
          </a:prstGeom>
          <a:noFill/>
        </p:spPr>
        <p:txBody>
          <a:bodyPr wrap="square" rtlCol="0">
            <a:spAutoFit/>
          </a:bodyPr>
          <a:lstStyle/>
          <a:p>
            <a:pPr algn="ctr"/>
            <a:r>
              <a:rPr lang="en-US" sz="3000" dirty="0" smtClean="0">
                <a:latin typeface="Helvetica Neue"/>
              </a:rPr>
              <a:t>Temperature distribution within a standard walls for all materials during a typical summer (left) and winter (right) after a 2-day period.</a:t>
            </a:r>
            <a:endParaRPr lang="en-US" sz="3000" dirty="0">
              <a:latin typeface="Helvetica Neue"/>
            </a:endParaRPr>
          </a:p>
        </p:txBody>
      </p:sp>
    </p:spTree>
    <p:extLst>
      <p:ext uri="{BB962C8B-B14F-4D97-AF65-F5344CB8AC3E}">
        <p14:creationId xmlns:p14="http://schemas.microsoft.com/office/powerpoint/2010/main" val="324965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2" y="5234453"/>
            <a:ext cx="11887201" cy="1477328"/>
          </a:xfrm>
          <a:prstGeom prst="rect">
            <a:avLst/>
          </a:prstGeom>
          <a:noFill/>
        </p:spPr>
        <p:txBody>
          <a:bodyPr wrap="square" rtlCol="0">
            <a:spAutoFit/>
          </a:bodyPr>
          <a:lstStyle/>
          <a:p>
            <a:pPr algn="ctr"/>
            <a:r>
              <a:rPr lang="en-US" sz="3000" dirty="0" smtClean="0">
                <a:latin typeface="Helvetica Neue"/>
              </a:rPr>
              <a:t>Temperature distribution within a standard house (both walls included) for all materials during a typical summer (left) and winter (right) after a 2-day period.</a:t>
            </a:r>
            <a:endParaRPr lang="en-US" sz="3000" dirty="0">
              <a:latin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2" y="339489"/>
            <a:ext cx="5852172" cy="43891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639" y="339489"/>
            <a:ext cx="5852172" cy="4389129"/>
          </a:xfrm>
          <a:prstGeom prst="rect">
            <a:avLst/>
          </a:prstGeom>
        </p:spPr>
      </p:pic>
    </p:spTree>
    <p:extLst>
      <p:ext uri="{BB962C8B-B14F-4D97-AF65-F5344CB8AC3E}">
        <p14:creationId xmlns:p14="http://schemas.microsoft.com/office/powerpoint/2010/main" val="128582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2" y="5234453"/>
            <a:ext cx="11887201" cy="1477328"/>
          </a:xfrm>
          <a:prstGeom prst="rect">
            <a:avLst/>
          </a:prstGeom>
          <a:noFill/>
        </p:spPr>
        <p:txBody>
          <a:bodyPr wrap="square" rtlCol="0">
            <a:spAutoFit/>
          </a:bodyPr>
          <a:lstStyle/>
          <a:p>
            <a:pPr algn="ctr"/>
            <a:r>
              <a:rPr lang="en-US" sz="3000" dirty="0" smtClean="0">
                <a:latin typeface="Helvetica Neue"/>
              </a:rPr>
              <a:t>Temperature distribution within a house (both walls included) for copper and various wall thicknesses during a typical summer (left) and winter (right) after a 2-day period.</a:t>
            </a:r>
            <a:endParaRPr lang="en-US" sz="3000" dirty="0">
              <a:latin typeface="Helvetica Neue"/>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2" y="339489"/>
            <a:ext cx="5852172" cy="43891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71" y="339489"/>
            <a:ext cx="5852172" cy="4389129"/>
          </a:xfrm>
          <a:prstGeom prst="rect">
            <a:avLst/>
          </a:prstGeom>
        </p:spPr>
      </p:pic>
    </p:spTree>
    <p:extLst>
      <p:ext uri="{BB962C8B-B14F-4D97-AF65-F5344CB8AC3E}">
        <p14:creationId xmlns:p14="http://schemas.microsoft.com/office/powerpoint/2010/main" val="317376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2" y="5234453"/>
            <a:ext cx="11887201" cy="1477328"/>
          </a:xfrm>
          <a:prstGeom prst="rect">
            <a:avLst/>
          </a:prstGeom>
          <a:noFill/>
        </p:spPr>
        <p:txBody>
          <a:bodyPr wrap="square" rtlCol="0">
            <a:spAutoFit/>
          </a:bodyPr>
          <a:lstStyle/>
          <a:p>
            <a:pPr algn="ctr"/>
            <a:r>
              <a:rPr lang="en-US" sz="3000" dirty="0" smtClean="0">
                <a:latin typeface="Helvetica Neue"/>
              </a:rPr>
              <a:t>Temperature distribution within a standard house (all four walls included) for air during a typical summer (left) and winter (right) after a 2-day period.</a:t>
            </a:r>
            <a:endParaRPr lang="en-US" sz="3000" dirty="0">
              <a:latin typeface="Helvetica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2" y="339488"/>
            <a:ext cx="5852172" cy="43891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71" y="339487"/>
            <a:ext cx="5852172" cy="4389129"/>
          </a:xfrm>
          <a:prstGeom prst="rect">
            <a:avLst/>
          </a:prstGeom>
        </p:spPr>
      </p:pic>
    </p:spTree>
    <p:extLst>
      <p:ext uri="{BB962C8B-B14F-4D97-AF65-F5344CB8AC3E}">
        <p14:creationId xmlns:p14="http://schemas.microsoft.com/office/powerpoint/2010/main" val="1762848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553</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Gill Sans</vt:lpstr>
      <vt:lpstr>Helvetica Neue</vt:lpstr>
      <vt:lpstr>Arial</vt:lpstr>
      <vt:lpstr>Calibri</vt:lpstr>
      <vt:lpstr>Calibri Light</vt:lpstr>
      <vt:lpstr>Cambria Math</vt:lpstr>
      <vt:lpstr>Office Theme</vt:lpstr>
      <vt:lpstr>Housing Structural Heat Analysis</vt:lpstr>
      <vt:lpstr>Background</vt:lpstr>
      <vt:lpstr>Methodology</vt:lpstr>
      <vt:lpstr>Crank-Nicolson Algorithm</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Summary and Future Work</vt:lpstr>
      <vt:lpstr>References/Acknowledgements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Marko Gonzales (Student)</dc:creator>
  <cp:lastModifiedBy>Eroatus</cp:lastModifiedBy>
  <cp:revision>56</cp:revision>
  <dcterms:created xsi:type="dcterms:W3CDTF">2018-05-01T01:24:16Z</dcterms:created>
  <dcterms:modified xsi:type="dcterms:W3CDTF">2018-05-03T03:16:20Z</dcterms:modified>
</cp:coreProperties>
</file>