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3" r:id="rId3"/>
    <p:sldId id="274" r:id="rId4"/>
    <p:sldId id="275"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92"/>
  </p:normalViewPr>
  <p:slideViewPr>
    <p:cSldViewPr snapToGrid="0" snapToObjects="1">
      <p:cViewPr varScale="1">
        <p:scale>
          <a:sx n="49" d="100"/>
          <a:sy n="49" d="100"/>
        </p:scale>
        <p:origin x="7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049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2084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702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8445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761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5988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06E72-5909-FF4E-943B-E6CF64417499}"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5272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06E72-5909-FF4E-943B-E6CF64417499}"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9096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6E72-5909-FF4E-943B-E6CF64417499}"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1284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4185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90815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06E72-5909-FF4E-943B-E6CF64417499}"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35C30-A8CA-9249-A670-2DDD2791FFFD}" type="slidenum">
              <a:rPr lang="en-US" smtClean="0"/>
              <a:t>‹#›</a:t>
            </a:fld>
            <a:endParaRPr lang="en-US"/>
          </a:p>
        </p:txBody>
      </p:sp>
    </p:spTree>
    <p:extLst>
      <p:ext uri="{BB962C8B-B14F-4D97-AF65-F5344CB8AC3E}">
        <p14:creationId xmlns:p14="http://schemas.microsoft.com/office/powerpoint/2010/main" val="203625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081719"/>
          </a:xfrm>
        </p:spPr>
        <p:txBody>
          <a:bodyPr>
            <a:noAutofit/>
          </a:bodyPr>
          <a:lstStyle/>
          <a:p>
            <a:r>
              <a:rPr lang="en-US" sz="6400" b="1" dirty="0" smtClean="0">
                <a:latin typeface="Helvetica Neue"/>
                <a:ea typeface="Gill Sans" charset="0"/>
                <a:cs typeface="Gill Sans" charset="0"/>
              </a:rPr>
              <a:t>Housing Structural Heat Analysis</a:t>
            </a:r>
            <a:endParaRPr lang="en-US" sz="6400" b="1" dirty="0" smtClean="0">
              <a:latin typeface="Helvetica Neue"/>
              <a:ea typeface="Gill Sans" charset="0"/>
              <a:cs typeface="Gill Sans" charset="0"/>
            </a:endParaRPr>
          </a:p>
        </p:txBody>
      </p:sp>
      <p:sp>
        <p:nvSpPr>
          <p:cNvPr id="9" name="Subtitle 8"/>
          <p:cNvSpPr>
            <a:spLocks noGrp="1"/>
          </p:cNvSpPr>
          <p:nvPr>
            <p:ph type="subTitle" idx="1"/>
          </p:nvPr>
        </p:nvSpPr>
        <p:spPr>
          <a:xfrm>
            <a:off x="1" y="2568099"/>
            <a:ext cx="12192000" cy="4299625"/>
          </a:xfrm>
        </p:spPr>
        <p:txBody>
          <a:bodyPr>
            <a:normAutofit/>
          </a:bodyPr>
          <a:lstStyle/>
          <a:p>
            <a:r>
              <a:rPr lang="en-US" sz="4200" u="sng" dirty="0" smtClean="0">
                <a:latin typeface="Helvetica Neue"/>
              </a:rPr>
              <a:t>Authors</a:t>
            </a:r>
            <a:r>
              <a:rPr lang="en-US" sz="4200" dirty="0" smtClean="0">
                <a:latin typeface="Helvetica Neue"/>
              </a:rPr>
              <a:t>:</a:t>
            </a:r>
          </a:p>
          <a:p>
            <a:r>
              <a:rPr lang="en-US" sz="4200" dirty="0" smtClean="0">
                <a:latin typeface="Helvetica Neue"/>
              </a:rPr>
              <a:t>Marko Gonzales, </a:t>
            </a:r>
            <a:r>
              <a:rPr lang="en-US" sz="4200" dirty="0" err="1" smtClean="0">
                <a:latin typeface="Helvetica Neue"/>
              </a:rPr>
              <a:t>Zhichao</a:t>
            </a:r>
            <a:r>
              <a:rPr lang="en-US" sz="4200" dirty="0" smtClean="0">
                <a:latin typeface="Helvetica Neue"/>
              </a:rPr>
              <a:t> </a:t>
            </a:r>
            <a:r>
              <a:rPr lang="en-US" sz="4200" dirty="0">
                <a:latin typeface="Helvetica Neue"/>
              </a:rPr>
              <a:t>Ma, Milan </a:t>
            </a:r>
            <a:r>
              <a:rPr lang="en-US" sz="4200" dirty="0" smtClean="0">
                <a:latin typeface="Helvetica Neue"/>
              </a:rPr>
              <a:t>Patel</a:t>
            </a:r>
            <a:endParaRPr lang="en-US" sz="4200" dirty="0">
              <a:latin typeface="Helvetica Neue"/>
            </a:endParaRPr>
          </a:p>
          <a:p>
            <a:endParaRPr lang="en-US" sz="4200" dirty="0" smtClean="0">
              <a:latin typeface="Helvetica Neue"/>
            </a:endParaRPr>
          </a:p>
          <a:p>
            <a:r>
              <a:rPr lang="en-US" sz="4200" u="sng" dirty="0" smtClean="0">
                <a:latin typeface="Helvetica Neue"/>
              </a:rPr>
              <a:t>Code Repository URL</a:t>
            </a:r>
            <a:r>
              <a:rPr lang="en-US" sz="4200" dirty="0" smtClean="0">
                <a:latin typeface="Helvetica Neue"/>
              </a:rPr>
              <a:t>:</a:t>
            </a:r>
          </a:p>
          <a:p>
            <a:r>
              <a:rPr lang="en-US" sz="4200" dirty="0" smtClean="0">
                <a:latin typeface="Helvetica Neue"/>
              </a:rPr>
              <a:t>https</a:t>
            </a:r>
            <a:r>
              <a:rPr lang="en-US" sz="4200" dirty="0" smtClean="0">
                <a:latin typeface="Helvetica Neue"/>
              </a:rPr>
              <a:t>://</a:t>
            </a:r>
            <a:r>
              <a:rPr lang="en-US" sz="4200" dirty="0" smtClean="0">
                <a:latin typeface="Helvetica Neue"/>
              </a:rPr>
              <a:t>github.com/ASU-CompMethodsPhysics-PHY494/final-2018-494_heat_wizards</a:t>
            </a:r>
            <a:endParaRPr lang="en-US" sz="4200" dirty="0" smtClean="0">
              <a:latin typeface="Helvetica Neue"/>
            </a:endParaRPr>
          </a:p>
        </p:txBody>
      </p:sp>
    </p:spTree>
    <p:extLst>
      <p:ext uri="{BB962C8B-B14F-4D97-AF65-F5344CB8AC3E}">
        <p14:creationId xmlns:p14="http://schemas.microsoft.com/office/powerpoint/2010/main" val="4273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834" y="264839"/>
            <a:ext cx="9096704" cy="4654002"/>
          </a:xfrm>
        </p:spPr>
      </p:pic>
      <p:sp>
        <p:nvSpPr>
          <p:cNvPr id="5" name="TextBox 4"/>
          <p:cNvSpPr txBox="1"/>
          <p:nvPr/>
        </p:nvSpPr>
        <p:spPr>
          <a:xfrm>
            <a:off x="4256689" y="5722882"/>
            <a:ext cx="4950373" cy="553998"/>
          </a:xfrm>
          <a:prstGeom prst="rect">
            <a:avLst/>
          </a:prstGeom>
          <a:noFill/>
        </p:spPr>
        <p:txBody>
          <a:bodyPr wrap="squar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890906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                              Summery</a:t>
            </a:r>
            <a:endParaRPr lang="en-US" sz="4000" dirty="0">
              <a:latin typeface="Gill Sans" charset="0"/>
              <a:ea typeface="Gill Sans" charset="0"/>
              <a:cs typeface="Gill Sans" charset="0"/>
            </a:endParaRPr>
          </a:p>
        </p:txBody>
      </p:sp>
      <p:sp>
        <p:nvSpPr>
          <p:cNvPr id="3" name="Content Placeholder 2"/>
          <p:cNvSpPr>
            <a:spLocks noGrp="1"/>
          </p:cNvSpPr>
          <p:nvPr>
            <p:ph idx="1"/>
          </p:nvPr>
        </p:nvSpPr>
        <p:spPr/>
        <p:txBody>
          <a:bodyPr/>
          <a:lstStyle/>
          <a:p>
            <a:pPr marL="0" indent="0">
              <a:buNone/>
            </a:pPr>
            <a:r>
              <a:rPr lang="en-US" dirty="0" smtClean="0"/>
              <a:t>From solving the Heat equation numerically we can see from the plots of the temperature distributions that wood is the best insulator and copper is the worst, from the chosen materials. Also, it can be seen that the temperature gradient is the highest at the outside boundary, which is expected, this also means the flow of thermal energy is the highest at this point. This is also where all the thermal energy is gained or lost depending on the sign of the temperate difference. This is where an air conditioning unit comes into play to restore the inside temperature to some set amount desired by the occupants.          </a:t>
            </a:r>
            <a:endParaRPr lang="en-US" dirty="0"/>
          </a:p>
        </p:txBody>
      </p:sp>
    </p:spTree>
    <p:extLst>
      <p:ext uri="{BB962C8B-B14F-4D97-AF65-F5344CB8AC3E}">
        <p14:creationId xmlns:p14="http://schemas.microsoft.com/office/powerpoint/2010/main" val="136435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references</a:t>
            </a:r>
          </a:p>
        </p:txBody>
      </p:sp>
      <p:sp>
        <p:nvSpPr>
          <p:cNvPr id="3" name="Content Placeholder 2"/>
          <p:cNvSpPr>
            <a:spLocks noGrp="1"/>
          </p:cNvSpPr>
          <p:nvPr>
            <p:ph idx="1"/>
          </p:nvPr>
        </p:nvSpPr>
        <p:spPr/>
        <p:txBody>
          <a:bodyPr>
            <a:normAutofit/>
          </a:bodyPr>
          <a:lstStyle/>
          <a:p>
            <a:r>
              <a:rPr lang="en-US" sz="1500" dirty="0" err="1" smtClean="0">
                <a:latin typeface="Gill Sans" charset="0"/>
                <a:ea typeface="Gill Sans" charset="0"/>
                <a:cs typeface="Gill Sans" charset="0"/>
              </a:rPr>
              <a:t>url</a:t>
            </a:r>
            <a:r>
              <a:rPr lang="en-US" sz="1500" dirty="0" smtClean="0">
                <a:latin typeface="Gill Sans" charset="0"/>
                <a:ea typeface="Gill Sans" charset="0"/>
                <a:cs typeface="Gill Sans" charset="0"/>
              </a:rPr>
              <a:t>: https://</a:t>
            </a:r>
            <a:r>
              <a:rPr lang="en-US" sz="1500" dirty="0" err="1" smtClean="0">
                <a:latin typeface="Gill Sans" charset="0"/>
                <a:ea typeface="Gill Sans" charset="0"/>
                <a:cs typeface="Gill Sans" charset="0"/>
              </a:rPr>
              <a:t>www.engineeringtoolbox.com</a:t>
            </a:r>
            <a:r>
              <a:rPr lang="en-US" sz="1500" dirty="0" smtClean="0">
                <a:latin typeface="Gill Sans" charset="0"/>
                <a:ea typeface="Gill Sans" charset="0"/>
                <a:cs typeface="Gill Sans" charset="0"/>
              </a:rPr>
              <a:t> </a:t>
            </a:r>
            <a:endParaRPr lang="en-US" sz="1500" dirty="0">
              <a:latin typeface="Gill Sans" charset="0"/>
              <a:ea typeface="Gill Sans" charset="0"/>
              <a:cs typeface="Gill Sans" charset="0"/>
            </a:endParaRPr>
          </a:p>
        </p:txBody>
      </p:sp>
    </p:spTree>
    <p:extLst>
      <p:ext uri="{BB962C8B-B14F-4D97-AF65-F5344CB8AC3E}">
        <p14:creationId xmlns:p14="http://schemas.microsoft.com/office/powerpoint/2010/main" val="167235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973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Background</a:t>
            </a:r>
            <a:endParaRPr lang="en-US" sz="4000" b="1" dirty="0">
              <a:latin typeface="Helvetica Neue"/>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1381324"/>
                <a:ext cx="11225719" cy="5000017"/>
              </a:xfrm>
            </p:spPr>
            <p:txBody>
              <a:bodyPr>
                <a:normAutofit/>
              </a:bodyPr>
              <a:lstStyle/>
              <a:p>
                <a:pPr marL="0" indent="0">
                  <a:buNone/>
                </a:pPr>
                <a:r>
                  <a:rPr lang="en-US" sz="3000" dirty="0" smtClean="0">
                    <a:latin typeface="Helvetica Neue"/>
                  </a:rPr>
                  <a:t>This project was motivated by curiosity regarding how heat diffusion governs the temperature distribution within houses. The insulation material may vary, but which one is best for a home in the southwest? The solution was determined by numerically simulating the heat equation with the insulation material provided as a parameter:</a:t>
                </a:r>
              </a:p>
              <a:p>
                <a:pPr marL="0" indent="0">
                  <a:buNone/>
                </a:pPr>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Gill Sans" charset="0"/>
                              <a:cs typeface="Gill Sans" charset="0"/>
                            </a:rPr>
                          </m:ctrlPr>
                        </m:fPr>
                        <m:num>
                          <m:r>
                            <a:rPr lang="en-US" sz="3000" i="1">
                              <a:latin typeface="Cambria Math" charset="0"/>
                              <a:ea typeface="Cambria Math" charset="0"/>
                              <a:cs typeface="Cambria Math" charset="0"/>
                            </a:rPr>
                            <m:t>𝜕</m:t>
                          </m:r>
                          <m:r>
                            <a:rPr lang="en-US" sz="3000" i="1">
                              <a:latin typeface="Cambria Math" charset="0"/>
                              <a:ea typeface="Gill Sans" charset="0"/>
                              <a:cs typeface="Gill Sans" charset="0"/>
                            </a:rPr>
                            <m:t>𝑇</m:t>
                          </m:r>
                        </m:num>
                        <m:den>
                          <m:r>
                            <a:rPr lang="en-US" sz="3000" i="1">
                              <a:latin typeface="Cambria Math" charset="0"/>
                              <a:ea typeface="Cambria Math" charset="0"/>
                              <a:cs typeface="Cambria Math" charset="0"/>
                            </a:rPr>
                            <m:t>𝜕</m:t>
                          </m:r>
                          <m:r>
                            <a:rPr lang="en-US" sz="3000" i="1">
                              <a:latin typeface="Cambria Math" charset="0"/>
                              <a:ea typeface="Gill Sans" charset="0"/>
                              <a:cs typeface="Gill Sans" charset="0"/>
                            </a:rPr>
                            <m:t>𝑡</m:t>
                          </m:r>
                        </m:den>
                      </m:f>
                      <m:r>
                        <a:rPr lang="en-US" sz="3000" i="1">
                          <a:latin typeface="Cambria Math" charset="0"/>
                          <a:ea typeface="Gill Sans" charset="0"/>
                          <a:cs typeface="Gill Sans" charset="0"/>
                        </a:rPr>
                        <m:t>=</m:t>
                      </m:r>
                      <m:r>
                        <a:rPr lang="en-US" sz="3000" b="0" i="1" smtClean="0">
                          <a:latin typeface="Cambria Math" panose="02040503050406030204" pitchFamily="18" charset="0"/>
                          <a:ea typeface="Gill Sans" charset="0"/>
                          <a:cs typeface="Gill Sans" charset="0"/>
                        </a:rPr>
                        <m:t>𝛼</m:t>
                      </m:r>
                      <m:sSup>
                        <m:sSupPr>
                          <m:ctrlPr>
                            <a:rPr lang="en-US" sz="3000" i="1">
                              <a:latin typeface="Cambria Math" panose="02040503050406030204" pitchFamily="18" charset="0"/>
                              <a:ea typeface="Gill Sans" charset="0"/>
                              <a:cs typeface="Gill Sans" charset="0"/>
                            </a:rPr>
                          </m:ctrlPr>
                        </m:sSupPr>
                        <m:e>
                          <m:r>
                            <a:rPr lang="en-US" sz="3000" i="0">
                              <a:latin typeface="Cambria Math" charset="0"/>
                              <a:ea typeface="Cambria Math" charset="0"/>
                              <a:cs typeface="Cambria Math" charset="0"/>
                            </a:rPr>
                            <m:t>∇</m:t>
                          </m:r>
                        </m:e>
                        <m:sup>
                          <m:r>
                            <a:rPr lang="en-US" sz="3000" i="1">
                              <a:latin typeface="Cambria Math" charset="0"/>
                              <a:ea typeface="Gill Sans" charset="0"/>
                              <a:cs typeface="Gill Sans" charset="0"/>
                            </a:rPr>
                            <m:t>2</m:t>
                          </m:r>
                        </m:sup>
                      </m:sSup>
                      <m:r>
                        <a:rPr lang="en-US" sz="3000" b="0" i="1" smtClean="0">
                          <a:latin typeface="Cambria Math" panose="02040503050406030204" pitchFamily="18" charset="0"/>
                          <a:ea typeface="Gill Sans" charset="0"/>
                          <a:cs typeface="Gill Sans" charset="0"/>
                        </a:rPr>
                        <m:t>𝑇</m:t>
                      </m:r>
                    </m:oMath>
                  </m:oMathPara>
                </a14:m>
                <a:endParaRPr lang="en-US" sz="3000" dirty="0" smtClean="0">
                  <a:latin typeface="Helvetica Neue"/>
                </a:endParaRPr>
              </a:p>
              <a:p>
                <a:pPr marL="0" indent="0">
                  <a:buNone/>
                </a:pPr>
                <a:r>
                  <a:rPr lang="en-US" sz="3000" dirty="0" smtClean="0">
                    <a:latin typeface="Helvetica Neue"/>
                  </a:rPr>
                  <a:t>where </a:t>
                </a:r>
                <a14:m>
                  <m:oMath xmlns:m="http://schemas.openxmlformats.org/officeDocument/2006/math">
                    <m:r>
                      <a:rPr lang="en-US" sz="3000" b="0" i="1" smtClean="0">
                        <a:latin typeface="Cambria Math" panose="02040503050406030204" pitchFamily="18" charset="0"/>
                      </a:rPr>
                      <m:t>𝑇</m:t>
                    </m:r>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oMath>
                </a14:m>
                <a:r>
                  <a:rPr lang="en-US" sz="3000" dirty="0" smtClean="0">
                    <a:latin typeface="Helvetica Neue"/>
                  </a:rPr>
                  <a:t> is the temperature at time </a:t>
                </a:r>
                <a14:m>
                  <m:oMath xmlns:m="http://schemas.openxmlformats.org/officeDocument/2006/math">
                    <m:r>
                      <a:rPr lang="en-US" sz="3000" b="0" i="1" smtClean="0">
                        <a:latin typeface="Cambria Math" panose="02040503050406030204" pitchFamily="18" charset="0"/>
                      </a:rPr>
                      <m:t>𝑡</m:t>
                    </m:r>
                  </m:oMath>
                </a14:m>
                <a:r>
                  <a:rPr lang="en-US" sz="3000" dirty="0" smtClean="0">
                    <a:latin typeface="Helvetica Neue"/>
                  </a:rPr>
                  <a:t> and position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smtClean="0">
                    <a:latin typeface="Helvetica Neue"/>
                  </a:rPr>
                  <a:t>, </a:t>
                </a:r>
                <a14:m>
                  <m:oMath xmlns:m="http://schemas.openxmlformats.org/officeDocument/2006/math">
                    <m:r>
                      <a:rPr lang="en-US" sz="3000" b="0" i="1" smtClean="0">
                        <a:latin typeface="Cambria Math" panose="02040503050406030204" pitchFamily="18" charset="0"/>
                      </a:rPr>
                      <m:t>𝛼</m:t>
                    </m:r>
                  </m:oMath>
                </a14:m>
                <a:r>
                  <a:rPr lang="en-US" sz="3000" dirty="0" smtClean="0">
                    <a:latin typeface="Helvetica Neue"/>
                  </a:rPr>
                  <a:t> is the thermal diffusivity of the material at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smtClean="0">
                    <a:latin typeface="Helvetica Neue"/>
                  </a:rPr>
                  <a:t>, and </a:t>
                </a:r>
                <a14:m>
                  <m:oMath xmlns:m="http://schemas.openxmlformats.org/officeDocument/2006/math">
                    <m:sSup>
                      <m:sSupPr>
                        <m:ctrlPr>
                          <a:rPr lang="en-US" sz="3000" b="0" i="1" smtClean="0">
                            <a:latin typeface="Cambria Math" panose="02040503050406030204" pitchFamily="18" charset="0"/>
                          </a:rPr>
                        </m:ctrlPr>
                      </m:sSupPr>
                      <m:e>
                        <m:r>
                          <a:rPr lang="en-US" sz="3000" b="0" i="0" smtClean="0">
                            <a:latin typeface="Cambria Math" panose="02040503050406030204" pitchFamily="18" charset="0"/>
                          </a:rPr>
                          <m:t>∇</m:t>
                        </m:r>
                      </m:e>
                      <m:sup>
                        <m:r>
                          <a:rPr lang="en-US" sz="3000" b="0" i="1" smtClean="0">
                            <a:latin typeface="Cambria Math" panose="02040503050406030204" pitchFamily="18" charset="0"/>
                          </a:rPr>
                          <m:t>2</m:t>
                        </m:r>
                      </m:sup>
                    </m:sSup>
                  </m:oMath>
                </a14:m>
                <a:r>
                  <a:rPr lang="en-US" sz="3000" dirty="0" smtClean="0">
                    <a:latin typeface="Helvetica Neue"/>
                  </a:rPr>
                  <a:t> is the Laplacian operator.</a:t>
                </a:r>
                <a:endParaRPr lang="en-US" sz="3000" dirty="0">
                  <a:latin typeface="Helvetica Neu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1381324"/>
                <a:ext cx="11225719" cy="5000017"/>
              </a:xfrm>
              <a:blipFill rotWithShape="0">
                <a:blip r:embed="rId2"/>
                <a:stretch>
                  <a:fillRect l="-1304" t="-2561" r="-1032"/>
                </a:stretch>
              </a:blipFill>
            </p:spPr>
            <p:txBody>
              <a:bodyPr/>
              <a:lstStyle/>
              <a:p>
                <a:r>
                  <a:rPr lang="en-US">
                    <a:noFill/>
                  </a:rPr>
                  <a:t> </a:t>
                </a:r>
              </a:p>
            </p:txBody>
          </p:sp>
        </mc:Fallback>
      </mc:AlternateContent>
    </p:spTree>
    <p:extLst>
      <p:ext uri="{BB962C8B-B14F-4D97-AF65-F5344CB8AC3E}">
        <p14:creationId xmlns:p14="http://schemas.microsoft.com/office/powerpoint/2010/main" val="33549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Methodology</a:t>
            </a:r>
            <a:endParaRPr lang="en-US" sz="4000" b="1" dirty="0">
              <a:latin typeface="Helvetica Neue"/>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1381324"/>
                <a:ext cx="11225719" cy="5000017"/>
              </a:xfrm>
            </p:spPr>
            <p:txBody>
              <a:bodyPr>
                <a:normAutofit/>
              </a:bodyPr>
              <a:lstStyle/>
              <a:p>
                <a:r>
                  <a:rPr lang="en-US" sz="3000" dirty="0" smtClean="0">
                    <a:latin typeface="Helvetica Neue"/>
                  </a:rPr>
                  <a:t>Upon investigation, insulation materials vary far and wide, with subcategories in rare cases. Thus, only four materials are considered in order to truncate the problem.</a:t>
                </a:r>
              </a:p>
              <a:p>
                <a:pPr lvl="1"/>
                <a:r>
                  <a:rPr lang="en-US" sz="2600" dirty="0" smtClean="0">
                    <a:latin typeface="Helvetica Neue"/>
                  </a:rPr>
                  <a:t>Note: </a:t>
                </a:r>
                <a14:m>
                  <m:oMath xmlns:m="http://schemas.openxmlformats.org/officeDocument/2006/math">
                    <m:r>
                      <a:rPr lang="en-US" sz="2600" b="0" i="1" smtClean="0">
                        <a:latin typeface="Cambria Math" panose="02040503050406030204" pitchFamily="18" charset="0"/>
                      </a:rPr>
                      <m:t>𝛼</m:t>
                    </m:r>
                    <m:r>
                      <a:rPr lang="en-US" sz="2600" b="0" i="1" smtClean="0">
                        <a:latin typeface="Cambria Math" panose="02040503050406030204" pitchFamily="18" charset="0"/>
                      </a:rPr>
                      <m:t>=</m:t>
                    </m:r>
                    <m:r>
                      <a:rPr lang="en-US" sz="2600" b="0" i="1" smtClean="0">
                        <a:latin typeface="Cambria Math" panose="02040503050406030204" pitchFamily="18" charset="0"/>
                      </a:rPr>
                      <m:t>𝜅</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𝑃</m:t>
                        </m:r>
                      </m:sub>
                    </m:sSub>
                    <m:r>
                      <a:rPr lang="en-US" sz="2600" b="0" i="1" smtClean="0">
                        <a:latin typeface="Cambria Math" panose="02040503050406030204" pitchFamily="18" charset="0"/>
                      </a:rPr>
                      <m:t>𝜌</m:t>
                    </m:r>
                  </m:oMath>
                </a14:m>
                <a:endParaRPr lang="en-US" sz="2600" dirty="0" smtClean="0">
                  <a:latin typeface="Helvetica Neu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1381324"/>
                <a:ext cx="11225719" cy="5000017"/>
              </a:xfrm>
              <a:blipFill rotWithShape="0">
                <a:blip r:embed="rId2"/>
                <a:stretch>
                  <a:fillRect l="-1141" t="-2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Content Placeholder 3"/>
              <p:cNvGraphicFramePr>
                <a:graphicFrameLocks/>
              </p:cNvGraphicFramePr>
              <p:nvPr>
                <p:extLst>
                  <p:ext uri="{D42A27DB-BD31-4B8C-83A1-F6EECF244321}">
                    <p14:modId xmlns:p14="http://schemas.microsoft.com/office/powerpoint/2010/main" val="614804940"/>
                  </p:ext>
                </p:extLst>
              </p:nvPr>
            </p:nvGraphicFramePr>
            <p:xfrm>
              <a:off x="649194" y="3319774"/>
              <a:ext cx="10900093" cy="3061481"/>
            </p:xfrm>
            <a:graphic>
              <a:graphicData uri="http://schemas.openxmlformats.org/drawingml/2006/table">
                <a:tbl>
                  <a:tblPr firstRow="1" bandRow="1">
                    <a:tableStyleId>{5940675A-B579-460E-94D1-54222C63F5DA}</a:tableStyleId>
                  </a:tblPr>
                  <a:tblGrid>
                    <a:gridCol w="1449705"/>
                    <a:gridCol w="3300857"/>
                    <a:gridCol w="3656394"/>
                    <a:gridCol w="2493137"/>
                  </a:tblGrid>
                  <a:tr h="925374">
                    <a:tc>
                      <a:txBody>
                        <a:bodyPr/>
                        <a:lstStyle/>
                        <a:p>
                          <a:pPr algn="ctr"/>
                          <a:r>
                            <a:rPr lang="en-US" sz="2600" dirty="0" smtClean="0">
                              <a:latin typeface="Helvetica Neue"/>
                              <a:ea typeface="Gill Sans" charset="0"/>
                              <a:cs typeface="Gill Sans" charset="0"/>
                            </a:rPr>
                            <a:t>Material</a:t>
                          </a:r>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Conductivity, </a:t>
                          </a:r>
                          <a14:m>
                            <m:oMath xmlns:m="http://schemas.openxmlformats.org/officeDocument/2006/math">
                              <m:r>
                                <a:rPr lang="en-US" sz="2600" b="0" i="1" smtClean="0">
                                  <a:latin typeface="Cambria Math" panose="02040503050406030204" pitchFamily="18" charset="0"/>
                                  <a:ea typeface="Gill Sans" charset="0"/>
                                  <a:cs typeface="Gill Sans" charset="0"/>
                                </a:rPr>
                                <m:t>𝜅</m:t>
                              </m:r>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W</m:t>
                                      </m:r>
                                    </m:num>
                                    <m:den>
                                      <m:r>
                                        <m:rPr>
                                          <m:sty m:val="p"/>
                                        </m:rPr>
                                        <a:rPr lang="en-US" sz="2600" b="0" i="0" smtClean="0">
                                          <a:latin typeface="Cambria Math" panose="02040503050406030204" pitchFamily="18" charset="0"/>
                                          <a:ea typeface="Gill Sans" charset="0"/>
                                          <a:cs typeface="Gill Sans" charset="0"/>
                                        </a:rPr>
                                        <m:t>m</m:t>
                                      </m:r>
                                      <m:r>
                                        <a:rPr lang="en-US" sz="2600" b="0" i="1" smtClean="0">
                                          <a:latin typeface="Cambria Math" panose="02040503050406030204" pitchFamily="18" charset="0"/>
                                          <a:ea typeface="Cambria Math" panose="02040503050406030204" pitchFamily="18" charset="0"/>
                                          <a:cs typeface="Gill Sans" charset="0"/>
                                        </a:rPr>
                                        <m:t>∙</m:t>
                                      </m:r>
                                      <m:r>
                                        <m:rPr>
                                          <m:sty m:val="p"/>
                                        </m:rPr>
                                        <a:rPr lang="en-US" sz="2600" b="0" i="0" smtClean="0">
                                          <a:latin typeface="Cambria Math" panose="02040503050406030204" pitchFamily="18" charset="0"/>
                                          <a:ea typeface="Gill Sans" charset="0"/>
                                          <a:cs typeface="Gill Sans" charset="0"/>
                                        </a:rPr>
                                        <m:t>K</m:t>
                                      </m:r>
                                    </m:den>
                                  </m:f>
                                </m:e>
                              </m:d>
                            </m:oMath>
                          </a14:m>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Specific Heat, </a:t>
                          </a:r>
                          <a14:m>
                            <m:oMath xmlns:m="http://schemas.openxmlformats.org/officeDocument/2006/math">
                              <m:sSub>
                                <m:sSubPr>
                                  <m:ctrlPr>
                                    <a:rPr lang="en-US" sz="2600" b="0" i="1" smtClean="0">
                                      <a:latin typeface="Cambria Math" panose="02040503050406030204" pitchFamily="18" charset="0"/>
                                      <a:ea typeface="Gill Sans" charset="0"/>
                                      <a:cs typeface="Gill Sans" charset="0"/>
                                    </a:rPr>
                                  </m:ctrlPr>
                                </m:sSubPr>
                                <m:e>
                                  <m:r>
                                    <a:rPr lang="en-US" sz="2600" b="0" i="1" smtClean="0">
                                      <a:latin typeface="Cambria Math" panose="02040503050406030204" pitchFamily="18" charset="0"/>
                                      <a:ea typeface="Gill Sans" charset="0"/>
                                      <a:cs typeface="Gill Sans" charset="0"/>
                                    </a:rPr>
                                    <m:t>𝑐</m:t>
                                  </m:r>
                                </m:e>
                                <m:sub>
                                  <m:r>
                                    <a:rPr lang="en-US" sz="2600" b="0" i="1" smtClean="0">
                                      <a:latin typeface="Cambria Math" panose="02040503050406030204" pitchFamily="18" charset="0"/>
                                      <a:ea typeface="Gill Sans" charset="0"/>
                                      <a:cs typeface="Gill Sans" charset="0"/>
                                    </a:rPr>
                                    <m:t>𝑃</m:t>
                                  </m:r>
                                </m:sub>
                              </m:sSub>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J</m:t>
                                      </m:r>
                                    </m:num>
                                    <m:den>
                                      <m:r>
                                        <m:rPr>
                                          <m:sty m:val="p"/>
                                        </m:rPr>
                                        <a:rPr lang="en-US" sz="2600" b="0" i="0" smtClean="0">
                                          <a:latin typeface="Cambria Math" panose="02040503050406030204" pitchFamily="18" charset="0"/>
                                          <a:ea typeface="Gill Sans" charset="0"/>
                                          <a:cs typeface="Gill Sans" charset="0"/>
                                        </a:rPr>
                                        <m:t>kg</m:t>
                                      </m:r>
                                      <m:r>
                                        <a:rPr lang="en-US" sz="2600" b="0" i="1" smtClean="0">
                                          <a:latin typeface="Cambria Math" panose="02040503050406030204" pitchFamily="18" charset="0"/>
                                          <a:ea typeface="Cambria Math" panose="02040503050406030204" pitchFamily="18" charset="0"/>
                                          <a:cs typeface="Gill Sans" charset="0"/>
                                        </a:rPr>
                                        <m:t>∙</m:t>
                                      </m:r>
                                      <m:r>
                                        <m:rPr>
                                          <m:sty m:val="p"/>
                                        </m:rPr>
                                        <a:rPr lang="en-US" sz="2600" b="0" i="0" smtClean="0">
                                          <a:latin typeface="Cambria Math" panose="02040503050406030204" pitchFamily="18" charset="0"/>
                                          <a:ea typeface="Gill Sans" charset="0"/>
                                          <a:cs typeface="Gill Sans" charset="0"/>
                                        </a:rPr>
                                        <m:t>K</m:t>
                                      </m:r>
                                    </m:den>
                                  </m:f>
                                </m:e>
                              </m:d>
                            </m:oMath>
                          </a14:m>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Density, </a:t>
                          </a:r>
                          <a14:m>
                            <m:oMath xmlns:m="http://schemas.openxmlformats.org/officeDocument/2006/math">
                              <m:r>
                                <a:rPr lang="en-US" sz="2600" b="0" i="1" smtClean="0">
                                  <a:latin typeface="Cambria Math" panose="02040503050406030204" pitchFamily="18" charset="0"/>
                                  <a:ea typeface="Gill Sans" charset="0"/>
                                  <a:cs typeface="Gill Sans" charset="0"/>
                                </a:rPr>
                                <m:t>𝜌</m:t>
                              </m:r>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kg</m:t>
                                      </m:r>
                                    </m:num>
                                    <m:den>
                                      <m:sSup>
                                        <m:sSupPr>
                                          <m:ctrlPr>
                                            <a:rPr lang="bg-BG" sz="2600" i="1" smtClean="0">
                                              <a:latin typeface="Cambria Math" panose="02040503050406030204" pitchFamily="18" charset="0"/>
                                              <a:ea typeface="Gill Sans" charset="0"/>
                                              <a:cs typeface="Gill Sans" charset="0"/>
                                            </a:rPr>
                                          </m:ctrlPr>
                                        </m:sSupPr>
                                        <m:e>
                                          <m:r>
                                            <m:rPr>
                                              <m:sty m:val="p"/>
                                            </m:rPr>
                                            <a:rPr lang="en-US" sz="2600" b="0" i="0" smtClean="0">
                                              <a:latin typeface="Cambria Math" panose="02040503050406030204" pitchFamily="18" charset="0"/>
                                              <a:ea typeface="Gill Sans" charset="0"/>
                                              <a:cs typeface="Gill Sans" charset="0"/>
                                            </a:rPr>
                                            <m:t>m</m:t>
                                          </m:r>
                                        </m:e>
                                        <m:sup>
                                          <m:r>
                                            <a:rPr lang="en-US" sz="2600" b="0" i="1" smtClean="0">
                                              <a:latin typeface="Cambria Math" panose="02040503050406030204" pitchFamily="18" charset="0"/>
                                              <a:ea typeface="Gill Sans" charset="0"/>
                                              <a:cs typeface="Gill Sans" charset="0"/>
                                            </a:rPr>
                                            <m:t>3</m:t>
                                          </m:r>
                                        </m:sup>
                                      </m:sSup>
                                    </m:den>
                                  </m:f>
                                </m:e>
                              </m:d>
                            </m:oMath>
                          </a14:m>
                          <a:endParaRPr lang="en-US" sz="2600" dirty="0">
                            <a:latin typeface="Helvetica Neue"/>
                            <a:ea typeface="Gill Sans" charset="0"/>
                            <a:cs typeface="Gill Sans" charset="0"/>
                          </a:endParaRPr>
                        </a:p>
                      </a:txBody>
                      <a:tcPr anchor="ctr"/>
                    </a:tc>
                  </a:tr>
                  <a:tr h="537773">
                    <a:tc>
                      <a:txBody>
                        <a:bodyPr/>
                        <a:lstStyle/>
                        <a:p>
                          <a:r>
                            <a:rPr lang="en-US" sz="2600" dirty="0" smtClean="0">
                              <a:latin typeface="Helvetica Neue"/>
                              <a:ea typeface="Gill Sans" charset="0"/>
                              <a:cs typeface="Gill Sans" charset="0"/>
                            </a:rPr>
                            <a:t>Air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0.02624</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1000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1.177</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Brick</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0.8</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900</a:t>
                          </a:r>
                          <a:endParaRPr lang="en-US" sz="2600" dirty="0">
                            <a:latin typeface="Helvetica Neue"/>
                            <a:ea typeface="Gill Sans" charset="0"/>
                            <a:cs typeface="Gill Sans" charset="0"/>
                          </a:endParaRPr>
                        </a:p>
                      </a:txBody>
                      <a:tcPr anchor="ctr"/>
                    </a:tc>
                    <a:tc>
                      <a:txBody>
                        <a:bodyPr/>
                        <a:lstStyle/>
                        <a:p>
                          <a:r>
                            <a:rPr lang="nb-NO" sz="2600" dirty="0" smtClean="0">
                              <a:latin typeface="Helvetica Neue"/>
                              <a:ea typeface="Gill Sans" charset="0"/>
                              <a:cs typeface="Gill Sans" charset="0"/>
                            </a:rPr>
                            <a:t>1900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Wood</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0.17</a:t>
                          </a:r>
                          <a:endParaRPr lang="en-US" sz="2600" dirty="0">
                            <a:latin typeface="Helvetica Neue"/>
                            <a:ea typeface="Gill Sans" charset="0"/>
                            <a:cs typeface="Gill Sans" charset="0"/>
                          </a:endParaRPr>
                        </a:p>
                      </a:txBody>
                      <a:tcPr anchor="ctr"/>
                    </a:tc>
                    <a:tc>
                      <a:txBody>
                        <a:bodyPr/>
                        <a:lstStyle/>
                        <a:p>
                          <a:r>
                            <a:rPr lang="fi-FI" sz="2600" dirty="0" smtClean="0">
                              <a:latin typeface="Helvetica Neue"/>
                              <a:ea typeface="Gill Sans" charset="0"/>
                              <a:cs typeface="Gill Sans" charset="0"/>
                            </a:rPr>
                            <a:t>2000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750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Copper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401</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390</a:t>
                          </a:r>
                          <a:endParaRPr lang="en-US" sz="2600" dirty="0">
                            <a:latin typeface="Helvetica Neue"/>
                            <a:ea typeface="Gill Sans" charset="0"/>
                            <a:cs typeface="Gill Sans" charset="0"/>
                          </a:endParaRPr>
                        </a:p>
                      </a:txBody>
                      <a:tcPr anchor="ctr"/>
                    </a:tc>
                    <a:tc>
                      <a:txBody>
                        <a:bodyPr/>
                        <a:lstStyle/>
                        <a:p>
                          <a:r>
                            <a:rPr lang="nb-NO" sz="2600" smtClean="0">
                              <a:latin typeface="Helvetica Neue"/>
                              <a:ea typeface="Gill Sans" charset="0"/>
                              <a:cs typeface="Gill Sans" charset="0"/>
                            </a:rPr>
                            <a:t>8790</a:t>
                          </a:r>
                          <a:endParaRPr lang="en-US" sz="2600" dirty="0">
                            <a:latin typeface="Helvetica Neue"/>
                            <a:ea typeface="Gill Sans" charset="0"/>
                            <a:cs typeface="Gill Sans" charset="0"/>
                          </a:endParaRPr>
                        </a:p>
                      </a:txBody>
                      <a:tcPr anchor="ctr"/>
                    </a:tc>
                  </a:tr>
                </a:tbl>
              </a:graphicData>
            </a:graphic>
          </p:graphicFrame>
        </mc:Choice>
        <mc:Fallback>
          <p:graphicFrame>
            <p:nvGraphicFramePr>
              <p:cNvPr id="4" name="Content Placeholder 3"/>
              <p:cNvGraphicFramePr>
                <a:graphicFrameLocks/>
              </p:cNvGraphicFramePr>
              <p:nvPr>
                <p:extLst>
                  <p:ext uri="{D42A27DB-BD31-4B8C-83A1-F6EECF244321}">
                    <p14:modId xmlns:p14="http://schemas.microsoft.com/office/powerpoint/2010/main" val="614804940"/>
                  </p:ext>
                </p:extLst>
              </p:nvPr>
            </p:nvGraphicFramePr>
            <p:xfrm>
              <a:off x="649194" y="3319774"/>
              <a:ext cx="10900093" cy="3061481"/>
            </p:xfrm>
            <a:graphic>
              <a:graphicData uri="http://schemas.openxmlformats.org/drawingml/2006/table">
                <a:tbl>
                  <a:tblPr firstRow="1" bandRow="1">
                    <a:tableStyleId>{5940675A-B579-460E-94D1-54222C63F5DA}</a:tableStyleId>
                  </a:tblPr>
                  <a:tblGrid>
                    <a:gridCol w="1449705"/>
                    <a:gridCol w="3300857"/>
                    <a:gridCol w="3656394"/>
                    <a:gridCol w="2493137"/>
                  </a:tblGrid>
                  <a:tr h="925374">
                    <a:tc>
                      <a:txBody>
                        <a:bodyPr/>
                        <a:lstStyle/>
                        <a:p>
                          <a:pPr algn="ctr"/>
                          <a:r>
                            <a:rPr lang="en-US" sz="2600" dirty="0" smtClean="0">
                              <a:latin typeface="Helvetica Neue"/>
                              <a:ea typeface="Gill Sans" charset="0"/>
                              <a:cs typeface="Gill Sans" charset="0"/>
                            </a:rPr>
                            <a:t>Material</a:t>
                          </a:r>
                          <a:endParaRPr lang="en-US" sz="2600" dirty="0">
                            <a:latin typeface="Helvetica Neue"/>
                            <a:ea typeface="Gill Sans" charset="0"/>
                            <a:cs typeface="Gill Sans" charset="0"/>
                          </a:endParaRPr>
                        </a:p>
                      </a:txBody>
                      <a:tcPr anchor="ctr"/>
                    </a:tc>
                    <a:tc>
                      <a:txBody>
                        <a:bodyPr/>
                        <a:lstStyle/>
                        <a:p>
                          <a:endParaRPr lang="en-US"/>
                        </a:p>
                      </a:txBody>
                      <a:tcPr anchor="ctr">
                        <a:blipFill rotWithShape="0">
                          <a:blip r:embed="rId3"/>
                          <a:stretch>
                            <a:fillRect l="-44096" t="-658" r="-186531" b="-245395"/>
                          </a:stretch>
                        </a:blipFill>
                      </a:tcPr>
                    </a:tc>
                    <a:tc>
                      <a:txBody>
                        <a:bodyPr/>
                        <a:lstStyle/>
                        <a:p>
                          <a:endParaRPr lang="en-US"/>
                        </a:p>
                      </a:txBody>
                      <a:tcPr anchor="ctr">
                        <a:blipFill rotWithShape="0">
                          <a:blip r:embed="rId3"/>
                          <a:stretch>
                            <a:fillRect l="-130167" t="-658" r="-68500" b="-245395"/>
                          </a:stretch>
                        </a:blipFill>
                      </a:tcPr>
                    </a:tc>
                    <a:tc>
                      <a:txBody>
                        <a:bodyPr/>
                        <a:lstStyle/>
                        <a:p>
                          <a:endParaRPr lang="en-US"/>
                        </a:p>
                      </a:txBody>
                      <a:tcPr anchor="ctr">
                        <a:blipFill rotWithShape="0">
                          <a:blip r:embed="rId3"/>
                          <a:stretch>
                            <a:fillRect l="-337653" t="-658" r="-489" b="-245395"/>
                          </a:stretch>
                        </a:blipFill>
                      </a:tcPr>
                    </a:tc>
                  </a:tr>
                  <a:tr h="537773">
                    <a:tc>
                      <a:txBody>
                        <a:bodyPr/>
                        <a:lstStyle/>
                        <a:p>
                          <a:r>
                            <a:rPr lang="en-US" sz="2600" dirty="0" smtClean="0">
                              <a:latin typeface="Helvetica Neue"/>
                              <a:ea typeface="Gill Sans" charset="0"/>
                              <a:cs typeface="Gill Sans" charset="0"/>
                            </a:rPr>
                            <a:t>Air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0.02624</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1000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1.177</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Brick</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0.8</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900</a:t>
                          </a:r>
                          <a:endParaRPr lang="en-US" sz="2600" dirty="0">
                            <a:latin typeface="Helvetica Neue"/>
                            <a:ea typeface="Gill Sans" charset="0"/>
                            <a:cs typeface="Gill Sans" charset="0"/>
                          </a:endParaRPr>
                        </a:p>
                      </a:txBody>
                      <a:tcPr anchor="ctr"/>
                    </a:tc>
                    <a:tc>
                      <a:txBody>
                        <a:bodyPr/>
                        <a:lstStyle/>
                        <a:p>
                          <a:r>
                            <a:rPr lang="nb-NO" sz="2600" dirty="0" smtClean="0">
                              <a:latin typeface="Helvetica Neue"/>
                              <a:ea typeface="Gill Sans" charset="0"/>
                              <a:cs typeface="Gill Sans" charset="0"/>
                            </a:rPr>
                            <a:t>1900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Wood</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0.17</a:t>
                          </a:r>
                          <a:endParaRPr lang="en-US" sz="2600" dirty="0">
                            <a:latin typeface="Helvetica Neue"/>
                            <a:ea typeface="Gill Sans" charset="0"/>
                            <a:cs typeface="Gill Sans" charset="0"/>
                          </a:endParaRPr>
                        </a:p>
                      </a:txBody>
                      <a:tcPr anchor="ctr"/>
                    </a:tc>
                    <a:tc>
                      <a:txBody>
                        <a:bodyPr/>
                        <a:lstStyle/>
                        <a:p>
                          <a:r>
                            <a:rPr lang="fi-FI" sz="2600" dirty="0" smtClean="0">
                              <a:latin typeface="Helvetica Neue"/>
                              <a:ea typeface="Gill Sans" charset="0"/>
                              <a:cs typeface="Gill Sans" charset="0"/>
                            </a:rPr>
                            <a:t>2000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750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Copper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401</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390</a:t>
                          </a:r>
                          <a:endParaRPr lang="en-US" sz="2600" dirty="0">
                            <a:latin typeface="Helvetica Neue"/>
                            <a:ea typeface="Gill Sans" charset="0"/>
                            <a:cs typeface="Gill Sans" charset="0"/>
                          </a:endParaRPr>
                        </a:p>
                      </a:txBody>
                      <a:tcPr anchor="ctr"/>
                    </a:tc>
                    <a:tc>
                      <a:txBody>
                        <a:bodyPr/>
                        <a:lstStyle/>
                        <a:p>
                          <a:r>
                            <a:rPr lang="nb-NO" sz="2600" smtClean="0">
                              <a:latin typeface="Helvetica Neue"/>
                              <a:ea typeface="Gill Sans" charset="0"/>
                              <a:cs typeface="Gill Sans" charset="0"/>
                            </a:rPr>
                            <a:t>8790</a:t>
                          </a:r>
                          <a:endParaRPr lang="en-US" sz="2600" dirty="0">
                            <a:latin typeface="Helvetica Neue"/>
                            <a:ea typeface="Gill Sans" charset="0"/>
                            <a:cs typeface="Gill Sans" charset="0"/>
                          </a:endParaRPr>
                        </a:p>
                      </a:txBody>
                      <a:tcPr anchor="ctr"/>
                    </a:tc>
                  </a:tr>
                </a:tbl>
              </a:graphicData>
            </a:graphic>
          </p:graphicFrame>
        </mc:Fallback>
      </mc:AlternateContent>
    </p:spTree>
    <p:extLst>
      <p:ext uri="{BB962C8B-B14F-4D97-AF65-F5344CB8AC3E}">
        <p14:creationId xmlns:p14="http://schemas.microsoft.com/office/powerpoint/2010/main" val="224173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Crank-Nicolson Algorithm</a:t>
            </a:r>
            <a:endParaRPr lang="en-US" sz="4000" b="1" dirty="0">
              <a:latin typeface="Helvetica Neue"/>
            </a:endParaRPr>
          </a:p>
        </p:txBody>
      </p:sp>
      <p:sp>
        <p:nvSpPr>
          <p:cNvPr id="3" name="Content Placeholder 2"/>
          <p:cNvSpPr>
            <a:spLocks noGrp="1"/>
          </p:cNvSpPr>
          <p:nvPr>
            <p:ph idx="1"/>
          </p:nvPr>
        </p:nvSpPr>
        <p:spPr>
          <a:xfrm>
            <a:off x="486382" y="1381324"/>
            <a:ext cx="11225719" cy="5000017"/>
          </a:xfrm>
        </p:spPr>
        <p:txBody>
          <a:bodyPr>
            <a:normAutofit/>
          </a:bodyPr>
          <a:lstStyle/>
          <a:p>
            <a:endParaRPr lang="en-US" sz="3000" dirty="0" smtClean="0">
              <a:latin typeface="Helvetica Neue"/>
            </a:endParaRPr>
          </a:p>
        </p:txBody>
      </p:sp>
    </p:spTree>
    <p:extLst>
      <p:ext uri="{BB962C8B-B14F-4D97-AF65-F5344CB8AC3E}">
        <p14:creationId xmlns:p14="http://schemas.microsoft.com/office/powerpoint/2010/main" val="158179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ctr">
              <a:buNone/>
            </a:pPr>
            <a:endParaRPr lang="en-US" sz="2400" dirty="0">
              <a:solidFill>
                <a:prstClr val="black"/>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93" y="626210"/>
            <a:ext cx="11159361" cy="5550753"/>
          </a:xfrm>
          <a:prstGeom prst="rect">
            <a:avLst/>
          </a:prstGeom>
        </p:spPr>
      </p:pic>
      <p:sp>
        <p:nvSpPr>
          <p:cNvPr id="6" name="TextBox 5"/>
          <p:cNvSpPr txBox="1"/>
          <p:nvPr/>
        </p:nvSpPr>
        <p:spPr>
          <a:xfrm>
            <a:off x="5202577" y="-81676"/>
            <a:ext cx="2162587" cy="707886"/>
          </a:xfrm>
          <a:prstGeom prst="rect">
            <a:avLst/>
          </a:prstGeom>
          <a:noFill/>
        </p:spPr>
        <p:txBody>
          <a:bodyPr wrap="square" rtlCol="0">
            <a:spAutoFit/>
          </a:bodyPr>
          <a:lstStyle/>
          <a:p>
            <a:r>
              <a:rPr lang="en-US" sz="4000" dirty="0" smtClean="0">
                <a:latin typeface="Gill Sans" charset="0"/>
                <a:ea typeface="Gill Sans" charset="0"/>
                <a:cs typeface="Gill Sans" charset="0"/>
              </a:rPr>
              <a:t>Results</a:t>
            </a:r>
            <a:endParaRPr lang="en-US" sz="4000" dirty="0">
              <a:latin typeface="Gill Sans" charset="0"/>
              <a:ea typeface="Gill Sans" charset="0"/>
              <a:cs typeface="Gill Sans" charset="0"/>
            </a:endParaRPr>
          </a:p>
        </p:txBody>
      </p:sp>
      <p:sp>
        <p:nvSpPr>
          <p:cNvPr id="7" name="TextBox 6"/>
          <p:cNvSpPr txBox="1"/>
          <p:nvPr/>
        </p:nvSpPr>
        <p:spPr>
          <a:xfrm>
            <a:off x="2822028" y="6176963"/>
            <a:ext cx="7596341" cy="553998"/>
          </a:xfrm>
          <a:prstGeom prst="rect">
            <a:avLst/>
          </a:prstGeom>
          <a:noFill/>
        </p:spPr>
        <p:txBody>
          <a:bodyPr wrap="square" rtlCol="0">
            <a:spAutoFit/>
          </a:bodyPr>
          <a:lstStyle/>
          <a:p>
            <a:r>
              <a:rPr lang="en-US" sz="3000" dirty="0" smtClean="0">
                <a:latin typeface="Gill Sans" charset="0"/>
                <a:ea typeface="Gill Sans" charset="0"/>
                <a:cs typeface="Gill Sans" charset="0"/>
              </a:rPr>
              <a:t>    Temperature distribution inside of walls</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075338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89" y="204952"/>
            <a:ext cx="10405241" cy="5972011"/>
          </a:xfrm>
          <a:prstGeom prst="rect">
            <a:avLst/>
          </a:prstGeom>
        </p:spPr>
      </p:pic>
      <p:sp>
        <p:nvSpPr>
          <p:cNvPr id="7" name="TextBox 6"/>
          <p:cNvSpPr txBox="1"/>
          <p:nvPr/>
        </p:nvSpPr>
        <p:spPr>
          <a:xfrm>
            <a:off x="3195108" y="6176963"/>
            <a:ext cx="6074805"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distribution inside home</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3477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48" y="252248"/>
            <a:ext cx="9616966" cy="5517931"/>
          </a:xfrm>
          <a:prstGeom prst="rect">
            <a:avLst/>
          </a:prstGeom>
        </p:spPr>
      </p:pic>
      <p:sp>
        <p:nvSpPr>
          <p:cNvPr id="7" name="TextBox 6"/>
          <p:cNvSpPr txBox="1"/>
          <p:nvPr/>
        </p:nvSpPr>
        <p:spPr>
          <a:xfrm>
            <a:off x="3468414" y="6085490"/>
            <a:ext cx="5948167"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a:t>
            </a:r>
            <a:r>
              <a:rPr lang="en-US" sz="3000" dirty="0" smtClean="0">
                <a:latin typeface="Gill Sans" charset="0"/>
                <a:ea typeface="Gill Sans" charset="0"/>
                <a:cs typeface="Gill Sans" charset="0"/>
              </a:rPr>
              <a:t>distribution </a:t>
            </a:r>
            <a:r>
              <a:rPr lang="en-US" sz="3000" smtClean="0">
                <a:latin typeface="Gill Sans" charset="0"/>
                <a:ea typeface="Gill Sans" charset="0"/>
                <a:cs typeface="Gill Sans" charset="0"/>
              </a:rPr>
              <a:t>inside walls</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80375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03" y="167115"/>
            <a:ext cx="9979573" cy="5366582"/>
          </a:xfrm>
          <a:prstGeom prst="rect">
            <a:avLst/>
          </a:prstGeom>
        </p:spPr>
      </p:pic>
      <p:sp>
        <p:nvSpPr>
          <p:cNvPr id="7" name="TextBox 6"/>
          <p:cNvSpPr txBox="1"/>
          <p:nvPr/>
        </p:nvSpPr>
        <p:spPr>
          <a:xfrm>
            <a:off x="3279228" y="6006663"/>
            <a:ext cx="6074805"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 inside home</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639193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45" y="0"/>
            <a:ext cx="11461531" cy="5486400"/>
          </a:xfrm>
          <a:prstGeom prst="rect">
            <a:avLst/>
          </a:prstGeom>
        </p:spPr>
      </p:pic>
      <p:sp>
        <p:nvSpPr>
          <p:cNvPr id="7" name="TextBox 6"/>
          <p:cNvSpPr txBox="1"/>
          <p:nvPr/>
        </p:nvSpPr>
        <p:spPr>
          <a:xfrm>
            <a:off x="4382814" y="5880538"/>
            <a:ext cx="4085477"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25504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289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Gill Sans</vt:lpstr>
      <vt:lpstr>Helvetica Neue</vt:lpstr>
      <vt:lpstr>Arial</vt:lpstr>
      <vt:lpstr>Calibri</vt:lpstr>
      <vt:lpstr>Calibri Light</vt:lpstr>
      <vt:lpstr>Cambria Math</vt:lpstr>
      <vt:lpstr>Office Theme</vt:lpstr>
      <vt:lpstr>Housing Structural Heat Analysis</vt:lpstr>
      <vt:lpstr>Background</vt:lpstr>
      <vt:lpstr>Methodology</vt:lpstr>
      <vt:lpstr>Crank-Nicolson Algorithm</vt:lpstr>
      <vt:lpstr>PowerPoint Presentation</vt:lpstr>
      <vt:lpstr>PowerPoint Presentation</vt:lpstr>
      <vt:lpstr>PowerPoint Presentation</vt:lpstr>
      <vt:lpstr>PowerPoint Presentation</vt:lpstr>
      <vt:lpstr>PowerPoint Presentation</vt:lpstr>
      <vt:lpstr>PowerPoint Presentation</vt:lpstr>
      <vt:lpstr>                              Summery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Marko Gonzales (Student)</dc:creator>
  <cp:lastModifiedBy>Eroatus</cp:lastModifiedBy>
  <cp:revision>43</cp:revision>
  <dcterms:created xsi:type="dcterms:W3CDTF">2018-05-01T01:24:16Z</dcterms:created>
  <dcterms:modified xsi:type="dcterms:W3CDTF">2018-05-02T05:22:28Z</dcterms:modified>
</cp:coreProperties>
</file>