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7" r:id="rId3"/>
    <p:sldId id="270" r:id="rId4"/>
    <p:sldId id="272" r:id="rId5"/>
    <p:sldId id="257" r:id="rId6"/>
    <p:sldId id="258" r:id="rId7"/>
    <p:sldId id="276" r:id="rId8"/>
    <p:sldId id="273" r:id="rId9"/>
    <p:sldId id="274" r:id="rId10"/>
    <p:sldId id="275" r:id="rId11"/>
    <p:sldId id="259" r:id="rId12"/>
    <p:sldId id="277" r:id="rId13"/>
    <p:sldId id="278" r:id="rId14"/>
    <p:sldId id="260" r:id="rId15"/>
    <p:sldId id="261"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4"/>
    <p:restoredTop sz="94630"/>
  </p:normalViewPr>
  <p:slideViewPr>
    <p:cSldViewPr snapToGrid="0" snapToObjects="1">
      <p:cViewPr varScale="1">
        <p:scale>
          <a:sx n="81" d="100"/>
          <a:sy n="8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04942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20840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702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84451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A06E72-5909-FF4E-943B-E6CF64417499}" type="datetimeFigureOut">
              <a:rPr lang="en-US" smtClean="0"/>
              <a:t>4/30/18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761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5988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A06E72-5909-FF4E-943B-E6CF64417499}" type="datetimeFigureOut">
              <a:rPr lang="en-US" smtClean="0"/>
              <a:t>4/30/18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5272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A06E72-5909-FF4E-943B-E6CF64417499}" type="datetimeFigureOut">
              <a:rPr lang="en-US" smtClean="0"/>
              <a:t>4/30/18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89096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06E72-5909-FF4E-943B-E6CF64417499}" type="datetimeFigureOut">
              <a:rPr lang="en-US" smtClean="0"/>
              <a:t>4/30/18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11284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4185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6E72-5909-FF4E-943B-E6CF64417499}" type="datetimeFigureOut">
              <a:rPr lang="en-US" smtClean="0"/>
              <a:t>4/30/18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935C30-A8CA-9249-A670-2DDD2791FFFD}" type="slidenum">
              <a:rPr lang="en-US" smtClean="0"/>
              <a:t>‹#›</a:t>
            </a:fld>
            <a:endParaRPr lang="en-US"/>
          </a:p>
        </p:txBody>
      </p:sp>
    </p:spTree>
    <p:extLst>
      <p:ext uri="{BB962C8B-B14F-4D97-AF65-F5344CB8AC3E}">
        <p14:creationId xmlns:p14="http://schemas.microsoft.com/office/powerpoint/2010/main" val="9081558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06E72-5909-FF4E-943B-E6CF64417499}" type="datetimeFigureOut">
              <a:rPr lang="en-US" smtClean="0"/>
              <a:t>4/30/18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35C30-A8CA-9249-A670-2DDD2791FFFD}" type="slidenum">
              <a:rPr lang="en-US" smtClean="0"/>
              <a:t>‹#›</a:t>
            </a:fld>
            <a:endParaRPr lang="en-US"/>
          </a:p>
        </p:txBody>
      </p:sp>
    </p:spTree>
    <p:extLst>
      <p:ext uri="{BB962C8B-B14F-4D97-AF65-F5344CB8AC3E}">
        <p14:creationId xmlns:p14="http://schemas.microsoft.com/office/powerpoint/2010/main" val="2036255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952" y="0"/>
            <a:ext cx="11603420" cy="1466193"/>
          </a:xfrm>
        </p:spPr>
        <p:txBody>
          <a:bodyPr>
            <a:noAutofit/>
          </a:bodyPr>
          <a:lstStyle/>
          <a:p>
            <a:r>
              <a:rPr lang="en-US" sz="6400" dirty="0" smtClean="0">
                <a:latin typeface="Helvetica Neue" charset="0"/>
                <a:ea typeface="Helvetica Neue" charset="0"/>
                <a:cs typeface="Helvetica Neue" charset="0"/>
              </a:rPr>
              <a:t>  </a:t>
            </a:r>
            <a:r>
              <a:rPr lang="en-US" sz="6400" dirty="0" smtClean="0">
                <a:latin typeface="Gill Sans" charset="0"/>
                <a:ea typeface="Gill Sans" charset="0"/>
                <a:cs typeface="Gill Sans" charset="0"/>
              </a:rPr>
              <a:t>Heat diffusion in homes </a:t>
            </a:r>
            <a:endParaRPr lang="en-US" sz="6400" dirty="0" smtClean="0">
              <a:latin typeface="Gill Sans" charset="0"/>
              <a:ea typeface="Gill Sans" charset="0"/>
              <a:cs typeface="Gill Sans" charset="0"/>
            </a:endParaRPr>
          </a:p>
        </p:txBody>
      </p:sp>
      <p:sp>
        <p:nvSpPr>
          <p:cNvPr id="9" name="Subtitle 8"/>
          <p:cNvSpPr>
            <a:spLocks noGrp="1"/>
          </p:cNvSpPr>
          <p:nvPr>
            <p:ph type="subTitle" idx="1"/>
          </p:nvPr>
        </p:nvSpPr>
        <p:spPr>
          <a:xfrm>
            <a:off x="204951" y="3602038"/>
            <a:ext cx="11256579" cy="1947424"/>
          </a:xfrm>
        </p:spPr>
        <p:txBody>
          <a:bodyPr>
            <a:normAutofit fontScale="85000" lnSpcReduction="20000"/>
          </a:bodyPr>
          <a:lstStyle/>
          <a:p>
            <a:r>
              <a:rPr lang="en-US" sz="4400" dirty="0" smtClean="0"/>
              <a:t>Authors: Milan Patel, Gonzales Marko, </a:t>
            </a:r>
            <a:r>
              <a:rPr lang="en-US" sz="4400" dirty="0" err="1" smtClean="0"/>
              <a:t>Zhichao</a:t>
            </a:r>
            <a:r>
              <a:rPr lang="en-US" sz="4400" dirty="0" smtClean="0"/>
              <a:t> Ma  </a:t>
            </a:r>
          </a:p>
          <a:p>
            <a:endParaRPr lang="en-US" sz="4400" dirty="0" smtClean="0"/>
          </a:p>
          <a:p>
            <a:r>
              <a:rPr lang="en-US" sz="4400" dirty="0" smtClean="0"/>
              <a:t>URL: https://</a:t>
            </a:r>
            <a:r>
              <a:rPr lang="en-US" sz="4400" dirty="0" err="1" smtClean="0"/>
              <a:t>github.com</a:t>
            </a:r>
            <a:r>
              <a:rPr lang="en-US" sz="4400" dirty="0" smtClean="0"/>
              <a:t>/ASU-CompMethodsPhysics-PHY494/final-2018-494_heat_wizards</a:t>
            </a:r>
          </a:p>
          <a:p>
            <a:endParaRPr lang="en-US" sz="4400" dirty="0" smtClean="0"/>
          </a:p>
          <a:p>
            <a:endParaRPr lang="en-US" sz="4200" dirty="0">
              <a:latin typeface="Gill Sans" charset="0"/>
              <a:ea typeface="Gill Sans" charset="0"/>
              <a:cs typeface="Gill Sans" charset="0"/>
            </a:endParaRPr>
          </a:p>
        </p:txBody>
      </p:sp>
    </p:spTree>
    <p:extLst>
      <p:ext uri="{BB962C8B-B14F-4D97-AF65-F5344CB8AC3E}">
        <p14:creationId xmlns:p14="http://schemas.microsoft.com/office/powerpoint/2010/main" val="427398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359"/>
            <a:ext cx="11934497" cy="5580993"/>
          </a:xfrm>
          <a:prstGeom prst="rect">
            <a:avLst/>
          </a:prstGeom>
        </p:spPr>
      </p:pic>
      <p:sp>
        <p:nvSpPr>
          <p:cNvPr id="3" name="TextBox 2"/>
          <p:cNvSpPr txBox="1"/>
          <p:nvPr/>
        </p:nvSpPr>
        <p:spPr>
          <a:xfrm>
            <a:off x="3058511" y="5979705"/>
            <a:ext cx="6466707" cy="830997"/>
          </a:xfrm>
          <a:prstGeom prst="rect">
            <a:avLst/>
          </a:prstGeom>
          <a:noFill/>
        </p:spPr>
        <p:txBody>
          <a:bodyPr wrap="none" rtlCol="0">
            <a:spAutoFit/>
          </a:bodyPr>
          <a:lstStyle/>
          <a:p>
            <a:r>
              <a:rPr lang="en-US" sz="3000" dirty="0" smtClean="0">
                <a:latin typeface="Gill Sans" charset="0"/>
                <a:ea typeface="Gill Sans" charset="0"/>
                <a:cs typeface="Gill Sans" charset="0"/>
              </a:rPr>
              <a:t>2-D Temperature distribution for Wood </a:t>
            </a:r>
          </a:p>
          <a:p>
            <a:endParaRPr lang="en-US" dirty="0"/>
          </a:p>
        </p:txBody>
      </p:sp>
    </p:spTree>
    <p:extLst>
      <p:ext uri="{BB962C8B-B14F-4D97-AF65-F5344CB8AC3E}">
        <p14:creationId xmlns:p14="http://schemas.microsoft.com/office/powerpoint/2010/main" val="12298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6" y="252248"/>
            <a:ext cx="11477296" cy="5833242"/>
          </a:xfrm>
          <a:prstGeom prst="rect">
            <a:avLst/>
          </a:prstGeom>
        </p:spPr>
      </p:pic>
      <p:sp>
        <p:nvSpPr>
          <p:cNvPr id="7" name="TextBox 6"/>
          <p:cNvSpPr txBox="1"/>
          <p:nvPr/>
        </p:nvSpPr>
        <p:spPr>
          <a:xfrm>
            <a:off x="3468414" y="6085490"/>
            <a:ext cx="5948167" cy="553998"/>
          </a:xfrm>
          <a:prstGeom prst="rect">
            <a:avLst/>
          </a:prstGeom>
          <a:noFill/>
        </p:spPr>
        <p:txBody>
          <a:bodyPr wrap="none" rtlCol="0">
            <a:spAutoFit/>
          </a:bodyPr>
          <a:lstStyle/>
          <a:p>
            <a:r>
              <a:rPr lang="en-US" sz="3000" smtClean="0">
                <a:latin typeface="Gill Sans" charset="0"/>
                <a:ea typeface="Gill Sans" charset="0"/>
                <a:cs typeface="Gill Sans" charset="0"/>
              </a:rPr>
              <a:t>Temperature </a:t>
            </a:r>
            <a:r>
              <a:rPr lang="en-US" sz="3000" dirty="0" smtClean="0">
                <a:latin typeface="Gill Sans" charset="0"/>
                <a:ea typeface="Gill Sans" charset="0"/>
                <a:cs typeface="Gill Sans" charset="0"/>
              </a:rPr>
              <a:t>distribution </a:t>
            </a:r>
            <a:r>
              <a:rPr lang="en-US" sz="3000" smtClean="0">
                <a:latin typeface="Gill Sans" charset="0"/>
                <a:ea typeface="Gill Sans" charset="0"/>
                <a:cs typeface="Gill Sans" charset="0"/>
              </a:rPr>
              <a:t>inside walls</a:t>
            </a:r>
            <a:endParaRPr lang="en-US" sz="3000">
              <a:latin typeface="Gill Sans" charset="0"/>
              <a:ea typeface="Gill Sans" charset="0"/>
              <a:cs typeface="Gill Sans" charset="0"/>
            </a:endParaRPr>
          </a:p>
        </p:txBody>
      </p:sp>
    </p:spTree>
    <p:extLst>
      <p:ext uri="{BB962C8B-B14F-4D97-AF65-F5344CB8AC3E}">
        <p14:creationId xmlns:p14="http://schemas.microsoft.com/office/powerpoint/2010/main" val="38037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52160" cy="48084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59" y="0"/>
            <a:ext cx="6208461" cy="4808483"/>
          </a:xfrm>
          <a:prstGeom prst="rect">
            <a:avLst/>
          </a:prstGeom>
        </p:spPr>
      </p:pic>
      <p:sp>
        <p:nvSpPr>
          <p:cNvPr id="7" name="TextBox 6"/>
          <p:cNvSpPr txBox="1"/>
          <p:nvPr/>
        </p:nvSpPr>
        <p:spPr>
          <a:xfrm>
            <a:off x="1554480" y="5454870"/>
            <a:ext cx="9610773" cy="830997"/>
          </a:xfrm>
          <a:prstGeom prst="rect">
            <a:avLst/>
          </a:prstGeom>
          <a:noFill/>
        </p:spPr>
        <p:txBody>
          <a:bodyPr wrap="none" rtlCol="0">
            <a:spAutoFit/>
          </a:bodyPr>
          <a:lstStyle/>
          <a:p>
            <a:r>
              <a:rPr lang="en-US" sz="3000" dirty="0" smtClean="0">
                <a:latin typeface="Gill Sans" charset="0"/>
                <a:ea typeface="Gill Sans" charset="0"/>
                <a:cs typeface="Gill Sans" charset="0"/>
              </a:rPr>
              <a:t>2-D Temperature distributions for air (left),  &amp; copper (right)</a:t>
            </a:r>
          </a:p>
          <a:p>
            <a:endParaRPr lang="en-US" dirty="0"/>
          </a:p>
        </p:txBody>
      </p:sp>
    </p:spTree>
    <p:extLst>
      <p:ext uri="{BB962C8B-B14F-4D97-AF65-F5344CB8AC3E}">
        <p14:creationId xmlns:p14="http://schemas.microsoft.com/office/powerpoint/2010/main" val="1028860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112" y="-1"/>
            <a:ext cx="6134888" cy="50922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52"/>
            <a:ext cx="6192433" cy="5089110"/>
          </a:xfrm>
          <a:prstGeom prst="rect">
            <a:avLst/>
          </a:prstGeom>
        </p:spPr>
      </p:pic>
      <p:sp>
        <p:nvSpPr>
          <p:cNvPr id="5" name="TextBox 4"/>
          <p:cNvSpPr txBox="1"/>
          <p:nvPr/>
        </p:nvSpPr>
        <p:spPr>
          <a:xfrm>
            <a:off x="1307986" y="5612524"/>
            <a:ext cx="9768893" cy="553998"/>
          </a:xfrm>
          <a:prstGeom prst="rect">
            <a:avLst/>
          </a:prstGeom>
          <a:noFill/>
        </p:spPr>
        <p:txBody>
          <a:bodyPr wrap="none" rtlCol="0">
            <a:spAutoFit/>
          </a:bodyPr>
          <a:lstStyle/>
          <a:p>
            <a:r>
              <a:rPr lang="en-US" sz="3000" dirty="0" smtClean="0">
                <a:latin typeface="Gill Sans" charset="0"/>
                <a:ea typeface="Gill Sans" charset="0"/>
                <a:cs typeface="Gill Sans" charset="0"/>
              </a:rPr>
              <a:t>2-D Temperature distributions for brick (left),  &amp; Wood (right)</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2044066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114"/>
            <a:ext cx="11808371" cy="5571533"/>
          </a:xfrm>
          <a:prstGeom prst="rect">
            <a:avLst/>
          </a:prstGeom>
        </p:spPr>
      </p:pic>
      <p:sp>
        <p:nvSpPr>
          <p:cNvPr id="7" name="TextBox 6"/>
          <p:cNvSpPr txBox="1"/>
          <p:nvPr/>
        </p:nvSpPr>
        <p:spPr>
          <a:xfrm>
            <a:off x="3279228" y="6006663"/>
            <a:ext cx="6074805"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 inside home</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639193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761076" cy="5486400"/>
          </a:xfrm>
          <a:prstGeom prst="rect">
            <a:avLst/>
          </a:prstGeom>
        </p:spPr>
      </p:pic>
      <p:sp>
        <p:nvSpPr>
          <p:cNvPr id="7" name="TextBox 6"/>
          <p:cNvSpPr txBox="1"/>
          <p:nvPr/>
        </p:nvSpPr>
        <p:spPr>
          <a:xfrm>
            <a:off x="4382814" y="5880538"/>
            <a:ext cx="4085477"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255047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53" y="126124"/>
            <a:ext cx="11445764" cy="5470635"/>
          </a:xfrm>
        </p:spPr>
      </p:pic>
      <p:sp>
        <p:nvSpPr>
          <p:cNvPr id="5" name="TextBox 4"/>
          <p:cNvSpPr txBox="1"/>
          <p:nvPr/>
        </p:nvSpPr>
        <p:spPr>
          <a:xfrm>
            <a:off x="4256689" y="5722882"/>
            <a:ext cx="4950373" cy="553998"/>
          </a:xfrm>
          <a:prstGeom prst="rect">
            <a:avLst/>
          </a:prstGeom>
          <a:noFill/>
        </p:spPr>
        <p:txBody>
          <a:bodyPr wrap="square" rtlCol="0">
            <a:spAutoFit/>
          </a:bodyPr>
          <a:lstStyle/>
          <a:p>
            <a:r>
              <a:rPr lang="en-US" sz="3000" dirty="0" smtClean="0">
                <a:latin typeface="Gill Sans" charset="0"/>
                <a:ea typeface="Gill Sans" charset="0"/>
                <a:cs typeface="Gill Sans" charset="0"/>
              </a:rPr>
              <a:t>Temperature distribution</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890906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                              Summery</a:t>
            </a:r>
            <a:endParaRPr lang="en-US" sz="4000" dirty="0">
              <a:latin typeface="Gill Sans" charset="0"/>
              <a:ea typeface="Gill Sans" charset="0"/>
              <a:cs typeface="Gill Sans"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From solving the Heat equation numerically, by means of the </a:t>
            </a:r>
            <a:r>
              <a:rPr lang="en-US" dirty="0" smtClean="0">
                <a:solidFill>
                  <a:schemeClr val="tx1"/>
                </a:solidFill>
                <a:latin typeface="Gill Sans" charset="0"/>
                <a:ea typeface="Gill Sans" charset="0"/>
                <a:cs typeface="Gill Sans" charset="0"/>
              </a:rPr>
              <a:t>Crank-Nicolson algorithm,</a:t>
            </a:r>
            <a:r>
              <a:rPr lang="en-US" dirty="0" smtClean="0"/>
              <a:t> we can see clearly from the plots of the temperature distributions that wood is the best insulator and copper is the worst. Also, it can be seen that the temperature gradient is the highest at the outside boundary, which is expected, this also means the flow of thermal energy is the highest at this point. This is also where all the thermal energy is gained or lost to the outside, depending on the sign of the temperate difference. This is where an air conditioning unit comes into play to restore the inside temperature to some set amount desired by the occupants. So, if you are going to build a home make sure to use a material that has a low thermal conductivity and high specific </a:t>
            </a:r>
            <a:r>
              <a:rPr lang="en-US" smtClean="0"/>
              <a:t>heat value.           </a:t>
            </a:r>
            <a:endParaRPr lang="en-US" dirty="0"/>
          </a:p>
        </p:txBody>
      </p:sp>
    </p:spTree>
    <p:extLst>
      <p:ext uri="{BB962C8B-B14F-4D97-AF65-F5344CB8AC3E}">
        <p14:creationId xmlns:p14="http://schemas.microsoft.com/office/powerpoint/2010/main" val="136435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Gill Sans" charset="0"/>
                <a:ea typeface="Gill Sans" charset="0"/>
                <a:cs typeface="Gill Sans" charset="0"/>
              </a:rPr>
              <a:t>references</a:t>
            </a:r>
          </a:p>
        </p:txBody>
      </p:sp>
      <p:sp>
        <p:nvSpPr>
          <p:cNvPr id="3" name="Content Placeholder 2"/>
          <p:cNvSpPr>
            <a:spLocks noGrp="1"/>
          </p:cNvSpPr>
          <p:nvPr>
            <p:ph idx="1"/>
          </p:nvPr>
        </p:nvSpPr>
        <p:spPr/>
        <p:txBody>
          <a:bodyPr>
            <a:normAutofit/>
          </a:bodyPr>
          <a:lstStyle/>
          <a:p>
            <a:r>
              <a:rPr lang="en-US" sz="1500" dirty="0" err="1" smtClean="0">
                <a:latin typeface="Gill Sans" charset="0"/>
                <a:ea typeface="Gill Sans" charset="0"/>
                <a:cs typeface="Gill Sans" charset="0"/>
              </a:rPr>
              <a:t>url</a:t>
            </a:r>
            <a:r>
              <a:rPr lang="en-US" sz="1500" dirty="0" smtClean="0">
                <a:latin typeface="Gill Sans" charset="0"/>
                <a:ea typeface="Gill Sans" charset="0"/>
                <a:cs typeface="Gill Sans" charset="0"/>
              </a:rPr>
              <a:t>: https://</a:t>
            </a:r>
            <a:r>
              <a:rPr lang="en-US" sz="1500" dirty="0" err="1" smtClean="0">
                <a:latin typeface="Gill Sans" charset="0"/>
                <a:ea typeface="Gill Sans" charset="0"/>
                <a:cs typeface="Gill Sans" charset="0"/>
              </a:rPr>
              <a:t>www.engineeringtoolbox.com</a:t>
            </a:r>
            <a:r>
              <a:rPr lang="en-US" sz="1500" dirty="0" smtClean="0">
                <a:latin typeface="Gill Sans" charset="0"/>
                <a:ea typeface="Gill Sans" charset="0"/>
                <a:cs typeface="Gill Sans" charset="0"/>
              </a:rPr>
              <a:t> </a:t>
            </a:r>
            <a:endParaRPr lang="en-US" sz="1500" dirty="0">
              <a:latin typeface="Gill Sans" charset="0"/>
              <a:ea typeface="Gill Sans" charset="0"/>
              <a:cs typeface="Gill Sans" charset="0"/>
            </a:endParaRPr>
          </a:p>
        </p:txBody>
      </p:sp>
    </p:spTree>
    <p:extLst>
      <p:ext uri="{BB962C8B-B14F-4D97-AF65-F5344CB8AC3E}">
        <p14:creationId xmlns:p14="http://schemas.microsoft.com/office/powerpoint/2010/main" val="1672350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rot="10800000" flipV="1">
                <a:off x="-1" y="133418"/>
                <a:ext cx="12013323" cy="6465040"/>
              </a:xfrm>
              <a:prstGeom prst="rect">
                <a:avLst/>
              </a:prstGeom>
              <a:noFill/>
            </p:spPr>
            <p:txBody>
              <a:bodyPr wrap="square" rtlCol="0">
                <a:spAutoFit/>
              </a:bodyPr>
              <a:lstStyle/>
              <a:p>
                <a:r>
                  <a:rPr lang="en-US" sz="4000" dirty="0" smtClean="0">
                    <a:latin typeface="Gill Sans" charset="0"/>
                    <a:ea typeface="Gill Sans" charset="0"/>
                    <a:cs typeface="Gill Sans" charset="0"/>
                  </a:rPr>
                  <a:t>                              Background</a:t>
                </a:r>
              </a:p>
              <a:p>
                <a:r>
                  <a:rPr lang="en-US" sz="3000" dirty="0" smtClean="0">
                    <a:latin typeface="Gill Sans" charset="0"/>
                    <a:ea typeface="Gill Sans" charset="0"/>
                    <a:cs typeface="Gill Sans" charset="0"/>
                  </a:rPr>
                  <a:t>This project has been motivated by the curiosity of how heat diffusion determines the temperature distributions inside homes. Houses can be made from a variety of materials, but which one is a better insulator for a home in the southwest? Upon investigating this problem, since a home can be made from a multitude of materials, only three where chosen to truncate the problem. In order to present an answer for this question, the Heat equation has to be invoked and solved for the different materials. </a:t>
                </a:r>
                <a:r>
                  <a:rPr lang="en-US" sz="3000" dirty="0" smtClean="0">
                    <a:solidFill>
                      <a:schemeClr val="tx1"/>
                    </a:solidFill>
                    <a:latin typeface="Gill Sans" charset="0"/>
                    <a:ea typeface="Gill Sans" charset="0"/>
                    <a:cs typeface="Gill Sans" charset="0"/>
                  </a:rPr>
                  <a:t>                                                   </a:t>
                </a:r>
              </a:p>
              <a:p>
                <a:endParaRPr lang="en-US" sz="3000" dirty="0">
                  <a:latin typeface="Gill Sans" charset="0"/>
                  <a:ea typeface="Gill Sans" charset="0"/>
                  <a:cs typeface="Gill Sans" charset="0"/>
                </a:endParaRPr>
              </a:p>
              <a:p>
                <a:r>
                  <a:rPr lang="en-US" sz="3000" dirty="0" smtClean="0">
                    <a:latin typeface="Gill Sans" charset="0"/>
                    <a:ea typeface="Gill Sans" charset="0"/>
                    <a:cs typeface="Gill Sans" charset="0"/>
                  </a:rPr>
                  <a:t>                                           </a:t>
                </a:r>
                <a:r>
                  <a:rPr lang="en-US" sz="3000" dirty="0" smtClean="0">
                    <a:ea typeface="Gill Sans" charset="0"/>
                    <a:cs typeface="Gill Sans" charset="0"/>
                  </a:rPr>
                  <a:t>H</a:t>
                </a:r>
                <a:r>
                  <a:rPr lang="en-US" sz="3000" dirty="0" smtClean="0">
                    <a:solidFill>
                      <a:schemeClr val="tx1"/>
                    </a:solidFill>
                    <a:ea typeface="Gill Sans" charset="0"/>
                    <a:cs typeface="Gill Sans" charset="0"/>
                  </a:rPr>
                  <a:t>eat equation;        </a:t>
                </a:r>
              </a:p>
              <a:p>
                <a:r>
                  <a:rPr lang="en-US" sz="3000" dirty="0">
                    <a:ea typeface="Gill Sans" charset="0"/>
                    <a:cs typeface="Gill Sans" charset="0"/>
                  </a:rPr>
                  <a:t> </a:t>
                </a:r>
                <a:r>
                  <a:rPr lang="en-US" sz="3000" dirty="0" smtClean="0">
                    <a:ea typeface="Gill Sans" charset="0"/>
                    <a:cs typeface="Gill Sans" charset="0"/>
                  </a:rPr>
                  <a:t>                                                     </a:t>
                </a:r>
                <a14:m>
                  <m:oMath xmlns:m="http://schemas.openxmlformats.org/officeDocument/2006/math">
                    <m:f>
                      <m:fPr>
                        <m:ctrlPr>
                          <a:rPr lang="en-US" sz="3000" i="1" smtClean="0">
                            <a:solidFill>
                              <a:schemeClr val="tx1"/>
                            </a:solidFill>
                            <a:latin typeface="Cambria Math" charset="0"/>
                            <a:ea typeface="Gill Sans" charset="0"/>
                            <a:cs typeface="Gill Sans" charset="0"/>
                          </a:rPr>
                        </m:ctrlPr>
                      </m:fPr>
                      <m:num>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𝑇</m:t>
                        </m:r>
                      </m:num>
                      <m:den>
                        <m:r>
                          <a:rPr lang="en-US" sz="300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𝑡</m:t>
                        </m:r>
                      </m:den>
                    </m:f>
                    <m:r>
                      <a:rPr lang="en-US" sz="3000" b="0" i="1" smtClean="0">
                        <a:solidFill>
                          <a:schemeClr val="tx1"/>
                        </a:solidFill>
                        <a:latin typeface="Cambria Math" charset="0"/>
                        <a:ea typeface="Gill Sans" charset="0"/>
                        <a:cs typeface="Gill Sans" charset="0"/>
                      </a:rPr>
                      <m:t>=</m:t>
                    </m:r>
                    <m:r>
                      <a:rPr lang="en-US" sz="3000" b="0" i="1" smtClean="0">
                        <a:solidFill>
                          <a:schemeClr val="tx1"/>
                        </a:solidFill>
                        <a:latin typeface="Cambria Math" charset="0"/>
                        <a:ea typeface="Cambria Math" charset="0"/>
                        <a:cs typeface="Cambria Math" charset="0"/>
                      </a:rPr>
                      <m:t>∓</m:t>
                    </m:r>
                    <m:r>
                      <a:rPr lang="en-US" sz="3000" b="0" i="1" smtClean="0">
                        <a:solidFill>
                          <a:schemeClr val="tx1"/>
                        </a:solidFill>
                        <a:latin typeface="Cambria Math" charset="0"/>
                        <a:ea typeface="Gill Sans" charset="0"/>
                        <a:cs typeface="Gill Sans" charset="0"/>
                      </a:rPr>
                      <m:t>𝐾</m:t>
                    </m:r>
                    <m:r>
                      <a:rPr lang="en-US" sz="3000" b="0" i="1" smtClean="0">
                        <a:solidFill>
                          <a:schemeClr val="tx1"/>
                        </a:solidFill>
                        <a:latin typeface="Cambria Math" charset="0"/>
                        <a:ea typeface="Gill Sans" charset="0"/>
                        <a:cs typeface="Gill Sans" charset="0"/>
                      </a:rPr>
                      <m:t> </m:t>
                    </m:r>
                    <m:sSup>
                      <m:sSupPr>
                        <m:ctrlPr>
                          <a:rPr lang="en-US" sz="3000" b="0" i="1" smtClean="0">
                            <a:solidFill>
                              <a:schemeClr val="tx1"/>
                            </a:solidFill>
                            <a:latin typeface="Cambria Math" charset="0"/>
                            <a:ea typeface="Gill Sans" charset="0"/>
                            <a:cs typeface="Gill Sans" charset="0"/>
                          </a:rPr>
                        </m:ctrlPr>
                      </m:sSupPr>
                      <m:e>
                        <m:r>
                          <a:rPr lang="en-US" sz="3000" b="0" i="1" smtClean="0">
                            <a:solidFill>
                              <a:schemeClr val="tx1"/>
                            </a:solidFill>
                            <a:latin typeface="Cambria Math" charset="0"/>
                            <a:ea typeface="Cambria Math" charset="0"/>
                            <a:cs typeface="Cambria Math" charset="0"/>
                          </a:rPr>
                          <m:t>∇</m:t>
                        </m:r>
                      </m:e>
                      <m:sup>
                        <m:r>
                          <a:rPr lang="en-US" sz="3000" b="0" i="1" smtClean="0">
                            <a:solidFill>
                              <a:schemeClr val="tx1"/>
                            </a:solidFill>
                            <a:latin typeface="Cambria Math" charset="0"/>
                            <a:ea typeface="Gill Sans" charset="0"/>
                            <a:cs typeface="Gill Sans" charset="0"/>
                          </a:rPr>
                          <m:t>2</m:t>
                        </m:r>
                      </m:sup>
                    </m:sSup>
                  </m:oMath>
                </a14:m>
                <a:r>
                  <a:rPr lang="en-US" sz="3000" dirty="0" smtClean="0">
                    <a:solidFill>
                      <a:schemeClr val="tx1"/>
                    </a:solidFill>
                    <a:latin typeface="Gill Sans" charset="0"/>
                    <a:ea typeface="Gill Sans" charset="0"/>
                    <a:cs typeface="Gill Sans" charset="0"/>
                  </a:rPr>
                  <a:t> T                                                while the sign is accounted for by the boundary conditions.</a:t>
                </a:r>
              </a:p>
              <a:p>
                <a:r>
                  <a:rPr lang="en-US" sz="3000" dirty="0" smtClean="0">
                    <a:solidFill>
                      <a:schemeClr val="tx1"/>
                    </a:solidFill>
                    <a:latin typeface="Gill Sans" charset="0"/>
                    <a:ea typeface="Gill Sans" charset="0"/>
                    <a:cs typeface="Gill Sans" charset="0"/>
                  </a:rPr>
                  <a:t> </a:t>
                </a:r>
                <a:r>
                  <a:rPr lang="en-US" sz="3000" dirty="0" smtClean="0">
                    <a:latin typeface="Gill Sans" charset="0"/>
                    <a:ea typeface="Gill Sans" charset="0"/>
                    <a:cs typeface="Gill Sans" charset="0"/>
                  </a:rPr>
                  <a:t>                                    </a:t>
                </a:r>
                <a:r>
                  <a:rPr lang="en-US" sz="3000" dirty="0" smtClean="0">
                    <a:solidFill>
                      <a:schemeClr val="tx1"/>
                    </a:solidFill>
                    <a:ea typeface="Gill Sans" charset="0"/>
                    <a:cs typeface="Gill Sans" charset="0"/>
                  </a:rPr>
                  <a:t> </a:t>
                </a:r>
                <a:endParaRPr lang="en-US" sz="3000" dirty="0">
                  <a:latin typeface="Gill Sans" charset="0"/>
                  <a:ea typeface="Gill Sans" charset="0"/>
                  <a:cs typeface="Gill Sans" charset="0"/>
                </a:endParaRPr>
              </a:p>
            </p:txBody>
          </p:sp>
        </mc:Choice>
        <mc:Fallback>
          <p:sp>
            <p:nvSpPr>
              <p:cNvPr id="2" name="TextBox 1"/>
              <p:cNvSpPr txBox="1">
                <a:spLocks noRot="1" noChangeAspect="1" noMove="1" noResize="1" noEditPoints="1" noAdjustHandles="1" noChangeArrowheads="1" noChangeShapeType="1" noTextEdit="1"/>
              </p:cNvSpPr>
              <p:nvPr/>
            </p:nvSpPr>
            <p:spPr>
              <a:xfrm rot="10800000" flipV="1">
                <a:off x="-1" y="133418"/>
                <a:ext cx="12013323" cy="6465040"/>
              </a:xfrm>
              <a:prstGeom prst="rect">
                <a:avLst/>
              </a:prstGeom>
              <a:blipFill rotWithShape="0">
                <a:blip r:embed="rId2"/>
                <a:stretch>
                  <a:fillRect l="-1167" t="-1698" r="-1928"/>
                </a:stretch>
              </a:blipFill>
            </p:spPr>
            <p:txBody>
              <a:bodyPr/>
              <a:lstStyle/>
              <a:p>
                <a:r>
                  <a:rPr lang="en-US">
                    <a:noFill/>
                  </a:rPr>
                  <a:t> </a:t>
                </a:r>
              </a:p>
            </p:txBody>
          </p:sp>
        </mc:Fallback>
      </mc:AlternateContent>
    </p:spTree>
    <p:extLst>
      <p:ext uri="{BB962C8B-B14F-4D97-AF65-F5344CB8AC3E}">
        <p14:creationId xmlns:p14="http://schemas.microsoft.com/office/powerpoint/2010/main" val="150590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Autofit/>
          </a:bodyPr>
          <a:lstStyle/>
          <a:p>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Methods</a:t>
            </a:r>
            <a:br>
              <a:rPr lang="en-US" sz="4000" dirty="0" smtClean="0">
                <a:latin typeface="Gill Sans" charset="0"/>
                <a:ea typeface="Gill Sans" charset="0"/>
                <a:cs typeface="Gill Sans" charset="0"/>
              </a:rPr>
            </a:br>
            <a:r>
              <a:rPr lang="en-US" sz="4000" dirty="0" smtClean="0">
                <a:latin typeface="Gill Sans" charset="0"/>
                <a:ea typeface="Gill Sans" charset="0"/>
                <a:cs typeface="Gill Sans" charset="0"/>
              </a:rPr>
              <a:t>                       </a:t>
            </a:r>
            <a:r>
              <a:rPr lang="en-US" sz="4000" dirty="0" smtClean="0">
                <a:latin typeface="Gill Sans" charset="0"/>
                <a:ea typeface="Gill Sans" charset="0"/>
                <a:cs typeface="Gill Sans" charset="0"/>
              </a:rPr>
              <a:t>How to solve Heat equation</a:t>
            </a:r>
            <a:endParaRPr lang="en-US" sz="4000"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13920">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Specific heat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Cambria Math" charset="0"/>
                                      <a:ea typeface="Gill Sans" charset="0"/>
                                      <a:cs typeface="Gill Sans" charset="0"/>
                                    </a:rPr>
                                    <m:t>𝐽</m:t>
                                  </m:r>
                                </m:num>
                                <m:den>
                                  <m:r>
                                    <a:rPr lang="en-US" sz="3000" b="0" i="1" smtClean="0">
                                      <a:latin typeface="Cambria Math" charset="0"/>
                                      <a:ea typeface="Gill Sans" charset="0"/>
                                      <a:cs typeface="Gill Sans" charset="0"/>
                                    </a:rPr>
                                    <m:t>𝑘𝑔</m:t>
                                  </m:r>
                                  <m:r>
                                    <a:rPr lang="en-US" sz="3000" b="0" i="1" smtClean="0">
                                      <a:latin typeface="Cambria Math" charset="0"/>
                                      <a:ea typeface="Gill Sans" charset="0"/>
                                      <a:cs typeface="Gill Sans" charset="0"/>
                                    </a:rPr>
                                    <m:t> ∗</m:t>
                                  </m:r>
                                  <m:r>
                                    <a:rPr lang="en-US" sz="3000" b="0" i="1" smtClean="0">
                                      <a:latin typeface="Cambria Math" charset="0"/>
                                      <a:ea typeface="Gill Sans" charset="0"/>
                                      <a:cs typeface="Gill Sans" charset="0"/>
                                    </a:rPr>
                                    <m:t>𝐾</m:t>
                                  </m:r>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Density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Gill Sans" charset="0"/>
                                      <a:ea typeface="Gill Sans" charset="0"/>
                                      <a:cs typeface="Gill Sans" charset="0"/>
                                    </a:rPr>
                                    <m:t>𝑘𝑔</m:t>
                                  </m:r>
                                </m:num>
                                <m:den>
                                  <m:sSup>
                                    <m:sSupPr>
                                      <m:ctrlPr>
                                        <a:rPr lang="bg-BG" sz="3000" i="1" smtClean="0">
                                          <a:latin typeface="Gill Sans" charset="0"/>
                                          <a:ea typeface="Gill Sans" charset="0"/>
                                          <a:cs typeface="Gill Sans" charset="0"/>
                                        </a:rPr>
                                      </m:ctrlPr>
                                    </m:sSupPr>
                                    <m:e>
                                      <m:r>
                                        <a:rPr lang="en-US" sz="3000" b="0" i="1" smtClean="0">
                                          <a:latin typeface="Gill Sans" charset="0"/>
                                          <a:ea typeface="Gill Sans" charset="0"/>
                                          <a:cs typeface="Gill Sans" charset="0"/>
                                        </a:rPr>
                                        <m:t>𝑚</m:t>
                                      </m:r>
                                    </m:e>
                                    <m:sup>
                                      <m:r>
                                        <a:rPr lang="en-US" sz="3000" b="0" i="1" smtClean="0">
                                          <a:latin typeface="Gill Sans" charset="0"/>
                                          <a:ea typeface="Gill Sans" charset="0"/>
                                          <a:cs typeface="Gill Sans" charset="0"/>
                                        </a:rPr>
                                        <m:t>3</m:t>
                                      </m:r>
                                    </m:sup>
                                  </m:sSup>
                                </m:den>
                              </m:f>
                            </m:oMath>
                          </a14:m>
                          <a:r>
                            <a:rPr lang="en-US" sz="300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Conductivity (</a:t>
                          </a:r>
                          <a14:m>
                            <m:oMath xmlns:m="http://schemas.openxmlformats.org/officeDocument/2006/math">
                              <m:f>
                                <m:fPr>
                                  <m:ctrlPr>
                                    <a:rPr lang="bg-BG" sz="3000" i="1" smtClean="0">
                                      <a:latin typeface="Gill Sans" charset="0"/>
                                      <a:ea typeface="Gill Sans" charset="0"/>
                                      <a:cs typeface="Gill Sans" charset="0"/>
                                    </a:rPr>
                                  </m:ctrlPr>
                                </m:fPr>
                                <m:num>
                                  <m:r>
                                    <a:rPr lang="en-US" sz="3000" b="0" i="1" smtClean="0">
                                      <a:latin typeface="Cambria Math" charset="0"/>
                                      <a:ea typeface="Gill Sans" charset="0"/>
                                      <a:cs typeface="Gill Sans" charset="0"/>
                                    </a:rPr>
                                    <m:t>𝑊</m:t>
                                  </m:r>
                                </m:num>
                                <m:den>
                                  <m:r>
                                    <a:rPr lang="en-US" sz="3000" b="0" i="1" smtClean="0">
                                      <a:latin typeface="Cambria Math" charset="0"/>
                                      <a:ea typeface="Gill Sans" charset="0"/>
                                      <a:cs typeface="Gill Sans" charset="0"/>
                                    </a:rPr>
                                    <m:t>𝑚</m:t>
                                  </m:r>
                                  <m:r>
                                    <a:rPr lang="en-US" sz="3000" b="0" i="1" smtClean="0">
                                      <a:latin typeface="Cambria Math" charset="0"/>
                                      <a:ea typeface="Gill Sans" charset="0"/>
                                      <a:cs typeface="Gill Sans" charset="0"/>
                                    </a:rPr>
                                    <m:t>∗</m:t>
                                  </m:r>
                                  <m:r>
                                    <a:rPr lang="en-US" sz="3000" b="0" i="1" smtClean="0">
                                      <a:latin typeface="Cambria Math" charset="0"/>
                                      <a:ea typeface="Gill Sans" charset="0"/>
                                      <a:cs typeface="Gill Sans" charset="0"/>
                                    </a:rPr>
                                    <m:t>𝐾</m:t>
                                  </m:r>
                                </m:den>
                              </m:f>
                              <m:r>
                                <a:rPr lang="en-US" sz="3000" b="0" i="1" smtClean="0">
                                  <a:latin typeface="Gill Sans" charset="0"/>
                                  <a:ea typeface="Gill Sans" charset="0"/>
                                  <a:cs typeface="Gill Sans" charset="0"/>
                                </a:rPr>
                                <m:t>)</m:t>
                              </m:r>
                            </m:oMath>
                          </a14:m>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Constant</a:t>
                          </a:r>
                          <a:r>
                            <a:rPr lang="en-US" sz="3000" baseline="0" dirty="0" smtClean="0">
                              <a:latin typeface="Gill Sans" charset="0"/>
                              <a:ea typeface="Gill Sans" charset="0"/>
                              <a:cs typeface="Gill Sans" charset="0"/>
                            </a:rPr>
                            <a:t> K (</a:t>
                          </a:r>
                          <a14:m>
                            <m:oMath xmlns:m="http://schemas.openxmlformats.org/officeDocument/2006/math">
                              <m:f>
                                <m:fPr>
                                  <m:ctrlPr>
                                    <a:rPr lang="bg-BG" sz="3000" i="1" baseline="0" smtClean="0">
                                      <a:latin typeface="Cambria Math" charset="0"/>
                                      <a:ea typeface="Gill Sans" charset="0"/>
                                      <a:cs typeface="Gill Sans" charset="0"/>
                                    </a:rPr>
                                  </m:ctrlPr>
                                </m:fPr>
                                <m:num>
                                  <m:sSup>
                                    <m:sSupPr>
                                      <m:ctrlPr>
                                        <a:rPr lang="bg-BG" sz="3000" i="1" baseline="0" smtClean="0">
                                          <a:latin typeface="Cambria Math" charset="0"/>
                                          <a:ea typeface="Gill Sans" charset="0"/>
                                          <a:cs typeface="Gill Sans" charset="0"/>
                                        </a:rPr>
                                      </m:ctrlPr>
                                    </m:sSupPr>
                                    <m:e>
                                      <m:r>
                                        <a:rPr lang="en-US" sz="3000" b="0" i="1" baseline="0" smtClean="0">
                                          <a:latin typeface="Cambria Math" charset="0"/>
                                          <a:ea typeface="Gill Sans" charset="0"/>
                                          <a:cs typeface="Gill Sans" charset="0"/>
                                        </a:rPr>
                                        <m:t>𝑚</m:t>
                                      </m:r>
                                    </m:e>
                                    <m:sup>
                                      <m:r>
                                        <a:rPr lang="en-US" sz="3000" b="0" i="1" baseline="0" smtClean="0">
                                          <a:latin typeface="Cambria Math" charset="0"/>
                                          <a:ea typeface="Gill Sans" charset="0"/>
                                          <a:cs typeface="Gill Sans" charset="0"/>
                                        </a:rPr>
                                        <m:t>2</m:t>
                                      </m:r>
                                    </m:sup>
                                  </m:sSup>
                                </m:num>
                                <m:den>
                                  <m:r>
                                    <a:rPr lang="en-US" sz="3000" b="0" i="1" baseline="0" smtClean="0">
                                      <a:latin typeface="Cambria Math" charset="0"/>
                                      <a:ea typeface="Gill Sans" charset="0"/>
                                      <a:cs typeface="Gill Sans" charset="0"/>
                                    </a:rPr>
                                    <m:t>𝑠</m:t>
                                  </m:r>
                                </m:den>
                              </m:f>
                            </m:oMath>
                          </a14:m>
                          <a:r>
                            <a:rPr lang="en-US" sz="3000" baseline="0" dirty="0" smtClean="0">
                              <a:latin typeface="Gill Sans" charset="0"/>
                              <a:ea typeface="Gill Sans" charset="0"/>
                              <a:cs typeface="Gill Sans" charset="0"/>
                            </a:rPr>
                            <a:t>)</a:t>
                          </a:r>
                          <a:endParaRPr lang="en-US" sz="3000" dirty="0">
                            <a:latin typeface="Gill Sans" charset="0"/>
                            <a:ea typeface="Gill Sans" charset="0"/>
                            <a:cs typeface="Gill Sans" charset="0"/>
                          </a:endParaRPr>
                        </a:p>
                      </a:txBody>
                      <a:tcPr/>
                    </a:tc>
                  </a:tr>
                  <a:tr h="537773">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2.23*</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−5</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4.68*</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1.17*</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−4</m:t>
                                  </m:r>
                                </m:sup>
                              </m:sSup>
                            </m:oMath>
                          </a14:m>
                          <a:endParaRPr lang="en-US" sz="3000" dirty="0">
                            <a:latin typeface="Gill Sans" charset="0"/>
                            <a:ea typeface="Gill Sans" charset="0"/>
                            <a:cs typeface="Gill Sans" charset="0"/>
                          </a:endParaRPr>
                        </a:p>
                      </a:txBody>
                      <a:tcPr/>
                    </a:tc>
                  </a:tr>
                  <a:tr h="532778">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1.13*</a:t>
                          </a:r>
                          <a14:m>
                            <m:oMath xmlns:m="http://schemas.openxmlformats.org/officeDocument/2006/math">
                              <m:sSup>
                                <m:sSupPr>
                                  <m:ctrlPr>
                                    <a:rPr lang="en-US" sz="3000" i="1" smtClean="0">
                                      <a:latin typeface="Cambria Math" charset="0"/>
                                      <a:ea typeface="Gill Sans" charset="0"/>
                                      <a:cs typeface="Gill Sans" charset="0"/>
                                    </a:rPr>
                                  </m:ctrlPr>
                                </m:sSupPr>
                                <m:e>
                                  <m:r>
                                    <a:rPr lang="en-US" sz="3000" b="0" i="1" smtClean="0">
                                      <a:latin typeface="Cambria Math" charset="0"/>
                                      <a:ea typeface="Gill Sans" charset="0"/>
                                      <a:cs typeface="Gill Sans" charset="0"/>
                                    </a:rPr>
                                    <m:t>10</m:t>
                                  </m:r>
                                </m:e>
                                <m:sup>
                                  <m:r>
                                    <a:rPr lang="en-US" sz="3000" b="0" i="1" smtClean="0">
                                      <a:latin typeface="Cambria Math" charset="0"/>
                                      <a:ea typeface="Gill Sans" charset="0"/>
                                      <a:cs typeface="Gill Sans" charset="0"/>
                                    </a:rPr>
                                    <m:t>−7</m:t>
                                  </m:r>
                                </m:sup>
                              </m:sSup>
                            </m:oMath>
                          </a14:m>
                          <a:endParaRPr lang="en-US" sz="3000" dirty="0">
                            <a:latin typeface="Gill Sans" charset="0"/>
                            <a:ea typeface="Gill Sans" charset="0"/>
                            <a:cs typeface="Gill Sans" charset="0"/>
                          </a:endParaRPr>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685761153"/>
                  </p:ext>
                </p:extLst>
              </p:nvPr>
            </p:nvGraphicFramePr>
            <p:xfrm>
              <a:off x="441434" y="3381848"/>
              <a:ext cx="11603420" cy="3449765"/>
            </p:xfrm>
            <a:graphic>
              <a:graphicData uri="http://schemas.openxmlformats.org/drawingml/2006/table">
                <a:tbl>
                  <a:tblPr firstRow="1" bandRow="1">
                    <a:tableStyleId>{5940675A-B579-460E-94D1-54222C63F5DA}</a:tableStyleId>
                  </a:tblPr>
                  <a:tblGrid>
                    <a:gridCol w="1689106"/>
                    <a:gridCol w="2245388"/>
                    <a:gridCol w="1827205"/>
                    <a:gridCol w="2757268"/>
                    <a:gridCol w="3084453"/>
                  </a:tblGrid>
                  <a:tr h="1250061">
                    <a:tc>
                      <a:txBody>
                        <a:bodyPr/>
                        <a:lstStyle/>
                        <a:p>
                          <a:r>
                            <a:rPr lang="en-US" sz="3000" dirty="0" smtClean="0">
                              <a:latin typeface="Gill Sans" charset="0"/>
                              <a:ea typeface="Gill Sans" charset="0"/>
                              <a:cs typeface="Gill Sans" charset="0"/>
                            </a:rPr>
                            <a:t>material</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75339" t="-5366" r="-341463" b="-192195"/>
                          </a:stretch>
                        </a:blipFill>
                      </a:tcPr>
                    </a:tc>
                    <a:tc>
                      <a:txBody>
                        <a:bodyPr/>
                        <a:lstStyle/>
                        <a:p>
                          <a:endParaRPr lang="en-US"/>
                        </a:p>
                      </a:txBody>
                      <a:tcPr>
                        <a:blipFill rotWithShape="0">
                          <a:blip r:embed="rId2"/>
                          <a:stretch>
                            <a:fillRect l="-216388" t="-5366" r="-321405" b="-192195"/>
                          </a:stretch>
                        </a:blipFill>
                      </a:tcPr>
                    </a:tc>
                    <a:tc>
                      <a:txBody>
                        <a:bodyPr/>
                        <a:lstStyle/>
                        <a:p>
                          <a:endParaRPr lang="en-US"/>
                        </a:p>
                      </a:txBody>
                      <a:tcPr>
                        <a:blipFill rotWithShape="0">
                          <a:blip r:embed="rId2"/>
                          <a:stretch>
                            <a:fillRect l="-208830" t="-5366" r="-112141" b="-192195"/>
                          </a:stretch>
                        </a:blipFill>
                      </a:tcPr>
                    </a:tc>
                    <a:tc>
                      <a:txBody>
                        <a:bodyPr/>
                        <a:lstStyle/>
                        <a:p>
                          <a:endParaRPr lang="en-US"/>
                        </a:p>
                      </a:txBody>
                      <a:tcPr>
                        <a:blipFill rotWithShape="0">
                          <a:blip r:embed="rId2"/>
                          <a:stretch>
                            <a:fillRect l="-276482" t="-5366" r="-395" b="-192195"/>
                          </a:stretch>
                        </a:blipFill>
                      </a:tcPr>
                    </a:tc>
                  </a:tr>
                  <a:tr h="553784">
                    <a:tc>
                      <a:txBody>
                        <a:bodyPr/>
                        <a:lstStyle/>
                        <a:p>
                          <a:r>
                            <a:rPr lang="en-US" sz="3000" dirty="0" smtClean="0">
                              <a:latin typeface="Gill Sans" charset="0"/>
                              <a:ea typeface="Gill Sans" charset="0"/>
                              <a:cs typeface="Gill Sans" charset="0"/>
                            </a:rPr>
                            <a:t>air</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1000</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1.177</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0.02624</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237363" r="-395" b="-332967"/>
                          </a:stretch>
                        </a:blipFill>
                      </a:tcPr>
                    </a:tc>
                  </a:tr>
                  <a:tr h="548640">
                    <a:tc>
                      <a:txBody>
                        <a:bodyPr/>
                        <a:lstStyle/>
                        <a:p>
                          <a:r>
                            <a:rPr lang="en-US" sz="3000" dirty="0" smtClean="0">
                              <a:latin typeface="Gill Sans" charset="0"/>
                              <a:ea typeface="Gill Sans" charset="0"/>
                              <a:cs typeface="Gill Sans" charset="0"/>
                            </a:rPr>
                            <a:t>brick</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900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1900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0.8</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337363" r="-395" b="-232967"/>
                          </a:stretch>
                        </a:blipFill>
                      </a:tcPr>
                    </a:tc>
                  </a:tr>
                  <a:tr h="548640">
                    <a:tc>
                      <a:txBody>
                        <a:bodyPr/>
                        <a:lstStyle/>
                        <a:p>
                          <a:r>
                            <a:rPr lang="en-US" sz="3000" dirty="0" smtClean="0">
                              <a:latin typeface="Gill Sans" charset="0"/>
                              <a:ea typeface="Gill Sans" charset="0"/>
                              <a:cs typeface="Gill Sans" charset="0"/>
                            </a:rPr>
                            <a:t>copper</a:t>
                          </a:r>
                          <a:endParaRPr lang="en-US" sz="3000" dirty="0">
                            <a:latin typeface="Gill Sans" charset="0"/>
                            <a:ea typeface="Gill Sans" charset="0"/>
                            <a:cs typeface="Gill Sans" charset="0"/>
                          </a:endParaRPr>
                        </a:p>
                      </a:txBody>
                      <a:tcPr/>
                    </a:tc>
                    <a:tc>
                      <a:txBody>
                        <a:bodyPr/>
                        <a:lstStyle/>
                        <a:p>
                          <a:r>
                            <a:rPr lang="uk-UA" sz="3000" dirty="0" smtClean="0">
                              <a:latin typeface="Gill Sans" charset="0"/>
                              <a:ea typeface="Gill Sans" charset="0"/>
                              <a:cs typeface="Gill Sans" charset="0"/>
                            </a:rPr>
                            <a:t>390</a:t>
                          </a:r>
                          <a:endParaRPr lang="en-US" sz="3000" dirty="0">
                            <a:latin typeface="Gill Sans" charset="0"/>
                            <a:ea typeface="Gill Sans" charset="0"/>
                            <a:cs typeface="Gill Sans" charset="0"/>
                          </a:endParaRPr>
                        </a:p>
                      </a:txBody>
                      <a:tcPr/>
                    </a:tc>
                    <a:tc>
                      <a:txBody>
                        <a:bodyPr/>
                        <a:lstStyle/>
                        <a:p>
                          <a:r>
                            <a:rPr lang="fi-FI" sz="3000" dirty="0" smtClean="0">
                              <a:latin typeface="Gill Sans" charset="0"/>
                              <a:ea typeface="Gill Sans" charset="0"/>
                              <a:cs typeface="Gill Sans" charset="0"/>
                            </a:rPr>
                            <a:t>8790</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401</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442222" r="-395" b="-135556"/>
                          </a:stretch>
                        </a:blipFill>
                      </a:tcPr>
                    </a:tc>
                  </a:tr>
                  <a:tr h="548640">
                    <a:tc>
                      <a:txBody>
                        <a:bodyPr/>
                        <a:lstStyle/>
                        <a:p>
                          <a:r>
                            <a:rPr lang="en-US" sz="3000" dirty="0" smtClean="0">
                              <a:latin typeface="Gill Sans" charset="0"/>
                              <a:ea typeface="Gill Sans" charset="0"/>
                              <a:cs typeface="Gill Sans" charset="0"/>
                            </a:rPr>
                            <a:t>wood</a:t>
                          </a:r>
                          <a:endParaRPr lang="en-US" sz="3000" dirty="0">
                            <a:latin typeface="Gill Sans" charset="0"/>
                            <a:ea typeface="Gill Sans" charset="0"/>
                            <a:cs typeface="Gill Sans" charset="0"/>
                          </a:endParaRPr>
                        </a:p>
                      </a:txBody>
                      <a:tcPr/>
                    </a:tc>
                    <a:tc>
                      <a:txBody>
                        <a:bodyPr/>
                        <a:lstStyle/>
                        <a:p>
                          <a:r>
                            <a:rPr lang="is-IS" sz="3000" dirty="0" smtClean="0">
                              <a:latin typeface="Gill Sans" charset="0"/>
                              <a:ea typeface="Gill Sans" charset="0"/>
                              <a:cs typeface="Gill Sans" charset="0"/>
                            </a:rPr>
                            <a:t>2000</a:t>
                          </a:r>
                          <a:endParaRPr lang="en-US" sz="3000" dirty="0">
                            <a:latin typeface="Gill Sans" charset="0"/>
                            <a:ea typeface="Gill Sans" charset="0"/>
                            <a:cs typeface="Gill Sans" charset="0"/>
                          </a:endParaRPr>
                        </a:p>
                      </a:txBody>
                      <a:tcPr/>
                    </a:tc>
                    <a:tc>
                      <a:txBody>
                        <a:bodyPr/>
                        <a:lstStyle/>
                        <a:p>
                          <a:r>
                            <a:rPr lang="en-US" sz="3000" dirty="0" smtClean="0">
                              <a:latin typeface="Gill Sans" charset="0"/>
                              <a:ea typeface="Gill Sans" charset="0"/>
                              <a:cs typeface="Gill Sans" charset="0"/>
                            </a:rPr>
                            <a:t>750</a:t>
                          </a:r>
                          <a:endParaRPr lang="en-US" sz="3000" dirty="0">
                            <a:latin typeface="Gill Sans" charset="0"/>
                            <a:ea typeface="Gill Sans" charset="0"/>
                            <a:cs typeface="Gill Sans" charset="0"/>
                          </a:endParaRPr>
                        </a:p>
                      </a:txBody>
                      <a:tcPr/>
                    </a:tc>
                    <a:tc>
                      <a:txBody>
                        <a:bodyPr/>
                        <a:lstStyle/>
                        <a:p>
                          <a:r>
                            <a:rPr lang="nb-NO" sz="3000" dirty="0" smtClean="0">
                              <a:latin typeface="Gill Sans" charset="0"/>
                              <a:ea typeface="Gill Sans" charset="0"/>
                              <a:cs typeface="Gill Sans" charset="0"/>
                            </a:rPr>
                            <a:t>0.17</a:t>
                          </a:r>
                          <a:endParaRPr lang="en-US" sz="3000" dirty="0">
                            <a:latin typeface="Gill Sans" charset="0"/>
                            <a:ea typeface="Gill Sans" charset="0"/>
                            <a:cs typeface="Gill Sans" charset="0"/>
                          </a:endParaRPr>
                        </a:p>
                      </a:txBody>
                      <a:tcPr/>
                    </a:tc>
                    <a:tc>
                      <a:txBody>
                        <a:bodyPr/>
                        <a:lstStyle/>
                        <a:p>
                          <a:endParaRPr lang="en-US"/>
                        </a:p>
                      </a:txBody>
                      <a:tcPr>
                        <a:blipFill rotWithShape="0">
                          <a:blip r:embed="rId2"/>
                          <a:stretch>
                            <a:fillRect l="-276482" t="-542222" r="-395" b="-35556"/>
                          </a:stretch>
                        </a:blipFill>
                      </a:tcPr>
                    </a:tc>
                  </a:tr>
                </a:tbl>
              </a:graphicData>
            </a:graphic>
          </p:graphicFrame>
        </mc:Fallback>
      </mc:AlternateContent>
      <p:sp>
        <p:nvSpPr>
          <p:cNvPr id="6" name="TextBox 5"/>
          <p:cNvSpPr txBox="1"/>
          <p:nvPr/>
        </p:nvSpPr>
        <p:spPr>
          <a:xfrm>
            <a:off x="441435" y="2697303"/>
            <a:ext cx="3485656" cy="830997"/>
          </a:xfrm>
          <a:prstGeom prst="rect">
            <a:avLst/>
          </a:prstGeom>
          <a:noFill/>
        </p:spPr>
        <p:txBody>
          <a:bodyPr wrap="square" rtlCol="0">
            <a:spAutoFit/>
          </a:bodyPr>
          <a:lstStyle/>
          <a:p>
            <a:pPr marL="228600" lvl="0" indent="-228600">
              <a:buFont typeface="Arial" charset="0"/>
              <a:buChar char="•"/>
            </a:pPr>
            <a:r>
              <a:rPr lang="en-US" sz="3000" dirty="0" smtClean="0">
                <a:solidFill>
                  <a:prstClr val="black"/>
                </a:solidFill>
                <a:latin typeface="Gill Sans" charset="0"/>
                <a:ea typeface="Gill Sans" charset="0"/>
                <a:cs typeface="Gill Sans" charset="0"/>
              </a:rPr>
              <a:t>  parameters</a:t>
            </a:r>
            <a:endParaRPr lang="en-US" sz="3000" dirty="0">
              <a:solidFill>
                <a:prstClr val="black"/>
              </a:solidFill>
              <a:latin typeface="Gill Sans" charset="0"/>
              <a:ea typeface="Gill Sans" charset="0"/>
              <a:cs typeface="Gill Sans" charset="0"/>
            </a:endParaRPr>
          </a:p>
          <a:p>
            <a:endParaRPr lang="en-US" dirty="0"/>
          </a:p>
        </p:txBody>
      </p:sp>
      <p:sp>
        <p:nvSpPr>
          <p:cNvPr id="9" name="TextBox 8"/>
          <p:cNvSpPr txBox="1"/>
          <p:nvPr/>
        </p:nvSpPr>
        <p:spPr>
          <a:xfrm>
            <a:off x="583324" y="1324303"/>
            <a:ext cx="11219793" cy="1938992"/>
          </a:xfrm>
          <a:prstGeom prst="rect">
            <a:avLst/>
          </a:prstGeom>
          <a:noFill/>
        </p:spPr>
        <p:txBody>
          <a:bodyPr wrap="square" rtlCol="0">
            <a:spAutoFit/>
          </a:bodyPr>
          <a:lstStyle/>
          <a:p>
            <a:pPr marL="457200" indent="-457200">
              <a:buFont typeface="Arial" charset="0"/>
              <a:buChar char="•"/>
            </a:pPr>
            <a:r>
              <a:rPr lang="en-US" sz="3000" dirty="0" smtClean="0">
                <a:solidFill>
                  <a:schemeClr val="tx1"/>
                </a:solidFill>
                <a:latin typeface="Gill Sans" charset="0"/>
                <a:ea typeface="Gill Sans" charset="0"/>
                <a:cs typeface="Gill Sans" charset="0"/>
              </a:rPr>
              <a:t>Crank-Nicolson algorithm was used to solve the Heat equation with the boundary conditions set based on common temperatures in Arizona     </a:t>
            </a:r>
          </a:p>
          <a:p>
            <a:pPr marL="914400" lvl="1" indent="-457200">
              <a:buFont typeface="Arial" charset="0"/>
              <a:buChar char="•"/>
            </a:pP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796719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2403" y="1198180"/>
            <a:ext cx="5240163" cy="2554545"/>
          </a:xfrm>
          <a:prstGeom prst="rect">
            <a:avLst/>
          </a:prstGeom>
          <a:noFill/>
        </p:spPr>
        <p:txBody>
          <a:bodyPr wrap="square" rtlCol="0">
            <a:spAutoFit/>
          </a:bodyPr>
          <a:lstStyle/>
          <a:p>
            <a:pPr lvl="1"/>
            <a:r>
              <a:rPr lang="en-US" sz="4000" dirty="0" smtClean="0">
                <a:latin typeface="Gill Sans" charset="0"/>
                <a:ea typeface="Gill Sans" charset="0"/>
                <a:cs typeface="Gill Sans" charset="0"/>
              </a:rPr>
              <a:t>Libraries used  </a:t>
            </a:r>
          </a:p>
          <a:p>
            <a:pPr marL="514350" indent="-514350">
              <a:buFont typeface="+mj-lt"/>
              <a:buAutoNum type="arabicPeriod"/>
            </a:pPr>
            <a:r>
              <a:rPr lang="en-US" sz="3000" dirty="0" err="1" smtClean="0">
                <a:latin typeface="Gill Sans" charset="0"/>
                <a:ea typeface="Gill Sans" charset="0"/>
                <a:cs typeface="Gill Sans" charset="0"/>
              </a:rPr>
              <a:t>Numpy</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 </a:t>
            </a:r>
            <a:r>
              <a:rPr lang="en-US" sz="3000" dirty="0" err="1" smtClean="0">
                <a:latin typeface="Gill Sans" charset="0"/>
                <a:ea typeface="Gill Sans" charset="0"/>
                <a:cs typeface="Gill Sans" charset="0"/>
              </a:rPr>
              <a:t>matplotlib.pyplot</a:t>
            </a:r>
            <a:endParaRPr lang="en-US" sz="3000" dirty="0" smtClean="0">
              <a:latin typeface="Gill Sans" charset="0"/>
              <a:ea typeface="Gill Sans" charset="0"/>
              <a:cs typeface="Gill Sans" charset="0"/>
            </a:endParaRPr>
          </a:p>
          <a:p>
            <a:pPr marL="514350" indent="-514350">
              <a:buFont typeface="+mj-lt"/>
              <a:buAutoNum type="arabicPeriod"/>
            </a:pPr>
            <a:r>
              <a:rPr lang="en-US" sz="3000" dirty="0" smtClean="0">
                <a:latin typeface="Gill Sans" charset="0"/>
                <a:ea typeface="Gill Sans" charset="0"/>
                <a:cs typeface="Gill Sans" charset="0"/>
              </a:rPr>
              <a:t>mpl_toolkits.mplot3d</a:t>
            </a:r>
          </a:p>
          <a:p>
            <a:endParaRPr lang="en-US" sz="3000" dirty="0" smtClean="0">
              <a:latin typeface="Gill Sans" charset="0"/>
              <a:ea typeface="Gill Sans" charset="0"/>
              <a:cs typeface="Gill Sans" charset="0"/>
            </a:endParaRPr>
          </a:p>
        </p:txBody>
      </p:sp>
    </p:spTree>
    <p:extLst>
      <p:ext uri="{BB962C8B-B14F-4D97-AF65-F5344CB8AC3E}">
        <p14:creationId xmlns:p14="http://schemas.microsoft.com/office/powerpoint/2010/main" val="900320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gn="ctr">
              <a:buNone/>
            </a:pPr>
            <a:endParaRPr lang="en-US" sz="2400" dirty="0">
              <a:solidFill>
                <a:prstClr val="black"/>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93" y="626210"/>
            <a:ext cx="11159361" cy="5550753"/>
          </a:xfrm>
          <a:prstGeom prst="rect">
            <a:avLst/>
          </a:prstGeom>
        </p:spPr>
      </p:pic>
      <p:sp>
        <p:nvSpPr>
          <p:cNvPr id="6" name="TextBox 5"/>
          <p:cNvSpPr txBox="1"/>
          <p:nvPr/>
        </p:nvSpPr>
        <p:spPr>
          <a:xfrm>
            <a:off x="5202577" y="-81676"/>
            <a:ext cx="2162587" cy="707886"/>
          </a:xfrm>
          <a:prstGeom prst="rect">
            <a:avLst/>
          </a:prstGeom>
          <a:noFill/>
        </p:spPr>
        <p:txBody>
          <a:bodyPr wrap="square" rtlCol="0">
            <a:spAutoFit/>
          </a:bodyPr>
          <a:lstStyle/>
          <a:p>
            <a:r>
              <a:rPr lang="en-US" sz="4000" dirty="0" smtClean="0">
                <a:latin typeface="Gill Sans" charset="0"/>
                <a:ea typeface="Gill Sans" charset="0"/>
                <a:cs typeface="Gill Sans" charset="0"/>
              </a:rPr>
              <a:t>Results</a:t>
            </a:r>
            <a:endParaRPr lang="en-US" sz="4000" dirty="0">
              <a:latin typeface="Gill Sans" charset="0"/>
              <a:ea typeface="Gill Sans" charset="0"/>
              <a:cs typeface="Gill Sans" charset="0"/>
            </a:endParaRPr>
          </a:p>
        </p:txBody>
      </p:sp>
      <p:sp>
        <p:nvSpPr>
          <p:cNvPr id="7" name="TextBox 6"/>
          <p:cNvSpPr txBox="1"/>
          <p:nvPr/>
        </p:nvSpPr>
        <p:spPr>
          <a:xfrm>
            <a:off x="2822028" y="6176963"/>
            <a:ext cx="7596341" cy="553998"/>
          </a:xfrm>
          <a:prstGeom prst="rect">
            <a:avLst/>
          </a:prstGeom>
          <a:noFill/>
        </p:spPr>
        <p:txBody>
          <a:bodyPr wrap="square" rtlCol="0">
            <a:spAutoFit/>
          </a:bodyPr>
          <a:lstStyle/>
          <a:p>
            <a:r>
              <a:rPr lang="en-US" sz="3000" dirty="0" smtClean="0">
                <a:latin typeface="Gill Sans" charset="0"/>
                <a:ea typeface="Gill Sans" charset="0"/>
                <a:cs typeface="Gill Sans" charset="0"/>
              </a:rPr>
              <a:t>    Temperature distribution inside of walls</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1075338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89" y="204952"/>
            <a:ext cx="10405241" cy="5972011"/>
          </a:xfrm>
          <a:prstGeom prst="rect">
            <a:avLst/>
          </a:prstGeom>
        </p:spPr>
      </p:pic>
      <p:sp>
        <p:nvSpPr>
          <p:cNvPr id="7" name="TextBox 6"/>
          <p:cNvSpPr txBox="1"/>
          <p:nvPr/>
        </p:nvSpPr>
        <p:spPr>
          <a:xfrm>
            <a:off x="3195108" y="6176963"/>
            <a:ext cx="6074805" cy="553998"/>
          </a:xfrm>
          <a:prstGeom prst="rect">
            <a:avLst/>
          </a:prstGeom>
          <a:noFill/>
        </p:spPr>
        <p:txBody>
          <a:bodyPr wrap="none" rtlCol="0">
            <a:spAutoFit/>
          </a:bodyPr>
          <a:lstStyle/>
          <a:p>
            <a:r>
              <a:rPr lang="en-US" sz="3000" dirty="0" smtClean="0">
                <a:latin typeface="Gill Sans" charset="0"/>
                <a:ea typeface="Gill Sans" charset="0"/>
                <a:cs typeface="Gill Sans" charset="0"/>
              </a:rPr>
              <a:t>Temperature distribution inside home</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33477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17" y="-1"/>
            <a:ext cx="11130455" cy="5580993"/>
          </a:xfrm>
          <a:prstGeom prst="rect">
            <a:avLst/>
          </a:prstGeom>
        </p:spPr>
      </p:pic>
      <p:sp>
        <p:nvSpPr>
          <p:cNvPr id="3" name="TextBox 2"/>
          <p:cNvSpPr txBox="1"/>
          <p:nvPr/>
        </p:nvSpPr>
        <p:spPr>
          <a:xfrm>
            <a:off x="3184634" y="5959365"/>
            <a:ext cx="6024854" cy="1015663"/>
          </a:xfrm>
          <a:prstGeom prst="rect">
            <a:avLst/>
          </a:prstGeom>
          <a:noFill/>
        </p:spPr>
        <p:txBody>
          <a:bodyPr wrap="none" rtlCol="0">
            <a:spAutoFit/>
          </a:bodyPr>
          <a:lstStyle/>
          <a:p>
            <a:r>
              <a:rPr lang="en-US" sz="3000" dirty="0" smtClean="0">
                <a:latin typeface="Gill Sans" charset="0"/>
                <a:ea typeface="Gill Sans" charset="0"/>
                <a:cs typeface="Gill Sans" charset="0"/>
              </a:rPr>
              <a:t>2-D Temperature distribution for Air</a:t>
            </a:r>
          </a:p>
          <a:p>
            <a:endParaRPr lang="en-US" sz="3000" dirty="0"/>
          </a:p>
        </p:txBody>
      </p:sp>
    </p:spTree>
    <p:extLst>
      <p:ext uri="{BB962C8B-B14F-4D97-AF65-F5344CB8AC3E}">
        <p14:creationId xmlns:p14="http://schemas.microsoft.com/office/powerpoint/2010/main" val="1172050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14" y="362606"/>
            <a:ext cx="10279117" cy="5439104"/>
          </a:xfrm>
          <a:prstGeom prst="rect">
            <a:avLst/>
          </a:prstGeom>
        </p:spPr>
      </p:pic>
      <p:sp>
        <p:nvSpPr>
          <p:cNvPr id="6" name="TextBox 5"/>
          <p:cNvSpPr txBox="1"/>
          <p:nvPr/>
        </p:nvSpPr>
        <p:spPr>
          <a:xfrm>
            <a:off x="3026979" y="6038193"/>
            <a:ext cx="7031421" cy="553998"/>
          </a:xfrm>
          <a:prstGeom prst="rect">
            <a:avLst/>
          </a:prstGeom>
          <a:noFill/>
        </p:spPr>
        <p:txBody>
          <a:bodyPr wrap="square" rtlCol="0">
            <a:spAutoFit/>
          </a:bodyPr>
          <a:lstStyle/>
          <a:p>
            <a:r>
              <a:rPr lang="en-US" sz="3000" dirty="0" smtClean="0">
                <a:latin typeface="Gill Sans" charset="0"/>
                <a:ea typeface="Gill Sans" charset="0"/>
                <a:cs typeface="Gill Sans" charset="0"/>
              </a:rPr>
              <a:t>2-D Temperature distribution for brick</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999045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422"/>
            <a:ext cx="11461531" cy="5644055"/>
          </a:xfrm>
          <a:prstGeom prst="rect">
            <a:avLst/>
          </a:prstGeom>
        </p:spPr>
      </p:pic>
      <p:sp>
        <p:nvSpPr>
          <p:cNvPr id="3" name="TextBox 2"/>
          <p:cNvSpPr txBox="1"/>
          <p:nvPr/>
        </p:nvSpPr>
        <p:spPr>
          <a:xfrm>
            <a:off x="2758966" y="6258910"/>
            <a:ext cx="7520151" cy="553998"/>
          </a:xfrm>
          <a:prstGeom prst="rect">
            <a:avLst/>
          </a:prstGeom>
          <a:noFill/>
        </p:spPr>
        <p:txBody>
          <a:bodyPr wrap="square" rtlCol="0">
            <a:spAutoFit/>
          </a:bodyPr>
          <a:lstStyle/>
          <a:p>
            <a:r>
              <a:rPr lang="en-US" sz="3000" dirty="0" smtClean="0">
                <a:latin typeface="Gill Sans" charset="0"/>
                <a:ea typeface="Gill Sans" charset="0"/>
                <a:cs typeface="Gill Sans" charset="0"/>
              </a:rPr>
              <a:t>2-D Temperature distribution for copper</a:t>
            </a:r>
            <a:endParaRPr lang="en-US" sz="3000" dirty="0">
              <a:latin typeface="Gill Sans" charset="0"/>
              <a:ea typeface="Gill Sans" charset="0"/>
              <a:cs typeface="Gill Sans" charset="0"/>
            </a:endParaRPr>
          </a:p>
        </p:txBody>
      </p:sp>
    </p:spTree>
    <p:extLst>
      <p:ext uri="{BB962C8B-B14F-4D97-AF65-F5344CB8AC3E}">
        <p14:creationId xmlns:p14="http://schemas.microsoft.com/office/powerpoint/2010/main" val="868769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421</Words>
  <Application>Microsoft Macintosh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Cambria Math</vt:lpstr>
      <vt:lpstr>Gill Sans</vt:lpstr>
      <vt:lpstr>Helvetica Neue</vt:lpstr>
      <vt:lpstr>Arial</vt:lpstr>
      <vt:lpstr>Office Theme</vt:lpstr>
      <vt:lpstr>  Heat diffusion in homes </vt:lpstr>
      <vt:lpstr>PowerPoint Presentation</vt:lpstr>
      <vt:lpstr>                                    Methods                        How to solve Heat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Summery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Marko Gonzales (Student)</dc:creator>
  <cp:lastModifiedBy>Marko Gonzales (Student)</cp:lastModifiedBy>
  <cp:revision>37</cp:revision>
  <dcterms:created xsi:type="dcterms:W3CDTF">2018-05-01T01:24:16Z</dcterms:created>
  <dcterms:modified xsi:type="dcterms:W3CDTF">2018-05-02T21:53:54Z</dcterms:modified>
</cp:coreProperties>
</file>