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47" r:id="rId1"/>
  </p:sldMasterIdLst>
  <p:notesMasterIdLst>
    <p:notesMasterId r:id="rId33"/>
  </p:notesMasterIdLst>
  <p:handoutMasterIdLst>
    <p:handoutMasterId r:id="rId34"/>
  </p:handoutMasterIdLst>
  <p:sldIdLst>
    <p:sldId id="256" r:id="rId2"/>
    <p:sldId id="259" r:id="rId3"/>
    <p:sldId id="257" r:id="rId4"/>
    <p:sldId id="258" r:id="rId5"/>
    <p:sldId id="261" r:id="rId6"/>
    <p:sldId id="262" r:id="rId7"/>
    <p:sldId id="263" r:id="rId8"/>
    <p:sldId id="260" r:id="rId9"/>
    <p:sldId id="264" r:id="rId10"/>
    <p:sldId id="265" r:id="rId11"/>
    <p:sldId id="266" r:id="rId12"/>
    <p:sldId id="267" r:id="rId13"/>
    <p:sldId id="271" r:id="rId14"/>
    <p:sldId id="272" r:id="rId15"/>
    <p:sldId id="274" r:id="rId16"/>
    <p:sldId id="268" r:id="rId17"/>
    <p:sldId id="269" r:id="rId18"/>
    <p:sldId id="275" r:id="rId19"/>
    <p:sldId id="273" r:id="rId20"/>
    <p:sldId id="277" r:id="rId21"/>
    <p:sldId id="278" r:id="rId22"/>
    <p:sldId id="270" r:id="rId23"/>
    <p:sldId id="276"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p15:clr>
            <a:srgbClr val="A4A3A4"/>
          </p15:clr>
        </p15:guide>
        <p15:guide id="2" pos="43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5" autoAdjust="0"/>
    <p:restoredTop sz="89650" autoAdjust="0"/>
  </p:normalViewPr>
  <p:slideViewPr>
    <p:cSldViewPr snapToGrid="0" snapToObjects="1">
      <p:cViewPr varScale="1">
        <p:scale>
          <a:sx n="106" d="100"/>
          <a:sy n="106" d="100"/>
        </p:scale>
        <p:origin x="2256" y="176"/>
      </p:cViewPr>
      <p:guideLst>
        <p:guide orient="horz" pos="2472"/>
        <p:guide pos="4336"/>
      </p:guideLst>
    </p:cSldViewPr>
  </p:slideViewPr>
  <p:outlineViewPr>
    <p:cViewPr>
      <p:scale>
        <a:sx n="33" d="100"/>
        <a:sy n="33" d="100"/>
      </p:scale>
      <p:origin x="16" y="2004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9" d="100"/>
          <a:sy n="79" d="100"/>
        </p:scale>
        <p:origin x="-335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2F0151-EC07-934A-AE26-1DBB68DC41B8}" type="datetimeFigureOut">
              <a:rPr lang="en-US" smtClean="0"/>
              <a:t>9/1/21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B47CE2-62FE-FC4C-963B-9645AF7FF934}" type="slidenum">
              <a:rPr lang="en-US" smtClean="0"/>
              <a:t>‹#›</a:t>
            </a:fld>
            <a:endParaRPr lang="en-US" dirty="0"/>
          </a:p>
        </p:txBody>
      </p:sp>
    </p:spTree>
    <p:extLst>
      <p:ext uri="{BB962C8B-B14F-4D97-AF65-F5344CB8AC3E}">
        <p14:creationId xmlns:p14="http://schemas.microsoft.com/office/powerpoint/2010/main" val="9259783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48267C-E060-7343-A0FE-934AF6E9F7DE}" type="datetimeFigureOut">
              <a:rPr lang="en-US" smtClean="0"/>
              <a:t>9/1/21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32F925-CF16-7049-971D-A8B2B4D2E0E3}" type="slidenum">
              <a:rPr lang="en-US" smtClean="0"/>
              <a:t>‹#›</a:t>
            </a:fld>
            <a:endParaRPr lang="en-US" dirty="0"/>
          </a:p>
        </p:txBody>
      </p:sp>
    </p:spTree>
    <p:extLst>
      <p:ext uri="{BB962C8B-B14F-4D97-AF65-F5344CB8AC3E}">
        <p14:creationId xmlns:p14="http://schemas.microsoft.com/office/powerpoint/2010/main" val="40598878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a:t>
            </a:fld>
            <a:endParaRPr lang="en-US"/>
          </a:p>
        </p:txBody>
      </p:sp>
    </p:spTree>
    <p:extLst>
      <p:ext uri="{BB962C8B-B14F-4D97-AF65-F5344CB8AC3E}">
        <p14:creationId xmlns:p14="http://schemas.microsoft.com/office/powerpoint/2010/main" val="1702550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2F925-CF16-7049-971D-A8B2B4D2E0E3}" type="slidenum">
              <a:rPr lang="en-US" smtClean="0"/>
              <a:t>12</a:t>
            </a:fld>
            <a:endParaRPr lang="en-US" dirty="0"/>
          </a:p>
        </p:txBody>
      </p:sp>
    </p:spTree>
    <p:extLst>
      <p:ext uri="{BB962C8B-B14F-4D97-AF65-F5344CB8AC3E}">
        <p14:creationId xmlns:p14="http://schemas.microsoft.com/office/powerpoint/2010/main" val="2306611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2F925-CF16-7049-971D-A8B2B4D2E0E3}" type="slidenum">
              <a:rPr lang="en-US" smtClean="0"/>
              <a:t>13</a:t>
            </a:fld>
            <a:endParaRPr lang="en-US" dirty="0"/>
          </a:p>
        </p:txBody>
      </p:sp>
    </p:spTree>
    <p:extLst>
      <p:ext uri="{BB962C8B-B14F-4D97-AF65-F5344CB8AC3E}">
        <p14:creationId xmlns:p14="http://schemas.microsoft.com/office/powerpoint/2010/main" val="2450752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2F925-CF16-7049-971D-A8B2B4D2E0E3}" type="slidenum">
              <a:rPr lang="en-US" smtClean="0"/>
              <a:t>23</a:t>
            </a:fld>
            <a:endParaRPr lang="en-US" dirty="0"/>
          </a:p>
        </p:txBody>
      </p:sp>
    </p:spTree>
    <p:extLst>
      <p:ext uri="{BB962C8B-B14F-4D97-AF65-F5344CB8AC3E}">
        <p14:creationId xmlns:p14="http://schemas.microsoft.com/office/powerpoint/2010/main" val="106288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18080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7"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51318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7"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192767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a:p>
        </p:txBody>
      </p:sp>
      <p:sp>
        <p:nvSpPr>
          <p:cNvPr id="7" name="Footer Placeholder 8"/>
          <p:cNvSpPr txBox="1">
            <a:spLocks/>
          </p:cNvSpPr>
          <p:nvPr userDrawn="1"/>
        </p:nvSpPr>
        <p:spPr>
          <a:xfrm>
            <a:off x="457200" y="6373815"/>
            <a:ext cx="3891776"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Adam Doupé, </a:t>
            </a:r>
            <a:r>
              <a:rPr lang="en-US" dirty="0"/>
              <a:t>ASU Hacking Club</a:t>
            </a:r>
          </a:p>
          <a:p>
            <a:endParaRPr lang="en-US" dirty="0"/>
          </a:p>
        </p:txBody>
      </p:sp>
    </p:spTree>
    <p:extLst>
      <p:ext uri="{BB962C8B-B14F-4D97-AF65-F5344CB8AC3E}">
        <p14:creationId xmlns:p14="http://schemas.microsoft.com/office/powerpoint/2010/main" val="217344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D7E63A33-8271-4DD0-9C48-789913D7C115}" type="slidenum">
              <a:rPr lang="en-US" smtClean="0"/>
              <a:pPr/>
              <a:t>‹#›</a:t>
            </a:fld>
            <a:endParaRPr lang="en-US" dirty="0"/>
          </a:p>
        </p:txBody>
      </p:sp>
    </p:spTree>
    <p:extLst>
      <p:ext uri="{BB962C8B-B14F-4D97-AF65-F5344CB8AC3E}">
        <p14:creationId xmlns:p14="http://schemas.microsoft.com/office/powerpoint/2010/main" val="192653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Tree>
    <p:extLst>
      <p:ext uri="{BB962C8B-B14F-4D97-AF65-F5344CB8AC3E}">
        <p14:creationId xmlns:p14="http://schemas.microsoft.com/office/powerpoint/2010/main" val="281431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Tree>
    <p:extLst>
      <p:ext uri="{BB962C8B-B14F-4D97-AF65-F5344CB8AC3E}">
        <p14:creationId xmlns:p14="http://schemas.microsoft.com/office/powerpoint/2010/main" val="20050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6"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60899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5"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86155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6524017" y="6356352"/>
            <a:ext cx="2133600" cy="365125"/>
          </a:xfrm>
          <a:prstGeom prst="rect">
            <a:avLst/>
          </a:prstGeom>
        </p:spPr>
        <p:txBody>
          <a:bodyPr/>
          <a:lstStyle/>
          <a:p>
            <a:fld id="{2754ED01-E2A0-4C1E-8E21-014B99041579}" type="slidenum">
              <a:rPr lang="en-US" smtClean="0"/>
              <a:pPr/>
              <a:t>‹#›</a:t>
            </a:fld>
            <a:endParaRPr lang="en-US" dirty="0"/>
          </a:p>
        </p:txBody>
      </p:sp>
      <p:sp>
        <p:nvSpPr>
          <p:cNvPr id="8"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9429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8"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44138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186"/>
          <p:cNvPicPr>
            <a:picLocks noChangeAspect="1" noChangeArrowheads="1"/>
          </p:cNvPicPr>
          <p:nvPr userDrawn="1"/>
        </p:nvPicPr>
        <p:blipFill>
          <a:blip r:embed="rId13" cstate="print"/>
          <a:srcRect/>
          <a:stretch>
            <a:fillRect/>
          </a:stretch>
        </p:blipFill>
        <p:spPr bwMode="auto">
          <a:xfrm>
            <a:off x="8242300" y="6356353"/>
            <a:ext cx="444500" cy="200025"/>
          </a:xfrm>
          <a:prstGeom prst="rect">
            <a:avLst/>
          </a:prstGeom>
          <a:noFill/>
          <a:ln w="9525">
            <a:noFill/>
            <a:miter lim="800000"/>
            <a:headEnd/>
            <a:tailEnd/>
          </a:ln>
        </p:spPr>
      </p:pic>
    </p:spTree>
    <p:extLst>
      <p:ext uri="{BB962C8B-B14F-4D97-AF65-F5344CB8AC3E}">
        <p14:creationId xmlns:p14="http://schemas.microsoft.com/office/powerpoint/2010/main" val="2988045441"/>
      </p:ext>
    </p:extLst>
  </p:cSld>
  <p:clrMap bg1="lt1" tx1="dk1" bg2="lt2" tx2="dk2" accent1="accent1" accent2="accent2" accent3="accent3" accent4="accent4" accent5="accent5" accent6="accent6" hlink="hlink" folHlink="folHlink"/>
  <p:sldLayoutIdLst>
    <p:sldLayoutId id="2147484548"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ites.google.com/site/steveyegge2/effective-emacs" TargetMode="External"/><Relationship Id="rId2" Type="http://schemas.openxmlformats.org/officeDocument/2006/relationships/hyperlink" Target="http://www.jesshamrick.com/2012/09/10/absolute-beginners-guide-to-emac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nu.org/software/bash/manual/bash.html#Quo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Back to Basics: Effective Interaction</a:t>
            </a:r>
            <a:endParaRPr lang="en-US" noProof="0" dirty="0"/>
          </a:p>
        </p:txBody>
      </p:sp>
      <p:sp>
        <p:nvSpPr>
          <p:cNvPr id="3" name="Subtitle 2"/>
          <p:cNvSpPr>
            <a:spLocks noGrp="1"/>
          </p:cNvSpPr>
          <p:nvPr>
            <p:ph type="subTitle" idx="1"/>
          </p:nvPr>
        </p:nvSpPr>
        <p:spPr>
          <a:xfrm>
            <a:off x="1371600" y="3886199"/>
            <a:ext cx="6400800" cy="2059281"/>
          </a:xfrm>
        </p:spPr>
        <p:txBody>
          <a:bodyPr>
            <a:normAutofit lnSpcReduction="10000"/>
          </a:bodyPr>
          <a:lstStyle/>
          <a:p>
            <a:r>
              <a:rPr lang="en-US" noProof="0" dirty="0"/>
              <a:t>ASU Hacking Club</a:t>
            </a:r>
            <a:endParaRPr lang="en-US" dirty="0"/>
          </a:p>
          <a:p>
            <a:r>
              <a:rPr lang="en-US"/>
              <a:t>Fall </a:t>
            </a:r>
            <a:r>
              <a:rPr lang="en-US" dirty="0"/>
              <a:t>2021</a:t>
            </a:r>
          </a:p>
          <a:p>
            <a:br>
              <a:rPr lang="en-US" dirty="0"/>
            </a:br>
            <a:r>
              <a:rPr lang="en-US" dirty="0"/>
              <a:t>http://</a:t>
            </a:r>
            <a:r>
              <a:rPr lang="en-US" dirty="0" err="1"/>
              <a:t>asuhacking.club</a:t>
            </a:r>
            <a:endParaRPr lang="en-US" noProof="0" dirty="0"/>
          </a:p>
        </p:txBody>
      </p:sp>
    </p:spTree>
    <p:extLst>
      <p:ext uri="{BB962C8B-B14F-4D97-AF65-F5344CB8AC3E}">
        <p14:creationId xmlns:p14="http://schemas.microsoft.com/office/powerpoint/2010/main" val="1732745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Editors</a:t>
            </a:r>
          </a:p>
        </p:txBody>
      </p:sp>
      <p:sp>
        <p:nvSpPr>
          <p:cNvPr id="3" name="Content Placeholder 2"/>
          <p:cNvSpPr>
            <a:spLocks noGrp="1"/>
          </p:cNvSpPr>
          <p:nvPr>
            <p:ph idx="1"/>
          </p:nvPr>
        </p:nvSpPr>
        <p:spPr/>
        <p:txBody>
          <a:bodyPr/>
          <a:lstStyle/>
          <a:p>
            <a:r>
              <a:rPr lang="en-US" dirty="0"/>
              <a:t>I suggest</a:t>
            </a:r>
          </a:p>
          <a:p>
            <a:pPr lvl="1"/>
            <a:r>
              <a:rPr lang="en-US" dirty="0"/>
              <a:t>vim</a:t>
            </a:r>
          </a:p>
          <a:p>
            <a:pPr lvl="2"/>
            <a:r>
              <a:rPr lang="en-US" dirty="0"/>
              <a:t>Installed everywhere</a:t>
            </a:r>
          </a:p>
          <a:p>
            <a:pPr lvl="2"/>
            <a:r>
              <a:rPr lang="en-US" dirty="0"/>
              <a:t>Dual mode (editing/commands)</a:t>
            </a:r>
          </a:p>
          <a:p>
            <a:pPr lvl="1"/>
            <a:r>
              <a:rPr lang="en-US" dirty="0" err="1"/>
              <a:t>emacs</a:t>
            </a:r>
            <a:endParaRPr lang="en-US" dirty="0"/>
          </a:p>
          <a:p>
            <a:pPr lvl="2"/>
            <a:r>
              <a:rPr lang="en-US" dirty="0"/>
              <a:t>Highly extensible</a:t>
            </a:r>
          </a:p>
          <a:p>
            <a:pPr lvl="2"/>
            <a:r>
              <a:rPr lang="en-US" dirty="0"/>
              <a:t>Single mode (modifier keys for commands)</a:t>
            </a:r>
          </a:p>
          <a:p>
            <a:r>
              <a:rPr lang="en-US" dirty="0"/>
              <a:t>Whatever</a:t>
            </a:r>
          </a:p>
          <a:p>
            <a:pPr lvl="1"/>
            <a:r>
              <a:rPr lang="en-US" dirty="0"/>
              <a:t>As long as you are efficient!</a:t>
            </a:r>
          </a:p>
        </p:txBody>
      </p:sp>
      <p:sp>
        <p:nvSpPr>
          <p:cNvPr id="4" name="Slide Number Placeholder 3"/>
          <p:cNvSpPr>
            <a:spLocks noGrp="1"/>
          </p:cNvSpPr>
          <p:nvPr>
            <p:ph type="sldNum" sz="quarter" idx="12"/>
          </p:nvPr>
        </p:nvSpPr>
        <p:spPr/>
        <p:txBody>
          <a:bodyPr/>
          <a:lstStyle/>
          <a:p>
            <a:fld id="{FCFB7E3C-6220-8942-988C-3F6E25750AD7}" type="slidenum">
              <a:rPr lang="en-US" smtClean="0"/>
              <a:t>10</a:t>
            </a:fld>
            <a:endParaRPr lang="en-US"/>
          </a:p>
        </p:txBody>
      </p:sp>
    </p:spTree>
    <p:extLst>
      <p:ext uri="{BB962C8B-B14F-4D97-AF65-F5344CB8AC3E}">
        <p14:creationId xmlns:p14="http://schemas.microsoft.com/office/powerpoint/2010/main" val="39065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quick </a:t>
            </a:r>
            <a:r>
              <a:rPr lang="en-US" dirty="0" err="1"/>
              <a:t>emacs</a:t>
            </a:r>
            <a:r>
              <a:rPr lang="en-US" dirty="0"/>
              <a:t> tips</a:t>
            </a:r>
          </a:p>
        </p:txBody>
      </p:sp>
      <p:sp>
        <p:nvSpPr>
          <p:cNvPr id="3" name="Content Placeholder 2"/>
          <p:cNvSpPr>
            <a:spLocks noGrp="1"/>
          </p:cNvSpPr>
          <p:nvPr>
            <p:ph idx="1"/>
          </p:nvPr>
        </p:nvSpPr>
        <p:spPr/>
        <p:txBody>
          <a:bodyPr>
            <a:normAutofit fontScale="92500" lnSpcReduction="10000"/>
          </a:bodyPr>
          <a:lstStyle/>
          <a:p>
            <a:r>
              <a:rPr lang="en-US" dirty="0"/>
              <a:t>Lots of beginner tutorials online</a:t>
            </a:r>
          </a:p>
          <a:p>
            <a:pPr lvl="1"/>
            <a:r>
              <a:rPr lang="en-US" dirty="0">
                <a:hlinkClick r:id="rId2"/>
              </a:rPr>
              <a:t>http://www.jesshamrick.com/2012/09/10/absolute-beginners-guide-to-emacs/</a:t>
            </a:r>
            <a:endParaRPr lang="en-US" dirty="0"/>
          </a:p>
          <a:p>
            <a:r>
              <a:rPr lang="en-US" dirty="0"/>
              <a:t>Map caps lock to control (this is standard on every machine I use)</a:t>
            </a:r>
          </a:p>
          <a:p>
            <a:pPr lvl="1"/>
            <a:r>
              <a:rPr lang="en-US" dirty="0"/>
              <a:t>Prevent "</a:t>
            </a:r>
            <a:r>
              <a:rPr lang="en-US" dirty="0" err="1"/>
              <a:t>emacs</a:t>
            </a:r>
            <a:r>
              <a:rPr lang="en-US" dirty="0"/>
              <a:t> pinky"</a:t>
            </a:r>
          </a:p>
          <a:p>
            <a:r>
              <a:rPr lang="en-US" dirty="0" err="1"/>
              <a:t>Emacs</a:t>
            </a:r>
            <a:r>
              <a:rPr lang="en-US" dirty="0"/>
              <a:t> macros are amazing for data manipulation/refactoring</a:t>
            </a:r>
          </a:p>
          <a:p>
            <a:r>
              <a:rPr lang="en-US" dirty="0">
                <a:hlinkClick r:id="rId3"/>
              </a:rPr>
              <a:t>https://sites.google.com/site/steveyegge2/effective-emacs</a:t>
            </a:r>
            <a:endParaRPr lang="en-US" dirty="0"/>
          </a:p>
          <a:p>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11</a:t>
            </a:fld>
            <a:endParaRPr lang="en-US"/>
          </a:p>
        </p:txBody>
      </p:sp>
    </p:spTree>
    <p:extLst>
      <p:ext uri="{BB962C8B-B14F-4D97-AF65-F5344CB8AC3E}">
        <p14:creationId xmlns:p14="http://schemas.microsoft.com/office/powerpoint/2010/main" val="184514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ADBB-F7A1-C34A-B348-CEB34A147039}"/>
              </a:ext>
            </a:extLst>
          </p:cNvPr>
          <p:cNvSpPr>
            <a:spLocks noGrp="1"/>
          </p:cNvSpPr>
          <p:nvPr>
            <p:ph type="title"/>
          </p:nvPr>
        </p:nvSpPr>
        <p:spPr/>
        <p:txBody>
          <a:bodyPr/>
          <a:lstStyle/>
          <a:p>
            <a:r>
              <a:rPr lang="en-US" dirty="0"/>
              <a:t>First Stop: The Command Line</a:t>
            </a:r>
          </a:p>
        </p:txBody>
      </p:sp>
      <p:sp>
        <p:nvSpPr>
          <p:cNvPr id="3" name="Content Placeholder 2">
            <a:extLst>
              <a:ext uri="{FF2B5EF4-FFF2-40B4-BE49-F238E27FC236}">
                <a16:creationId xmlns:a16="http://schemas.microsoft.com/office/drawing/2014/main" id="{62A6329E-18D7-E048-A39D-EAFFF4907DB8}"/>
              </a:ext>
            </a:extLst>
          </p:cNvPr>
          <p:cNvSpPr>
            <a:spLocks noGrp="1"/>
          </p:cNvSpPr>
          <p:nvPr>
            <p:ph idx="1"/>
          </p:nvPr>
        </p:nvSpPr>
        <p:spPr/>
        <p:txBody>
          <a:bodyPr/>
          <a:lstStyle/>
          <a:p>
            <a:r>
              <a:rPr lang="en-US" dirty="0"/>
              <a:t>The command line is where you should live</a:t>
            </a:r>
          </a:p>
          <a:p>
            <a:r>
              <a:rPr lang="en-US" dirty="0"/>
              <a:t>Incredibly efficient (no use of mouse)</a:t>
            </a:r>
          </a:p>
          <a:p>
            <a:r>
              <a:rPr lang="en-US" dirty="0"/>
              <a:t>Incredibly effective (combine several simple tools together to accomplish a large task)</a:t>
            </a:r>
          </a:p>
          <a:p>
            <a:endParaRPr lang="en-US" dirty="0"/>
          </a:p>
        </p:txBody>
      </p:sp>
      <p:sp>
        <p:nvSpPr>
          <p:cNvPr id="4" name="Slide Number Placeholder 3">
            <a:extLst>
              <a:ext uri="{FF2B5EF4-FFF2-40B4-BE49-F238E27FC236}">
                <a16:creationId xmlns:a16="http://schemas.microsoft.com/office/drawing/2014/main" id="{B630B708-EB74-B440-A552-5A9B67BE46D7}"/>
              </a:ext>
            </a:extLst>
          </p:cNvPr>
          <p:cNvSpPr>
            <a:spLocks noGrp="1"/>
          </p:cNvSpPr>
          <p:nvPr>
            <p:ph type="sldNum" sz="quarter" idx="12"/>
          </p:nvPr>
        </p:nvSpPr>
        <p:spPr/>
        <p:txBody>
          <a:bodyPr/>
          <a:lstStyle/>
          <a:p>
            <a:fld id="{FCFB7E3C-6220-8942-988C-3F6E25750AD7}" type="slidenum">
              <a:rPr lang="en-US" smtClean="0"/>
              <a:t>12</a:t>
            </a:fld>
            <a:endParaRPr lang="en-US"/>
          </a:p>
        </p:txBody>
      </p:sp>
    </p:spTree>
    <p:extLst>
      <p:ext uri="{BB962C8B-B14F-4D97-AF65-F5344CB8AC3E}">
        <p14:creationId xmlns:p14="http://schemas.microsoft.com/office/powerpoint/2010/main" val="180854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EDD2-5E9E-3542-BD5E-EA089032D5CE}"/>
              </a:ext>
            </a:extLst>
          </p:cNvPr>
          <p:cNvSpPr>
            <a:spLocks noGrp="1"/>
          </p:cNvSpPr>
          <p:nvPr>
            <p:ph type="title"/>
          </p:nvPr>
        </p:nvSpPr>
        <p:spPr/>
        <p:txBody>
          <a:bodyPr/>
          <a:lstStyle/>
          <a:p>
            <a:r>
              <a:rPr lang="en-US" dirty="0"/>
              <a:t>Show Me Your Command Line</a:t>
            </a:r>
          </a:p>
        </p:txBody>
      </p:sp>
      <p:sp>
        <p:nvSpPr>
          <p:cNvPr id="3" name="Content Placeholder 2">
            <a:extLst>
              <a:ext uri="{FF2B5EF4-FFF2-40B4-BE49-F238E27FC236}">
                <a16:creationId xmlns:a16="http://schemas.microsoft.com/office/drawing/2014/main" id="{ED44B13D-96D7-8542-822C-B61D6E43B42D}"/>
              </a:ext>
            </a:extLst>
          </p:cNvPr>
          <p:cNvSpPr>
            <a:spLocks noGrp="1"/>
          </p:cNvSpPr>
          <p:nvPr>
            <p:ph idx="1"/>
          </p:nvPr>
        </p:nvSpPr>
        <p:spPr/>
        <p:txBody>
          <a:bodyPr>
            <a:normAutofit fontScale="92500"/>
          </a:bodyPr>
          <a:lstStyle/>
          <a:p>
            <a:r>
              <a:rPr lang="en-US" dirty="0"/>
              <a:t>Seriously, everyone get your command line ready</a:t>
            </a:r>
          </a:p>
          <a:p>
            <a:pPr lvl="1"/>
            <a:r>
              <a:rPr lang="en-US" dirty="0"/>
              <a:t>If you’re on Mac, open up </a:t>
            </a:r>
            <a:r>
              <a:rPr lang="en-US" dirty="0" err="1"/>
              <a:t>Terminal.app</a:t>
            </a:r>
            <a:endParaRPr lang="en-US" dirty="0"/>
          </a:p>
          <a:p>
            <a:pPr lvl="1"/>
            <a:r>
              <a:rPr lang="en-US" dirty="0"/>
              <a:t>If you’re on Windows, use a </a:t>
            </a:r>
            <a:r>
              <a:rPr lang="en-US" dirty="0" err="1"/>
              <a:t>linux</a:t>
            </a:r>
            <a:r>
              <a:rPr lang="en-US" dirty="0"/>
              <a:t> VM (best, do this later) otherwise WSL or download Cygwin</a:t>
            </a:r>
          </a:p>
          <a:p>
            <a:pPr lvl="1"/>
            <a:r>
              <a:rPr lang="en-US" dirty="0"/>
              <a:t>If you’re on Linux, you probably already know how to open a terminal</a:t>
            </a:r>
          </a:p>
          <a:p>
            <a:r>
              <a:rPr lang="en-US" dirty="0"/>
              <a:t>Once you’re done, enjoy this flag:</a:t>
            </a:r>
          </a:p>
          <a:p>
            <a:pPr lvl="1"/>
            <a:r>
              <a:rPr lang="en-US"/>
              <a:t>&lt;REDACTED, WATCH THE VIDEO&gt;</a:t>
            </a:r>
            <a:endParaRPr lang="en-US" dirty="0"/>
          </a:p>
        </p:txBody>
      </p:sp>
      <p:sp>
        <p:nvSpPr>
          <p:cNvPr id="4" name="Slide Number Placeholder 3">
            <a:extLst>
              <a:ext uri="{FF2B5EF4-FFF2-40B4-BE49-F238E27FC236}">
                <a16:creationId xmlns:a16="http://schemas.microsoft.com/office/drawing/2014/main" id="{7E153188-5CB1-EC4F-B594-691ED3C27494}"/>
              </a:ext>
            </a:extLst>
          </p:cNvPr>
          <p:cNvSpPr>
            <a:spLocks noGrp="1"/>
          </p:cNvSpPr>
          <p:nvPr>
            <p:ph type="sldNum" sz="quarter" idx="12"/>
          </p:nvPr>
        </p:nvSpPr>
        <p:spPr/>
        <p:txBody>
          <a:bodyPr/>
          <a:lstStyle/>
          <a:p>
            <a:fld id="{FCFB7E3C-6220-8942-988C-3F6E25750AD7}" type="slidenum">
              <a:rPr lang="en-US" smtClean="0"/>
              <a:t>13</a:t>
            </a:fld>
            <a:endParaRPr lang="en-US"/>
          </a:p>
        </p:txBody>
      </p:sp>
    </p:spTree>
    <p:extLst>
      <p:ext uri="{BB962C8B-B14F-4D97-AF65-F5344CB8AC3E}">
        <p14:creationId xmlns:p14="http://schemas.microsoft.com/office/powerpoint/2010/main" val="247436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Text&#10;&#10;Description automatically generated">
            <a:extLst>
              <a:ext uri="{FF2B5EF4-FFF2-40B4-BE49-F238E27FC236}">
                <a16:creationId xmlns:a16="http://schemas.microsoft.com/office/drawing/2014/main" id="{9A011050-C03C-EB43-839E-01A446E2F2FE}"/>
              </a:ext>
            </a:extLst>
          </p:cNvPr>
          <p:cNvPicPr>
            <a:picLocks noGrp="1" noChangeAspect="1"/>
          </p:cNvPicPr>
          <p:nvPr>
            <p:ph idx="1"/>
          </p:nvPr>
        </p:nvPicPr>
        <p:blipFill rotWithShape="1">
          <a:blip r:embed="rId2"/>
          <a:srcRect l="7667"/>
          <a:stretch/>
        </p:blipFill>
        <p:spPr>
          <a:xfrm>
            <a:off x="376538" y="0"/>
            <a:ext cx="9143980" cy="6857990"/>
          </a:xfrm>
          <a:noFill/>
        </p:spPr>
      </p:pic>
      <p:sp>
        <p:nvSpPr>
          <p:cNvPr id="4" name="Slide Number Placeholder 3" hidden="1">
            <a:extLst>
              <a:ext uri="{FF2B5EF4-FFF2-40B4-BE49-F238E27FC236}">
                <a16:creationId xmlns:a16="http://schemas.microsoft.com/office/drawing/2014/main" id="{95E2E96A-CD87-E84F-902F-D4FE3CA195F7}"/>
              </a:ext>
            </a:extLst>
          </p:cNvPr>
          <p:cNvSpPr>
            <a:spLocks noGrp="1"/>
          </p:cNvSpPr>
          <p:nvPr>
            <p:ph type="sldNum" sz="quarter" idx="12"/>
          </p:nvPr>
        </p:nvSpPr>
        <p:spPr/>
        <p:txBody>
          <a:bodyPr/>
          <a:lstStyle/>
          <a:p>
            <a:pPr>
              <a:spcAft>
                <a:spcPts val="600"/>
              </a:spcAft>
            </a:pPr>
            <a:fld id="{FCFB7E3C-6220-8942-988C-3F6E25750AD7}" type="slidenum">
              <a:rPr lang="en-US" smtClean="0"/>
              <a:pPr>
                <a:spcAft>
                  <a:spcPts val="600"/>
                </a:spcAft>
              </a:pPr>
              <a:t>14</a:t>
            </a:fld>
            <a:endParaRPr lang="en-US"/>
          </a:p>
        </p:txBody>
      </p:sp>
    </p:spTree>
    <p:extLst>
      <p:ext uri="{BB962C8B-B14F-4D97-AF65-F5344CB8AC3E}">
        <p14:creationId xmlns:p14="http://schemas.microsoft.com/office/powerpoint/2010/main" val="248921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C67D-5259-934E-B009-90704FE3A1BF}"/>
              </a:ext>
            </a:extLst>
          </p:cNvPr>
          <p:cNvSpPr>
            <a:spLocks noGrp="1"/>
          </p:cNvSpPr>
          <p:nvPr>
            <p:ph type="title"/>
          </p:nvPr>
        </p:nvSpPr>
        <p:spPr>
          <a:xfrm>
            <a:off x="457200" y="274639"/>
            <a:ext cx="8229600" cy="1143000"/>
          </a:xfrm>
        </p:spPr>
        <p:txBody>
          <a:bodyPr anchor="ctr">
            <a:normAutofit/>
          </a:bodyPr>
          <a:lstStyle/>
          <a:p>
            <a:r>
              <a:rPr lang="en-US" dirty="0"/>
              <a:t>Terminals</a:t>
            </a:r>
          </a:p>
        </p:txBody>
      </p:sp>
      <p:sp>
        <p:nvSpPr>
          <p:cNvPr id="71" name="Content Placeholder 2">
            <a:extLst>
              <a:ext uri="{FF2B5EF4-FFF2-40B4-BE49-F238E27FC236}">
                <a16:creationId xmlns:a16="http://schemas.microsoft.com/office/drawing/2014/main" id="{01047D5A-BE76-4151-93DA-7BE83E052BD0}"/>
              </a:ext>
            </a:extLst>
          </p:cNvPr>
          <p:cNvSpPr>
            <a:spLocks noGrp="1"/>
          </p:cNvSpPr>
          <p:nvPr>
            <p:ph sz="half" idx="1"/>
          </p:nvPr>
        </p:nvSpPr>
        <p:spPr>
          <a:xfrm>
            <a:off x="457200" y="1600201"/>
            <a:ext cx="4038600" cy="4525963"/>
          </a:xfrm>
        </p:spPr>
        <p:txBody>
          <a:bodyPr>
            <a:normAutofit fontScale="92500" lnSpcReduction="20000"/>
          </a:bodyPr>
          <a:lstStyle/>
          <a:p>
            <a:r>
              <a:rPr lang="en-US" dirty="0"/>
              <a:t>For now, roughly interchangeable with command-line</a:t>
            </a:r>
          </a:p>
          <a:p>
            <a:r>
              <a:rPr lang="en-US" dirty="0"/>
              <a:t>Early computing systems had no local compute, user had to use local “terminal” to connect to the central system</a:t>
            </a:r>
          </a:p>
          <a:p>
            <a:r>
              <a:rPr lang="en-US" dirty="0"/>
              <a:t>Lots of crazy protocols to allow color, beeps, essentially insanity</a:t>
            </a:r>
          </a:p>
        </p:txBody>
      </p:sp>
      <p:pic>
        <p:nvPicPr>
          <p:cNvPr id="1026" name="Picture 2" descr="What&amp;#39;s the difference between a console, a terminal, and a shell? - Scott  Hanselman&amp;#39;s Blog">
            <a:extLst>
              <a:ext uri="{FF2B5EF4-FFF2-40B4-BE49-F238E27FC236}">
                <a16:creationId xmlns:a16="http://schemas.microsoft.com/office/drawing/2014/main" id="{DA467776-EB43-954B-9AF0-2BA8CE2F90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52" r="7096" b="3"/>
          <a:stretch/>
        </p:blipFill>
        <p:spPr bwMode="auto">
          <a:xfrm>
            <a:off x="4648200" y="1600201"/>
            <a:ext cx="4038600" cy="4525963"/>
          </a:xfrm>
          <a:prstGeom prst="rect">
            <a:avLst/>
          </a:prstGeom>
          <a:solidFill>
            <a:srgbClr val="FFFFFF"/>
          </a:solidFill>
        </p:spPr>
      </p:pic>
      <p:sp>
        <p:nvSpPr>
          <p:cNvPr id="4" name="Slide Number Placeholder 3">
            <a:extLst>
              <a:ext uri="{FF2B5EF4-FFF2-40B4-BE49-F238E27FC236}">
                <a16:creationId xmlns:a16="http://schemas.microsoft.com/office/drawing/2014/main" id="{F89A6359-78D6-614F-998A-89197B6FCB55}"/>
              </a:ext>
            </a:extLst>
          </p:cNvPr>
          <p:cNvSpPr>
            <a:spLocks noGrp="1"/>
          </p:cNvSpPr>
          <p:nvPr>
            <p:ph type="sldNum" sz="quarter" idx="12"/>
          </p:nvPr>
        </p:nvSpPr>
        <p:spPr>
          <a:xfrm>
            <a:off x="6524017" y="6356352"/>
            <a:ext cx="2133600" cy="365125"/>
          </a:xfrm>
        </p:spPr>
        <p:txBody>
          <a:bodyPr>
            <a:normAutofit/>
          </a:bodyPr>
          <a:lstStyle/>
          <a:p>
            <a:pPr>
              <a:lnSpc>
                <a:spcPct val="90000"/>
              </a:lnSpc>
              <a:spcAft>
                <a:spcPts val="600"/>
              </a:spcAft>
            </a:pPr>
            <a:fld id="{FCFB7E3C-6220-8942-988C-3F6E25750AD7}"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1708648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0397-8AC8-0947-B98B-1CC891305B7B}"/>
              </a:ext>
            </a:extLst>
          </p:cNvPr>
          <p:cNvSpPr>
            <a:spLocks noGrp="1"/>
          </p:cNvSpPr>
          <p:nvPr>
            <p:ph type="title"/>
          </p:nvPr>
        </p:nvSpPr>
        <p:spPr/>
        <p:txBody>
          <a:bodyPr>
            <a:normAutofit fontScale="90000"/>
          </a:bodyPr>
          <a:lstStyle/>
          <a:p>
            <a:r>
              <a:rPr lang="en-US" dirty="0"/>
              <a:t>Side Note: Beware the </a:t>
            </a:r>
            <a:r>
              <a:rPr lang="en-US" dirty="0" err="1"/>
              <a:t>Bikeshedding</a:t>
            </a:r>
            <a:r>
              <a:rPr lang="en-US" dirty="0"/>
              <a:t> Trap </a:t>
            </a:r>
          </a:p>
        </p:txBody>
      </p:sp>
      <p:sp>
        <p:nvSpPr>
          <p:cNvPr id="3" name="Content Placeholder 2">
            <a:extLst>
              <a:ext uri="{FF2B5EF4-FFF2-40B4-BE49-F238E27FC236}">
                <a16:creationId xmlns:a16="http://schemas.microsoft.com/office/drawing/2014/main" id="{24265EF4-7708-1C47-8DF5-D0410E3CDB68}"/>
              </a:ext>
            </a:extLst>
          </p:cNvPr>
          <p:cNvSpPr>
            <a:spLocks noGrp="1"/>
          </p:cNvSpPr>
          <p:nvPr>
            <p:ph idx="1"/>
          </p:nvPr>
        </p:nvSpPr>
        <p:spPr/>
        <p:txBody>
          <a:bodyPr/>
          <a:lstStyle/>
          <a:p>
            <a:pPr marL="0" indent="0">
              <a:buNone/>
            </a:pPr>
            <a:r>
              <a:rPr lang="en-US" b="1" dirty="0" err="1"/>
              <a:t>Bikeshedding</a:t>
            </a:r>
            <a:endParaRPr lang="en-US" b="1" dirty="0"/>
          </a:p>
          <a:p>
            <a:pPr marL="0" indent="0">
              <a:buNone/>
            </a:pPr>
            <a:r>
              <a:rPr lang="en-US" dirty="0"/>
              <a:t>[originally BSD, now common] Technical disputes over minor, marginal issues conducted while more serious ones are being overlooked. The implied image is of people arguing over what color to paint the bicycle shed while the house is not finished.</a:t>
            </a:r>
          </a:p>
          <a:p>
            <a:pPr marL="0" indent="0">
              <a:buNone/>
            </a:pPr>
            <a:endParaRPr lang="en-US" dirty="0"/>
          </a:p>
        </p:txBody>
      </p:sp>
      <p:sp>
        <p:nvSpPr>
          <p:cNvPr id="4" name="Slide Number Placeholder 3">
            <a:extLst>
              <a:ext uri="{FF2B5EF4-FFF2-40B4-BE49-F238E27FC236}">
                <a16:creationId xmlns:a16="http://schemas.microsoft.com/office/drawing/2014/main" id="{26DF7C26-D485-5846-846C-4133FCEF61D2}"/>
              </a:ext>
            </a:extLst>
          </p:cNvPr>
          <p:cNvSpPr>
            <a:spLocks noGrp="1"/>
          </p:cNvSpPr>
          <p:nvPr>
            <p:ph type="sldNum" sz="quarter" idx="12"/>
          </p:nvPr>
        </p:nvSpPr>
        <p:spPr/>
        <p:txBody>
          <a:bodyPr/>
          <a:lstStyle/>
          <a:p>
            <a:fld id="{FCFB7E3C-6220-8942-988C-3F6E25750AD7}" type="slidenum">
              <a:rPr lang="en-US" smtClean="0"/>
              <a:t>16</a:t>
            </a:fld>
            <a:endParaRPr lang="en-US"/>
          </a:p>
        </p:txBody>
      </p:sp>
    </p:spTree>
    <p:extLst>
      <p:ext uri="{BB962C8B-B14F-4D97-AF65-F5344CB8AC3E}">
        <p14:creationId xmlns:p14="http://schemas.microsoft.com/office/powerpoint/2010/main" val="1712521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A24F5-5D02-0D49-929D-9846A600F7BA}"/>
              </a:ext>
            </a:extLst>
          </p:cNvPr>
          <p:cNvSpPr>
            <a:spLocks noGrp="1"/>
          </p:cNvSpPr>
          <p:nvPr>
            <p:ph type="title"/>
          </p:nvPr>
        </p:nvSpPr>
        <p:spPr/>
        <p:txBody>
          <a:bodyPr>
            <a:normAutofit/>
          </a:bodyPr>
          <a:lstStyle/>
          <a:p>
            <a:r>
              <a:rPr lang="en-US" dirty="0"/>
              <a:t>The Command Line: Doing Stuff</a:t>
            </a:r>
          </a:p>
        </p:txBody>
      </p:sp>
      <p:sp>
        <p:nvSpPr>
          <p:cNvPr id="3" name="Content Placeholder 2">
            <a:extLst>
              <a:ext uri="{FF2B5EF4-FFF2-40B4-BE49-F238E27FC236}">
                <a16:creationId xmlns:a16="http://schemas.microsoft.com/office/drawing/2014/main" id="{91DC0913-B900-F24E-8ADD-0EC60050D250}"/>
              </a:ext>
            </a:extLst>
          </p:cNvPr>
          <p:cNvSpPr>
            <a:spLocks noGrp="1"/>
          </p:cNvSpPr>
          <p:nvPr>
            <p:ph idx="1"/>
          </p:nvPr>
        </p:nvSpPr>
        <p:spPr/>
        <p:txBody>
          <a:bodyPr/>
          <a:lstStyle/>
          <a:p>
            <a:r>
              <a:rPr lang="en-US" dirty="0"/>
              <a:t>The command line is about executing programs to do stuff</a:t>
            </a:r>
          </a:p>
          <a:p>
            <a:r>
              <a:rPr lang="en-US" dirty="0"/>
              <a:t>Examples (type these out and try them):</a:t>
            </a:r>
          </a:p>
          <a:p>
            <a:pPr lvl="1"/>
            <a:r>
              <a:rPr lang="en-US" dirty="0" err="1"/>
              <a:t>whoami</a:t>
            </a:r>
            <a:endParaRPr lang="en-US" dirty="0"/>
          </a:p>
          <a:p>
            <a:pPr lvl="1"/>
            <a:r>
              <a:rPr lang="en-US" dirty="0"/>
              <a:t>id</a:t>
            </a:r>
          </a:p>
          <a:p>
            <a:pPr lvl="1"/>
            <a:r>
              <a:rPr lang="en-US" dirty="0"/>
              <a:t>ls </a:t>
            </a:r>
          </a:p>
          <a:p>
            <a:r>
              <a:rPr lang="en-US" dirty="0"/>
              <a:t>Each example is quite simple and just does one thing, then exits</a:t>
            </a:r>
          </a:p>
          <a:p>
            <a:pPr lvl="1"/>
            <a:endParaRPr lang="en-US" dirty="0"/>
          </a:p>
        </p:txBody>
      </p:sp>
      <p:sp>
        <p:nvSpPr>
          <p:cNvPr id="4" name="Slide Number Placeholder 3">
            <a:extLst>
              <a:ext uri="{FF2B5EF4-FFF2-40B4-BE49-F238E27FC236}">
                <a16:creationId xmlns:a16="http://schemas.microsoft.com/office/drawing/2014/main" id="{3E36D2C2-8549-9D43-90F0-4A0FFF879BE8}"/>
              </a:ext>
            </a:extLst>
          </p:cNvPr>
          <p:cNvSpPr>
            <a:spLocks noGrp="1"/>
          </p:cNvSpPr>
          <p:nvPr>
            <p:ph type="sldNum" sz="quarter" idx="12"/>
          </p:nvPr>
        </p:nvSpPr>
        <p:spPr/>
        <p:txBody>
          <a:bodyPr/>
          <a:lstStyle/>
          <a:p>
            <a:fld id="{FCFB7E3C-6220-8942-988C-3F6E25750AD7}" type="slidenum">
              <a:rPr lang="en-US" smtClean="0"/>
              <a:t>17</a:t>
            </a:fld>
            <a:endParaRPr lang="en-US"/>
          </a:p>
        </p:txBody>
      </p:sp>
    </p:spTree>
    <p:extLst>
      <p:ext uri="{BB962C8B-B14F-4D97-AF65-F5344CB8AC3E}">
        <p14:creationId xmlns:p14="http://schemas.microsoft.com/office/powerpoint/2010/main" val="153182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0AB0-AD9A-9846-B9EC-405251B75626}"/>
              </a:ext>
            </a:extLst>
          </p:cNvPr>
          <p:cNvSpPr>
            <a:spLocks noGrp="1"/>
          </p:cNvSpPr>
          <p:nvPr>
            <p:ph type="title"/>
          </p:nvPr>
        </p:nvSpPr>
        <p:spPr/>
        <p:txBody>
          <a:bodyPr/>
          <a:lstStyle/>
          <a:p>
            <a:r>
              <a:rPr lang="en-US" dirty="0"/>
              <a:t>Command Arguments</a:t>
            </a:r>
          </a:p>
        </p:txBody>
      </p:sp>
      <p:sp>
        <p:nvSpPr>
          <p:cNvPr id="3" name="Content Placeholder 2">
            <a:extLst>
              <a:ext uri="{FF2B5EF4-FFF2-40B4-BE49-F238E27FC236}">
                <a16:creationId xmlns:a16="http://schemas.microsoft.com/office/drawing/2014/main" id="{46DC4146-FD2F-9943-8B23-1FE45246BE2F}"/>
              </a:ext>
            </a:extLst>
          </p:cNvPr>
          <p:cNvSpPr>
            <a:spLocks noGrp="1"/>
          </p:cNvSpPr>
          <p:nvPr>
            <p:ph idx="1"/>
          </p:nvPr>
        </p:nvSpPr>
        <p:spPr/>
        <p:txBody>
          <a:bodyPr/>
          <a:lstStyle/>
          <a:p>
            <a:r>
              <a:rPr lang="en-US" dirty="0"/>
              <a:t>For now, we can think of arguments to commands as everything after the command, separated by spaces</a:t>
            </a:r>
          </a:p>
          <a:p>
            <a:r>
              <a:rPr lang="en-US" dirty="0"/>
              <a:t>Examples:</a:t>
            </a:r>
          </a:p>
          <a:p>
            <a:pPr lvl="1"/>
            <a:r>
              <a:rPr lang="en-US" dirty="0" err="1"/>
              <a:t>whoami</a:t>
            </a:r>
            <a:r>
              <a:rPr lang="en-US" dirty="0"/>
              <a:t> --help</a:t>
            </a:r>
          </a:p>
          <a:p>
            <a:pPr lvl="1"/>
            <a:r>
              <a:rPr lang="en-US" dirty="0"/>
              <a:t>id -g</a:t>
            </a:r>
          </a:p>
          <a:p>
            <a:pPr lvl="1"/>
            <a:r>
              <a:rPr lang="en-US" dirty="0"/>
              <a:t>ls -l</a:t>
            </a:r>
          </a:p>
          <a:p>
            <a:pPr lvl="1"/>
            <a:r>
              <a:rPr lang="en-US" dirty="0"/>
              <a:t>ls -la /</a:t>
            </a:r>
          </a:p>
        </p:txBody>
      </p:sp>
      <p:sp>
        <p:nvSpPr>
          <p:cNvPr id="4" name="Slide Number Placeholder 3">
            <a:extLst>
              <a:ext uri="{FF2B5EF4-FFF2-40B4-BE49-F238E27FC236}">
                <a16:creationId xmlns:a16="http://schemas.microsoft.com/office/drawing/2014/main" id="{963D68DA-14F3-3C49-B03C-B8E4400A5879}"/>
              </a:ext>
            </a:extLst>
          </p:cNvPr>
          <p:cNvSpPr>
            <a:spLocks noGrp="1"/>
          </p:cNvSpPr>
          <p:nvPr>
            <p:ph type="sldNum" sz="quarter" idx="12"/>
          </p:nvPr>
        </p:nvSpPr>
        <p:spPr/>
        <p:txBody>
          <a:bodyPr/>
          <a:lstStyle/>
          <a:p>
            <a:fld id="{FCFB7E3C-6220-8942-988C-3F6E25750AD7}" type="slidenum">
              <a:rPr lang="en-US" smtClean="0"/>
              <a:t>18</a:t>
            </a:fld>
            <a:endParaRPr lang="en-US"/>
          </a:p>
        </p:txBody>
      </p:sp>
    </p:spTree>
    <p:extLst>
      <p:ext uri="{BB962C8B-B14F-4D97-AF65-F5344CB8AC3E}">
        <p14:creationId xmlns:p14="http://schemas.microsoft.com/office/powerpoint/2010/main" val="3377657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47EE-1914-AE48-9F30-DDD829312129}"/>
              </a:ext>
            </a:extLst>
          </p:cNvPr>
          <p:cNvSpPr>
            <a:spLocks noGrp="1"/>
          </p:cNvSpPr>
          <p:nvPr>
            <p:ph type="title"/>
          </p:nvPr>
        </p:nvSpPr>
        <p:spPr/>
        <p:txBody>
          <a:bodyPr>
            <a:normAutofit fontScale="90000"/>
          </a:bodyPr>
          <a:lstStyle/>
          <a:p>
            <a:r>
              <a:rPr lang="en-US" dirty="0"/>
              <a:t>Useful Command Line Commands</a:t>
            </a:r>
          </a:p>
        </p:txBody>
      </p:sp>
      <p:sp>
        <p:nvSpPr>
          <p:cNvPr id="3" name="Content Placeholder 2">
            <a:extLst>
              <a:ext uri="{FF2B5EF4-FFF2-40B4-BE49-F238E27FC236}">
                <a16:creationId xmlns:a16="http://schemas.microsoft.com/office/drawing/2014/main" id="{39C31F7D-1759-044E-946E-42877681910C}"/>
              </a:ext>
            </a:extLst>
          </p:cNvPr>
          <p:cNvSpPr>
            <a:spLocks noGrp="1"/>
          </p:cNvSpPr>
          <p:nvPr>
            <p:ph idx="1"/>
          </p:nvPr>
        </p:nvSpPr>
        <p:spPr/>
        <p:txBody>
          <a:bodyPr>
            <a:normAutofit fontScale="92500" lnSpcReduction="10000"/>
          </a:bodyPr>
          <a:lstStyle/>
          <a:p>
            <a:r>
              <a:rPr lang="en-US" dirty="0"/>
              <a:t>clear</a:t>
            </a:r>
          </a:p>
          <a:p>
            <a:pPr lvl="1"/>
            <a:r>
              <a:rPr lang="en-US" dirty="0"/>
              <a:t>Clear everything from terminal</a:t>
            </a:r>
          </a:p>
          <a:p>
            <a:r>
              <a:rPr lang="en-US" dirty="0"/>
              <a:t>reset</a:t>
            </a:r>
          </a:p>
          <a:p>
            <a:pPr lvl="1"/>
            <a:r>
              <a:rPr lang="en-US" dirty="0"/>
              <a:t>Fully reset terminal state</a:t>
            </a:r>
          </a:p>
          <a:p>
            <a:pPr lvl="2"/>
            <a:r>
              <a:rPr lang="en-US" dirty="0"/>
              <a:t>cat /bin/ls</a:t>
            </a:r>
          </a:p>
          <a:p>
            <a:r>
              <a:rPr lang="en-US" dirty="0"/>
              <a:t>Kill current command:</a:t>
            </a:r>
          </a:p>
          <a:p>
            <a:pPr lvl="1"/>
            <a:r>
              <a:rPr lang="en-US" dirty="0"/>
              <a:t>First run cat, then type Control-C to kill it</a:t>
            </a:r>
          </a:p>
          <a:p>
            <a:r>
              <a:rPr lang="en-US" dirty="0"/>
              <a:t>Terminal Froze?</a:t>
            </a:r>
          </a:p>
          <a:p>
            <a:pPr lvl="1"/>
            <a:r>
              <a:rPr lang="en-US" dirty="0"/>
              <a:t>Likely because you typed Control-S, try Control-Q to get back</a:t>
            </a:r>
          </a:p>
          <a:p>
            <a:endParaRPr lang="en-US" dirty="0"/>
          </a:p>
        </p:txBody>
      </p:sp>
      <p:sp>
        <p:nvSpPr>
          <p:cNvPr id="4" name="Slide Number Placeholder 3">
            <a:extLst>
              <a:ext uri="{FF2B5EF4-FFF2-40B4-BE49-F238E27FC236}">
                <a16:creationId xmlns:a16="http://schemas.microsoft.com/office/drawing/2014/main" id="{1C1F9F60-B79D-AA45-B70F-6B7BB794C1EC}"/>
              </a:ext>
            </a:extLst>
          </p:cNvPr>
          <p:cNvSpPr>
            <a:spLocks noGrp="1"/>
          </p:cNvSpPr>
          <p:nvPr>
            <p:ph type="sldNum" sz="quarter" idx="12"/>
          </p:nvPr>
        </p:nvSpPr>
        <p:spPr/>
        <p:txBody>
          <a:bodyPr/>
          <a:lstStyle/>
          <a:p>
            <a:fld id="{FCFB7E3C-6220-8942-988C-3F6E25750AD7}" type="slidenum">
              <a:rPr lang="en-US" smtClean="0"/>
              <a:t>19</a:t>
            </a:fld>
            <a:endParaRPr lang="en-US"/>
          </a:p>
        </p:txBody>
      </p:sp>
    </p:spTree>
    <p:extLst>
      <p:ext uri="{BB962C8B-B14F-4D97-AF65-F5344CB8AC3E}">
        <p14:creationId xmlns:p14="http://schemas.microsoft.com/office/powerpoint/2010/main" val="22774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0: Constant Learning</a:t>
            </a:r>
          </a:p>
        </p:txBody>
      </p:sp>
      <p:sp>
        <p:nvSpPr>
          <p:cNvPr id="3" name="Content Placeholder 2"/>
          <p:cNvSpPr>
            <a:spLocks noGrp="1"/>
          </p:cNvSpPr>
          <p:nvPr>
            <p:ph idx="1"/>
          </p:nvPr>
        </p:nvSpPr>
        <p:spPr/>
        <p:txBody>
          <a:bodyPr/>
          <a:lstStyle/>
          <a:p>
            <a:r>
              <a:rPr lang="en-US" dirty="0"/>
              <a:t>Searching</a:t>
            </a:r>
          </a:p>
          <a:p>
            <a:pPr lvl="1"/>
            <a:r>
              <a:rPr lang="en-US" dirty="0"/>
              <a:t>Google for errors</a:t>
            </a:r>
          </a:p>
          <a:p>
            <a:pPr lvl="1"/>
            <a:r>
              <a:rPr lang="en-US" dirty="0"/>
              <a:t>Finding documentation</a:t>
            </a:r>
          </a:p>
          <a:p>
            <a:pPr lvl="1"/>
            <a:r>
              <a:rPr lang="en-US" dirty="0"/>
              <a:t>Navigation documentation</a:t>
            </a:r>
          </a:p>
          <a:p>
            <a:r>
              <a:rPr lang="en-US" dirty="0"/>
              <a:t>Reading</a:t>
            </a:r>
          </a:p>
          <a:p>
            <a:pPr lvl="1"/>
            <a:r>
              <a:rPr lang="en-US" dirty="0"/>
              <a:t>Man pages</a:t>
            </a:r>
          </a:p>
          <a:p>
            <a:pPr lvl="1"/>
            <a:r>
              <a:rPr lang="en-US" dirty="0"/>
              <a:t>Documentation</a:t>
            </a:r>
          </a:p>
          <a:p>
            <a:pPr lvl="1"/>
            <a:r>
              <a:rPr lang="en-US" dirty="0"/>
              <a:t>Specifications</a:t>
            </a:r>
          </a:p>
        </p:txBody>
      </p:sp>
      <p:sp>
        <p:nvSpPr>
          <p:cNvPr id="4" name="Slide Number Placeholder 3"/>
          <p:cNvSpPr>
            <a:spLocks noGrp="1"/>
          </p:cNvSpPr>
          <p:nvPr>
            <p:ph type="sldNum" sz="quarter" idx="12"/>
          </p:nvPr>
        </p:nvSpPr>
        <p:spPr/>
        <p:txBody>
          <a:bodyPr/>
          <a:lstStyle/>
          <a:p>
            <a:fld id="{FCFB7E3C-6220-8942-988C-3F6E25750AD7}" type="slidenum">
              <a:rPr lang="en-US" smtClean="0"/>
              <a:t>2</a:t>
            </a:fld>
            <a:endParaRPr lang="en-US"/>
          </a:p>
        </p:txBody>
      </p:sp>
    </p:spTree>
    <p:extLst>
      <p:ext uri="{BB962C8B-B14F-4D97-AF65-F5344CB8AC3E}">
        <p14:creationId xmlns:p14="http://schemas.microsoft.com/office/powerpoint/2010/main" val="134709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538B-96AB-F943-BB50-BC24E2DDECFE}"/>
              </a:ext>
            </a:extLst>
          </p:cNvPr>
          <p:cNvSpPr>
            <a:spLocks noGrp="1"/>
          </p:cNvSpPr>
          <p:nvPr>
            <p:ph type="title"/>
          </p:nvPr>
        </p:nvSpPr>
        <p:spPr/>
        <p:txBody>
          <a:bodyPr/>
          <a:lstStyle/>
          <a:p>
            <a:r>
              <a:rPr lang="en-US" dirty="0"/>
              <a:t>Learning to Learn—man</a:t>
            </a:r>
          </a:p>
        </p:txBody>
      </p:sp>
      <p:sp>
        <p:nvSpPr>
          <p:cNvPr id="3" name="Content Placeholder 2">
            <a:extLst>
              <a:ext uri="{FF2B5EF4-FFF2-40B4-BE49-F238E27FC236}">
                <a16:creationId xmlns:a16="http://schemas.microsoft.com/office/drawing/2014/main" id="{C7B80B3F-E80F-694F-AD8E-3CACA7043F0E}"/>
              </a:ext>
            </a:extLst>
          </p:cNvPr>
          <p:cNvSpPr>
            <a:spLocks noGrp="1"/>
          </p:cNvSpPr>
          <p:nvPr>
            <p:ph idx="1"/>
          </p:nvPr>
        </p:nvSpPr>
        <p:spPr/>
        <p:txBody>
          <a:bodyPr>
            <a:normAutofit fontScale="92500" lnSpcReduction="20000"/>
          </a:bodyPr>
          <a:lstStyle/>
          <a:p>
            <a:r>
              <a:rPr lang="en-US" dirty="0"/>
              <a:t>man (short for manual) is </a:t>
            </a:r>
            <a:r>
              <a:rPr lang="en-US" b="1" dirty="0"/>
              <a:t>your friend</a:t>
            </a:r>
          </a:p>
          <a:p>
            <a:r>
              <a:rPr lang="en-US" dirty="0"/>
              <a:t>man &lt;command&gt; will bring up documentation on the command</a:t>
            </a:r>
          </a:p>
          <a:p>
            <a:pPr lvl="1"/>
            <a:r>
              <a:rPr lang="en-US" dirty="0"/>
              <a:t>man id</a:t>
            </a:r>
          </a:p>
          <a:p>
            <a:r>
              <a:rPr lang="en-US" dirty="0"/>
              <a:t>Read through the man page for the id command</a:t>
            </a:r>
          </a:p>
          <a:p>
            <a:pPr lvl="1"/>
            <a:r>
              <a:rPr lang="en-US" dirty="0"/>
              <a:t>How many options does it have? What does it do?</a:t>
            </a:r>
          </a:p>
          <a:p>
            <a:pPr lvl="1"/>
            <a:r>
              <a:rPr lang="en-US" dirty="0"/>
              <a:t>What is the command for printing out the effective group ID of user </a:t>
            </a:r>
            <a:r>
              <a:rPr lang="en-US" dirty="0" err="1"/>
              <a:t>adamd</a:t>
            </a:r>
            <a:r>
              <a:rPr lang="en-US" dirty="0"/>
              <a:t>?</a:t>
            </a:r>
          </a:p>
          <a:p>
            <a:pPr lvl="2"/>
            <a:r>
              <a:rPr lang="en-US" dirty="0"/>
              <a:t>Put answer in as flag for back-to-basics-1</a:t>
            </a:r>
          </a:p>
        </p:txBody>
      </p:sp>
      <p:sp>
        <p:nvSpPr>
          <p:cNvPr id="4" name="Slide Number Placeholder 3">
            <a:extLst>
              <a:ext uri="{FF2B5EF4-FFF2-40B4-BE49-F238E27FC236}">
                <a16:creationId xmlns:a16="http://schemas.microsoft.com/office/drawing/2014/main" id="{0A1E393A-3B16-4F44-BBD5-39DB621F26C8}"/>
              </a:ext>
            </a:extLst>
          </p:cNvPr>
          <p:cNvSpPr>
            <a:spLocks noGrp="1"/>
          </p:cNvSpPr>
          <p:nvPr>
            <p:ph type="sldNum" sz="quarter" idx="12"/>
          </p:nvPr>
        </p:nvSpPr>
        <p:spPr/>
        <p:txBody>
          <a:bodyPr/>
          <a:lstStyle/>
          <a:p>
            <a:fld id="{FCFB7E3C-6220-8942-988C-3F6E25750AD7}" type="slidenum">
              <a:rPr lang="en-US" smtClean="0"/>
              <a:t>20</a:t>
            </a:fld>
            <a:endParaRPr lang="en-US"/>
          </a:p>
        </p:txBody>
      </p:sp>
    </p:spTree>
    <p:extLst>
      <p:ext uri="{BB962C8B-B14F-4D97-AF65-F5344CB8AC3E}">
        <p14:creationId xmlns:p14="http://schemas.microsoft.com/office/powerpoint/2010/main" val="124817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49F1-8121-3E49-BAD5-E056A7CD312E}"/>
              </a:ext>
            </a:extLst>
          </p:cNvPr>
          <p:cNvSpPr>
            <a:spLocks noGrp="1"/>
          </p:cNvSpPr>
          <p:nvPr>
            <p:ph type="title"/>
          </p:nvPr>
        </p:nvSpPr>
        <p:spPr/>
        <p:txBody>
          <a:bodyPr/>
          <a:lstStyle/>
          <a:p>
            <a:r>
              <a:rPr lang="en-US" dirty="0"/>
              <a:t>Learning to Learn—help</a:t>
            </a:r>
          </a:p>
        </p:txBody>
      </p:sp>
      <p:sp>
        <p:nvSpPr>
          <p:cNvPr id="3" name="Content Placeholder 2">
            <a:extLst>
              <a:ext uri="{FF2B5EF4-FFF2-40B4-BE49-F238E27FC236}">
                <a16:creationId xmlns:a16="http://schemas.microsoft.com/office/drawing/2014/main" id="{8D1F211C-5A44-9F4D-8B5A-F3B8144ABB18}"/>
              </a:ext>
            </a:extLst>
          </p:cNvPr>
          <p:cNvSpPr>
            <a:spLocks noGrp="1"/>
          </p:cNvSpPr>
          <p:nvPr>
            <p:ph idx="1"/>
          </p:nvPr>
        </p:nvSpPr>
        <p:spPr/>
        <p:txBody>
          <a:bodyPr/>
          <a:lstStyle/>
          <a:p>
            <a:r>
              <a:rPr lang="en-US" dirty="0"/>
              <a:t>By convention, most commands also will have help functionality available either as:</a:t>
            </a:r>
          </a:p>
          <a:p>
            <a:pPr lvl="1"/>
            <a:r>
              <a:rPr lang="en-US" dirty="0"/>
              <a:t>&lt;command&gt; -h</a:t>
            </a:r>
          </a:p>
          <a:p>
            <a:pPr lvl="1"/>
            <a:r>
              <a:rPr lang="en-US" dirty="0"/>
              <a:t>&lt;command&gt; --help</a:t>
            </a:r>
          </a:p>
        </p:txBody>
      </p:sp>
      <p:sp>
        <p:nvSpPr>
          <p:cNvPr id="4" name="Slide Number Placeholder 3">
            <a:extLst>
              <a:ext uri="{FF2B5EF4-FFF2-40B4-BE49-F238E27FC236}">
                <a16:creationId xmlns:a16="http://schemas.microsoft.com/office/drawing/2014/main" id="{3881A53E-F8A6-3C49-8708-EA4CCD2337A0}"/>
              </a:ext>
            </a:extLst>
          </p:cNvPr>
          <p:cNvSpPr>
            <a:spLocks noGrp="1"/>
          </p:cNvSpPr>
          <p:nvPr>
            <p:ph type="sldNum" sz="quarter" idx="12"/>
          </p:nvPr>
        </p:nvSpPr>
        <p:spPr/>
        <p:txBody>
          <a:bodyPr/>
          <a:lstStyle/>
          <a:p>
            <a:fld id="{FCFB7E3C-6220-8942-988C-3F6E25750AD7}" type="slidenum">
              <a:rPr lang="en-US" smtClean="0"/>
              <a:t>21</a:t>
            </a:fld>
            <a:endParaRPr lang="en-US"/>
          </a:p>
        </p:txBody>
      </p:sp>
    </p:spTree>
    <p:extLst>
      <p:ext uri="{BB962C8B-B14F-4D97-AF65-F5344CB8AC3E}">
        <p14:creationId xmlns:p14="http://schemas.microsoft.com/office/powerpoint/2010/main" val="1239889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B35A-D7C2-FC43-A1DC-2B6D5FB94E74}"/>
              </a:ext>
            </a:extLst>
          </p:cNvPr>
          <p:cNvSpPr>
            <a:spLocks noGrp="1"/>
          </p:cNvSpPr>
          <p:nvPr>
            <p:ph type="title"/>
          </p:nvPr>
        </p:nvSpPr>
        <p:spPr/>
        <p:txBody>
          <a:bodyPr>
            <a:normAutofit fontScale="90000"/>
          </a:bodyPr>
          <a:lstStyle/>
          <a:p>
            <a:r>
              <a:rPr lang="en-US" dirty="0"/>
              <a:t>The Command Line: Who’s that behind the curtain?</a:t>
            </a:r>
          </a:p>
        </p:txBody>
      </p:sp>
      <p:sp>
        <p:nvSpPr>
          <p:cNvPr id="3" name="Content Placeholder 2">
            <a:extLst>
              <a:ext uri="{FF2B5EF4-FFF2-40B4-BE49-F238E27FC236}">
                <a16:creationId xmlns:a16="http://schemas.microsoft.com/office/drawing/2014/main" id="{B3C5DC8C-B472-5A48-BEFD-BFA99D814A1A}"/>
              </a:ext>
            </a:extLst>
          </p:cNvPr>
          <p:cNvSpPr>
            <a:spLocks noGrp="1"/>
          </p:cNvSpPr>
          <p:nvPr>
            <p:ph idx="1"/>
          </p:nvPr>
        </p:nvSpPr>
        <p:spPr/>
        <p:txBody>
          <a:bodyPr>
            <a:normAutofit fontScale="92500" lnSpcReduction="20000"/>
          </a:bodyPr>
          <a:lstStyle/>
          <a:p>
            <a:r>
              <a:rPr lang="en-US" dirty="0"/>
              <a:t>We’re typing in input, where’s it going?</a:t>
            </a:r>
          </a:p>
          <a:p>
            <a:r>
              <a:rPr lang="en-US" dirty="0"/>
              <a:t>Meet “the shell”</a:t>
            </a:r>
          </a:p>
          <a:p>
            <a:pPr lvl="1"/>
            <a:r>
              <a:rPr lang="en-US" dirty="0"/>
              <a:t>Process that receives your input, parses it to identify the program and arguments, finds the program on the file system, asks the OS to execute the program with the given argument</a:t>
            </a:r>
          </a:p>
          <a:p>
            <a:r>
              <a:rPr lang="en-US" dirty="0"/>
              <a:t>What’s your shell?</a:t>
            </a:r>
          </a:p>
          <a:p>
            <a:pPr lvl="1"/>
            <a:r>
              <a:rPr lang="en-US" dirty="0"/>
              <a:t>Stored in /</a:t>
            </a:r>
            <a:r>
              <a:rPr lang="en-US" dirty="0" err="1"/>
              <a:t>etc</a:t>
            </a:r>
            <a:r>
              <a:rPr lang="en-US" dirty="0"/>
              <a:t>/passwd</a:t>
            </a:r>
          </a:p>
          <a:p>
            <a:pPr lvl="1"/>
            <a:r>
              <a:rPr lang="en-US" dirty="0"/>
              <a:t>less /</a:t>
            </a:r>
            <a:r>
              <a:rPr lang="en-US" dirty="0" err="1"/>
              <a:t>etc</a:t>
            </a:r>
            <a:r>
              <a:rPr lang="en-US" dirty="0"/>
              <a:t>/passwd</a:t>
            </a:r>
          </a:p>
          <a:p>
            <a:r>
              <a:rPr lang="en-US" dirty="0"/>
              <a:t>Executed automatically on login (</a:t>
            </a:r>
            <a:r>
              <a:rPr lang="en-US" dirty="0" err="1"/>
              <a:t>ssh</a:t>
            </a:r>
            <a:r>
              <a:rPr lang="en-US" dirty="0"/>
              <a:t> or other)</a:t>
            </a:r>
          </a:p>
        </p:txBody>
      </p:sp>
      <p:sp>
        <p:nvSpPr>
          <p:cNvPr id="4" name="Slide Number Placeholder 3">
            <a:extLst>
              <a:ext uri="{FF2B5EF4-FFF2-40B4-BE49-F238E27FC236}">
                <a16:creationId xmlns:a16="http://schemas.microsoft.com/office/drawing/2014/main" id="{65445F28-B802-CC46-8089-9B5E19F6B530}"/>
              </a:ext>
            </a:extLst>
          </p:cNvPr>
          <p:cNvSpPr>
            <a:spLocks noGrp="1"/>
          </p:cNvSpPr>
          <p:nvPr>
            <p:ph type="sldNum" sz="quarter" idx="12"/>
          </p:nvPr>
        </p:nvSpPr>
        <p:spPr/>
        <p:txBody>
          <a:bodyPr/>
          <a:lstStyle/>
          <a:p>
            <a:fld id="{FCFB7E3C-6220-8942-988C-3F6E25750AD7}" type="slidenum">
              <a:rPr lang="en-US" smtClean="0"/>
              <a:t>22</a:t>
            </a:fld>
            <a:endParaRPr lang="en-US"/>
          </a:p>
        </p:txBody>
      </p:sp>
    </p:spTree>
    <p:extLst>
      <p:ext uri="{BB962C8B-B14F-4D97-AF65-F5344CB8AC3E}">
        <p14:creationId xmlns:p14="http://schemas.microsoft.com/office/powerpoint/2010/main" val="2818350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75BF-12EB-3D4C-B10C-342D6657C5CE}"/>
              </a:ext>
            </a:extLst>
          </p:cNvPr>
          <p:cNvSpPr>
            <a:spLocks noGrp="1"/>
          </p:cNvSpPr>
          <p:nvPr>
            <p:ph type="title"/>
          </p:nvPr>
        </p:nvSpPr>
        <p:spPr/>
        <p:txBody>
          <a:bodyPr/>
          <a:lstStyle/>
          <a:p>
            <a:r>
              <a:rPr lang="en-US" dirty="0"/>
              <a:t>So, what’s really going on?</a:t>
            </a:r>
          </a:p>
        </p:txBody>
      </p:sp>
      <p:sp>
        <p:nvSpPr>
          <p:cNvPr id="3" name="Content Placeholder 2">
            <a:extLst>
              <a:ext uri="{FF2B5EF4-FFF2-40B4-BE49-F238E27FC236}">
                <a16:creationId xmlns:a16="http://schemas.microsoft.com/office/drawing/2014/main" id="{7807B5A5-B8D8-104F-9A97-8CECEDAAE64D}"/>
              </a:ext>
            </a:extLst>
          </p:cNvPr>
          <p:cNvSpPr>
            <a:spLocks noGrp="1"/>
          </p:cNvSpPr>
          <p:nvPr>
            <p:ph idx="1"/>
          </p:nvPr>
        </p:nvSpPr>
        <p:spPr/>
        <p:txBody>
          <a:bodyPr/>
          <a:lstStyle/>
          <a:p>
            <a:r>
              <a:rPr lang="en-US" dirty="0"/>
              <a:t>Should a program like cat have direct access to the filesystem? </a:t>
            </a:r>
          </a:p>
          <a:p>
            <a:r>
              <a:rPr lang="en-US" dirty="0"/>
              <a:t>Should a program like cat be able to mess with other programs?</a:t>
            </a:r>
          </a:p>
          <a:p>
            <a:r>
              <a:rPr lang="en-US" dirty="0"/>
              <a:t>How is this enforced?</a:t>
            </a:r>
          </a:p>
          <a:p>
            <a:pPr lvl="1"/>
            <a:r>
              <a:rPr lang="en-US" dirty="0"/>
              <a:t>Operating System concept: Process</a:t>
            </a:r>
          </a:p>
          <a:p>
            <a:pPr lvl="1"/>
            <a:endParaRPr lang="en-US" dirty="0"/>
          </a:p>
        </p:txBody>
      </p:sp>
      <p:sp>
        <p:nvSpPr>
          <p:cNvPr id="4" name="Slide Number Placeholder 3">
            <a:extLst>
              <a:ext uri="{FF2B5EF4-FFF2-40B4-BE49-F238E27FC236}">
                <a16:creationId xmlns:a16="http://schemas.microsoft.com/office/drawing/2014/main" id="{BD9FEB0B-8143-8647-B612-0C9B2846E5A7}"/>
              </a:ext>
            </a:extLst>
          </p:cNvPr>
          <p:cNvSpPr>
            <a:spLocks noGrp="1"/>
          </p:cNvSpPr>
          <p:nvPr>
            <p:ph type="sldNum" sz="quarter" idx="12"/>
          </p:nvPr>
        </p:nvSpPr>
        <p:spPr/>
        <p:txBody>
          <a:bodyPr/>
          <a:lstStyle/>
          <a:p>
            <a:fld id="{FCFB7E3C-6220-8942-988C-3F6E25750AD7}" type="slidenum">
              <a:rPr lang="en-US" smtClean="0"/>
              <a:t>23</a:t>
            </a:fld>
            <a:endParaRPr lang="en-US"/>
          </a:p>
        </p:txBody>
      </p:sp>
    </p:spTree>
    <p:extLst>
      <p:ext uri="{BB962C8B-B14F-4D97-AF65-F5344CB8AC3E}">
        <p14:creationId xmlns:p14="http://schemas.microsoft.com/office/powerpoint/2010/main" val="3213427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69C14-7D37-3045-919F-D926636CA653}"/>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1DD91016-0006-104C-B380-7B7F49212005}"/>
              </a:ext>
            </a:extLst>
          </p:cNvPr>
          <p:cNvSpPr>
            <a:spLocks noGrp="1"/>
          </p:cNvSpPr>
          <p:nvPr>
            <p:ph idx="1"/>
          </p:nvPr>
        </p:nvSpPr>
        <p:spPr>
          <a:xfrm>
            <a:off x="457200" y="2327564"/>
            <a:ext cx="8229600" cy="3798600"/>
          </a:xfrm>
        </p:spPr>
        <p:txBody>
          <a:bodyPr>
            <a:normAutofit fontScale="70000" lnSpcReduction="20000"/>
          </a:bodyPr>
          <a:lstStyle/>
          <a:p>
            <a:r>
              <a:rPr lang="en-US" dirty="0"/>
              <a:t>We’ll go into way more detail later, for now we can think that a process does very little, and has to ask the OS to perform almost all interactions such as:</a:t>
            </a:r>
          </a:p>
          <a:p>
            <a:pPr lvl="1"/>
            <a:r>
              <a:rPr lang="en-US" dirty="0"/>
              <a:t>Reading/writing files</a:t>
            </a:r>
          </a:p>
          <a:p>
            <a:pPr lvl="1"/>
            <a:r>
              <a:rPr lang="en-US" dirty="0"/>
              <a:t>Talking on the network</a:t>
            </a:r>
          </a:p>
          <a:p>
            <a:pPr lvl="1"/>
            <a:r>
              <a:rPr lang="en-US" dirty="0"/>
              <a:t>Getting more memory</a:t>
            </a:r>
          </a:p>
          <a:p>
            <a:pPr lvl="1"/>
            <a:r>
              <a:rPr lang="en-US" dirty="0"/>
              <a:t>Executing other processes</a:t>
            </a:r>
          </a:p>
          <a:p>
            <a:pPr lvl="1"/>
            <a:r>
              <a:rPr lang="en-US" dirty="0"/>
              <a:t>…</a:t>
            </a:r>
          </a:p>
          <a:p>
            <a:r>
              <a:rPr lang="en-US" dirty="0"/>
              <a:t>Terminology:</a:t>
            </a:r>
          </a:p>
          <a:p>
            <a:pPr lvl="1"/>
            <a:r>
              <a:rPr lang="en-US" dirty="0"/>
              <a:t>Process == User Space</a:t>
            </a:r>
          </a:p>
          <a:p>
            <a:pPr lvl="1"/>
            <a:r>
              <a:rPr lang="en-US" dirty="0"/>
              <a:t>System call: Way that a user space program asks the OS to perform some action</a:t>
            </a:r>
          </a:p>
          <a:p>
            <a:endParaRPr lang="en-US" dirty="0"/>
          </a:p>
        </p:txBody>
      </p:sp>
      <p:sp>
        <p:nvSpPr>
          <p:cNvPr id="4" name="Slide Number Placeholder 3">
            <a:extLst>
              <a:ext uri="{FF2B5EF4-FFF2-40B4-BE49-F238E27FC236}">
                <a16:creationId xmlns:a16="http://schemas.microsoft.com/office/drawing/2014/main" id="{5D77EED3-F124-1143-B568-0A884B6ED3E5}"/>
              </a:ext>
            </a:extLst>
          </p:cNvPr>
          <p:cNvSpPr>
            <a:spLocks noGrp="1"/>
          </p:cNvSpPr>
          <p:nvPr>
            <p:ph type="sldNum" sz="quarter" idx="12"/>
          </p:nvPr>
        </p:nvSpPr>
        <p:spPr/>
        <p:txBody>
          <a:bodyPr/>
          <a:lstStyle/>
          <a:p>
            <a:fld id="{FCFB7E3C-6220-8942-988C-3F6E25750AD7}" type="slidenum">
              <a:rPr lang="en-US" smtClean="0"/>
              <a:t>24</a:t>
            </a:fld>
            <a:endParaRPr lang="en-US"/>
          </a:p>
        </p:txBody>
      </p:sp>
      <p:pic>
        <p:nvPicPr>
          <p:cNvPr id="2050" name="Picture 2" descr="Kernel (operating system) - Wikipedia">
            <a:extLst>
              <a:ext uri="{FF2B5EF4-FFF2-40B4-BE49-F238E27FC236}">
                <a16:creationId xmlns:a16="http://schemas.microsoft.com/office/drawing/2014/main" id="{E31A06D0-9D51-C740-9991-A316EA47C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817" y="265113"/>
            <a:ext cx="2794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988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9297-49DC-D447-AB3B-F15C3A551707}"/>
              </a:ext>
            </a:extLst>
          </p:cNvPr>
          <p:cNvSpPr>
            <a:spLocks noGrp="1"/>
          </p:cNvSpPr>
          <p:nvPr>
            <p:ph type="title"/>
          </p:nvPr>
        </p:nvSpPr>
        <p:spPr/>
        <p:txBody>
          <a:bodyPr/>
          <a:lstStyle/>
          <a:p>
            <a:r>
              <a:rPr lang="en-US" dirty="0"/>
              <a:t>Shell is just a process</a:t>
            </a:r>
          </a:p>
        </p:txBody>
      </p:sp>
      <p:sp>
        <p:nvSpPr>
          <p:cNvPr id="3" name="Content Placeholder 2">
            <a:extLst>
              <a:ext uri="{FF2B5EF4-FFF2-40B4-BE49-F238E27FC236}">
                <a16:creationId xmlns:a16="http://schemas.microsoft.com/office/drawing/2014/main" id="{454BB94C-72CF-9145-B3C1-113D6F8CE85C}"/>
              </a:ext>
            </a:extLst>
          </p:cNvPr>
          <p:cNvSpPr>
            <a:spLocks noGrp="1"/>
          </p:cNvSpPr>
          <p:nvPr>
            <p:ph idx="1"/>
          </p:nvPr>
        </p:nvSpPr>
        <p:spPr/>
        <p:txBody>
          <a:bodyPr/>
          <a:lstStyle/>
          <a:p>
            <a:r>
              <a:rPr lang="en-US" dirty="0"/>
              <a:t>Important concept to remember is that the shell is just a process</a:t>
            </a:r>
          </a:p>
          <a:p>
            <a:pPr lvl="1"/>
            <a:r>
              <a:rPr lang="en-US" dirty="0"/>
              <a:t>You can write your own shell!</a:t>
            </a:r>
          </a:p>
          <a:p>
            <a:r>
              <a:rPr lang="en-US" dirty="0"/>
              <a:t>However, the shell is quite important, as we are directly “talking” to it</a:t>
            </a:r>
          </a:p>
          <a:p>
            <a:endParaRPr lang="en-US" dirty="0"/>
          </a:p>
        </p:txBody>
      </p:sp>
      <p:sp>
        <p:nvSpPr>
          <p:cNvPr id="4" name="Slide Number Placeholder 3">
            <a:extLst>
              <a:ext uri="{FF2B5EF4-FFF2-40B4-BE49-F238E27FC236}">
                <a16:creationId xmlns:a16="http://schemas.microsoft.com/office/drawing/2014/main" id="{54F8B835-BE45-184A-960B-223CFD89A72E}"/>
              </a:ext>
            </a:extLst>
          </p:cNvPr>
          <p:cNvSpPr>
            <a:spLocks noGrp="1"/>
          </p:cNvSpPr>
          <p:nvPr>
            <p:ph type="sldNum" sz="quarter" idx="12"/>
          </p:nvPr>
        </p:nvSpPr>
        <p:spPr/>
        <p:txBody>
          <a:bodyPr/>
          <a:lstStyle/>
          <a:p>
            <a:fld id="{FCFB7E3C-6220-8942-988C-3F6E25750AD7}" type="slidenum">
              <a:rPr lang="en-US" smtClean="0"/>
              <a:t>25</a:t>
            </a:fld>
            <a:endParaRPr lang="en-US"/>
          </a:p>
        </p:txBody>
      </p:sp>
    </p:spTree>
    <p:extLst>
      <p:ext uri="{BB962C8B-B14F-4D97-AF65-F5344CB8AC3E}">
        <p14:creationId xmlns:p14="http://schemas.microsoft.com/office/powerpoint/2010/main" val="459670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E3728-45FB-5C41-B2B2-A391E50F2C70}"/>
              </a:ext>
            </a:extLst>
          </p:cNvPr>
          <p:cNvSpPr>
            <a:spLocks noGrp="1"/>
          </p:cNvSpPr>
          <p:nvPr>
            <p:ph type="title"/>
          </p:nvPr>
        </p:nvSpPr>
        <p:spPr/>
        <p:txBody>
          <a:bodyPr/>
          <a:lstStyle/>
          <a:p>
            <a:r>
              <a:rPr lang="en-US" dirty="0"/>
              <a:t>Shell Life</a:t>
            </a:r>
          </a:p>
        </p:txBody>
      </p:sp>
      <p:sp>
        <p:nvSpPr>
          <p:cNvPr id="3" name="Content Placeholder 2">
            <a:extLst>
              <a:ext uri="{FF2B5EF4-FFF2-40B4-BE49-F238E27FC236}">
                <a16:creationId xmlns:a16="http://schemas.microsoft.com/office/drawing/2014/main" id="{5C5509C9-CFF9-254B-9227-02B16763D815}"/>
              </a:ext>
            </a:extLst>
          </p:cNvPr>
          <p:cNvSpPr>
            <a:spLocks noGrp="1"/>
          </p:cNvSpPr>
          <p:nvPr>
            <p:ph idx="1"/>
          </p:nvPr>
        </p:nvSpPr>
        <p:spPr/>
        <p:txBody>
          <a:bodyPr>
            <a:normAutofit fontScale="92500" lnSpcReduction="20000"/>
          </a:bodyPr>
          <a:lstStyle/>
          <a:p>
            <a:r>
              <a:rPr lang="en-US" dirty="0"/>
              <a:t>Waits for our input (which is actually going to the shell from our terminal, but let’s ignore that for now)</a:t>
            </a:r>
          </a:p>
          <a:p>
            <a:r>
              <a:rPr lang="en-US" dirty="0"/>
              <a:t>When it gets a line of input (which it reads as a string) it then needs to </a:t>
            </a:r>
            <a:r>
              <a:rPr lang="en-US" b="1" dirty="0"/>
              <a:t>parse</a:t>
            </a:r>
            <a:r>
              <a:rPr lang="en-US" dirty="0"/>
              <a:t> the input:</a:t>
            </a:r>
          </a:p>
          <a:p>
            <a:pPr lvl="1"/>
            <a:r>
              <a:rPr lang="en-US" dirty="0"/>
              <a:t>Separate into command (first part)</a:t>
            </a:r>
          </a:p>
          <a:p>
            <a:pPr lvl="1"/>
            <a:r>
              <a:rPr lang="en-US" dirty="0"/>
              <a:t>All arguments (separated by command by space)</a:t>
            </a:r>
          </a:p>
          <a:p>
            <a:r>
              <a:rPr lang="en-US" dirty="0"/>
              <a:t>Then, needs to find the exact program to execute (more on this later)</a:t>
            </a:r>
          </a:p>
          <a:p>
            <a:r>
              <a:rPr lang="en-US" dirty="0"/>
              <a:t>Asks the OS to execute the program</a:t>
            </a:r>
          </a:p>
        </p:txBody>
      </p:sp>
      <p:sp>
        <p:nvSpPr>
          <p:cNvPr id="4" name="Slide Number Placeholder 3">
            <a:extLst>
              <a:ext uri="{FF2B5EF4-FFF2-40B4-BE49-F238E27FC236}">
                <a16:creationId xmlns:a16="http://schemas.microsoft.com/office/drawing/2014/main" id="{1CA97DA9-72C0-F34D-AD65-1DD0BCFFFB56}"/>
              </a:ext>
            </a:extLst>
          </p:cNvPr>
          <p:cNvSpPr>
            <a:spLocks noGrp="1"/>
          </p:cNvSpPr>
          <p:nvPr>
            <p:ph type="sldNum" sz="quarter" idx="12"/>
          </p:nvPr>
        </p:nvSpPr>
        <p:spPr/>
        <p:txBody>
          <a:bodyPr/>
          <a:lstStyle/>
          <a:p>
            <a:fld id="{FCFB7E3C-6220-8942-988C-3F6E25750AD7}" type="slidenum">
              <a:rPr lang="en-US" smtClean="0"/>
              <a:t>26</a:t>
            </a:fld>
            <a:endParaRPr lang="en-US"/>
          </a:p>
        </p:txBody>
      </p:sp>
    </p:spTree>
    <p:extLst>
      <p:ext uri="{BB962C8B-B14F-4D97-AF65-F5344CB8AC3E}">
        <p14:creationId xmlns:p14="http://schemas.microsoft.com/office/powerpoint/2010/main" val="425828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1D1A-4D4B-BA49-BCC1-4684F61D0FEC}"/>
              </a:ext>
            </a:extLst>
          </p:cNvPr>
          <p:cNvSpPr>
            <a:spLocks noGrp="1"/>
          </p:cNvSpPr>
          <p:nvPr>
            <p:ph type="title"/>
          </p:nvPr>
        </p:nvSpPr>
        <p:spPr/>
        <p:txBody>
          <a:bodyPr/>
          <a:lstStyle/>
          <a:p>
            <a:r>
              <a:rPr lang="en-US" dirty="0"/>
              <a:t>Shell Life Example</a:t>
            </a:r>
          </a:p>
        </p:txBody>
      </p:sp>
      <p:sp>
        <p:nvSpPr>
          <p:cNvPr id="3" name="Content Placeholder 2">
            <a:extLst>
              <a:ext uri="{FF2B5EF4-FFF2-40B4-BE49-F238E27FC236}">
                <a16:creationId xmlns:a16="http://schemas.microsoft.com/office/drawing/2014/main" id="{AE170700-3F74-954F-88A9-8070A82D4586}"/>
              </a:ext>
            </a:extLst>
          </p:cNvPr>
          <p:cNvSpPr>
            <a:spLocks noGrp="1"/>
          </p:cNvSpPr>
          <p:nvPr>
            <p:ph idx="1"/>
          </p:nvPr>
        </p:nvSpPr>
        <p:spPr/>
        <p:txBody>
          <a:bodyPr>
            <a:normAutofit fontScale="92500" lnSpcReduction="20000"/>
          </a:bodyPr>
          <a:lstStyle/>
          <a:p>
            <a:r>
              <a:rPr lang="en-US" dirty="0"/>
              <a:t>“ls -la /” is our input</a:t>
            </a:r>
          </a:p>
          <a:p>
            <a:r>
              <a:rPr lang="en-US" dirty="0"/>
              <a:t>Shell says OK, the first part is “ls”, second part is “-la”, and third part is “/”</a:t>
            </a:r>
          </a:p>
          <a:p>
            <a:r>
              <a:rPr lang="en-US" dirty="0"/>
              <a:t>Figures out that ls is located in /bin, so first part becomes “/bin/ls”</a:t>
            </a:r>
          </a:p>
          <a:p>
            <a:r>
              <a:rPr lang="en-US" dirty="0"/>
              <a:t>Shell executes system call to ask OS to execute the “/bin/ls” program and pass it three arguments (WHY THREE?):</a:t>
            </a:r>
          </a:p>
          <a:p>
            <a:pPr lvl="1"/>
            <a:r>
              <a:rPr lang="en-US" dirty="0"/>
              <a:t>ls</a:t>
            </a:r>
          </a:p>
          <a:p>
            <a:pPr lvl="1"/>
            <a:r>
              <a:rPr lang="en-US" dirty="0"/>
              <a:t>-la</a:t>
            </a:r>
          </a:p>
          <a:p>
            <a:pPr lvl="1"/>
            <a:r>
              <a:rPr lang="en-US" dirty="0"/>
              <a:t>/</a:t>
            </a:r>
          </a:p>
        </p:txBody>
      </p:sp>
      <p:sp>
        <p:nvSpPr>
          <p:cNvPr id="4" name="Slide Number Placeholder 3">
            <a:extLst>
              <a:ext uri="{FF2B5EF4-FFF2-40B4-BE49-F238E27FC236}">
                <a16:creationId xmlns:a16="http://schemas.microsoft.com/office/drawing/2014/main" id="{D8B898CC-3CC7-E944-B9FB-8E0227C68C55}"/>
              </a:ext>
            </a:extLst>
          </p:cNvPr>
          <p:cNvSpPr>
            <a:spLocks noGrp="1"/>
          </p:cNvSpPr>
          <p:nvPr>
            <p:ph type="sldNum" sz="quarter" idx="12"/>
          </p:nvPr>
        </p:nvSpPr>
        <p:spPr/>
        <p:txBody>
          <a:bodyPr/>
          <a:lstStyle/>
          <a:p>
            <a:fld id="{FCFB7E3C-6220-8942-988C-3F6E25750AD7}" type="slidenum">
              <a:rPr lang="en-US" smtClean="0"/>
              <a:t>27</a:t>
            </a:fld>
            <a:endParaRPr lang="en-US"/>
          </a:p>
        </p:txBody>
      </p:sp>
    </p:spTree>
    <p:extLst>
      <p:ext uri="{BB962C8B-B14F-4D97-AF65-F5344CB8AC3E}">
        <p14:creationId xmlns:p14="http://schemas.microsoft.com/office/powerpoint/2010/main" val="2299798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70EE-596C-9E49-AE74-FD909E45F5A7}"/>
              </a:ext>
            </a:extLst>
          </p:cNvPr>
          <p:cNvSpPr>
            <a:spLocks noGrp="1"/>
          </p:cNvSpPr>
          <p:nvPr>
            <p:ph type="title"/>
          </p:nvPr>
        </p:nvSpPr>
        <p:spPr/>
        <p:txBody>
          <a:bodyPr>
            <a:normAutofit fontScale="90000"/>
          </a:bodyPr>
          <a:lstStyle/>
          <a:p>
            <a:r>
              <a:rPr lang="en-US" dirty="0"/>
              <a:t>More Advanced Command Line Arguments</a:t>
            </a:r>
          </a:p>
        </p:txBody>
      </p:sp>
      <p:sp>
        <p:nvSpPr>
          <p:cNvPr id="3" name="Content Placeholder 2">
            <a:extLst>
              <a:ext uri="{FF2B5EF4-FFF2-40B4-BE49-F238E27FC236}">
                <a16:creationId xmlns:a16="http://schemas.microsoft.com/office/drawing/2014/main" id="{8E38DD41-6A3B-1149-A019-1AF0DAC693D8}"/>
              </a:ext>
            </a:extLst>
          </p:cNvPr>
          <p:cNvSpPr>
            <a:spLocks noGrp="1"/>
          </p:cNvSpPr>
          <p:nvPr>
            <p:ph idx="1"/>
          </p:nvPr>
        </p:nvSpPr>
        <p:spPr/>
        <p:txBody>
          <a:bodyPr/>
          <a:lstStyle/>
          <a:p>
            <a:r>
              <a:rPr lang="en-US" dirty="0"/>
              <a:t>Let’s say that I have a user on my system called Adam D</a:t>
            </a:r>
          </a:p>
          <a:p>
            <a:r>
              <a:rPr lang="en-US" dirty="0"/>
              <a:t>How would I use id to get information about this user?</a:t>
            </a:r>
          </a:p>
          <a:p>
            <a:r>
              <a:rPr lang="en-US" dirty="0"/>
              <a:t>Consider</a:t>
            </a:r>
          </a:p>
          <a:p>
            <a:pPr lvl="1"/>
            <a:r>
              <a:rPr lang="en-US" dirty="0"/>
              <a:t>What would the shell ask the OS to execute when given the input</a:t>
            </a:r>
          </a:p>
          <a:p>
            <a:pPr lvl="2"/>
            <a:r>
              <a:rPr lang="en-US" dirty="0"/>
              <a:t>id Adam D</a:t>
            </a:r>
          </a:p>
          <a:p>
            <a:pPr lvl="2"/>
            <a:endParaRPr lang="en-US" dirty="0"/>
          </a:p>
        </p:txBody>
      </p:sp>
      <p:sp>
        <p:nvSpPr>
          <p:cNvPr id="4" name="Slide Number Placeholder 3">
            <a:extLst>
              <a:ext uri="{FF2B5EF4-FFF2-40B4-BE49-F238E27FC236}">
                <a16:creationId xmlns:a16="http://schemas.microsoft.com/office/drawing/2014/main" id="{AE7A6686-B881-6E48-8217-1B39B15FDAB1}"/>
              </a:ext>
            </a:extLst>
          </p:cNvPr>
          <p:cNvSpPr>
            <a:spLocks noGrp="1"/>
          </p:cNvSpPr>
          <p:nvPr>
            <p:ph type="sldNum" sz="quarter" idx="12"/>
          </p:nvPr>
        </p:nvSpPr>
        <p:spPr/>
        <p:txBody>
          <a:bodyPr/>
          <a:lstStyle/>
          <a:p>
            <a:fld id="{FCFB7E3C-6220-8942-988C-3F6E25750AD7}" type="slidenum">
              <a:rPr lang="en-US" smtClean="0"/>
              <a:t>28</a:t>
            </a:fld>
            <a:endParaRPr lang="en-US"/>
          </a:p>
        </p:txBody>
      </p:sp>
    </p:spTree>
    <p:extLst>
      <p:ext uri="{BB962C8B-B14F-4D97-AF65-F5344CB8AC3E}">
        <p14:creationId xmlns:p14="http://schemas.microsoft.com/office/powerpoint/2010/main" val="1922233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BC6D-7C8C-2846-AFD3-E4638FE68C24}"/>
              </a:ext>
            </a:extLst>
          </p:cNvPr>
          <p:cNvSpPr>
            <a:spLocks noGrp="1"/>
          </p:cNvSpPr>
          <p:nvPr>
            <p:ph type="title"/>
          </p:nvPr>
        </p:nvSpPr>
        <p:spPr/>
        <p:txBody>
          <a:bodyPr/>
          <a:lstStyle/>
          <a:p>
            <a:r>
              <a:rPr lang="en-US" dirty="0"/>
              <a:t>Escape, to the rescue</a:t>
            </a:r>
          </a:p>
        </p:txBody>
      </p:sp>
      <p:sp>
        <p:nvSpPr>
          <p:cNvPr id="3" name="Content Placeholder 2">
            <a:extLst>
              <a:ext uri="{FF2B5EF4-FFF2-40B4-BE49-F238E27FC236}">
                <a16:creationId xmlns:a16="http://schemas.microsoft.com/office/drawing/2014/main" id="{075AEDFF-F89E-034A-AF3E-E15ABAE23D1F}"/>
              </a:ext>
            </a:extLst>
          </p:cNvPr>
          <p:cNvSpPr>
            <a:spLocks noGrp="1"/>
          </p:cNvSpPr>
          <p:nvPr>
            <p:ph idx="1"/>
          </p:nvPr>
        </p:nvSpPr>
        <p:spPr/>
        <p:txBody>
          <a:bodyPr/>
          <a:lstStyle/>
          <a:p>
            <a:r>
              <a:rPr lang="en-US" dirty="0"/>
              <a:t>Need a way to tell the shell parser: “I want a space as part of the argument, not to separate arguments”</a:t>
            </a:r>
          </a:p>
          <a:p>
            <a:r>
              <a:rPr lang="en-US" dirty="0"/>
              <a:t>Many ways to do this, here are some examples:</a:t>
            </a:r>
          </a:p>
          <a:p>
            <a:pPr lvl="1"/>
            <a:r>
              <a:rPr lang="en-US" dirty="0"/>
              <a:t>id Adam\ D</a:t>
            </a:r>
          </a:p>
          <a:p>
            <a:pPr lvl="1"/>
            <a:r>
              <a:rPr lang="en-US" dirty="0"/>
              <a:t>id "Adam D”</a:t>
            </a:r>
          </a:p>
          <a:p>
            <a:pPr marL="457200" lvl="1" indent="0">
              <a:buNone/>
            </a:pPr>
            <a:endParaRPr lang="en-US" dirty="0"/>
          </a:p>
        </p:txBody>
      </p:sp>
      <p:sp>
        <p:nvSpPr>
          <p:cNvPr id="4" name="Slide Number Placeholder 3">
            <a:extLst>
              <a:ext uri="{FF2B5EF4-FFF2-40B4-BE49-F238E27FC236}">
                <a16:creationId xmlns:a16="http://schemas.microsoft.com/office/drawing/2014/main" id="{13EA6FDA-6204-D646-97DB-DC50BA9A70ED}"/>
              </a:ext>
            </a:extLst>
          </p:cNvPr>
          <p:cNvSpPr>
            <a:spLocks noGrp="1"/>
          </p:cNvSpPr>
          <p:nvPr>
            <p:ph type="sldNum" sz="quarter" idx="12"/>
          </p:nvPr>
        </p:nvSpPr>
        <p:spPr/>
        <p:txBody>
          <a:bodyPr/>
          <a:lstStyle/>
          <a:p>
            <a:fld id="{FCFB7E3C-6220-8942-988C-3F6E25750AD7}" type="slidenum">
              <a:rPr lang="en-US" smtClean="0"/>
              <a:t>29</a:t>
            </a:fld>
            <a:endParaRPr lang="en-US"/>
          </a:p>
        </p:txBody>
      </p:sp>
    </p:spTree>
    <p:extLst>
      <p:ext uri="{BB962C8B-B14F-4D97-AF65-F5344CB8AC3E}">
        <p14:creationId xmlns:p14="http://schemas.microsoft.com/office/powerpoint/2010/main" val="91790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14DA-3FF4-7748-88FB-26EA8525158B}"/>
              </a:ext>
            </a:extLst>
          </p:cNvPr>
          <p:cNvSpPr>
            <a:spLocks noGrp="1"/>
          </p:cNvSpPr>
          <p:nvPr>
            <p:ph type="title"/>
          </p:nvPr>
        </p:nvSpPr>
        <p:spPr>
          <a:xfrm>
            <a:off x="457200" y="274639"/>
            <a:ext cx="8229600" cy="1143000"/>
          </a:xfrm>
        </p:spPr>
        <p:txBody>
          <a:bodyPr anchor="ctr">
            <a:normAutofit/>
          </a:bodyPr>
          <a:lstStyle/>
          <a:p>
            <a:r>
              <a:rPr lang="en-US" dirty="0"/>
              <a:t>How do you use a computer?</a:t>
            </a:r>
          </a:p>
        </p:txBody>
      </p:sp>
      <p:pic>
        <p:nvPicPr>
          <p:cNvPr id="1026" name="Picture 2" descr="Hunt Peck Photos - Free &amp;amp; Royalty-Free Stock Photos from Dreamstime">
            <a:extLst>
              <a:ext uri="{FF2B5EF4-FFF2-40B4-BE49-F238E27FC236}">
                <a16:creationId xmlns:a16="http://schemas.microsoft.com/office/drawing/2014/main" id="{AE288066-1D93-AD44-AFB7-EFE0B3D893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39846" y="1600201"/>
            <a:ext cx="6264308" cy="4525963"/>
          </a:xfrm>
          <a:prstGeom prst="rect">
            <a:avLst/>
          </a:prstGeom>
          <a:solidFill>
            <a:srgbClr val="FFFFFF"/>
          </a:solidFill>
        </p:spPr>
      </p:pic>
      <p:sp>
        <p:nvSpPr>
          <p:cNvPr id="4" name="Slide Number Placeholder 3">
            <a:extLst>
              <a:ext uri="{FF2B5EF4-FFF2-40B4-BE49-F238E27FC236}">
                <a16:creationId xmlns:a16="http://schemas.microsoft.com/office/drawing/2014/main" id="{CA08A04C-2A79-B042-AA5F-6855F85E9107}"/>
              </a:ext>
            </a:extLst>
          </p:cNvPr>
          <p:cNvSpPr>
            <a:spLocks noGrp="1"/>
          </p:cNvSpPr>
          <p:nvPr>
            <p:ph type="sldNum" sz="quarter" idx="12"/>
          </p:nvPr>
        </p:nvSpPr>
        <p:spPr>
          <a:xfrm>
            <a:off x="6524017" y="6356352"/>
            <a:ext cx="2133600" cy="365125"/>
          </a:xfrm>
        </p:spPr>
        <p:txBody>
          <a:bodyPr>
            <a:normAutofit/>
          </a:bodyPr>
          <a:lstStyle/>
          <a:p>
            <a:pPr>
              <a:lnSpc>
                <a:spcPct val="90000"/>
              </a:lnSpc>
              <a:spcAft>
                <a:spcPts val="600"/>
              </a:spcAft>
            </a:pPr>
            <a:fld id="{FCFB7E3C-6220-8942-988C-3F6E25750AD7}"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1656064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8B7D-8C9A-9F45-A19C-44B578783DD3}"/>
              </a:ext>
            </a:extLst>
          </p:cNvPr>
          <p:cNvSpPr>
            <a:spLocks noGrp="1"/>
          </p:cNvSpPr>
          <p:nvPr>
            <p:ph type="title"/>
          </p:nvPr>
        </p:nvSpPr>
        <p:spPr/>
        <p:txBody>
          <a:bodyPr/>
          <a:lstStyle/>
          <a:p>
            <a:r>
              <a:rPr lang="en-US" dirty="0"/>
              <a:t>Escaping the can of worms</a:t>
            </a:r>
          </a:p>
        </p:txBody>
      </p:sp>
      <p:sp>
        <p:nvSpPr>
          <p:cNvPr id="3" name="Content Placeholder 2">
            <a:extLst>
              <a:ext uri="{FF2B5EF4-FFF2-40B4-BE49-F238E27FC236}">
                <a16:creationId xmlns:a16="http://schemas.microsoft.com/office/drawing/2014/main" id="{75D149D5-05F4-A14D-8D6F-04F727D889D9}"/>
              </a:ext>
            </a:extLst>
          </p:cNvPr>
          <p:cNvSpPr>
            <a:spLocks noGrp="1"/>
          </p:cNvSpPr>
          <p:nvPr>
            <p:ph idx="1"/>
          </p:nvPr>
        </p:nvSpPr>
        <p:spPr/>
        <p:txBody>
          <a:bodyPr/>
          <a:lstStyle/>
          <a:p>
            <a:r>
              <a:rPr lang="en-US" dirty="0"/>
              <a:t>But now, how do we include a double quote inside a double quote (the second double quote indicates the end of the argument)</a:t>
            </a:r>
          </a:p>
          <a:p>
            <a:r>
              <a:rPr lang="en-US" dirty="0"/>
              <a:t>MORE ESCAPING:</a:t>
            </a:r>
          </a:p>
          <a:p>
            <a:pPr lvl="1"/>
            <a:r>
              <a:rPr lang="en-US" dirty="0"/>
              <a:t>id "Adam \"D" would parse as:</a:t>
            </a:r>
          </a:p>
          <a:p>
            <a:pPr lvl="2"/>
            <a:r>
              <a:rPr lang="en-US" dirty="0"/>
              <a:t>id Adam "D</a:t>
            </a:r>
          </a:p>
          <a:p>
            <a:pPr marL="0" indent="0">
              <a:buNone/>
            </a:pPr>
            <a:endParaRPr lang="en-US" dirty="0"/>
          </a:p>
          <a:p>
            <a:pPr lvl="2"/>
            <a:endParaRPr lang="en-US" dirty="0"/>
          </a:p>
        </p:txBody>
      </p:sp>
      <p:sp>
        <p:nvSpPr>
          <p:cNvPr id="4" name="Slide Number Placeholder 3">
            <a:extLst>
              <a:ext uri="{FF2B5EF4-FFF2-40B4-BE49-F238E27FC236}">
                <a16:creationId xmlns:a16="http://schemas.microsoft.com/office/drawing/2014/main" id="{8C17B0F4-B277-4640-9516-09CC15682C02}"/>
              </a:ext>
            </a:extLst>
          </p:cNvPr>
          <p:cNvSpPr>
            <a:spLocks noGrp="1"/>
          </p:cNvSpPr>
          <p:nvPr>
            <p:ph type="sldNum" sz="quarter" idx="12"/>
          </p:nvPr>
        </p:nvSpPr>
        <p:spPr/>
        <p:txBody>
          <a:bodyPr/>
          <a:lstStyle/>
          <a:p>
            <a:fld id="{FCFB7E3C-6220-8942-988C-3F6E25750AD7}" type="slidenum">
              <a:rPr lang="en-US" smtClean="0"/>
              <a:t>30</a:t>
            </a:fld>
            <a:endParaRPr lang="en-US"/>
          </a:p>
        </p:txBody>
      </p:sp>
    </p:spTree>
    <p:extLst>
      <p:ext uri="{BB962C8B-B14F-4D97-AF65-F5344CB8AC3E}">
        <p14:creationId xmlns:p14="http://schemas.microsoft.com/office/powerpoint/2010/main" val="3645043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F18FB-093D-0C44-9BC2-F2B4CCB17045}"/>
              </a:ext>
            </a:extLst>
          </p:cNvPr>
          <p:cNvSpPr>
            <a:spLocks noGrp="1"/>
          </p:cNvSpPr>
          <p:nvPr>
            <p:ph type="title"/>
          </p:nvPr>
        </p:nvSpPr>
        <p:spPr/>
        <p:txBody>
          <a:bodyPr/>
          <a:lstStyle/>
          <a:p>
            <a:r>
              <a:rPr lang="en-US" dirty="0"/>
              <a:t>How to understand all this?</a:t>
            </a:r>
          </a:p>
        </p:txBody>
      </p:sp>
      <p:sp>
        <p:nvSpPr>
          <p:cNvPr id="3" name="Content Placeholder 2">
            <a:extLst>
              <a:ext uri="{FF2B5EF4-FFF2-40B4-BE49-F238E27FC236}">
                <a16:creationId xmlns:a16="http://schemas.microsoft.com/office/drawing/2014/main" id="{834CE726-DC3B-4F45-A489-7986A8D971D9}"/>
              </a:ext>
            </a:extLst>
          </p:cNvPr>
          <p:cNvSpPr>
            <a:spLocks noGrp="1"/>
          </p:cNvSpPr>
          <p:nvPr>
            <p:ph idx="1"/>
          </p:nvPr>
        </p:nvSpPr>
        <p:spPr/>
        <p:txBody>
          <a:bodyPr/>
          <a:lstStyle/>
          <a:p>
            <a:r>
              <a:rPr lang="en-US" dirty="0"/>
              <a:t>DOCUMENTATION</a:t>
            </a:r>
          </a:p>
          <a:p>
            <a:pPr lvl="1"/>
            <a:r>
              <a:rPr lang="en-US" dirty="0">
                <a:hlinkClick r:id="rId2"/>
              </a:rPr>
              <a:t>https://www.gnu.org/software/bash/manual/bash.html#Quoting</a:t>
            </a:r>
            <a:endParaRPr lang="en-US" dirty="0"/>
          </a:p>
          <a:p>
            <a:r>
              <a:rPr lang="en-US" dirty="0"/>
              <a:t>Seriously, this kind of thing is worth your time to read</a:t>
            </a:r>
          </a:p>
          <a:p>
            <a:pPr lvl="1"/>
            <a:r>
              <a:rPr lang="en-US" dirty="0"/>
              <a:t>Appears over and over</a:t>
            </a:r>
          </a:p>
          <a:p>
            <a:pPr lvl="1"/>
            <a:r>
              <a:rPr lang="en-US" dirty="0"/>
              <a:t>Source of many many bugs</a:t>
            </a:r>
          </a:p>
        </p:txBody>
      </p:sp>
      <p:sp>
        <p:nvSpPr>
          <p:cNvPr id="4" name="Slide Number Placeholder 3">
            <a:extLst>
              <a:ext uri="{FF2B5EF4-FFF2-40B4-BE49-F238E27FC236}">
                <a16:creationId xmlns:a16="http://schemas.microsoft.com/office/drawing/2014/main" id="{D7B4466E-7968-444A-93E3-071C05C13C2D}"/>
              </a:ext>
            </a:extLst>
          </p:cNvPr>
          <p:cNvSpPr>
            <a:spLocks noGrp="1"/>
          </p:cNvSpPr>
          <p:nvPr>
            <p:ph type="sldNum" sz="quarter" idx="12"/>
          </p:nvPr>
        </p:nvSpPr>
        <p:spPr/>
        <p:txBody>
          <a:bodyPr/>
          <a:lstStyle/>
          <a:p>
            <a:fld id="{FCFB7E3C-6220-8942-988C-3F6E25750AD7}" type="slidenum">
              <a:rPr lang="en-US" smtClean="0"/>
              <a:t>31</a:t>
            </a:fld>
            <a:endParaRPr lang="en-US"/>
          </a:p>
        </p:txBody>
      </p:sp>
    </p:spTree>
    <p:extLst>
      <p:ext uri="{BB962C8B-B14F-4D97-AF65-F5344CB8AC3E}">
        <p14:creationId xmlns:p14="http://schemas.microsoft.com/office/powerpoint/2010/main" val="275068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5FB3-6DAC-7448-99B5-24A1754405C7}"/>
              </a:ext>
            </a:extLst>
          </p:cNvPr>
          <p:cNvSpPr>
            <a:spLocks noGrp="1"/>
          </p:cNvSpPr>
          <p:nvPr>
            <p:ph type="title"/>
          </p:nvPr>
        </p:nvSpPr>
        <p:spPr>
          <a:xfrm>
            <a:off x="457200" y="274639"/>
            <a:ext cx="8229600" cy="1143000"/>
          </a:xfrm>
        </p:spPr>
        <p:txBody>
          <a:bodyPr anchor="ctr">
            <a:normAutofit/>
          </a:bodyPr>
          <a:lstStyle/>
          <a:p>
            <a:pPr>
              <a:lnSpc>
                <a:spcPct val="90000"/>
              </a:lnSpc>
            </a:pPr>
            <a:r>
              <a:rPr lang="en-US" sz="3700"/>
              <a:t>How do you effectively use a computer?</a:t>
            </a:r>
          </a:p>
        </p:txBody>
      </p:sp>
      <p:pic>
        <p:nvPicPr>
          <p:cNvPr id="2050" name="Picture 2" descr="Hacking Laws and Punishments - FindLaw">
            <a:extLst>
              <a:ext uri="{FF2B5EF4-FFF2-40B4-BE49-F238E27FC236}">
                <a16:creationId xmlns:a16="http://schemas.microsoft.com/office/drawing/2014/main" id="{4061F770-4A1C-DD44-98EB-4A410858C1A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916" r="8806" b="1"/>
          <a:stretch/>
        </p:blipFill>
        <p:spPr bwMode="auto">
          <a:xfrm>
            <a:off x="457200" y="1600201"/>
            <a:ext cx="8229600" cy="4525963"/>
          </a:xfrm>
          <a:prstGeom prst="rect">
            <a:avLst/>
          </a:prstGeom>
          <a:solidFill>
            <a:srgbClr val="FFFFFF"/>
          </a:solidFill>
        </p:spPr>
      </p:pic>
      <p:sp>
        <p:nvSpPr>
          <p:cNvPr id="4" name="Slide Number Placeholder 3">
            <a:extLst>
              <a:ext uri="{FF2B5EF4-FFF2-40B4-BE49-F238E27FC236}">
                <a16:creationId xmlns:a16="http://schemas.microsoft.com/office/drawing/2014/main" id="{E1886AE0-E9A0-2B4B-BE15-E3DA63D2BF9A}"/>
              </a:ext>
            </a:extLst>
          </p:cNvPr>
          <p:cNvSpPr>
            <a:spLocks noGrp="1"/>
          </p:cNvSpPr>
          <p:nvPr>
            <p:ph type="sldNum" sz="quarter" idx="12"/>
          </p:nvPr>
        </p:nvSpPr>
        <p:spPr>
          <a:xfrm>
            <a:off x="6524017" y="6356352"/>
            <a:ext cx="2133600" cy="365125"/>
          </a:xfrm>
        </p:spPr>
        <p:txBody>
          <a:bodyPr>
            <a:normAutofit/>
          </a:bodyPr>
          <a:lstStyle/>
          <a:p>
            <a:pPr>
              <a:lnSpc>
                <a:spcPct val="90000"/>
              </a:lnSpc>
              <a:spcAft>
                <a:spcPts val="600"/>
              </a:spcAft>
            </a:pPr>
            <a:fld id="{FCFB7E3C-6220-8942-988C-3F6E25750AD7}" type="slidenum">
              <a:rPr lang="en-US" smtClean="0"/>
              <a:pPr>
                <a:lnSpc>
                  <a:spcPct val="90000"/>
                </a:lnSpc>
                <a:spcAft>
                  <a:spcPts val="600"/>
                </a:spcAft>
              </a:pPr>
              <a:t>4</a:t>
            </a:fld>
            <a:endParaRPr lang="en-US"/>
          </a:p>
        </p:txBody>
      </p:sp>
    </p:spTree>
    <p:extLst>
      <p:ext uri="{BB962C8B-B14F-4D97-AF65-F5344CB8AC3E}">
        <p14:creationId xmlns:p14="http://schemas.microsoft.com/office/powerpoint/2010/main" val="1218486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Touch Typing</a:t>
            </a:r>
          </a:p>
        </p:txBody>
      </p:sp>
      <p:sp>
        <p:nvSpPr>
          <p:cNvPr id="3" name="Content Placeholder 2"/>
          <p:cNvSpPr>
            <a:spLocks noGrp="1"/>
          </p:cNvSpPr>
          <p:nvPr>
            <p:ph idx="1"/>
          </p:nvPr>
        </p:nvSpPr>
        <p:spPr/>
        <p:txBody>
          <a:bodyPr/>
          <a:lstStyle/>
          <a:p>
            <a:r>
              <a:rPr lang="en-US" dirty="0"/>
              <a:t>Seriously, effort at this will pay dividends</a:t>
            </a:r>
          </a:p>
        </p:txBody>
      </p:sp>
      <p:sp>
        <p:nvSpPr>
          <p:cNvPr id="4" name="Slide Number Placeholder 3"/>
          <p:cNvSpPr>
            <a:spLocks noGrp="1"/>
          </p:cNvSpPr>
          <p:nvPr>
            <p:ph type="sldNum" sz="quarter" idx="12"/>
          </p:nvPr>
        </p:nvSpPr>
        <p:spPr/>
        <p:txBody>
          <a:bodyPr/>
          <a:lstStyle/>
          <a:p>
            <a:fld id="{FCFB7E3C-6220-8942-988C-3F6E25750AD7}"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310" y="2345358"/>
            <a:ext cx="4437380" cy="3526395"/>
          </a:xfrm>
          <a:prstGeom prst="rect">
            <a:avLst/>
          </a:prstGeom>
        </p:spPr>
      </p:pic>
    </p:spTree>
    <p:extLst>
      <p:ext uri="{BB962C8B-B14F-4D97-AF65-F5344CB8AC3E}">
        <p14:creationId xmlns:p14="http://schemas.microsoft.com/office/powerpoint/2010/main" val="209987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F897-5882-134E-9688-1094048C157A}"/>
              </a:ext>
            </a:extLst>
          </p:cNvPr>
          <p:cNvSpPr>
            <a:spLocks noGrp="1"/>
          </p:cNvSpPr>
          <p:nvPr>
            <p:ph type="title"/>
          </p:nvPr>
        </p:nvSpPr>
        <p:spPr/>
        <p:txBody>
          <a:bodyPr>
            <a:normAutofit fontScale="90000"/>
          </a:bodyPr>
          <a:lstStyle/>
          <a:p>
            <a:r>
              <a:rPr lang="en-US" dirty="0"/>
              <a:t>Proper Preparation Prevents Piss Poor Performance</a:t>
            </a:r>
          </a:p>
        </p:txBody>
      </p:sp>
      <p:sp>
        <p:nvSpPr>
          <p:cNvPr id="4" name="Slide Number Placeholder 3">
            <a:extLst>
              <a:ext uri="{FF2B5EF4-FFF2-40B4-BE49-F238E27FC236}">
                <a16:creationId xmlns:a16="http://schemas.microsoft.com/office/drawing/2014/main" id="{8FC35803-EDD2-3346-A73F-CD841FB3E1BB}"/>
              </a:ext>
            </a:extLst>
          </p:cNvPr>
          <p:cNvSpPr>
            <a:spLocks noGrp="1"/>
          </p:cNvSpPr>
          <p:nvPr>
            <p:ph type="sldNum" sz="quarter" idx="12"/>
          </p:nvPr>
        </p:nvSpPr>
        <p:spPr/>
        <p:txBody>
          <a:bodyPr/>
          <a:lstStyle/>
          <a:p>
            <a:fld id="{FCFB7E3C-6220-8942-988C-3F6E25750AD7}" type="slidenum">
              <a:rPr lang="en-US" smtClean="0"/>
              <a:t>6</a:t>
            </a:fld>
            <a:endParaRPr lang="en-US"/>
          </a:p>
        </p:txBody>
      </p:sp>
      <p:pic>
        <p:nvPicPr>
          <p:cNvPr id="3074" name="Picture 2" descr="Philadelphia 76Ers Basketball GIF">
            <a:extLst>
              <a:ext uri="{FF2B5EF4-FFF2-40B4-BE49-F238E27FC236}">
                <a16:creationId xmlns:a16="http://schemas.microsoft.com/office/drawing/2014/main" id="{263FA449-EC78-AC4B-8C4C-CE3F1E7D24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8171" y="1432401"/>
            <a:ext cx="5565095" cy="470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33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Editors</a:t>
            </a:r>
          </a:p>
        </p:txBody>
      </p:sp>
      <p:sp>
        <p:nvSpPr>
          <p:cNvPr id="3" name="Content Placeholder 2"/>
          <p:cNvSpPr>
            <a:spLocks noGrp="1"/>
          </p:cNvSpPr>
          <p:nvPr>
            <p:ph idx="1"/>
          </p:nvPr>
        </p:nvSpPr>
        <p:spPr/>
        <p:txBody>
          <a:bodyPr/>
          <a:lstStyle/>
          <a:p>
            <a:r>
              <a:rPr lang="en-US" dirty="0"/>
              <a:t>Your editor is your main instrument to craft a program</a:t>
            </a:r>
          </a:p>
          <a:p>
            <a:pPr lvl="1"/>
            <a:r>
              <a:rPr lang="en-US" dirty="0"/>
              <a:t>Chefs use the best knife</a:t>
            </a:r>
          </a:p>
          <a:p>
            <a:pPr lvl="1"/>
            <a:r>
              <a:rPr lang="en-US" dirty="0"/>
              <a:t>Mechanics use the best wrenches</a:t>
            </a:r>
          </a:p>
          <a:p>
            <a:pPr lvl="1"/>
            <a:r>
              <a:rPr lang="en-US" dirty="0"/>
              <a:t>Bakers use the best ovens</a:t>
            </a:r>
          </a:p>
          <a:p>
            <a:pPr lvl="1"/>
            <a:r>
              <a:rPr lang="is-IS" dirty="0"/>
              <a:t>And they know the ins and outs of their tool</a:t>
            </a:r>
            <a:endParaRPr lang="en-US" dirty="0"/>
          </a:p>
          <a:p>
            <a:r>
              <a:rPr lang="en-US" dirty="0"/>
              <a:t>Invest time in learning your editor</a:t>
            </a:r>
          </a:p>
          <a:p>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7</a:t>
            </a:fld>
            <a:endParaRPr lang="en-US"/>
          </a:p>
        </p:txBody>
      </p:sp>
    </p:spTree>
    <p:extLst>
      <p:ext uri="{BB962C8B-B14F-4D97-AF65-F5344CB8AC3E}">
        <p14:creationId xmlns:p14="http://schemas.microsoft.com/office/powerpoint/2010/main" val="113008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Mouse is Evil</a:t>
            </a:r>
          </a:p>
        </p:txBody>
      </p:sp>
      <p:sp>
        <p:nvSpPr>
          <p:cNvPr id="3" name="Content Placeholder 2"/>
          <p:cNvSpPr>
            <a:spLocks noGrp="1"/>
          </p:cNvSpPr>
          <p:nvPr>
            <p:ph idx="1"/>
          </p:nvPr>
        </p:nvSpPr>
        <p:spPr/>
        <p:txBody>
          <a:bodyPr>
            <a:normAutofit fontScale="85000" lnSpcReduction="10000"/>
          </a:bodyPr>
          <a:lstStyle/>
          <a:p>
            <a:r>
              <a:rPr lang="en-US" dirty="0"/>
              <a:t>HCI Keystroke-Level Model (KLM) models how fast different user interactions can be</a:t>
            </a:r>
          </a:p>
          <a:p>
            <a:r>
              <a:rPr lang="en-US" dirty="0"/>
              <a:t>Pressing a key</a:t>
            </a:r>
          </a:p>
          <a:p>
            <a:pPr lvl="1"/>
            <a:r>
              <a:rPr lang="en-US" dirty="0"/>
              <a:t>0.08 seconds/char fast typist</a:t>
            </a:r>
          </a:p>
          <a:p>
            <a:pPr lvl="1"/>
            <a:r>
              <a:rPr lang="en-US" dirty="0"/>
              <a:t>0.28 seconds/char average typist</a:t>
            </a:r>
          </a:p>
          <a:p>
            <a:pPr lvl="1"/>
            <a:r>
              <a:rPr lang="en-US" dirty="0"/>
              <a:t>1.2 seconds/char slow typist</a:t>
            </a:r>
          </a:p>
          <a:p>
            <a:r>
              <a:rPr lang="en-US" dirty="0"/>
              <a:t>Move hands from keyboard to mouse (or back)</a:t>
            </a:r>
          </a:p>
          <a:p>
            <a:pPr lvl="1"/>
            <a:r>
              <a:rPr lang="en-US" dirty="0"/>
              <a:t>0.4 seconds</a:t>
            </a:r>
          </a:p>
          <a:p>
            <a:r>
              <a:rPr lang="en-US" dirty="0"/>
              <a:t>Point mouse</a:t>
            </a:r>
          </a:p>
          <a:p>
            <a:pPr lvl="1"/>
            <a:r>
              <a:rPr lang="en-US" dirty="0"/>
              <a:t>0.8 -- 1.1 seconds</a:t>
            </a:r>
          </a:p>
          <a:p>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8</a:t>
            </a:fld>
            <a:endParaRPr lang="en-US"/>
          </a:p>
        </p:txBody>
      </p:sp>
    </p:spTree>
    <p:extLst>
      <p:ext uri="{BB962C8B-B14F-4D97-AF65-F5344CB8AC3E}">
        <p14:creationId xmlns:p14="http://schemas.microsoft.com/office/powerpoint/2010/main" val="205271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Mouse is Evil</a:t>
            </a:r>
          </a:p>
        </p:txBody>
      </p:sp>
      <p:sp>
        <p:nvSpPr>
          <p:cNvPr id="3" name="Content Placeholder 2"/>
          <p:cNvSpPr>
            <a:spLocks noGrp="1"/>
          </p:cNvSpPr>
          <p:nvPr>
            <p:ph idx="1"/>
          </p:nvPr>
        </p:nvSpPr>
        <p:spPr/>
        <p:txBody>
          <a:bodyPr>
            <a:normAutofit fontScale="85000" lnSpcReduction="20000"/>
          </a:bodyPr>
          <a:lstStyle/>
          <a:p>
            <a:r>
              <a:rPr lang="en-US" dirty="0"/>
              <a:t>Using a mouse</a:t>
            </a:r>
          </a:p>
          <a:p>
            <a:pPr lvl="1"/>
            <a:r>
              <a:rPr lang="en-US" dirty="0"/>
              <a:t>Move from keyboard to mouse (0.4)</a:t>
            </a:r>
          </a:p>
          <a:p>
            <a:pPr lvl="1"/>
            <a:r>
              <a:rPr lang="en-US" dirty="0"/>
              <a:t>Point mouse (1.1)</a:t>
            </a:r>
          </a:p>
          <a:p>
            <a:pPr lvl="1"/>
            <a:r>
              <a:rPr lang="en-US" dirty="0"/>
              <a:t>Press a left mouse button (0.08)</a:t>
            </a:r>
          </a:p>
          <a:p>
            <a:pPr lvl="1"/>
            <a:r>
              <a:rPr lang="en-US" dirty="0"/>
              <a:t>Point mouse (0.8)</a:t>
            </a:r>
          </a:p>
          <a:p>
            <a:pPr lvl="1"/>
            <a:r>
              <a:rPr lang="en-US" dirty="0"/>
              <a:t>Press a left mouse button (0.08)</a:t>
            </a:r>
          </a:p>
          <a:p>
            <a:pPr lvl="1"/>
            <a:r>
              <a:rPr lang="en-US" dirty="0"/>
              <a:t>Move from mouse to keyboard (0.4)</a:t>
            </a:r>
          </a:p>
          <a:p>
            <a:pPr lvl="1"/>
            <a:r>
              <a:rPr lang="en-US" dirty="0"/>
              <a:t>Total: 2.82 seconds</a:t>
            </a:r>
          </a:p>
          <a:p>
            <a:r>
              <a:rPr lang="en-US" dirty="0"/>
              <a:t>In 2.82 seconds, you could type</a:t>
            </a:r>
          </a:p>
          <a:p>
            <a:pPr lvl="1"/>
            <a:r>
              <a:rPr lang="en-US" dirty="0"/>
              <a:t>35.25 characters</a:t>
            </a:r>
          </a:p>
          <a:p>
            <a:pPr lvl="1"/>
            <a:r>
              <a:rPr lang="en-US" dirty="0"/>
              <a:t>10 characters</a:t>
            </a:r>
          </a:p>
          <a:p>
            <a:pPr lvl="1"/>
            <a:r>
              <a:rPr lang="en-US" dirty="0"/>
              <a:t>Or 2.35 characters</a:t>
            </a:r>
          </a:p>
          <a:p>
            <a:pPr lvl="1"/>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9</a:t>
            </a:fld>
            <a:endParaRPr lang="en-US"/>
          </a:p>
        </p:txBody>
      </p:sp>
    </p:spTree>
    <p:extLst>
      <p:ext uri="{BB962C8B-B14F-4D97-AF65-F5344CB8AC3E}">
        <p14:creationId xmlns:p14="http://schemas.microsoft.com/office/powerpoint/2010/main" val="80023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dam_seclab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76200">
          <a:headEnd type="none"/>
          <a:tailEnd type="triangl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103124</TotalTime>
  <Words>1385</Words>
  <Application>Microsoft Macintosh PowerPoint</Application>
  <PresentationFormat>On-screen Show (4:3)</PresentationFormat>
  <Paragraphs>217</Paragraphs>
  <Slides>31</Slides>
  <Notes>4</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Calibri</vt:lpstr>
      <vt:lpstr>adam_seclab_theme</vt:lpstr>
      <vt:lpstr>Back to Basics: Effective Interaction</vt:lpstr>
      <vt:lpstr>Step 0: Constant Learning</vt:lpstr>
      <vt:lpstr>How do you use a computer?</vt:lpstr>
      <vt:lpstr>How do you effectively use a computer?</vt:lpstr>
      <vt:lpstr>Touch Typing</vt:lpstr>
      <vt:lpstr>Proper Preparation Prevents Piss Poor Performance</vt:lpstr>
      <vt:lpstr>Editors</vt:lpstr>
      <vt:lpstr>The Mouse is Evil</vt:lpstr>
      <vt:lpstr>The Mouse is Evil</vt:lpstr>
      <vt:lpstr>Editors</vt:lpstr>
      <vt:lpstr>My quick emacs tips</vt:lpstr>
      <vt:lpstr>First Stop: The Command Line</vt:lpstr>
      <vt:lpstr>Show Me Your Command Line</vt:lpstr>
      <vt:lpstr>PowerPoint Presentation</vt:lpstr>
      <vt:lpstr>Terminals</vt:lpstr>
      <vt:lpstr>Side Note: Beware the Bikeshedding Trap </vt:lpstr>
      <vt:lpstr>The Command Line: Doing Stuff</vt:lpstr>
      <vt:lpstr>Command Arguments</vt:lpstr>
      <vt:lpstr>Useful Command Line Commands</vt:lpstr>
      <vt:lpstr>Learning to Learn—man</vt:lpstr>
      <vt:lpstr>Learning to Learn—help</vt:lpstr>
      <vt:lpstr>The Command Line: Who’s that behind the curtain?</vt:lpstr>
      <vt:lpstr>So, what’s really going on?</vt:lpstr>
      <vt:lpstr>Process</vt:lpstr>
      <vt:lpstr>Shell is just a process</vt:lpstr>
      <vt:lpstr>Shell Life</vt:lpstr>
      <vt:lpstr>Shell Life Example</vt:lpstr>
      <vt:lpstr>More Advanced Command Line Arguments</vt:lpstr>
      <vt:lpstr>Escape, to the rescue</vt:lpstr>
      <vt:lpstr>Escaping the can of worms</vt:lpstr>
      <vt:lpstr>How to understand all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Adam Doupe</cp:lastModifiedBy>
  <cp:revision>2571</cp:revision>
  <cp:lastPrinted>2011-10-05T20:20:50Z</cp:lastPrinted>
  <dcterms:created xsi:type="dcterms:W3CDTF">2011-09-20T20:28:25Z</dcterms:created>
  <dcterms:modified xsi:type="dcterms:W3CDTF">2021-09-02T01:53:10Z</dcterms:modified>
</cp:coreProperties>
</file>