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47" r:id="rId1"/>
  </p:sldMasterIdLst>
  <p:notesMasterIdLst>
    <p:notesMasterId r:id="rId92"/>
  </p:notesMasterIdLst>
  <p:handoutMasterIdLst>
    <p:handoutMasterId r:id="rId93"/>
  </p:handoutMasterIdLst>
  <p:sldIdLst>
    <p:sldId id="256" r:id="rId2"/>
    <p:sldId id="257" r:id="rId3"/>
    <p:sldId id="258" r:id="rId4"/>
    <p:sldId id="259" r:id="rId5"/>
    <p:sldId id="260" r:id="rId6"/>
    <p:sldId id="261" r:id="rId7"/>
    <p:sldId id="262" r:id="rId8"/>
    <p:sldId id="508" r:id="rId9"/>
    <p:sldId id="509" r:id="rId10"/>
    <p:sldId id="510" r:id="rId11"/>
    <p:sldId id="511" r:id="rId12"/>
    <p:sldId id="512" r:id="rId13"/>
    <p:sldId id="513" r:id="rId14"/>
    <p:sldId id="514" r:id="rId15"/>
    <p:sldId id="515" r:id="rId16"/>
    <p:sldId id="517" r:id="rId17"/>
    <p:sldId id="516" r:id="rId18"/>
    <p:sldId id="489" r:id="rId19"/>
    <p:sldId id="731" r:id="rId20"/>
    <p:sldId id="732" r:id="rId21"/>
    <p:sldId id="733" r:id="rId22"/>
    <p:sldId id="734" r:id="rId23"/>
    <p:sldId id="735" r:id="rId24"/>
    <p:sldId id="736" r:id="rId25"/>
    <p:sldId id="737" r:id="rId26"/>
    <p:sldId id="738" r:id="rId27"/>
    <p:sldId id="739" r:id="rId28"/>
    <p:sldId id="740" r:id="rId29"/>
    <p:sldId id="741" r:id="rId30"/>
    <p:sldId id="507" r:id="rId31"/>
    <p:sldId id="742" r:id="rId32"/>
    <p:sldId id="743" r:id="rId33"/>
    <p:sldId id="744" r:id="rId34"/>
    <p:sldId id="746" r:id="rId35"/>
    <p:sldId id="745" r:id="rId36"/>
    <p:sldId id="747" r:id="rId37"/>
    <p:sldId id="748" r:id="rId38"/>
    <p:sldId id="749" r:id="rId39"/>
    <p:sldId id="750" r:id="rId40"/>
    <p:sldId id="751" r:id="rId41"/>
    <p:sldId id="752" r:id="rId42"/>
    <p:sldId id="753" r:id="rId43"/>
    <p:sldId id="754" r:id="rId44"/>
    <p:sldId id="755" r:id="rId45"/>
    <p:sldId id="756" r:id="rId46"/>
    <p:sldId id="757" r:id="rId47"/>
    <p:sldId id="758" r:id="rId48"/>
    <p:sldId id="759" r:id="rId49"/>
    <p:sldId id="760" r:id="rId50"/>
    <p:sldId id="761" r:id="rId51"/>
    <p:sldId id="762" r:id="rId52"/>
    <p:sldId id="763" r:id="rId53"/>
    <p:sldId id="764" r:id="rId54"/>
    <p:sldId id="765" r:id="rId55"/>
    <p:sldId id="771" r:id="rId56"/>
    <p:sldId id="766" r:id="rId57"/>
    <p:sldId id="767" r:id="rId58"/>
    <p:sldId id="768" r:id="rId59"/>
    <p:sldId id="769" r:id="rId60"/>
    <p:sldId id="770" r:id="rId61"/>
    <p:sldId id="558" r:id="rId62"/>
    <p:sldId id="559" r:id="rId63"/>
    <p:sldId id="772" r:id="rId64"/>
    <p:sldId id="773" r:id="rId65"/>
    <p:sldId id="774" r:id="rId66"/>
    <p:sldId id="775" r:id="rId67"/>
    <p:sldId id="776" r:id="rId68"/>
    <p:sldId id="777" r:id="rId69"/>
    <p:sldId id="778" r:id="rId70"/>
    <p:sldId id="779" r:id="rId71"/>
    <p:sldId id="780" r:id="rId72"/>
    <p:sldId id="781" r:id="rId73"/>
    <p:sldId id="782" r:id="rId74"/>
    <p:sldId id="783" r:id="rId75"/>
    <p:sldId id="784" r:id="rId76"/>
    <p:sldId id="785" r:id="rId77"/>
    <p:sldId id="786" r:id="rId78"/>
    <p:sldId id="787" r:id="rId79"/>
    <p:sldId id="788" r:id="rId80"/>
    <p:sldId id="789" r:id="rId81"/>
    <p:sldId id="790" r:id="rId82"/>
    <p:sldId id="791" r:id="rId83"/>
    <p:sldId id="792" r:id="rId84"/>
    <p:sldId id="794" r:id="rId85"/>
    <p:sldId id="793" r:id="rId86"/>
    <p:sldId id="795" r:id="rId87"/>
    <p:sldId id="796" r:id="rId88"/>
    <p:sldId id="797" r:id="rId89"/>
    <p:sldId id="597" r:id="rId90"/>
    <p:sldId id="798" r:id="rId9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2">
          <p15:clr>
            <a:srgbClr val="A4A3A4"/>
          </p15:clr>
        </p15:guide>
        <p15:guide id="2" pos="433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886" autoAdjust="0"/>
    <p:restoredTop sz="89777" autoAdjust="0"/>
  </p:normalViewPr>
  <p:slideViewPr>
    <p:cSldViewPr snapToGrid="0" snapToObjects="1">
      <p:cViewPr varScale="1">
        <p:scale>
          <a:sx n="126" d="100"/>
          <a:sy n="126" d="100"/>
        </p:scale>
        <p:origin x="856" y="200"/>
      </p:cViewPr>
      <p:guideLst>
        <p:guide orient="horz" pos="2472"/>
        <p:guide pos="4336"/>
      </p:guideLst>
    </p:cSldViewPr>
  </p:slideViewPr>
  <p:outlineViewPr>
    <p:cViewPr>
      <p:scale>
        <a:sx n="33" d="100"/>
        <a:sy n="33" d="100"/>
      </p:scale>
      <p:origin x="16" y="2004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79" d="100"/>
          <a:sy n="79" d="100"/>
        </p:scale>
        <p:origin x="-3352"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02F0151-EC07-934A-AE26-1DBB68DC41B8}" type="datetimeFigureOut">
              <a:rPr lang="en-US" smtClean="0"/>
              <a:t>12/1/21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B47CE2-62FE-FC4C-963B-9645AF7FF934}" type="slidenum">
              <a:rPr lang="en-US" smtClean="0"/>
              <a:t>‹#›</a:t>
            </a:fld>
            <a:endParaRPr lang="en-US" dirty="0"/>
          </a:p>
        </p:txBody>
      </p:sp>
    </p:spTree>
    <p:extLst>
      <p:ext uri="{BB962C8B-B14F-4D97-AF65-F5344CB8AC3E}">
        <p14:creationId xmlns:p14="http://schemas.microsoft.com/office/powerpoint/2010/main" val="9259783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48267C-E060-7343-A0FE-934AF6E9F7DE}" type="datetimeFigureOut">
              <a:rPr lang="en-US" smtClean="0"/>
              <a:t>12/1/21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32F925-CF16-7049-971D-A8B2B4D2E0E3}" type="slidenum">
              <a:rPr lang="en-US" smtClean="0"/>
              <a:t>‹#›</a:t>
            </a:fld>
            <a:endParaRPr lang="en-US" dirty="0"/>
          </a:p>
        </p:txBody>
      </p:sp>
    </p:spTree>
    <p:extLst>
      <p:ext uri="{BB962C8B-B14F-4D97-AF65-F5344CB8AC3E}">
        <p14:creationId xmlns:p14="http://schemas.microsoft.com/office/powerpoint/2010/main" val="405988780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1</a:t>
            </a:fld>
            <a:endParaRPr lang="en-US"/>
          </a:p>
        </p:txBody>
      </p:sp>
    </p:spTree>
    <p:extLst>
      <p:ext uri="{BB962C8B-B14F-4D97-AF65-F5344CB8AC3E}">
        <p14:creationId xmlns:p14="http://schemas.microsoft.com/office/powerpoint/2010/main" val="1702550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Segmentation</a:t>
            </a:r>
            <a:r>
              <a:rPr lang="en-US" baseline="0" dirty="0"/>
              <a:t> Fault!</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67</a:t>
            </a:fld>
            <a:endParaRPr lang="en-US" dirty="0"/>
          </a:p>
        </p:txBody>
      </p:sp>
    </p:spTree>
    <p:extLst>
      <p:ext uri="{BB962C8B-B14F-4D97-AF65-F5344CB8AC3E}">
        <p14:creationId xmlns:p14="http://schemas.microsoft.com/office/powerpoint/2010/main" val="3773455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Segmentation</a:t>
            </a:r>
            <a:r>
              <a:rPr lang="en-US" baseline="0" dirty="0"/>
              <a:t> Fault!</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68</a:t>
            </a:fld>
            <a:endParaRPr lang="en-US" dirty="0"/>
          </a:p>
        </p:txBody>
      </p:sp>
    </p:spTree>
    <p:extLst>
      <p:ext uri="{BB962C8B-B14F-4D97-AF65-F5344CB8AC3E}">
        <p14:creationId xmlns:p14="http://schemas.microsoft.com/office/powerpoint/2010/main" val="1590397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Segmentation</a:t>
            </a:r>
            <a:r>
              <a:rPr lang="en-US" baseline="0" dirty="0"/>
              <a:t> Fault!</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69</a:t>
            </a:fld>
            <a:endParaRPr lang="en-US" dirty="0"/>
          </a:p>
        </p:txBody>
      </p:sp>
    </p:spTree>
    <p:extLst>
      <p:ext uri="{BB962C8B-B14F-4D97-AF65-F5344CB8AC3E}">
        <p14:creationId xmlns:p14="http://schemas.microsoft.com/office/powerpoint/2010/main" val="1616001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Segmentation</a:t>
            </a:r>
            <a:r>
              <a:rPr lang="en-US" baseline="0" dirty="0"/>
              <a:t> Fault!</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70</a:t>
            </a:fld>
            <a:endParaRPr lang="en-US" dirty="0"/>
          </a:p>
        </p:txBody>
      </p:sp>
    </p:spTree>
    <p:extLst>
      <p:ext uri="{BB962C8B-B14F-4D97-AF65-F5344CB8AC3E}">
        <p14:creationId xmlns:p14="http://schemas.microsoft.com/office/powerpoint/2010/main" val="543937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Segmentation</a:t>
            </a:r>
            <a:r>
              <a:rPr lang="en-US" baseline="0" dirty="0"/>
              <a:t> Fault!</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71</a:t>
            </a:fld>
            <a:endParaRPr lang="en-US" dirty="0"/>
          </a:p>
        </p:txBody>
      </p:sp>
    </p:spTree>
    <p:extLst>
      <p:ext uri="{BB962C8B-B14F-4D97-AF65-F5344CB8AC3E}">
        <p14:creationId xmlns:p14="http://schemas.microsoft.com/office/powerpoint/2010/main" val="4040828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Segmentation</a:t>
            </a:r>
            <a:r>
              <a:rPr lang="en-US" baseline="0" dirty="0"/>
              <a:t> Fault!</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72</a:t>
            </a:fld>
            <a:endParaRPr lang="en-US" dirty="0"/>
          </a:p>
        </p:txBody>
      </p:sp>
    </p:spTree>
    <p:extLst>
      <p:ext uri="{BB962C8B-B14F-4D97-AF65-F5344CB8AC3E}">
        <p14:creationId xmlns:p14="http://schemas.microsoft.com/office/powerpoint/2010/main" val="565525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Segmentation</a:t>
            </a:r>
            <a:r>
              <a:rPr lang="en-US" baseline="0" dirty="0"/>
              <a:t> Fault!</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73</a:t>
            </a:fld>
            <a:endParaRPr lang="en-US" dirty="0"/>
          </a:p>
        </p:txBody>
      </p:sp>
    </p:spTree>
    <p:extLst>
      <p:ext uri="{BB962C8B-B14F-4D97-AF65-F5344CB8AC3E}">
        <p14:creationId xmlns:p14="http://schemas.microsoft.com/office/powerpoint/2010/main" val="2132739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Segmentation</a:t>
            </a:r>
            <a:r>
              <a:rPr lang="en-US" baseline="0" dirty="0"/>
              <a:t> Fault!</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74</a:t>
            </a:fld>
            <a:endParaRPr lang="en-US" dirty="0"/>
          </a:p>
        </p:txBody>
      </p:sp>
    </p:spTree>
    <p:extLst>
      <p:ext uri="{BB962C8B-B14F-4D97-AF65-F5344CB8AC3E}">
        <p14:creationId xmlns:p14="http://schemas.microsoft.com/office/powerpoint/2010/main" val="2016191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Segmentation</a:t>
            </a:r>
            <a:r>
              <a:rPr lang="en-US" baseline="0" dirty="0"/>
              <a:t> Fault!</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75</a:t>
            </a:fld>
            <a:endParaRPr lang="en-US" dirty="0"/>
          </a:p>
        </p:txBody>
      </p:sp>
    </p:spTree>
    <p:extLst>
      <p:ext uri="{BB962C8B-B14F-4D97-AF65-F5344CB8AC3E}">
        <p14:creationId xmlns:p14="http://schemas.microsoft.com/office/powerpoint/2010/main" val="3950250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Segmentation</a:t>
            </a:r>
            <a:r>
              <a:rPr lang="en-US" baseline="0" dirty="0"/>
              <a:t> Fault!</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76</a:t>
            </a:fld>
            <a:endParaRPr lang="en-US" dirty="0"/>
          </a:p>
        </p:txBody>
      </p:sp>
    </p:spTree>
    <p:extLst>
      <p:ext uri="{BB962C8B-B14F-4D97-AF65-F5344CB8AC3E}">
        <p14:creationId xmlns:p14="http://schemas.microsoft.com/office/powerpoint/2010/main" val="1874083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32F925-CF16-7049-971D-A8B2B4D2E0E3}" type="slidenum">
              <a:rPr lang="en-US" smtClean="0"/>
              <a:t>7</a:t>
            </a:fld>
            <a:endParaRPr lang="en-US" dirty="0"/>
          </a:p>
        </p:txBody>
      </p:sp>
    </p:spTree>
    <p:extLst>
      <p:ext uri="{BB962C8B-B14F-4D97-AF65-F5344CB8AC3E}">
        <p14:creationId xmlns:p14="http://schemas.microsoft.com/office/powerpoint/2010/main" val="37158101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Segmentation</a:t>
            </a:r>
            <a:r>
              <a:rPr lang="en-US" baseline="0" dirty="0"/>
              <a:t> Fault!</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77</a:t>
            </a:fld>
            <a:endParaRPr lang="en-US" dirty="0"/>
          </a:p>
        </p:txBody>
      </p:sp>
    </p:spTree>
    <p:extLst>
      <p:ext uri="{BB962C8B-B14F-4D97-AF65-F5344CB8AC3E}">
        <p14:creationId xmlns:p14="http://schemas.microsoft.com/office/powerpoint/2010/main" val="3396883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Segmentation</a:t>
            </a:r>
            <a:r>
              <a:rPr lang="en-US" baseline="0" dirty="0"/>
              <a:t> Fault!</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78</a:t>
            </a:fld>
            <a:endParaRPr lang="en-US" dirty="0"/>
          </a:p>
        </p:txBody>
      </p:sp>
    </p:spTree>
    <p:extLst>
      <p:ext uri="{BB962C8B-B14F-4D97-AF65-F5344CB8AC3E}">
        <p14:creationId xmlns:p14="http://schemas.microsoft.com/office/powerpoint/2010/main" val="4327952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Segmentation</a:t>
            </a:r>
            <a:r>
              <a:rPr lang="en-US" baseline="0" dirty="0"/>
              <a:t> Fault!</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79</a:t>
            </a:fld>
            <a:endParaRPr lang="en-US" dirty="0"/>
          </a:p>
        </p:txBody>
      </p:sp>
    </p:spTree>
    <p:extLst>
      <p:ext uri="{BB962C8B-B14F-4D97-AF65-F5344CB8AC3E}">
        <p14:creationId xmlns:p14="http://schemas.microsoft.com/office/powerpoint/2010/main" val="38581557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Segmentation</a:t>
            </a:r>
            <a:r>
              <a:rPr lang="en-US" baseline="0" dirty="0"/>
              <a:t> Fault!</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80</a:t>
            </a:fld>
            <a:endParaRPr lang="en-US" dirty="0"/>
          </a:p>
        </p:txBody>
      </p:sp>
    </p:spTree>
    <p:extLst>
      <p:ext uri="{BB962C8B-B14F-4D97-AF65-F5344CB8AC3E}">
        <p14:creationId xmlns:p14="http://schemas.microsoft.com/office/powerpoint/2010/main" val="24481946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Segmentation</a:t>
            </a:r>
            <a:r>
              <a:rPr lang="en-US" baseline="0" dirty="0"/>
              <a:t> Fault!</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81</a:t>
            </a:fld>
            <a:endParaRPr lang="en-US" dirty="0"/>
          </a:p>
        </p:txBody>
      </p:sp>
    </p:spTree>
    <p:extLst>
      <p:ext uri="{BB962C8B-B14F-4D97-AF65-F5344CB8AC3E}">
        <p14:creationId xmlns:p14="http://schemas.microsoft.com/office/powerpoint/2010/main" val="24307288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Segmentation</a:t>
            </a:r>
            <a:r>
              <a:rPr lang="en-US" baseline="0" dirty="0"/>
              <a:t> Fault!</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82</a:t>
            </a:fld>
            <a:endParaRPr lang="en-US" dirty="0"/>
          </a:p>
        </p:txBody>
      </p:sp>
    </p:spTree>
    <p:extLst>
      <p:ext uri="{BB962C8B-B14F-4D97-AF65-F5344CB8AC3E}">
        <p14:creationId xmlns:p14="http://schemas.microsoft.com/office/powerpoint/2010/main" val="13276589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Segmentation</a:t>
            </a:r>
            <a:r>
              <a:rPr lang="en-US" baseline="0" dirty="0"/>
              <a:t> Fault!</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83</a:t>
            </a:fld>
            <a:endParaRPr lang="en-US" dirty="0"/>
          </a:p>
        </p:txBody>
      </p:sp>
    </p:spTree>
    <p:extLst>
      <p:ext uri="{BB962C8B-B14F-4D97-AF65-F5344CB8AC3E}">
        <p14:creationId xmlns:p14="http://schemas.microsoft.com/office/powerpoint/2010/main" val="100506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Segmentation</a:t>
            </a:r>
            <a:r>
              <a:rPr lang="en-US" baseline="0" dirty="0"/>
              <a:t> Fault!</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84</a:t>
            </a:fld>
            <a:endParaRPr lang="en-US" dirty="0"/>
          </a:p>
        </p:txBody>
      </p:sp>
    </p:spTree>
    <p:extLst>
      <p:ext uri="{BB962C8B-B14F-4D97-AF65-F5344CB8AC3E}">
        <p14:creationId xmlns:p14="http://schemas.microsoft.com/office/powerpoint/2010/main" val="6476205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Segmentation</a:t>
            </a:r>
            <a:r>
              <a:rPr lang="en-US" baseline="0" dirty="0"/>
              <a:t> Fault!</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85</a:t>
            </a:fld>
            <a:endParaRPr lang="en-US" dirty="0"/>
          </a:p>
        </p:txBody>
      </p:sp>
    </p:spTree>
    <p:extLst>
      <p:ext uri="{BB962C8B-B14F-4D97-AF65-F5344CB8AC3E}">
        <p14:creationId xmlns:p14="http://schemas.microsoft.com/office/powerpoint/2010/main" val="35983690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Segmentation</a:t>
            </a:r>
            <a:r>
              <a:rPr lang="en-US" baseline="0" dirty="0"/>
              <a:t> Fault!</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86</a:t>
            </a:fld>
            <a:endParaRPr lang="en-US" dirty="0"/>
          </a:p>
        </p:txBody>
      </p:sp>
    </p:spTree>
    <p:extLst>
      <p:ext uri="{BB962C8B-B14F-4D97-AF65-F5344CB8AC3E}">
        <p14:creationId xmlns:p14="http://schemas.microsoft.com/office/powerpoint/2010/main" val="735961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ATT assembly syntax</a:t>
            </a:r>
          </a:p>
          <a:p>
            <a:r>
              <a:rPr lang="en-US" dirty="0" err="1"/>
              <a:t>gcc</a:t>
            </a:r>
            <a:r>
              <a:rPr lang="en-US" baseline="0" dirty="0"/>
              <a:t> –Wall –m32</a:t>
            </a:r>
          </a:p>
          <a:p>
            <a:r>
              <a:rPr lang="en-US" baseline="0" dirty="0" err="1"/>
              <a:t>objdump</a:t>
            </a:r>
            <a:r>
              <a:rPr lang="en-US" baseline="0" dirty="0"/>
              <a:t> –M </a:t>
            </a:r>
            <a:r>
              <a:rPr lang="en-US" baseline="0" dirty="0" err="1"/>
              <a:t>att</a:t>
            </a:r>
            <a:r>
              <a:rPr lang="en-US" baseline="0" dirty="0"/>
              <a:t> –D </a:t>
            </a:r>
            <a:r>
              <a:rPr lang="en-US" baseline="0" dirty="0" err="1"/>
              <a:t>a.out</a:t>
            </a:r>
            <a:endParaRPr lang="en-US" baseline="0" dirty="0"/>
          </a:p>
          <a:p>
            <a:r>
              <a:rPr lang="en-US" baseline="0" dirty="0"/>
              <a:t>leave semantics </a:t>
            </a:r>
            <a:r>
              <a:rPr lang="en-US" sz="1200" b="0" i="0" kern="1200" dirty="0">
                <a:solidFill>
                  <a:schemeClr val="tx1"/>
                </a:solidFill>
                <a:effectLst/>
                <a:latin typeface="+mn-lt"/>
                <a:ea typeface="+mn-ea"/>
                <a:cs typeface="+mn-cs"/>
              </a:rPr>
              <a:t>Set ESP to EBP, then pop EBP.</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31</a:t>
            </a:fld>
            <a:endParaRPr lang="en-US" dirty="0"/>
          </a:p>
        </p:txBody>
      </p:sp>
    </p:spTree>
    <p:extLst>
      <p:ext uri="{BB962C8B-B14F-4D97-AF65-F5344CB8AC3E}">
        <p14:creationId xmlns:p14="http://schemas.microsoft.com/office/powerpoint/2010/main" val="8294667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Segmentation</a:t>
            </a:r>
            <a:r>
              <a:rPr lang="en-US" baseline="0" dirty="0"/>
              <a:t> Fault!</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87</a:t>
            </a:fld>
            <a:endParaRPr lang="en-US" dirty="0"/>
          </a:p>
        </p:txBody>
      </p:sp>
    </p:spTree>
    <p:extLst>
      <p:ext uri="{BB962C8B-B14F-4D97-AF65-F5344CB8AC3E}">
        <p14:creationId xmlns:p14="http://schemas.microsoft.com/office/powerpoint/2010/main" val="35705115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Segmentation</a:t>
            </a:r>
            <a:r>
              <a:rPr lang="en-US" baseline="0" dirty="0"/>
              <a:t> Fault!</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88</a:t>
            </a:fld>
            <a:endParaRPr lang="en-US" dirty="0"/>
          </a:p>
        </p:txBody>
      </p:sp>
    </p:spTree>
    <p:extLst>
      <p:ext uri="{BB962C8B-B14F-4D97-AF65-F5344CB8AC3E}">
        <p14:creationId xmlns:p14="http://schemas.microsoft.com/office/powerpoint/2010/main" val="41881747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ATT assembly syntax</a:t>
            </a:r>
          </a:p>
          <a:p>
            <a:r>
              <a:rPr lang="en-US" dirty="0" err="1"/>
              <a:t>gcc</a:t>
            </a:r>
            <a:r>
              <a:rPr lang="en-US" baseline="0" dirty="0"/>
              <a:t> –Wall –m32</a:t>
            </a:r>
          </a:p>
          <a:p>
            <a:r>
              <a:rPr lang="en-US" baseline="0" dirty="0" err="1"/>
              <a:t>objdump</a:t>
            </a:r>
            <a:r>
              <a:rPr lang="en-US" baseline="0" dirty="0"/>
              <a:t> –M </a:t>
            </a:r>
            <a:r>
              <a:rPr lang="en-US" baseline="0" dirty="0" err="1"/>
              <a:t>att</a:t>
            </a:r>
            <a:r>
              <a:rPr lang="en-US" baseline="0" dirty="0"/>
              <a:t> –D </a:t>
            </a:r>
            <a:r>
              <a:rPr lang="en-US" baseline="0" dirty="0" err="1"/>
              <a:t>a.out</a:t>
            </a:r>
            <a:endParaRPr lang="en-US" baseline="0" dirty="0"/>
          </a:p>
          <a:p>
            <a:r>
              <a:rPr lang="en-US" baseline="0" dirty="0"/>
              <a:t>leave semantics </a:t>
            </a:r>
            <a:r>
              <a:rPr lang="en-US" sz="1200" b="0" i="0" kern="1200" dirty="0">
                <a:solidFill>
                  <a:schemeClr val="tx1"/>
                </a:solidFill>
                <a:effectLst/>
                <a:latin typeface="+mn-lt"/>
                <a:ea typeface="+mn-ea"/>
                <a:cs typeface="+mn-cs"/>
              </a:rPr>
              <a:t>Set ESP to EBP, then pop EBP.</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89</a:t>
            </a:fld>
            <a:endParaRPr lang="en-US" dirty="0"/>
          </a:p>
        </p:txBody>
      </p:sp>
    </p:spTree>
    <p:extLst>
      <p:ext uri="{BB962C8B-B14F-4D97-AF65-F5344CB8AC3E}">
        <p14:creationId xmlns:p14="http://schemas.microsoft.com/office/powerpoint/2010/main" val="71210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32F925-CF16-7049-971D-A8B2B4D2E0E3}" type="slidenum">
              <a:rPr lang="en-US" smtClean="0"/>
              <a:t>58</a:t>
            </a:fld>
            <a:endParaRPr lang="en-US" dirty="0"/>
          </a:p>
        </p:txBody>
      </p:sp>
    </p:spTree>
    <p:extLst>
      <p:ext uri="{BB962C8B-B14F-4D97-AF65-F5344CB8AC3E}">
        <p14:creationId xmlns:p14="http://schemas.microsoft.com/office/powerpoint/2010/main" val="1980141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ATT assembly syntax</a:t>
            </a:r>
          </a:p>
          <a:p>
            <a:r>
              <a:rPr lang="en-US" dirty="0" err="1"/>
              <a:t>gcc</a:t>
            </a:r>
            <a:r>
              <a:rPr lang="en-US" baseline="0" dirty="0"/>
              <a:t> –Wall –m32</a:t>
            </a:r>
          </a:p>
          <a:p>
            <a:r>
              <a:rPr lang="en-US" baseline="0" dirty="0" err="1"/>
              <a:t>objdump</a:t>
            </a:r>
            <a:r>
              <a:rPr lang="en-US" baseline="0" dirty="0"/>
              <a:t> –M </a:t>
            </a:r>
            <a:r>
              <a:rPr lang="en-US" baseline="0" dirty="0" err="1"/>
              <a:t>att</a:t>
            </a:r>
            <a:r>
              <a:rPr lang="en-US" baseline="0" dirty="0"/>
              <a:t> –D </a:t>
            </a:r>
            <a:r>
              <a:rPr lang="en-US" baseline="0" dirty="0" err="1"/>
              <a:t>a.out</a:t>
            </a:r>
            <a:endParaRPr lang="en-US" baseline="0" dirty="0"/>
          </a:p>
          <a:p>
            <a:r>
              <a:rPr lang="en-US" baseline="0" dirty="0"/>
              <a:t>leave semantics </a:t>
            </a:r>
            <a:r>
              <a:rPr lang="en-US" sz="1200" b="0" i="0" kern="1200" dirty="0">
                <a:solidFill>
                  <a:schemeClr val="tx1"/>
                </a:solidFill>
                <a:effectLst/>
                <a:latin typeface="+mn-lt"/>
                <a:ea typeface="+mn-ea"/>
                <a:cs typeface="+mn-cs"/>
              </a:rPr>
              <a:t>Set ESP to EBP, then pop EBP.</a:t>
            </a:r>
          </a:p>
          <a:p>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62</a:t>
            </a:fld>
            <a:endParaRPr lang="en-US" dirty="0"/>
          </a:p>
        </p:txBody>
      </p:sp>
    </p:spTree>
    <p:extLst>
      <p:ext uri="{BB962C8B-B14F-4D97-AF65-F5344CB8AC3E}">
        <p14:creationId xmlns:p14="http://schemas.microsoft.com/office/powerpoint/2010/main" val="1180961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Segmentation</a:t>
            </a:r>
            <a:r>
              <a:rPr lang="en-US" baseline="0" dirty="0"/>
              <a:t> Fault!</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63</a:t>
            </a:fld>
            <a:endParaRPr lang="en-US" dirty="0"/>
          </a:p>
        </p:txBody>
      </p:sp>
    </p:spTree>
    <p:extLst>
      <p:ext uri="{BB962C8B-B14F-4D97-AF65-F5344CB8AC3E}">
        <p14:creationId xmlns:p14="http://schemas.microsoft.com/office/powerpoint/2010/main" val="3777293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Segmentation</a:t>
            </a:r>
            <a:r>
              <a:rPr lang="en-US" baseline="0" dirty="0"/>
              <a:t> Fault!</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64</a:t>
            </a:fld>
            <a:endParaRPr lang="en-US" dirty="0"/>
          </a:p>
        </p:txBody>
      </p:sp>
    </p:spTree>
    <p:extLst>
      <p:ext uri="{BB962C8B-B14F-4D97-AF65-F5344CB8AC3E}">
        <p14:creationId xmlns:p14="http://schemas.microsoft.com/office/powerpoint/2010/main" val="440118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Segmentation</a:t>
            </a:r>
            <a:r>
              <a:rPr lang="en-US" baseline="0" dirty="0"/>
              <a:t> Fault!</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65</a:t>
            </a:fld>
            <a:endParaRPr lang="en-US" dirty="0"/>
          </a:p>
        </p:txBody>
      </p:sp>
    </p:spTree>
    <p:extLst>
      <p:ext uri="{BB962C8B-B14F-4D97-AF65-F5344CB8AC3E}">
        <p14:creationId xmlns:p14="http://schemas.microsoft.com/office/powerpoint/2010/main" val="1615313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Segmentation</a:t>
            </a:r>
            <a:r>
              <a:rPr lang="en-US" baseline="0" dirty="0"/>
              <a:t> Fault!</a:t>
            </a:r>
            <a:endParaRPr lang="en-US" dirty="0"/>
          </a:p>
        </p:txBody>
      </p:sp>
      <p:sp>
        <p:nvSpPr>
          <p:cNvPr id="4" name="Slide Number Placeholder 3"/>
          <p:cNvSpPr>
            <a:spLocks noGrp="1"/>
          </p:cNvSpPr>
          <p:nvPr>
            <p:ph type="sldNum" sz="quarter" idx="10"/>
          </p:nvPr>
        </p:nvSpPr>
        <p:spPr/>
        <p:txBody>
          <a:bodyPr/>
          <a:lstStyle/>
          <a:p>
            <a:fld id="{C832F925-CF16-7049-971D-A8B2B4D2E0E3}" type="slidenum">
              <a:rPr lang="en-US" smtClean="0"/>
              <a:t>66</a:t>
            </a:fld>
            <a:endParaRPr lang="en-US" dirty="0"/>
          </a:p>
        </p:txBody>
      </p:sp>
    </p:spTree>
    <p:extLst>
      <p:ext uri="{BB962C8B-B14F-4D97-AF65-F5344CB8AC3E}">
        <p14:creationId xmlns:p14="http://schemas.microsoft.com/office/powerpoint/2010/main" val="3026089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6" name="Slide Number Placeholder 5"/>
          <p:cNvSpPr>
            <a:spLocks noGrp="1"/>
          </p:cNvSpPr>
          <p:nvPr>
            <p:ph type="sldNum" sz="quarter" idx="12"/>
          </p:nvPr>
        </p:nvSpPr>
        <p:spPr>
          <a:xfrm>
            <a:off x="6524017" y="6356352"/>
            <a:ext cx="2133600" cy="365125"/>
          </a:xfrm>
          <a:prstGeom prst="rect">
            <a:avLst/>
          </a:prstGeom>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180802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6524017" y="6356352"/>
            <a:ext cx="2133600" cy="365125"/>
          </a:xfrm>
          <a:prstGeom prst="rect">
            <a:avLst/>
          </a:prstGeom>
        </p:spPr>
        <p:txBody>
          <a:bodyPr/>
          <a:lstStyle/>
          <a:p>
            <a:fld id="{FCFB7E3C-6220-8942-988C-3F6E25750AD7}" type="slidenum">
              <a:rPr lang="en-US" smtClean="0"/>
              <a:t>‹#›</a:t>
            </a:fld>
            <a:endParaRPr lang="en-US" dirty="0"/>
          </a:p>
        </p:txBody>
      </p:sp>
      <p:sp>
        <p:nvSpPr>
          <p:cNvPr id="7" name="Footer Placeholder 8"/>
          <p:cNvSpPr>
            <a:spLocks noGrp="1"/>
          </p:cNvSpPr>
          <p:nvPr>
            <p:ph type="ftr" sz="quarter" idx="3"/>
          </p:nvPr>
        </p:nvSpPr>
        <p:spPr>
          <a:xfrm>
            <a:off x="457200" y="6373815"/>
            <a:ext cx="36195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2513187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6524017" y="6356352"/>
            <a:ext cx="2133600" cy="365125"/>
          </a:xfrm>
          <a:prstGeom prst="rect">
            <a:avLst/>
          </a:prstGeom>
        </p:spPr>
        <p:txBody>
          <a:bodyPr/>
          <a:lstStyle/>
          <a:p>
            <a:fld id="{FCFB7E3C-6220-8942-988C-3F6E25750AD7}" type="slidenum">
              <a:rPr lang="en-US" smtClean="0"/>
              <a:t>‹#›</a:t>
            </a:fld>
            <a:endParaRPr lang="en-US" dirty="0"/>
          </a:p>
        </p:txBody>
      </p:sp>
      <p:sp>
        <p:nvSpPr>
          <p:cNvPr id="7" name="Footer Placeholder 8"/>
          <p:cNvSpPr>
            <a:spLocks noGrp="1"/>
          </p:cNvSpPr>
          <p:nvPr>
            <p:ph type="ftr" sz="quarter" idx="3"/>
          </p:nvPr>
        </p:nvSpPr>
        <p:spPr>
          <a:xfrm>
            <a:off x="457200" y="6373815"/>
            <a:ext cx="36195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192767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6524017" y="6356352"/>
            <a:ext cx="2133600" cy="365125"/>
          </a:xfrm>
          <a:prstGeom prst="rect">
            <a:avLst/>
          </a:prstGeom>
        </p:spPr>
        <p:txBody>
          <a:bodyPr/>
          <a:lstStyle/>
          <a:p>
            <a:fld id="{FCFB7E3C-6220-8942-988C-3F6E25750AD7}" type="slidenum">
              <a:rPr lang="en-US" smtClean="0"/>
              <a:t>‹#›</a:t>
            </a:fld>
            <a:endParaRPr lang="en-US"/>
          </a:p>
        </p:txBody>
      </p:sp>
      <p:sp>
        <p:nvSpPr>
          <p:cNvPr id="7" name="Footer Placeholder 8"/>
          <p:cNvSpPr txBox="1">
            <a:spLocks/>
          </p:cNvSpPr>
          <p:nvPr userDrawn="1"/>
        </p:nvSpPr>
        <p:spPr>
          <a:xfrm>
            <a:off x="457200" y="6373815"/>
            <a:ext cx="3891776"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r-FR" dirty="0"/>
              <a:t>Adam Doupé, </a:t>
            </a:r>
            <a:r>
              <a:rPr lang="en-US" dirty="0"/>
              <a:t>ASU Hacking Club</a:t>
            </a:r>
          </a:p>
          <a:p>
            <a:endParaRPr lang="en-US" dirty="0"/>
          </a:p>
        </p:txBody>
      </p:sp>
    </p:spTree>
    <p:extLst>
      <p:ext uri="{BB962C8B-B14F-4D97-AF65-F5344CB8AC3E}">
        <p14:creationId xmlns:p14="http://schemas.microsoft.com/office/powerpoint/2010/main" val="2173440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a:xfrm>
            <a:off x="6524017" y="6356352"/>
            <a:ext cx="2133600" cy="365125"/>
          </a:xfrm>
          <a:prstGeom prst="rect">
            <a:avLst/>
          </a:prstGeom>
        </p:spPr>
        <p:txBody>
          <a:bodyPr/>
          <a:lstStyle/>
          <a:p>
            <a:fld id="{D7E63A33-8271-4DD0-9C48-789913D7C115}" type="slidenum">
              <a:rPr lang="en-US" smtClean="0"/>
              <a:pPr/>
              <a:t>‹#›</a:t>
            </a:fld>
            <a:endParaRPr lang="en-US" dirty="0"/>
          </a:p>
        </p:txBody>
      </p:sp>
    </p:spTree>
    <p:extLst>
      <p:ext uri="{BB962C8B-B14F-4D97-AF65-F5344CB8AC3E}">
        <p14:creationId xmlns:p14="http://schemas.microsoft.com/office/powerpoint/2010/main" val="1926531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a:xfrm>
            <a:off x="6524017" y="6356352"/>
            <a:ext cx="2133600" cy="365125"/>
          </a:xfrm>
          <a:prstGeom prst="rect">
            <a:avLst/>
          </a:prstGeom>
        </p:spPr>
        <p:txBody>
          <a:bodyPr/>
          <a:lstStyle/>
          <a:p>
            <a:fld id="{FCFB7E3C-6220-8942-988C-3F6E25750AD7}" type="slidenum">
              <a:rPr lang="en-US" smtClean="0"/>
              <a:t>‹#›</a:t>
            </a:fld>
            <a:endParaRPr lang="en-US" dirty="0"/>
          </a:p>
        </p:txBody>
      </p:sp>
    </p:spTree>
    <p:extLst>
      <p:ext uri="{BB962C8B-B14F-4D97-AF65-F5344CB8AC3E}">
        <p14:creationId xmlns:p14="http://schemas.microsoft.com/office/powerpoint/2010/main" val="2814312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a:xfrm>
            <a:off x="6524017" y="6356352"/>
            <a:ext cx="2133600" cy="365125"/>
          </a:xfrm>
          <a:prstGeom prst="rect">
            <a:avLst/>
          </a:prstGeom>
        </p:spPr>
        <p:txBody>
          <a:bodyPr/>
          <a:lstStyle/>
          <a:p>
            <a:fld id="{FCFB7E3C-6220-8942-988C-3F6E25750AD7}" type="slidenum">
              <a:rPr lang="en-US" smtClean="0"/>
              <a:t>‹#›</a:t>
            </a:fld>
            <a:endParaRPr lang="en-US" dirty="0"/>
          </a:p>
        </p:txBody>
      </p:sp>
    </p:spTree>
    <p:extLst>
      <p:ext uri="{BB962C8B-B14F-4D97-AF65-F5344CB8AC3E}">
        <p14:creationId xmlns:p14="http://schemas.microsoft.com/office/powerpoint/2010/main" val="200506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a:xfrm>
            <a:off x="6524017" y="6356352"/>
            <a:ext cx="2133600" cy="365125"/>
          </a:xfrm>
          <a:prstGeom prst="rect">
            <a:avLst/>
          </a:prstGeom>
        </p:spPr>
        <p:txBody>
          <a:bodyPr/>
          <a:lstStyle/>
          <a:p>
            <a:fld id="{FCFB7E3C-6220-8942-988C-3F6E25750AD7}" type="slidenum">
              <a:rPr lang="en-US" smtClean="0"/>
              <a:t>‹#›</a:t>
            </a:fld>
            <a:endParaRPr lang="en-US" dirty="0"/>
          </a:p>
        </p:txBody>
      </p:sp>
      <p:sp>
        <p:nvSpPr>
          <p:cNvPr id="6" name="Footer Placeholder 8"/>
          <p:cNvSpPr>
            <a:spLocks noGrp="1"/>
          </p:cNvSpPr>
          <p:nvPr>
            <p:ph type="ftr" sz="quarter" idx="3"/>
          </p:nvPr>
        </p:nvSpPr>
        <p:spPr>
          <a:xfrm>
            <a:off x="457200" y="6373815"/>
            <a:ext cx="36195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608991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524017" y="6356352"/>
            <a:ext cx="2133600" cy="365125"/>
          </a:xfrm>
          <a:prstGeom prst="rect">
            <a:avLst/>
          </a:prstGeom>
        </p:spPr>
        <p:txBody>
          <a:bodyPr/>
          <a:lstStyle/>
          <a:p>
            <a:fld id="{FCFB7E3C-6220-8942-988C-3F6E25750AD7}" type="slidenum">
              <a:rPr lang="en-US" smtClean="0"/>
              <a:t>‹#›</a:t>
            </a:fld>
            <a:endParaRPr lang="en-US" dirty="0"/>
          </a:p>
        </p:txBody>
      </p:sp>
      <p:sp>
        <p:nvSpPr>
          <p:cNvPr id="5" name="Footer Placeholder 8"/>
          <p:cNvSpPr>
            <a:spLocks noGrp="1"/>
          </p:cNvSpPr>
          <p:nvPr>
            <p:ph type="ftr" sz="quarter" idx="3"/>
          </p:nvPr>
        </p:nvSpPr>
        <p:spPr>
          <a:xfrm>
            <a:off x="457200" y="6373815"/>
            <a:ext cx="36195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861552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a:xfrm>
            <a:off x="6524017" y="6356352"/>
            <a:ext cx="2133600" cy="365125"/>
          </a:xfrm>
          <a:prstGeom prst="rect">
            <a:avLst/>
          </a:prstGeom>
        </p:spPr>
        <p:txBody>
          <a:bodyPr/>
          <a:lstStyle/>
          <a:p>
            <a:fld id="{2754ED01-E2A0-4C1E-8E21-014B99041579}" type="slidenum">
              <a:rPr lang="en-US" smtClean="0"/>
              <a:pPr/>
              <a:t>‹#›</a:t>
            </a:fld>
            <a:endParaRPr lang="en-US" dirty="0"/>
          </a:p>
        </p:txBody>
      </p:sp>
      <p:sp>
        <p:nvSpPr>
          <p:cNvPr id="8" name="Footer Placeholder 8"/>
          <p:cNvSpPr>
            <a:spLocks noGrp="1"/>
          </p:cNvSpPr>
          <p:nvPr>
            <p:ph type="ftr" sz="quarter" idx="3"/>
          </p:nvPr>
        </p:nvSpPr>
        <p:spPr>
          <a:xfrm>
            <a:off x="457200" y="6373815"/>
            <a:ext cx="36195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94290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a:xfrm>
            <a:off x="6524017" y="6356352"/>
            <a:ext cx="2133600" cy="365125"/>
          </a:xfrm>
          <a:prstGeom prst="rect">
            <a:avLst/>
          </a:prstGeom>
        </p:spPr>
        <p:txBody>
          <a:bodyPr/>
          <a:lstStyle/>
          <a:p>
            <a:fld id="{FCFB7E3C-6220-8942-988C-3F6E25750AD7}" type="slidenum">
              <a:rPr lang="en-US" smtClean="0"/>
              <a:t>‹#›</a:t>
            </a:fld>
            <a:endParaRPr lang="en-US" dirty="0"/>
          </a:p>
        </p:txBody>
      </p:sp>
      <p:sp>
        <p:nvSpPr>
          <p:cNvPr id="8" name="Footer Placeholder 8"/>
          <p:cNvSpPr>
            <a:spLocks noGrp="1"/>
          </p:cNvSpPr>
          <p:nvPr>
            <p:ph type="ftr" sz="quarter" idx="3"/>
          </p:nvPr>
        </p:nvSpPr>
        <p:spPr>
          <a:xfrm>
            <a:off x="457200" y="6373815"/>
            <a:ext cx="36195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441380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186"/>
          <p:cNvPicPr>
            <a:picLocks noChangeAspect="1" noChangeArrowheads="1"/>
          </p:cNvPicPr>
          <p:nvPr userDrawn="1"/>
        </p:nvPicPr>
        <p:blipFill>
          <a:blip r:embed="rId13" cstate="print"/>
          <a:srcRect/>
          <a:stretch>
            <a:fillRect/>
          </a:stretch>
        </p:blipFill>
        <p:spPr bwMode="auto">
          <a:xfrm>
            <a:off x="8242300" y="6356353"/>
            <a:ext cx="444500" cy="200025"/>
          </a:xfrm>
          <a:prstGeom prst="rect">
            <a:avLst/>
          </a:prstGeom>
          <a:noFill/>
          <a:ln w="9525">
            <a:noFill/>
            <a:miter lim="800000"/>
            <a:headEnd/>
            <a:tailEnd/>
          </a:ln>
        </p:spPr>
      </p:pic>
    </p:spTree>
    <p:extLst>
      <p:ext uri="{BB962C8B-B14F-4D97-AF65-F5344CB8AC3E}">
        <p14:creationId xmlns:p14="http://schemas.microsoft.com/office/powerpoint/2010/main" val="2988045441"/>
      </p:ext>
    </p:extLst>
  </p:cSld>
  <p:clrMap bg1="lt1" tx1="dk1" bg2="lt2" tx2="dk2" accent1="accent1" accent2="accent2" accent3="accent3" accent4="accent4" accent5="accent5" accent6="accent6" hlink="hlink" folHlink="folHlink"/>
  <p:sldLayoutIdLst>
    <p:sldLayoutId id="2147484548" r:id="rId1"/>
    <p:sldLayoutId id="2147484549" r:id="rId2"/>
    <p:sldLayoutId id="2147484550" r:id="rId3"/>
    <p:sldLayoutId id="2147484551" r:id="rId4"/>
    <p:sldLayoutId id="2147484552" r:id="rId5"/>
    <p:sldLayoutId id="2147484553" r:id="rId6"/>
    <p:sldLayoutId id="2147484554" r:id="rId7"/>
    <p:sldLayoutId id="2147484555" r:id="rId8"/>
    <p:sldLayoutId id="2147484556" r:id="rId9"/>
    <p:sldLayoutId id="2147484557" r:id="rId10"/>
    <p:sldLayoutId id="2147484558"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Calling the World</a:t>
            </a:r>
            <a:endParaRPr lang="en-US" noProof="0" dirty="0"/>
          </a:p>
        </p:txBody>
      </p:sp>
      <p:sp>
        <p:nvSpPr>
          <p:cNvPr id="3" name="Subtitle 2"/>
          <p:cNvSpPr>
            <a:spLocks noGrp="1"/>
          </p:cNvSpPr>
          <p:nvPr>
            <p:ph type="subTitle" idx="1"/>
          </p:nvPr>
        </p:nvSpPr>
        <p:spPr>
          <a:xfrm>
            <a:off x="1371600" y="3886199"/>
            <a:ext cx="6400800" cy="2059281"/>
          </a:xfrm>
        </p:spPr>
        <p:txBody>
          <a:bodyPr>
            <a:normAutofit lnSpcReduction="10000"/>
          </a:bodyPr>
          <a:lstStyle/>
          <a:p>
            <a:r>
              <a:rPr lang="en-US" noProof="0" dirty="0"/>
              <a:t>ASU Hacking Club</a:t>
            </a:r>
            <a:endParaRPr lang="en-US" dirty="0"/>
          </a:p>
          <a:p>
            <a:r>
              <a:rPr lang="en-US"/>
              <a:t>Fall </a:t>
            </a:r>
            <a:r>
              <a:rPr lang="en-US" dirty="0"/>
              <a:t>2021</a:t>
            </a:r>
          </a:p>
          <a:p>
            <a:br>
              <a:rPr lang="en-US" dirty="0"/>
            </a:br>
            <a:r>
              <a:rPr lang="en-US" dirty="0"/>
              <a:t>http://</a:t>
            </a:r>
            <a:r>
              <a:rPr lang="en-US" dirty="0" err="1"/>
              <a:t>asuhacking.club</a:t>
            </a:r>
            <a:endParaRPr lang="en-US" noProof="0" dirty="0"/>
          </a:p>
        </p:txBody>
      </p:sp>
    </p:spTree>
    <p:extLst>
      <p:ext uri="{BB962C8B-B14F-4D97-AF65-F5344CB8AC3E}">
        <p14:creationId xmlns:p14="http://schemas.microsoft.com/office/powerpoint/2010/main" val="1732745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319A8-3AAB-5740-B376-CD9D991974CC}"/>
              </a:ext>
            </a:extLst>
          </p:cNvPr>
          <p:cNvSpPr>
            <a:spLocks noGrp="1"/>
          </p:cNvSpPr>
          <p:nvPr>
            <p:ph type="title"/>
          </p:nvPr>
        </p:nvSpPr>
        <p:spPr/>
        <p:txBody>
          <a:bodyPr/>
          <a:lstStyle/>
          <a:p>
            <a:r>
              <a:rPr lang="en-US" dirty="0"/>
              <a:t>Call for a flag</a:t>
            </a:r>
          </a:p>
        </p:txBody>
      </p:sp>
      <p:sp>
        <p:nvSpPr>
          <p:cNvPr id="3" name="Content Placeholder 2">
            <a:extLst>
              <a:ext uri="{FF2B5EF4-FFF2-40B4-BE49-F238E27FC236}">
                <a16:creationId xmlns:a16="http://schemas.microsoft.com/office/drawing/2014/main" id="{F72E5575-63CD-FE4D-9356-3EE81EF4C8B0}"/>
              </a:ext>
            </a:extLst>
          </p:cNvPr>
          <p:cNvSpPr>
            <a:spLocks noGrp="1"/>
          </p:cNvSpPr>
          <p:nvPr>
            <p:ph idx="1"/>
          </p:nvPr>
        </p:nvSpPr>
        <p:spPr/>
        <p:txBody>
          <a:bodyPr>
            <a:normAutofit fontScale="92500" lnSpcReduction="20000"/>
          </a:bodyPr>
          <a:lstStyle/>
          <a:p>
            <a:r>
              <a:rPr lang="en-US" dirty="0"/>
              <a:t>OK, let’s practice this on our own</a:t>
            </a:r>
          </a:p>
          <a:p>
            <a:r>
              <a:rPr lang="en-US" dirty="0"/>
              <a:t>There’s a challenge on the CTF page called “Call for a flag”</a:t>
            </a:r>
          </a:p>
          <a:p>
            <a:r>
              <a:rPr lang="en-US" dirty="0"/>
              <a:t>Download the </a:t>
            </a:r>
            <a:r>
              <a:rPr lang="en-US" dirty="0" err="1"/>
              <a:t>call_for_a_flag.o</a:t>
            </a:r>
            <a:r>
              <a:rPr lang="en-US" dirty="0"/>
              <a:t> file</a:t>
            </a:r>
          </a:p>
          <a:p>
            <a:r>
              <a:rPr lang="en-US" dirty="0"/>
              <a:t>This object file defines a function called char* </a:t>
            </a:r>
            <a:r>
              <a:rPr lang="en-US" dirty="0" err="1"/>
              <a:t>give_me_flag</a:t>
            </a:r>
            <a:r>
              <a:rPr lang="en-US" dirty="0"/>
              <a:t> (int a, int b, int c, int d, int e, int g, int h)</a:t>
            </a:r>
          </a:p>
          <a:p>
            <a:pPr lvl="1"/>
            <a:r>
              <a:rPr lang="en-US" dirty="0"/>
              <a:t>Call with the values: (10, 20, 30, 44, 55, 67, 85)</a:t>
            </a:r>
          </a:p>
          <a:p>
            <a:pPr lvl="1"/>
            <a:r>
              <a:rPr lang="en-US" dirty="0"/>
              <a:t>The char* that is returned is the flag, print it out in your code to get the flag</a:t>
            </a:r>
          </a:p>
          <a:p>
            <a:pPr lvl="2"/>
            <a:r>
              <a:rPr lang="en-US" dirty="0"/>
              <a:t>Call write(</a:t>
            </a:r>
            <a:r>
              <a:rPr lang="en-US" dirty="0" err="1"/>
              <a:t>stdout</a:t>
            </a:r>
            <a:r>
              <a:rPr lang="en-US" dirty="0"/>
              <a:t>, </a:t>
            </a:r>
            <a:r>
              <a:rPr lang="en-US" dirty="0" err="1"/>
              <a:t>return_value</a:t>
            </a:r>
            <a:r>
              <a:rPr lang="en-US" dirty="0"/>
              <a:t>, 20)</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FF930246-1FA6-6D4F-9CD6-9B11E4FE63AA}"/>
              </a:ext>
            </a:extLst>
          </p:cNvPr>
          <p:cNvSpPr>
            <a:spLocks noGrp="1"/>
          </p:cNvSpPr>
          <p:nvPr>
            <p:ph type="sldNum" sz="quarter" idx="12"/>
          </p:nvPr>
        </p:nvSpPr>
        <p:spPr/>
        <p:txBody>
          <a:bodyPr/>
          <a:lstStyle/>
          <a:p>
            <a:fld id="{FCFB7E3C-6220-8942-988C-3F6E25750AD7}" type="slidenum">
              <a:rPr lang="en-US" smtClean="0"/>
              <a:t>10</a:t>
            </a:fld>
            <a:endParaRPr lang="en-US"/>
          </a:p>
        </p:txBody>
      </p:sp>
    </p:spTree>
    <p:extLst>
      <p:ext uri="{BB962C8B-B14F-4D97-AF65-F5344CB8AC3E}">
        <p14:creationId xmlns:p14="http://schemas.microsoft.com/office/powerpoint/2010/main" val="372632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23B35-C7A4-6240-B4BC-8EDD89B60913}"/>
              </a:ext>
            </a:extLst>
          </p:cNvPr>
          <p:cNvSpPr>
            <a:spLocks noGrp="1"/>
          </p:cNvSpPr>
          <p:nvPr>
            <p:ph type="title"/>
          </p:nvPr>
        </p:nvSpPr>
        <p:spPr/>
        <p:txBody>
          <a:bodyPr/>
          <a:lstStyle/>
          <a:p>
            <a:r>
              <a:rPr lang="en-US" dirty="0"/>
              <a:t>Complex Functions</a:t>
            </a:r>
          </a:p>
        </p:txBody>
      </p:sp>
      <p:sp>
        <p:nvSpPr>
          <p:cNvPr id="3" name="Content Placeholder 2">
            <a:extLst>
              <a:ext uri="{FF2B5EF4-FFF2-40B4-BE49-F238E27FC236}">
                <a16:creationId xmlns:a16="http://schemas.microsoft.com/office/drawing/2014/main" id="{94E145A7-A576-494E-B8B2-88E9CCE12D1C}"/>
              </a:ext>
            </a:extLst>
          </p:cNvPr>
          <p:cNvSpPr>
            <a:spLocks noGrp="1"/>
          </p:cNvSpPr>
          <p:nvPr>
            <p:ph idx="1"/>
          </p:nvPr>
        </p:nvSpPr>
        <p:spPr/>
        <p:txBody>
          <a:bodyPr>
            <a:normAutofit fontScale="77500" lnSpcReduction="20000"/>
          </a:bodyPr>
          <a:lstStyle/>
          <a:p>
            <a:r>
              <a:rPr lang="en-US" dirty="0"/>
              <a:t>What if our function needs more variables than there are registers?</a:t>
            </a:r>
          </a:p>
          <a:p>
            <a:r>
              <a:rPr lang="en-US" dirty="0"/>
              <a:t>Reserve space on the stack for variables local to our function!</a:t>
            </a:r>
          </a:p>
          <a:p>
            <a:pPr marL="0" indent="0">
              <a:buNone/>
            </a:pPr>
            <a:r>
              <a:rPr lang="en-US" dirty="0"/>
              <a:t>We did this in our </a:t>
            </a:r>
            <a:r>
              <a:rPr lang="en-US" dirty="0" err="1"/>
              <a:t>echo.S</a:t>
            </a:r>
            <a:r>
              <a:rPr lang="en-US" dirty="0"/>
              <a:t> program</a:t>
            </a:r>
            <a:br>
              <a:rPr lang="en-US" dirty="0"/>
            </a:b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intel_syntax</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noprefix</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.data</a:t>
            </a:r>
          </a:p>
          <a:p>
            <a:pPr marL="0" indent="0">
              <a:buNone/>
            </a:pPr>
            <a:r>
              <a:rPr lang="en-US" dirty="0">
                <a:latin typeface="Consolas" panose="020B0609020204030204" pitchFamily="49" charset="0"/>
                <a:cs typeface="Consolas" panose="020B0609020204030204" pitchFamily="49" charset="0"/>
              </a:rPr>
              <a:t>    .text</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globl</a:t>
            </a:r>
            <a:r>
              <a:rPr lang="en-US" dirty="0">
                <a:latin typeface="Consolas" panose="020B0609020204030204" pitchFamily="49" charset="0"/>
                <a:cs typeface="Consolas" panose="020B0609020204030204" pitchFamily="49" charset="0"/>
              </a:rPr>
              <a:t> main</a:t>
            </a:r>
          </a:p>
          <a:p>
            <a:pPr marL="0" indent="0">
              <a:buNone/>
            </a:pPr>
            <a:r>
              <a:rPr lang="en-US" dirty="0">
                <a:latin typeface="Consolas" panose="020B0609020204030204" pitchFamily="49" charset="0"/>
                <a:cs typeface="Consolas" panose="020B0609020204030204" pitchFamily="49" charset="0"/>
              </a:rPr>
              <a:t>main:</a:t>
            </a:r>
          </a:p>
          <a:p>
            <a:pPr marL="0" indent="0">
              <a:buNone/>
            </a:pPr>
            <a:r>
              <a:rPr lang="en-US" dirty="0">
                <a:latin typeface="Consolas" panose="020B0609020204030204" pitchFamily="49" charset="0"/>
                <a:cs typeface="Consolas" panose="020B0609020204030204" pitchFamily="49" charset="0"/>
              </a:rPr>
              <a:t>    // Create 100 bytes of space on the stack</a:t>
            </a:r>
          </a:p>
          <a:p>
            <a:pPr marL="0" indent="0">
              <a:buNone/>
            </a:pPr>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rsp</a:t>
            </a:r>
            <a:r>
              <a:rPr lang="en-US" dirty="0">
                <a:latin typeface="Consolas" panose="020B0609020204030204" pitchFamily="49" charset="0"/>
                <a:cs typeface="Consolas" panose="020B0609020204030204" pitchFamily="49" charset="0"/>
              </a:rPr>
              <a:t>, 100</a:t>
            </a:r>
          </a:p>
        </p:txBody>
      </p:sp>
      <p:sp>
        <p:nvSpPr>
          <p:cNvPr id="4" name="Slide Number Placeholder 3">
            <a:extLst>
              <a:ext uri="{FF2B5EF4-FFF2-40B4-BE49-F238E27FC236}">
                <a16:creationId xmlns:a16="http://schemas.microsoft.com/office/drawing/2014/main" id="{1F9B7E6F-D68F-0E41-9611-E5D50CA01F84}"/>
              </a:ext>
            </a:extLst>
          </p:cNvPr>
          <p:cNvSpPr>
            <a:spLocks noGrp="1"/>
          </p:cNvSpPr>
          <p:nvPr>
            <p:ph type="sldNum" sz="quarter" idx="12"/>
          </p:nvPr>
        </p:nvSpPr>
        <p:spPr/>
        <p:txBody>
          <a:bodyPr/>
          <a:lstStyle/>
          <a:p>
            <a:fld id="{FCFB7E3C-6220-8942-988C-3F6E25750AD7}" type="slidenum">
              <a:rPr lang="en-US" smtClean="0"/>
              <a:t>11</a:t>
            </a:fld>
            <a:endParaRPr lang="en-US"/>
          </a:p>
        </p:txBody>
      </p:sp>
    </p:spTree>
    <p:extLst>
      <p:ext uri="{BB962C8B-B14F-4D97-AF65-F5344CB8AC3E}">
        <p14:creationId xmlns:p14="http://schemas.microsoft.com/office/powerpoint/2010/main" val="1389720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967CB-CFAA-8345-9AB0-EB367088D2BC}"/>
              </a:ext>
            </a:extLst>
          </p:cNvPr>
          <p:cNvSpPr>
            <a:spLocks noGrp="1"/>
          </p:cNvSpPr>
          <p:nvPr>
            <p:ph type="title"/>
          </p:nvPr>
        </p:nvSpPr>
        <p:spPr/>
        <p:txBody>
          <a:bodyPr>
            <a:normAutofit fontScale="90000"/>
          </a:bodyPr>
          <a:lstStyle/>
          <a:p>
            <a:r>
              <a:rPr lang="en-US" dirty="0"/>
              <a:t>Accessing our Function’s Local Variables</a:t>
            </a:r>
          </a:p>
        </p:txBody>
      </p:sp>
      <p:sp>
        <p:nvSpPr>
          <p:cNvPr id="3" name="Content Placeholder 2">
            <a:extLst>
              <a:ext uri="{FF2B5EF4-FFF2-40B4-BE49-F238E27FC236}">
                <a16:creationId xmlns:a16="http://schemas.microsoft.com/office/drawing/2014/main" id="{DBAB9F15-DEA6-7842-9245-C5AD0283542B}"/>
              </a:ext>
            </a:extLst>
          </p:cNvPr>
          <p:cNvSpPr>
            <a:spLocks noGrp="1"/>
          </p:cNvSpPr>
          <p:nvPr>
            <p:ph idx="1"/>
          </p:nvPr>
        </p:nvSpPr>
        <p:spPr/>
        <p:txBody>
          <a:bodyPr/>
          <a:lstStyle/>
          <a:p>
            <a:r>
              <a:rPr lang="en-US" dirty="0"/>
              <a:t>Let’s say that we want to write a function with two local variables </a:t>
            </a:r>
            <a:r>
              <a:rPr lang="en-US" dirty="0">
                <a:latin typeface="Consolas" panose="020B0609020204030204" pitchFamily="49" charset="0"/>
                <a:cs typeface="Consolas" panose="020B0609020204030204" pitchFamily="49" charset="0"/>
              </a:rPr>
              <a:t>bar</a:t>
            </a:r>
            <a:r>
              <a:rPr lang="en-US" dirty="0"/>
              <a:t> and foo</a:t>
            </a:r>
          </a:p>
          <a:p>
            <a:pPr marL="0" indent="0">
              <a:buNone/>
            </a:pPr>
            <a:r>
              <a:rPr lang="en-US" dirty="0">
                <a:latin typeface="Consolas" panose="020B0609020204030204" pitchFamily="49" charset="0"/>
                <a:cs typeface="Consolas" panose="020B0609020204030204" pitchFamily="49" charset="0"/>
              </a:rPr>
              <a:t>function:</a:t>
            </a:r>
          </a:p>
          <a:p>
            <a:pPr marL="0" indent="0">
              <a:buNone/>
            </a:pPr>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rsp</a:t>
            </a:r>
            <a:r>
              <a:rPr lang="en-US" dirty="0">
                <a:latin typeface="Consolas" panose="020B0609020204030204" pitchFamily="49" charset="0"/>
                <a:cs typeface="Consolas" panose="020B0609020204030204" pitchFamily="49" charset="0"/>
              </a:rPr>
              <a:t>, 16</a:t>
            </a:r>
          </a:p>
          <a:p>
            <a:pPr marL="0" indent="0">
              <a:buNone/>
            </a:pPr>
            <a:r>
              <a:rPr lang="en-US" dirty="0">
                <a:latin typeface="Consolas" panose="020B0609020204030204" pitchFamily="49" charset="0"/>
                <a:cs typeface="Consolas" panose="020B0609020204030204" pitchFamily="49" charset="0"/>
              </a:rPr>
              <a:t>  mov [rsp+8], 0x20</a:t>
            </a:r>
          </a:p>
          <a:p>
            <a:pPr marL="0" indent="0">
              <a:buNone/>
            </a:pPr>
            <a:r>
              <a:rPr lang="en-US" dirty="0">
                <a:latin typeface="Consolas" panose="020B0609020204030204" pitchFamily="49" charset="0"/>
                <a:cs typeface="Consolas" panose="020B0609020204030204" pitchFamily="49" charset="0"/>
              </a:rPr>
              <a:t>  mov [</a:t>
            </a:r>
            <a:r>
              <a:rPr lang="en-US" dirty="0" err="1">
                <a:latin typeface="Consolas" panose="020B0609020204030204" pitchFamily="49" charset="0"/>
                <a:cs typeface="Consolas" panose="020B0609020204030204" pitchFamily="49" charset="0"/>
              </a:rPr>
              <a:t>rsp</a:t>
            </a:r>
            <a:r>
              <a:rPr lang="en-US" dirty="0">
                <a:latin typeface="Consolas" panose="020B0609020204030204" pitchFamily="49" charset="0"/>
                <a:cs typeface="Consolas" panose="020B0609020204030204" pitchFamily="49" charset="0"/>
              </a:rPr>
              <a:t>], 0x10</a:t>
            </a:r>
          </a:p>
          <a:p>
            <a:r>
              <a:rPr lang="en-US" dirty="0">
                <a:latin typeface="Arial" panose="020B0604020202020204" pitchFamily="34" charset="0"/>
                <a:cs typeface="Arial" panose="020B0604020202020204" pitchFamily="34" charset="0"/>
              </a:rPr>
              <a:t>Which is bar and which is foo?</a:t>
            </a:r>
          </a:p>
        </p:txBody>
      </p:sp>
      <p:sp>
        <p:nvSpPr>
          <p:cNvPr id="4" name="Slide Number Placeholder 3">
            <a:extLst>
              <a:ext uri="{FF2B5EF4-FFF2-40B4-BE49-F238E27FC236}">
                <a16:creationId xmlns:a16="http://schemas.microsoft.com/office/drawing/2014/main" id="{9D29282D-1DA5-204D-90B4-2A4220B5E818}"/>
              </a:ext>
            </a:extLst>
          </p:cNvPr>
          <p:cNvSpPr>
            <a:spLocks noGrp="1"/>
          </p:cNvSpPr>
          <p:nvPr>
            <p:ph type="sldNum" sz="quarter" idx="12"/>
          </p:nvPr>
        </p:nvSpPr>
        <p:spPr/>
        <p:txBody>
          <a:bodyPr/>
          <a:lstStyle/>
          <a:p>
            <a:fld id="{FCFB7E3C-6220-8942-988C-3F6E25750AD7}" type="slidenum">
              <a:rPr lang="en-US" smtClean="0"/>
              <a:t>12</a:t>
            </a:fld>
            <a:endParaRPr lang="en-US"/>
          </a:p>
        </p:txBody>
      </p:sp>
    </p:spTree>
    <p:extLst>
      <p:ext uri="{BB962C8B-B14F-4D97-AF65-F5344CB8AC3E}">
        <p14:creationId xmlns:p14="http://schemas.microsoft.com/office/powerpoint/2010/main" val="3397987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967CB-CFAA-8345-9AB0-EB367088D2BC}"/>
              </a:ext>
            </a:extLst>
          </p:cNvPr>
          <p:cNvSpPr>
            <a:spLocks noGrp="1"/>
          </p:cNvSpPr>
          <p:nvPr>
            <p:ph type="title"/>
          </p:nvPr>
        </p:nvSpPr>
        <p:spPr/>
        <p:txBody>
          <a:bodyPr>
            <a:normAutofit fontScale="90000"/>
          </a:bodyPr>
          <a:lstStyle/>
          <a:p>
            <a:r>
              <a:rPr lang="en-US" dirty="0"/>
              <a:t>Accessing our Function’s Local Variables</a:t>
            </a:r>
          </a:p>
        </p:txBody>
      </p:sp>
      <p:sp>
        <p:nvSpPr>
          <p:cNvPr id="3" name="Content Placeholder 2">
            <a:extLst>
              <a:ext uri="{FF2B5EF4-FFF2-40B4-BE49-F238E27FC236}">
                <a16:creationId xmlns:a16="http://schemas.microsoft.com/office/drawing/2014/main" id="{DBAB9F15-DEA6-7842-9245-C5AD0283542B}"/>
              </a:ext>
            </a:extLst>
          </p:cNvPr>
          <p:cNvSpPr>
            <a:spLocks noGrp="1"/>
          </p:cNvSpPr>
          <p:nvPr>
            <p:ph idx="1"/>
          </p:nvPr>
        </p:nvSpPr>
        <p:spPr/>
        <p:txBody>
          <a:bodyPr>
            <a:normAutofit fontScale="92500" lnSpcReduction="20000"/>
          </a:bodyPr>
          <a:lstStyle/>
          <a:p>
            <a:r>
              <a:rPr lang="en-US" dirty="0"/>
              <a:t>Problem with using </a:t>
            </a:r>
            <a:r>
              <a:rPr lang="en-US" dirty="0" err="1"/>
              <a:t>rsp</a:t>
            </a:r>
            <a:r>
              <a:rPr lang="en-US" dirty="0"/>
              <a:t>…</a:t>
            </a:r>
          </a:p>
          <a:p>
            <a:pPr marL="0" indent="0">
              <a:buNone/>
            </a:pPr>
            <a:r>
              <a:rPr lang="en-US" dirty="0">
                <a:latin typeface="Consolas" panose="020B0609020204030204" pitchFamily="49" charset="0"/>
                <a:cs typeface="Consolas" panose="020B0609020204030204" pitchFamily="49" charset="0"/>
              </a:rPr>
              <a:t>function:</a:t>
            </a:r>
          </a:p>
          <a:p>
            <a:pPr marL="0" indent="0">
              <a:buNone/>
            </a:pPr>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rsp</a:t>
            </a:r>
            <a:r>
              <a:rPr lang="en-US" dirty="0">
                <a:latin typeface="Consolas" panose="020B0609020204030204" pitchFamily="49" charset="0"/>
                <a:cs typeface="Consolas" panose="020B0609020204030204" pitchFamily="49" charset="0"/>
              </a:rPr>
              <a:t>, 16</a:t>
            </a:r>
          </a:p>
          <a:p>
            <a:pPr marL="0" indent="0">
              <a:buNone/>
            </a:pPr>
            <a:r>
              <a:rPr lang="en-US" dirty="0">
                <a:latin typeface="Consolas" panose="020B0609020204030204" pitchFamily="49" charset="0"/>
                <a:cs typeface="Consolas" panose="020B0609020204030204" pitchFamily="49" charset="0"/>
              </a:rPr>
              <a:t>  mov [rsp+8], 0x20</a:t>
            </a:r>
          </a:p>
          <a:p>
            <a:pPr marL="0" indent="0">
              <a:buNone/>
            </a:pPr>
            <a:r>
              <a:rPr lang="en-US" dirty="0">
                <a:latin typeface="Consolas" panose="020B0609020204030204" pitchFamily="49" charset="0"/>
                <a:cs typeface="Consolas" panose="020B0609020204030204" pitchFamily="49" charset="0"/>
              </a:rPr>
              <a:t>  mov [</a:t>
            </a:r>
            <a:r>
              <a:rPr lang="en-US" dirty="0" err="1">
                <a:latin typeface="Consolas" panose="020B0609020204030204" pitchFamily="49" charset="0"/>
                <a:cs typeface="Consolas" panose="020B0609020204030204" pitchFamily="49" charset="0"/>
              </a:rPr>
              <a:t>rsp</a:t>
            </a:r>
            <a:r>
              <a:rPr lang="en-US" dirty="0">
                <a:latin typeface="Consolas" panose="020B0609020204030204" pitchFamily="49" charset="0"/>
                <a:cs typeface="Consolas" panose="020B0609020204030204" pitchFamily="49" charset="0"/>
              </a:rPr>
              <a:t>], 0x10</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mov [rsp+8], 0x100</a:t>
            </a:r>
          </a:p>
          <a:p>
            <a:pPr marL="0" indent="0">
              <a:buNone/>
            </a:pPr>
            <a:endParaRPr lang="en-US" dirty="0">
              <a:latin typeface="Consolas" panose="020B0609020204030204" pitchFamily="49" charset="0"/>
              <a:cs typeface="Consolas" panose="020B0609020204030204" pitchFamily="49" charset="0"/>
            </a:endParaRPr>
          </a:p>
          <a:p>
            <a:r>
              <a:rPr lang="en-US" dirty="0">
                <a:latin typeface="Arial" panose="020B0604020202020204" pitchFamily="34" charset="0"/>
                <a:cs typeface="Arial" panose="020B0604020202020204" pitchFamily="34" charset="0"/>
              </a:rPr>
              <a:t>Which value changed?</a:t>
            </a:r>
          </a:p>
        </p:txBody>
      </p:sp>
      <p:sp>
        <p:nvSpPr>
          <p:cNvPr id="4" name="Slide Number Placeholder 3">
            <a:extLst>
              <a:ext uri="{FF2B5EF4-FFF2-40B4-BE49-F238E27FC236}">
                <a16:creationId xmlns:a16="http://schemas.microsoft.com/office/drawing/2014/main" id="{9D29282D-1DA5-204D-90B4-2A4220B5E818}"/>
              </a:ext>
            </a:extLst>
          </p:cNvPr>
          <p:cNvSpPr>
            <a:spLocks noGrp="1"/>
          </p:cNvSpPr>
          <p:nvPr>
            <p:ph type="sldNum" sz="quarter" idx="12"/>
          </p:nvPr>
        </p:nvSpPr>
        <p:spPr/>
        <p:txBody>
          <a:bodyPr/>
          <a:lstStyle/>
          <a:p>
            <a:fld id="{FCFB7E3C-6220-8942-988C-3F6E25750AD7}" type="slidenum">
              <a:rPr lang="en-US" smtClean="0"/>
              <a:t>13</a:t>
            </a:fld>
            <a:endParaRPr lang="en-US"/>
          </a:p>
        </p:txBody>
      </p:sp>
    </p:spTree>
    <p:extLst>
      <p:ext uri="{BB962C8B-B14F-4D97-AF65-F5344CB8AC3E}">
        <p14:creationId xmlns:p14="http://schemas.microsoft.com/office/powerpoint/2010/main" val="740239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967CB-CFAA-8345-9AB0-EB367088D2BC}"/>
              </a:ext>
            </a:extLst>
          </p:cNvPr>
          <p:cNvSpPr>
            <a:spLocks noGrp="1"/>
          </p:cNvSpPr>
          <p:nvPr>
            <p:ph type="title"/>
          </p:nvPr>
        </p:nvSpPr>
        <p:spPr/>
        <p:txBody>
          <a:bodyPr>
            <a:normAutofit fontScale="90000"/>
          </a:bodyPr>
          <a:lstStyle/>
          <a:p>
            <a:r>
              <a:rPr lang="en-US" dirty="0"/>
              <a:t>Accessing our Function’s Local Variables</a:t>
            </a:r>
          </a:p>
        </p:txBody>
      </p:sp>
      <p:sp>
        <p:nvSpPr>
          <p:cNvPr id="3" name="Content Placeholder 2">
            <a:extLst>
              <a:ext uri="{FF2B5EF4-FFF2-40B4-BE49-F238E27FC236}">
                <a16:creationId xmlns:a16="http://schemas.microsoft.com/office/drawing/2014/main" id="{DBAB9F15-DEA6-7842-9245-C5AD0283542B}"/>
              </a:ext>
            </a:extLst>
          </p:cNvPr>
          <p:cNvSpPr>
            <a:spLocks noGrp="1"/>
          </p:cNvSpPr>
          <p:nvPr>
            <p:ph idx="1"/>
          </p:nvPr>
        </p:nvSpPr>
        <p:spPr/>
        <p:txBody>
          <a:bodyPr>
            <a:normAutofit fontScale="92500" lnSpcReduction="20000"/>
          </a:bodyPr>
          <a:lstStyle/>
          <a:p>
            <a:r>
              <a:rPr lang="en-US" dirty="0"/>
              <a:t>Problem with using </a:t>
            </a:r>
            <a:r>
              <a:rPr lang="en-US" dirty="0" err="1"/>
              <a:t>rsp</a:t>
            </a:r>
            <a:r>
              <a:rPr lang="en-US" dirty="0"/>
              <a:t>…</a:t>
            </a:r>
          </a:p>
          <a:p>
            <a:pPr marL="0" indent="0">
              <a:buNone/>
            </a:pPr>
            <a:r>
              <a:rPr lang="en-US" dirty="0">
                <a:latin typeface="Consolas" panose="020B0609020204030204" pitchFamily="49" charset="0"/>
                <a:cs typeface="Consolas" panose="020B0609020204030204" pitchFamily="49" charset="0"/>
              </a:rPr>
              <a:t>function:</a:t>
            </a:r>
          </a:p>
          <a:p>
            <a:pPr marL="0" indent="0">
              <a:buNone/>
            </a:pPr>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rsp</a:t>
            </a:r>
            <a:r>
              <a:rPr lang="en-US" dirty="0">
                <a:latin typeface="Consolas" panose="020B0609020204030204" pitchFamily="49" charset="0"/>
                <a:cs typeface="Consolas" panose="020B0609020204030204" pitchFamily="49" charset="0"/>
              </a:rPr>
              <a:t>, 16</a:t>
            </a:r>
          </a:p>
          <a:p>
            <a:pPr marL="0" indent="0">
              <a:buNone/>
            </a:pPr>
            <a:r>
              <a:rPr lang="en-US" dirty="0">
                <a:latin typeface="Consolas" panose="020B0609020204030204" pitchFamily="49" charset="0"/>
                <a:cs typeface="Consolas" panose="020B0609020204030204" pitchFamily="49" charset="0"/>
              </a:rPr>
              <a:t>  mov [rsp+8], 0x20</a:t>
            </a:r>
          </a:p>
          <a:p>
            <a:pPr marL="0" indent="0">
              <a:buNone/>
            </a:pPr>
            <a:r>
              <a:rPr lang="en-US" dirty="0">
                <a:latin typeface="Consolas" panose="020B0609020204030204" pitchFamily="49" charset="0"/>
                <a:cs typeface="Consolas" panose="020B0609020204030204" pitchFamily="49" charset="0"/>
              </a:rPr>
              <a:t>  mov [</a:t>
            </a:r>
            <a:r>
              <a:rPr lang="en-US" dirty="0" err="1">
                <a:latin typeface="Consolas" panose="020B0609020204030204" pitchFamily="49" charset="0"/>
                <a:cs typeface="Consolas" panose="020B0609020204030204" pitchFamily="49" charset="0"/>
              </a:rPr>
              <a:t>rsp</a:t>
            </a:r>
            <a:r>
              <a:rPr lang="en-US" dirty="0">
                <a:latin typeface="Consolas" panose="020B0609020204030204" pitchFamily="49" charset="0"/>
                <a:cs typeface="Consolas" panose="020B0609020204030204" pitchFamily="49" charset="0"/>
              </a:rPr>
              <a:t>], 0x10</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mov [rsp+8], 0x100</a:t>
            </a:r>
          </a:p>
          <a:p>
            <a:pPr marL="0" indent="0">
              <a:buNone/>
            </a:pPr>
            <a:endParaRPr lang="en-US" dirty="0">
              <a:latin typeface="Consolas" panose="020B0609020204030204" pitchFamily="49" charset="0"/>
              <a:cs typeface="Consolas" panose="020B0609020204030204" pitchFamily="49" charset="0"/>
            </a:endParaRPr>
          </a:p>
          <a:p>
            <a:r>
              <a:rPr lang="en-US" dirty="0">
                <a:latin typeface="Arial" panose="020B0604020202020204" pitchFamily="34" charset="0"/>
                <a:cs typeface="Arial" panose="020B0604020202020204" pitchFamily="34" charset="0"/>
              </a:rPr>
              <a:t>Which value changed?</a:t>
            </a:r>
          </a:p>
          <a:p>
            <a:pPr lvl="1"/>
            <a:r>
              <a:rPr lang="en-US" dirty="0">
                <a:latin typeface="Arial" panose="020B0604020202020204" pitchFamily="34" charset="0"/>
                <a:cs typeface="Arial" panose="020B0604020202020204" pitchFamily="34" charset="0"/>
              </a:rPr>
              <a:t>Depends on if </a:t>
            </a:r>
            <a:r>
              <a:rPr lang="en-US" dirty="0" err="1">
                <a:latin typeface="Arial" panose="020B0604020202020204" pitchFamily="34" charset="0"/>
                <a:cs typeface="Arial" panose="020B0604020202020204" pitchFamily="34" charset="0"/>
              </a:rPr>
              <a:t>rsp</a:t>
            </a:r>
            <a:r>
              <a:rPr lang="en-US" dirty="0">
                <a:latin typeface="Arial" panose="020B0604020202020204" pitchFamily="34" charset="0"/>
                <a:cs typeface="Arial" panose="020B0604020202020204" pitchFamily="34" charset="0"/>
              </a:rPr>
              <a:t> has changed!</a:t>
            </a:r>
          </a:p>
        </p:txBody>
      </p:sp>
      <p:sp>
        <p:nvSpPr>
          <p:cNvPr id="4" name="Slide Number Placeholder 3">
            <a:extLst>
              <a:ext uri="{FF2B5EF4-FFF2-40B4-BE49-F238E27FC236}">
                <a16:creationId xmlns:a16="http://schemas.microsoft.com/office/drawing/2014/main" id="{9D29282D-1DA5-204D-90B4-2A4220B5E818}"/>
              </a:ext>
            </a:extLst>
          </p:cNvPr>
          <p:cNvSpPr>
            <a:spLocks noGrp="1"/>
          </p:cNvSpPr>
          <p:nvPr>
            <p:ph type="sldNum" sz="quarter" idx="12"/>
          </p:nvPr>
        </p:nvSpPr>
        <p:spPr/>
        <p:txBody>
          <a:bodyPr/>
          <a:lstStyle/>
          <a:p>
            <a:fld id="{FCFB7E3C-6220-8942-988C-3F6E25750AD7}" type="slidenum">
              <a:rPr lang="en-US" smtClean="0"/>
              <a:t>14</a:t>
            </a:fld>
            <a:endParaRPr lang="en-US"/>
          </a:p>
        </p:txBody>
      </p:sp>
    </p:spTree>
    <p:extLst>
      <p:ext uri="{BB962C8B-B14F-4D97-AF65-F5344CB8AC3E}">
        <p14:creationId xmlns:p14="http://schemas.microsoft.com/office/powerpoint/2010/main" val="68304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A603A-EB04-2649-937C-844121462F12}"/>
              </a:ext>
            </a:extLst>
          </p:cNvPr>
          <p:cNvSpPr>
            <a:spLocks noGrp="1"/>
          </p:cNvSpPr>
          <p:nvPr>
            <p:ph type="title"/>
          </p:nvPr>
        </p:nvSpPr>
        <p:spPr/>
        <p:txBody>
          <a:bodyPr/>
          <a:lstStyle/>
          <a:p>
            <a:r>
              <a:rPr lang="en-US" dirty="0"/>
              <a:t>Base Pointer (</a:t>
            </a:r>
            <a:r>
              <a:rPr lang="en-US" dirty="0" err="1"/>
              <a:t>rbp</a:t>
            </a:r>
            <a:r>
              <a:rPr lang="en-US" dirty="0"/>
              <a:t>)</a:t>
            </a:r>
          </a:p>
        </p:txBody>
      </p:sp>
      <p:sp>
        <p:nvSpPr>
          <p:cNvPr id="3" name="Content Placeholder 2">
            <a:extLst>
              <a:ext uri="{FF2B5EF4-FFF2-40B4-BE49-F238E27FC236}">
                <a16:creationId xmlns:a16="http://schemas.microsoft.com/office/drawing/2014/main" id="{85F8BFC2-4B0A-3041-A279-0B0D7D867E30}"/>
              </a:ext>
            </a:extLst>
          </p:cNvPr>
          <p:cNvSpPr>
            <a:spLocks noGrp="1"/>
          </p:cNvSpPr>
          <p:nvPr>
            <p:ph idx="1"/>
          </p:nvPr>
        </p:nvSpPr>
        <p:spPr/>
        <p:txBody>
          <a:bodyPr>
            <a:normAutofit fontScale="77500" lnSpcReduction="20000"/>
          </a:bodyPr>
          <a:lstStyle/>
          <a:p>
            <a:r>
              <a:rPr lang="en-US" dirty="0"/>
              <a:t>Therefore, some compilers use the base pointer register (</a:t>
            </a:r>
            <a:r>
              <a:rPr lang="en-US" dirty="0" err="1"/>
              <a:t>rbp</a:t>
            </a:r>
            <a:r>
              <a:rPr lang="en-US" dirty="0"/>
              <a:t>) to store a pointer to the start of the stack</a:t>
            </a:r>
          </a:p>
          <a:p>
            <a:pPr marL="0" indent="0">
              <a:buNone/>
            </a:pPr>
            <a:endParaRPr lang="en-US" dirty="0"/>
          </a:p>
          <a:p>
            <a:pPr marL="0" indent="0">
              <a:buNone/>
            </a:pPr>
            <a:r>
              <a:rPr lang="en-US" dirty="0">
                <a:latin typeface="Consolas" panose="020B0609020204030204" pitchFamily="49" charset="0"/>
                <a:cs typeface="Consolas" panose="020B0609020204030204" pitchFamily="49" charset="0"/>
              </a:rPr>
              <a:t>function:</a:t>
            </a:r>
          </a:p>
          <a:p>
            <a:pPr marL="0" indent="0">
              <a:buNone/>
            </a:pPr>
            <a:r>
              <a:rPr lang="en-US" dirty="0">
                <a:latin typeface="Consolas" panose="020B0609020204030204" pitchFamily="49" charset="0"/>
                <a:cs typeface="Consolas" panose="020B0609020204030204" pitchFamily="49" charset="0"/>
              </a:rPr>
              <a:t>  push </a:t>
            </a:r>
            <a:r>
              <a:rPr lang="en-US" dirty="0" err="1">
                <a:latin typeface="Consolas" panose="020B0609020204030204" pitchFamily="49" charset="0"/>
                <a:cs typeface="Consolas" panose="020B0609020204030204" pitchFamily="49" charset="0"/>
              </a:rPr>
              <a:t>rbp</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mov </a:t>
            </a:r>
            <a:r>
              <a:rPr lang="en-US" dirty="0" err="1">
                <a:latin typeface="Consolas" panose="020B0609020204030204" pitchFamily="49" charset="0"/>
                <a:cs typeface="Consolas" panose="020B0609020204030204" pitchFamily="49" charset="0"/>
              </a:rPr>
              <a:t>rbp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rsp</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rsp</a:t>
            </a:r>
            <a:r>
              <a:rPr lang="en-US" dirty="0">
                <a:latin typeface="Consolas" panose="020B0609020204030204" pitchFamily="49" charset="0"/>
                <a:cs typeface="Consolas" panose="020B0609020204030204" pitchFamily="49" charset="0"/>
              </a:rPr>
              <a:t>, 16</a:t>
            </a:r>
          </a:p>
          <a:p>
            <a:pPr marL="0" indent="0">
              <a:buNone/>
            </a:pPr>
            <a:r>
              <a:rPr lang="en-US" dirty="0">
                <a:latin typeface="Consolas" panose="020B0609020204030204" pitchFamily="49" charset="0"/>
                <a:cs typeface="Consolas" panose="020B0609020204030204" pitchFamily="49" charset="0"/>
              </a:rPr>
              <a:t>  mov [rbp-8], 0x20</a:t>
            </a:r>
          </a:p>
          <a:p>
            <a:pPr marL="0" indent="0">
              <a:buNone/>
            </a:pPr>
            <a:r>
              <a:rPr lang="en-US" dirty="0">
                <a:latin typeface="Consolas" panose="020B0609020204030204" pitchFamily="49" charset="0"/>
                <a:cs typeface="Consolas" panose="020B0609020204030204" pitchFamily="49" charset="0"/>
              </a:rPr>
              <a:t>  mov [rbp-16], 0x10</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mov [rbp-4], 0x100</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A1FC7C9-64D4-8D40-835F-E6EB3BC8BB70}"/>
              </a:ext>
            </a:extLst>
          </p:cNvPr>
          <p:cNvSpPr>
            <a:spLocks noGrp="1"/>
          </p:cNvSpPr>
          <p:nvPr>
            <p:ph type="sldNum" sz="quarter" idx="12"/>
          </p:nvPr>
        </p:nvSpPr>
        <p:spPr/>
        <p:txBody>
          <a:bodyPr/>
          <a:lstStyle/>
          <a:p>
            <a:fld id="{FCFB7E3C-6220-8942-988C-3F6E25750AD7}" type="slidenum">
              <a:rPr lang="en-US" smtClean="0"/>
              <a:t>15</a:t>
            </a:fld>
            <a:endParaRPr lang="en-US"/>
          </a:p>
        </p:txBody>
      </p:sp>
    </p:spTree>
    <p:extLst>
      <p:ext uri="{BB962C8B-B14F-4D97-AF65-F5344CB8AC3E}">
        <p14:creationId xmlns:p14="http://schemas.microsoft.com/office/powerpoint/2010/main" val="170116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A603A-EB04-2649-937C-844121462F12}"/>
              </a:ext>
            </a:extLst>
          </p:cNvPr>
          <p:cNvSpPr>
            <a:spLocks noGrp="1"/>
          </p:cNvSpPr>
          <p:nvPr>
            <p:ph type="title"/>
          </p:nvPr>
        </p:nvSpPr>
        <p:spPr/>
        <p:txBody>
          <a:bodyPr/>
          <a:lstStyle/>
          <a:p>
            <a:r>
              <a:rPr lang="en-US" dirty="0"/>
              <a:t>Cleaning up</a:t>
            </a:r>
          </a:p>
        </p:txBody>
      </p:sp>
      <p:sp>
        <p:nvSpPr>
          <p:cNvPr id="3" name="Content Placeholder 2">
            <a:extLst>
              <a:ext uri="{FF2B5EF4-FFF2-40B4-BE49-F238E27FC236}">
                <a16:creationId xmlns:a16="http://schemas.microsoft.com/office/drawing/2014/main" id="{85F8BFC2-4B0A-3041-A279-0B0D7D867E30}"/>
              </a:ext>
            </a:extLst>
          </p:cNvPr>
          <p:cNvSpPr>
            <a:spLocks noGrp="1"/>
          </p:cNvSpPr>
          <p:nvPr>
            <p:ph idx="1"/>
          </p:nvPr>
        </p:nvSpPr>
        <p:spPr/>
        <p:txBody>
          <a:bodyPr>
            <a:normAutofit fontScale="92500" lnSpcReduction="20000"/>
          </a:bodyPr>
          <a:lstStyle/>
          <a:p>
            <a:r>
              <a:rPr lang="en-US" dirty="0"/>
              <a:t>We need to make sure the stack is consistent and </a:t>
            </a:r>
            <a:r>
              <a:rPr lang="en-US" dirty="0" err="1"/>
              <a:t>rbp</a:t>
            </a:r>
            <a:r>
              <a:rPr lang="en-US" dirty="0"/>
              <a:t> is put back to previous value</a:t>
            </a:r>
          </a:p>
          <a:p>
            <a:pPr marL="0" indent="0">
              <a:buNone/>
            </a:pPr>
            <a:endParaRPr lang="en-US" dirty="0"/>
          </a:p>
          <a:p>
            <a:pPr marL="0" indent="0">
              <a:buNone/>
            </a:pPr>
            <a:r>
              <a:rPr lang="en-US" dirty="0">
                <a:latin typeface="Consolas" panose="020B0609020204030204" pitchFamily="49" charset="0"/>
                <a:cs typeface="Consolas" panose="020B0609020204030204" pitchFamily="49" charset="0"/>
              </a:rPr>
              <a:t>function:</a:t>
            </a:r>
          </a:p>
          <a:p>
            <a:pPr marL="0" indent="0">
              <a:buNone/>
            </a:pPr>
            <a:r>
              <a:rPr lang="en-US" dirty="0">
                <a:latin typeface="Consolas" panose="020B0609020204030204" pitchFamily="49" charset="0"/>
                <a:cs typeface="Consolas" panose="020B0609020204030204" pitchFamily="49" charset="0"/>
              </a:rPr>
              <a:t>  push </a:t>
            </a:r>
            <a:r>
              <a:rPr lang="en-US" dirty="0" err="1">
                <a:latin typeface="Consolas" panose="020B0609020204030204" pitchFamily="49" charset="0"/>
                <a:cs typeface="Consolas" panose="020B0609020204030204" pitchFamily="49" charset="0"/>
              </a:rPr>
              <a:t>rbp</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mov </a:t>
            </a:r>
            <a:r>
              <a:rPr lang="en-US" dirty="0" err="1">
                <a:latin typeface="Consolas" panose="020B0609020204030204" pitchFamily="49" charset="0"/>
                <a:cs typeface="Consolas" panose="020B0609020204030204" pitchFamily="49" charset="0"/>
              </a:rPr>
              <a:t>rbp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rsp</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rsp</a:t>
            </a:r>
            <a:r>
              <a:rPr lang="en-US" dirty="0">
                <a:latin typeface="Consolas" panose="020B0609020204030204" pitchFamily="49" charset="0"/>
                <a:cs typeface="Consolas" panose="020B0609020204030204" pitchFamily="49" charset="0"/>
              </a:rPr>
              <a:t>, 8</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leave</a:t>
            </a:r>
          </a:p>
          <a:p>
            <a:pPr marL="0" indent="0">
              <a:buNone/>
            </a:pPr>
            <a:r>
              <a:rPr lang="en-US" dirty="0">
                <a:latin typeface="Consolas" panose="020B0609020204030204" pitchFamily="49" charset="0"/>
                <a:cs typeface="Consolas" panose="020B0609020204030204" pitchFamily="49" charset="0"/>
              </a:rPr>
              <a:t>	ret</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A1FC7C9-64D4-8D40-835F-E6EB3BC8BB70}"/>
              </a:ext>
            </a:extLst>
          </p:cNvPr>
          <p:cNvSpPr>
            <a:spLocks noGrp="1"/>
          </p:cNvSpPr>
          <p:nvPr>
            <p:ph type="sldNum" sz="quarter" idx="12"/>
          </p:nvPr>
        </p:nvSpPr>
        <p:spPr/>
        <p:txBody>
          <a:bodyPr/>
          <a:lstStyle/>
          <a:p>
            <a:fld id="{FCFB7E3C-6220-8942-988C-3F6E25750AD7}" type="slidenum">
              <a:rPr lang="en-US" smtClean="0"/>
              <a:t>16</a:t>
            </a:fld>
            <a:endParaRPr lang="en-US"/>
          </a:p>
        </p:txBody>
      </p:sp>
    </p:spTree>
    <p:extLst>
      <p:ext uri="{BB962C8B-B14F-4D97-AF65-F5344CB8AC3E}">
        <p14:creationId xmlns:p14="http://schemas.microsoft.com/office/powerpoint/2010/main" val="934521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A603A-EB04-2649-937C-844121462F12}"/>
              </a:ext>
            </a:extLst>
          </p:cNvPr>
          <p:cNvSpPr>
            <a:spLocks noGrp="1"/>
          </p:cNvSpPr>
          <p:nvPr>
            <p:ph type="title"/>
          </p:nvPr>
        </p:nvSpPr>
        <p:spPr/>
        <p:txBody>
          <a:bodyPr/>
          <a:lstStyle/>
          <a:p>
            <a:r>
              <a:rPr lang="en-US" dirty="0"/>
              <a:t>RE using Base Pointer (</a:t>
            </a:r>
            <a:r>
              <a:rPr lang="en-US" dirty="0" err="1"/>
              <a:t>rbp</a:t>
            </a:r>
            <a:r>
              <a:rPr lang="en-US" dirty="0"/>
              <a:t>)</a:t>
            </a:r>
          </a:p>
        </p:txBody>
      </p:sp>
      <p:sp>
        <p:nvSpPr>
          <p:cNvPr id="3" name="Content Placeholder 2">
            <a:extLst>
              <a:ext uri="{FF2B5EF4-FFF2-40B4-BE49-F238E27FC236}">
                <a16:creationId xmlns:a16="http://schemas.microsoft.com/office/drawing/2014/main" id="{85F8BFC2-4B0A-3041-A279-0B0D7D867E30}"/>
              </a:ext>
            </a:extLst>
          </p:cNvPr>
          <p:cNvSpPr>
            <a:spLocks noGrp="1"/>
          </p:cNvSpPr>
          <p:nvPr>
            <p:ph idx="1"/>
          </p:nvPr>
        </p:nvSpPr>
        <p:spPr/>
        <p:txBody>
          <a:bodyPr/>
          <a:lstStyle/>
          <a:p>
            <a:r>
              <a:rPr lang="en-US" dirty="0"/>
              <a:t>All local variables are negative offsets of </a:t>
            </a:r>
            <a:r>
              <a:rPr lang="en-US" dirty="0" err="1"/>
              <a:t>rbp</a:t>
            </a:r>
            <a:endParaRPr lang="en-US" dirty="0"/>
          </a:p>
          <a:p>
            <a:r>
              <a:rPr lang="en-US" dirty="0"/>
              <a:t>All parameters are positive offsets of </a:t>
            </a:r>
            <a:r>
              <a:rPr lang="en-US" dirty="0" err="1"/>
              <a:t>rbp</a:t>
            </a:r>
            <a:r>
              <a:rPr lang="en-US" dirty="0"/>
              <a:t> (why)</a:t>
            </a:r>
          </a:p>
        </p:txBody>
      </p:sp>
      <p:sp>
        <p:nvSpPr>
          <p:cNvPr id="4" name="Slide Number Placeholder 3">
            <a:extLst>
              <a:ext uri="{FF2B5EF4-FFF2-40B4-BE49-F238E27FC236}">
                <a16:creationId xmlns:a16="http://schemas.microsoft.com/office/drawing/2014/main" id="{AA1FC7C9-64D4-8D40-835F-E6EB3BC8BB70}"/>
              </a:ext>
            </a:extLst>
          </p:cNvPr>
          <p:cNvSpPr>
            <a:spLocks noGrp="1"/>
          </p:cNvSpPr>
          <p:nvPr>
            <p:ph type="sldNum" sz="quarter" idx="12"/>
          </p:nvPr>
        </p:nvSpPr>
        <p:spPr/>
        <p:txBody>
          <a:bodyPr/>
          <a:lstStyle/>
          <a:p>
            <a:fld id="{FCFB7E3C-6220-8942-988C-3F6E25750AD7}" type="slidenum">
              <a:rPr lang="en-US" smtClean="0"/>
              <a:t>17</a:t>
            </a:fld>
            <a:endParaRPr lang="en-US"/>
          </a:p>
        </p:txBody>
      </p:sp>
    </p:spTree>
    <p:extLst>
      <p:ext uri="{BB962C8B-B14F-4D97-AF65-F5344CB8AC3E}">
        <p14:creationId xmlns:p14="http://schemas.microsoft.com/office/powerpoint/2010/main" val="3977689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p>
            <a:r>
              <a:rPr lang="en-US" dirty="0"/>
              <a:t>Function Frame</a:t>
            </a:r>
          </a:p>
        </p:txBody>
      </p:sp>
      <p:graphicFrame>
        <p:nvGraphicFramePr>
          <p:cNvPr id="5" name="Content Placeholder 4"/>
          <p:cNvGraphicFramePr>
            <a:graphicFrameLocks noGrp="1"/>
          </p:cNvGraphicFramePr>
          <p:nvPr>
            <p:ph idx="1"/>
          </p:nvPr>
        </p:nvGraphicFramePr>
        <p:xfrm>
          <a:off x="556281" y="1692435"/>
          <a:ext cx="2831284" cy="219456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344473">
                <a:tc>
                  <a:txBody>
                    <a:bodyPr/>
                    <a:lstStyle/>
                    <a:p>
                      <a:pPr algn="ctr"/>
                      <a:r>
                        <a:rPr lang="is-IS" dirty="0">
                          <a:latin typeface="Consolas" charset="0"/>
                          <a:ea typeface="Consolas" charset="0"/>
                          <a:cs typeface="Consolas" charset="0"/>
                        </a:rPr>
                        <a:t>…</a:t>
                      </a:r>
                      <a:endParaRPr lang="en-US" dirty="0">
                        <a:latin typeface="Consolas" charset="0"/>
                        <a:ea typeface="Consolas" charset="0"/>
                        <a:cs typeface="Consolas" charset="0"/>
                      </a:endParaRPr>
                    </a:p>
                  </a:txBody>
                  <a:tcPr/>
                </a:tc>
                <a:extLst>
                  <a:ext uri="{0D108BD9-81ED-4DB2-BD59-A6C34878D82A}">
                    <a16:rowId xmlns:a16="http://schemas.microsoft.com/office/drawing/2014/main" val="10000"/>
                  </a:ext>
                </a:extLst>
              </a:tr>
              <a:tr h="344473">
                <a:tc>
                  <a:txBody>
                    <a:bodyPr/>
                    <a:lstStyle/>
                    <a:p>
                      <a:endParaRPr lang="en-US" dirty="0">
                        <a:latin typeface="Consolas" charset="0"/>
                        <a:ea typeface="Consolas" charset="0"/>
                        <a:cs typeface="Consolas" charset="0"/>
                      </a:endParaRPr>
                    </a:p>
                  </a:txBody>
                  <a:tcPr/>
                </a:tc>
                <a:extLst>
                  <a:ext uri="{0D108BD9-81ED-4DB2-BD59-A6C34878D82A}">
                    <a16:rowId xmlns:a16="http://schemas.microsoft.com/office/drawing/2014/main" val="10001"/>
                  </a:ext>
                </a:extLst>
              </a:tr>
              <a:tr h="344473">
                <a:tc>
                  <a:txBody>
                    <a:bodyPr/>
                    <a:lstStyle/>
                    <a:p>
                      <a:endParaRPr lang="en-US">
                        <a:latin typeface="Consolas" charset="0"/>
                        <a:ea typeface="Consolas" charset="0"/>
                        <a:cs typeface="Consolas" charset="0"/>
                      </a:endParaRPr>
                    </a:p>
                  </a:txBody>
                  <a:tcPr/>
                </a:tc>
                <a:extLst>
                  <a:ext uri="{0D108BD9-81ED-4DB2-BD59-A6C34878D82A}">
                    <a16:rowId xmlns:a16="http://schemas.microsoft.com/office/drawing/2014/main" val="10002"/>
                  </a:ext>
                </a:extLst>
              </a:tr>
              <a:tr h="344473">
                <a:tc>
                  <a:txBody>
                    <a:bodyPr/>
                    <a:lstStyle/>
                    <a:p>
                      <a:endParaRPr lang="en-US" dirty="0">
                        <a:latin typeface="Consolas" charset="0"/>
                        <a:ea typeface="Consolas" charset="0"/>
                        <a:cs typeface="Consolas" charset="0"/>
                      </a:endParaRPr>
                    </a:p>
                  </a:txBody>
                  <a:tcPr/>
                </a:tc>
                <a:extLst>
                  <a:ext uri="{0D108BD9-81ED-4DB2-BD59-A6C34878D82A}">
                    <a16:rowId xmlns:a16="http://schemas.microsoft.com/office/drawing/2014/main" val="10003"/>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4"/>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18</a:t>
            </a:fld>
            <a:endParaRPr lang="en-US"/>
          </a:p>
        </p:txBody>
      </p:sp>
      <p:sp>
        <p:nvSpPr>
          <p:cNvPr id="6" name="Right Arrow 5"/>
          <p:cNvSpPr/>
          <p:nvPr/>
        </p:nvSpPr>
        <p:spPr>
          <a:xfrm>
            <a:off x="168927" y="2038720"/>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56281" y="1323103"/>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0xFFFFFFFFFFFFFFFF</a:t>
            </a:r>
          </a:p>
        </p:txBody>
      </p:sp>
      <p:sp>
        <p:nvSpPr>
          <p:cNvPr id="8" name="TextBox 7"/>
          <p:cNvSpPr txBox="1"/>
          <p:nvPr/>
        </p:nvSpPr>
        <p:spPr>
          <a:xfrm>
            <a:off x="556281" y="3894252"/>
            <a:ext cx="2831283" cy="369332"/>
          </a:xfrm>
          <a:prstGeom prst="rect">
            <a:avLst/>
          </a:prstGeom>
          <a:noFill/>
        </p:spPr>
        <p:txBody>
          <a:bodyPr wrap="square" rtlCol="0">
            <a:spAutoFit/>
          </a:bodyPr>
          <a:lstStyle/>
          <a:p>
            <a:pPr algn="ctr"/>
            <a:r>
              <a:rPr lang="en-US" dirty="0">
                <a:latin typeface="Consolas" charset="0"/>
                <a:ea typeface="Consolas" charset="0"/>
                <a:cs typeface="Consolas" charset="0"/>
              </a:rPr>
              <a:t>0x0000000000000000</a:t>
            </a:r>
          </a:p>
        </p:txBody>
      </p:sp>
      <p:sp>
        <p:nvSpPr>
          <p:cNvPr id="9" name="TextBox 8"/>
          <p:cNvSpPr txBox="1"/>
          <p:nvPr/>
        </p:nvSpPr>
        <p:spPr>
          <a:xfrm>
            <a:off x="2876952" y="1880117"/>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0x10000</a:t>
            </a:r>
          </a:p>
        </p:txBody>
      </p:sp>
      <p:graphicFrame>
        <p:nvGraphicFramePr>
          <p:cNvPr id="11" name="Table 10"/>
          <p:cNvGraphicFramePr>
            <a:graphicFrameLocks noGrp="1"/>
          </p:cNvGraphicFramePr>
          <p:nvPr/>
        </p:nvGraphicFramePr>
        <p:xfrm>
          <a:off x="556352" y="4872992"/>
          <a:ext cx="3696160" cy="1112520"/>
        </p:xfrm>
        <a:graphic>
          <a:graphicData uri="http://schemas.openxmlformats.org/drawingml/2006/table">
            <a:tbl>
              <a:tblPr firstRow="1" bandRow="1">
                <a:tableStyleId>{5940675A-B579-460E-94D1-54222C63F5DA}</a:tableStyleId>
              </a:tblPr>
              <a:tblGrid>
                <a:gridCol w="1848080">
                  <a:extLst>
                    <a:ext uri="{9D8B030D-6E8A-4147-A177-3AD203B41FA5}">
                      <a16:colId xmlns:a16="http://schemas.microsoft.com/office/drawing/2014/main" val="20000"/>
                    </a:ext>
                  </a:extLst>
                </a:gridCol>
                <a:gridCol w="1848080">
                  <a:extLst>
                    <a:ext uri="{9D8B030D-6E8A-4147-A177-3AD203B41FA5}">
                      <a16:colId xmlns:a16="http://schemas.microsoft.com/office/drawing/2014/main" val="20001"/>
                    </a:ext>
                  </a:extLst>
                </a:gridCol>
              </a:tblGrid>
              <a:tr h="370840">
                <a:tc>
                  <a:txBody>
                    <a:bodyPr/>
                    <a:lstStyle/>
                    <a:p>
                      <a:r>
                        <a:rPr lang="en-US" dirty="0" err="1">
                          <a:latin typeface="Consolas" charset="0"/>
                          <a:ea typeface="Consolas" charset="0"/>
                          <a:cs typeface="Consolas" charset="0"/>
                        </a:rPr>
                        <a:t>rax</a:t>
                      </a:r>
                      <a:endParaRPr lang="en-US" dirty="0">
                        <a:latin typeface="Consolas" charset="0"/>
                        <a:ea typeface="Consolas" charset="0"/>
                        <a:cs typeface="Consolas" charset="0"/>
                      </a:endParaRPr>
                    </a:p>
                  </a:txBody>
                  <a:tcPr/>
                </a:tc>
                <a:tc>
                  <a:txBody>
                    <a:bodyPr/>
                    <a:lstStyle/>
                    <a:p>
                      <a:endParaRPr lang="en-US" dirty="0">
                        <a:latin typeface="Consolas" charset="0"/>
                        <a:ea typeface="Consolas" charset="0"/>
                        <a:cs typeface="Consolas" charset="0"/>
                      </a:endParaRPr>
                    </a:p>
                  </a:txBody>
                  <a:tcPr/>
                </a:tc>
                <a:extLst>
                  <a:ext uri="{0D108BD9-81ED-4DB2-BD59-A6C34878D82A}">
                    <a16:rowId xmlns:a16="http://schemas.microsoft.com/office/drawing/2014/main" val="10000"/>
                  </a:ext>
                </a:extLst>
              </a:tr>
              <a:tr h="370840">
                <a:tc>
                  <a:txBody>
                    <a:bodyPr/>
                    <a:lstStyle/>
                    <a:p>
                      <a:r>
                        <a:rPr lang="en-US" dirty="0" err="1">
                          <a:latin typeface="Consolas" charset="0"/>
                          <a:ea typeface="Consolas" charset="0"/>
                          <a:cs typeface="Consolas" charset="0"/>
                        </a:rPr>
                        <a:t>rsp</a:t>
                      </a:r>
                      <a:endParaRPr lang="en-US" dirty="0">
                        <a:latin typeface="Consolas" charset="0"/>
                        <a:ea typeface="Consolas" charset="0"/>
                        <a:cs typeface="Consolas" charset="0"/>
                      </a:endParaRPr>
                    </a:p>
                  </a:txBody>
                  <a:tcPr/>
                </a:tc>
                <a:tc>
                  <a:txBody>
                    <a:bodyPr/>
                    <a:lstStyle/>
                    <a:p>
                      <a:r>
                        <a:rPr lang="en-US" dirty="0">
                          <a:latin typeface="Consolas" charset="0"/>
                          <a:ea typeface="Consolas" charset="0"/>
                          <a:cs typeface="Consolas" charset="0"/>
                        </a:rPr>
                        <a:t>0x10000</a:t>
                      </a:r>
                    </a:p>
                  </a:txBody>
                  <a:tcPr/>
                </a:tc>
                <a:extLst>
                  <a:ext uri="{0D108BD9-81ED-4DB2-BD59-A6C34878D82A}">
                    <a16:rowId xmlns:a16="http://schemas.microsoft.com/office/drawing/2014/main" val="10001"/>
                  </a:ext>
                </a:extLst>
              </a:tr>
              <a:tr h="370840">
                <a:tc>
                  <a:txBody>
                    <a:bodyPr/>
                    <a:lstStyle/>
                    <a:p>
                      <a:r>
                        <a:rPr lang="en-US" dirty="0" err="1">
                          <a:latin typeface="Consolas" charset="0"/>
                          <a:ea typeface="Consolas" charset="0"/>
                          <a:cs typeface="Consolas" charset="0"/>
                        </a:rPr>
                        <a:t>rbp</a:t>
                      </a:r>
                      <a:endParaRPr lang="en-US" dirty="0">
                        <a:latin typeface="Consolas" charset="0"/>
                        <a:ea typeface="Consolas" charset="0"/>
                        <a:cs typeface="Consolas" charset="0"/>
                      </a:endParaRPr>
                    </a:p>
                  </a:txBody>
                  <a:tcPr/>
                </a:tc>
                <a:tc>
                  <a:txBody>
                    <a:bodyPr/>
                    <a:lstStyle/>
                    <a:p>
                      <a:r>
                        <a:rPr lang="en-US" dirty="0">
                          <a:latin typeface="Consolas" charset="0"/>
                          <a:ea typeface="Consolas" charset="0"/>
                          <a:cs typeface="Consolas" charset="0"/>
                        </a:rPr>
                        <a:t>?</a:t>
                      </a:r>
                    </a:p>
                  </a:txBody>
                  <a:tcPr/>
                </a:tc>
                <a:extLst>
                  <a:ext uri="{0D108BD9-81ED-4DB2-BD59-A6C34878D82A}">
                    <a16:rowId xmlns:a16="http://schemas.microsoft.com/office/drawing/2014/main" val="10002"/>
                  </a:ext>
                </a:extLst>
              </a:tr>
            </a:tbl>
          </a:graphicData>
        </a:graphic>
      </p:graphicFrame>
      <p:sp>
        <p:nvSpPr>
          <p:cNvPr id="12" name="TextBox 11"/>
          <p:cNvSpPr txBox="1"/>
          <p:nvPr/>
        </p:nvSpPr>
        <p:spPr>
          <a:xfrm>
            <a:off x="5043714" y="1692435"/>
            <a:ext cx="4100286" cy="2031325"/>
          </a:xfrm>
          <a:prstGeom prst="rect">
            <a:avLst/>
          </a:prstGeom>
          <a:noFill/>
        </p:spPr>
        <p:txBody>
          <a:bodyPr wrap="square" rtlCol="0">
            <a:spAutoFit/>
          </a:bodyPr>
          <a:lstStyle/>
          <a:p>
            <a:r>
              <a:rPr lang="en-US" dirty="0" err="1">
                <a:latin typeface="Consolas" charset="0"/>
                <a:ea typeface="Consolas" charset="0"/>
                <a:cs typeface="Consolas" charset="0"/>
              </a:rPr>
              <a:t>mov</a:t>
            </a:r>
            <a:r>
              <a:rPr lang="en-US" dirty="0">
                <a:latin typeface="Consolas" charset="0"/>
                <a:ea typeface="Consolas" charset="0"/>
                <a:cs typeface="Consolas" charset="0"/>
              </a:rPr>
              <a:t> </a:t>
            </a:r>
            <a:r>
              <a:rPr lang="en-US" dirty="0" err="1">
                <a:solidFill>
                  <a:schemeClr val="tx2"/>
                </a:solidFill>
                <a:latin typeface="Consolas" charset="0"/>
                <a:ea typeface="Consolas" charset="0"/>
                <a:cs typeface="Consolas" charset="0"/>
              </a:rPr>
              <a:t>rbp</a:t>
            </a:r>
            <a:r>
              <a:rPr lang="en-US" dirty="0" err="1">
                <a:latin typeface="Consolas" charset="0"/>
                <a:ea typeface="Consolas" charset="0"/>
                <a:cs typeface="Consolas" charset="0"/>
              </a:rPr>
              <a:t>,</a:t>
            </a:r>
            <a:r>
              <a:rPr lang="en-US" dirty="0" err="1">
                <a:solidFill>
                  <a:schemeClr val="tx2"/>
                </a:solidFill>
                <a:latin typeface="Consolas" charset="0"/>
                <a:ea typeface="Consolas" charset="0"/>
                <a:cs typeface="Consolas" charset="0"/>
              </a:rPr>
              <a:t>rsp</a:t>
            </a:r>
            <a:endParaRPr lang="en-US" dirty="0">
              <a:solidFill>
                <a:schemeClr val="tx2"/>
              </a:solidFill>
              <a:latin typeface="Consolas" charset="0"/>
              <a:ea typeface="Consolas" charset="0"/>
              <a:cs typeface="Consolas" charset="0"/>
            </a:endParaRPr>
          </a:p>
          <a:p>
            <a:r>
              <a:rPr lang="en-US" dirty="0" err="1">
                <a:latin typeface="Consolas" charset="0"/>
                <a:ea typeface="Consolas" charset="0"/>
                <a:cs typeface="Consolas" charset="0"/>
              </a:rPr>
              <a:t>mov</a:t>
            </a:r>
            <a:r>
              <a:rPr lang="en-US" dirty="0">
                <a:latin typeface="Consolas" charset="0"/>
                <a:ea typeface="Consolas" charset="0"/>
                <a:cs typeface="Consolas" charset="0"/>
              </a:rPr>
              <a:t> DWORD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-0xc],0xa</a:t>
            </a:r>
          </a:p>
          <a:p>
            <a:r>
              <a:rPr lang="en-US" dirty="0" err="1">
                <a:latin typeface="Consolas" charset="0"/>
                <a:ea typeface="Consolas" charset="0"/>
                <a:cs typeface="Consolas" charset="0"/>
              </a:rPr>
              <a:t>mov</a:t>
            </a:r>
            <a:r>
              <a:rPr lang="en-US" dirty="0">
                <a:latin typeface="Consolas" charset="0"/>
                <a:ea typeface="Consolas" charset="0"/>
                <a:cs typeface="Consolas" charset="0"/>
              </a:rPr>
              <a:t> DWORD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-0x8],0x64</a:t>
            </a:r>
          </a:p>
          <a:p>
            <a:r>
              <a:rPr lang="en-US" dirty="0" err="1">
                <a:latin typeface="Consolas" charset="0"/>
                <a:ea typeface="Consolas" charset="0"/>
                <a:cs typeface="Consolas" charset="0"/>
              </a:rPr>
              <a:t>movss</a:t>
            </a:r>
            <a:r>
              <a:rPr lang="en-US" dirty="0">
                <a:latin typeface="Consolas" charset="0"/>
                <a:ea typeface="Consolas" charset="0"/>
                <a:cs typeface="Consolas" charset="0"/>
              </a:rPr>
              <a:t> </a:t>
            </a:r>
            <a:r>
              <a:rPr lang="en-US" dirty="0">
                <a:solidFill>
                  <a:schemeClr val="tx2"/>
                </a:solidFill>
                <a:latin typeface="Consolas" charset="0"/>
                <a:ea typeface="Consolas" charset="0"/>
                <a:cs typeface="Consolas" charset="0"/>
              </a:rPr>
              <a:t>xmm0</a:t>
            </a:r>
            <a:r>
              <a:rPr lang="en-US" dirty="0">
                <a:latin typeface="Consolas" charset="0"/>
                <a:ea typeface="Consolas" charset="0"/>
                <a:cs typeface="Consolas" charset="0"/>
              </a:rPr>
              <a:t>,DWORD PTR [</a:t>
            </a:r>
            <a:r>
              <a:rPr lang="en-US" dirty="0">
                <a:solidFill>
                  <a:schemeClr val="tx2"/>
                </a:solidFill>
                <a:latin typeface="Consolas" charset="0"/>
                <a:ea typeface="Consolas" charset="0"/>
                <a:cs typeface="Consolas" charset="0"/>
              </a:rPr>
              <a:t>rip</a:t>
            </a:r>
            <a:r>
              <a:rPr lang="en-US" dirty="0">
                <a:latin typeface="Consolas" charset="0"/>
                <a:ea typeface="Consolas" charset="0"/>
                <a:cs typeface="Consolas" charset="0"/>
              </a:rPr>
              <a:t>+0xa0]</a:t>
            </a:r>
          </a:p>
          <a:p>
            <a:r>
              <a:rPr lang="en-US" dirty="0" err="1">
                <a:latin typeface="Consolas" charset="0"/>
                <a:ea typeface="Consolas" charset="0"/>
                <a:cs typeface="Consolas" charset="0"/>
              </a:rPr>
              <a:t>movss</a:t>
            </a:r>
            <a:r>
              <a:rPr lang="en-US" dirty="0">
                <a:latin typeface="Consolas" charset="0"/>
                <a:ea typeface="Consolas" charset="0"/>
                <a:cs typeface="Consolas" charset="0"/>
              </a:rPr>
              <a:t> DWORD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-0x4],</a:t>
            </a:r>
            <a:r>
              <a:rPr lang="en-US" dirty="0">
                <a:solidFill>
                  <a:schemeClr val="tx2"/>
                </a:solidFill>
                <a:latin typeface="Consolas" charset="0"/>
                <a:ea typeface="Consolas" charset="0"/>
                <a:cs typeface="Consolas" charset="0"/>
              </a:rPr>
              <a:t>xmm0</a:t>
            </a:r>
          </a:p>
          <a:p>
            <a:r>
              <a:rPr lang="en-US" dirty="0" err="1">
                <a:latin typeface="Consolas" charset="0"/>
                <a:ea typeface="Consolas" charset="0"/>
                <a:cs typeface="Consolas" charset="0"/>
              </a:rPr>
              <a:t>mov</a:t>
            </a:r>
            <a:r>
              <a:rPr lang="en-US" dirty="0">
                <a:latin typeface="Consolas" charset="0"/>
                <a:ea typeface="Consolas" charset="0"/>
                <a:cs typeface="Consolas" charset="0"/>
              </a:rPr>
              <a:t> </a:t>
            </a:r>
            <a:r>
              <a:rPr lang="en-US" dirty="0" err="1">
                <a:solidFill>
                  <a:schemeClr val="tx2"/>
                </a:solidFill>
                <a:latin typeface="Consolas" charset="0"/>
                <a:ea typeface="Consolas" charset="0"/>
                <a:cs typeface="Consolas" charset="0"/>
              </a:rPr>
              <a:t>eax</a:t>
            </a:r>
            <a:r>
              <a:rPr lang="en-US" dirty="0" err="1">
                <a:latin typeface="Consolas" charset="0"/>
                <a:ea typeface="Consolas" charset="0"/>
                <a:cs typeface="Consolas" charset="0"/>
              </a:rPr>
              <a:t>,DWORD</a:t>
            </a:r>
            <a:r>
              <a:rPr lang="en-US" dirty="0">
                <a:latin typeface="Consolas" charset="0"/>
                <a:ea typeface="Consolas" charset="0"/>
                <a:cs typeface="Consolas" charset="0"/>
              </a:rPr>
              <a:t>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-0x8]</a:t>
            </a:r>
          </a:p>
          <a:p>
            <a:r>
              <a:rPr lang="en-US" dirty="0">
                <a:latin typeface="Consolas" charset="0"/>
                <a:ea typeface="Consolas" charset="0"/>
                <a:cs typeface="Consolas" charset="0"/>
              </a:rPr>
              <a:t>add DWORD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-0xc],</a:t>
            </a:r>
            <a:r>
              <a:rPr lang="en-US" dirty="0" err="1">
                <a:solidFill>
                  <a:schemeClr val="tx2"/>
                </a:solidFill>
                <a:latin typeface="Consolas" charset="0"/>
                <a:ea typeface="Consolas" charset="0"/>
                <a:cs typeface="Consolas" charset="0"/>
              </a:rPr>
              <a:t>eax</a:t>
            </a:r>
            <a:endParaRPr lang="en-US" dirty="0">
              <a:solidFill>
                <a:schemeClr val="tx2"/>
              </a:solidFill>
              <a:latin typeface="Consolas" charset="0"/>
              <a:ea typeface="Consolas" charset="0"/>
              <a:cs typeface="Consolas" charset="0"/>
            </a:endParaRPr>
          </a:p>
        </p:txBody>
      </p:sp>
      <p:sp>
        <p:nvSpPr>
          <p:cNvPr id="13" name="Right Arrow 12"/>
          <p:cNvSpPr/>
          <p:nvPr/>
        </p:nvSpPr>
        <p:spPr>
          <a:xfrm>
            <a:off x="4624037" y="1872860"/>
            <a:ext cx="387805"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609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p:bldP spid="12" grpId="0"/>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p>
            <a:r>
              <a:rPr lang="en-US" dirty="0"/>
              <a:t>Function Frame</a:t>
            </a:r>
          </a:p>
        </p:txBody>
      </p:sp>
      <p:graphicFrame>
        <p:nvGraphicFramePr>
          <p:cNvPr id="5" name="Content Placeholder 4"/>
          <p:cNvGraphicFramePr>
            <a:graphicFrameLocks noGrp="1"/>
          </p:cNvGraphicFramePr>
          <p:nvPr>
            <p:ph idx="1"/>
          </p:nvPr>
        </p:nvGraphicFramePr>
        <p:xfrm>
          <a:off x="556281" y="1692435"/>
          <a:ext cx="2831284" cy="219456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344473">
                <a:tc>
                  <a:txBody>
                    <a:bodyPr/>
                    <a:lstStyle/>
                    <a:p>
                      <a:pPr algn="ctr"/>
                      <a:r>
                        <a:rPr lang="is-IS" dirty="0">
                          <a:latin typeface="Consolas" charset="0"/>
                          <a:ea typeface="Consolas" charset="0"/>
                          <a:cs typeface="Consolas" charset="0"/>
                        </a:rPr>
                        <a:t>…</a:t>
                      </a:r>
                      <a:endParaRPr lang="en-US" dirty="0">
                        <a:latin typeface="Consolas" charset="0"/>
                        <a:ea typeface="Consolas" charset="0"/>
                        <a:cs typeface="Consolas" charset="0"/>
                      </a:endParaRPr>
                    </a:p>
                  </a:txBody>
                  <a:tcPr/>
                </a:tc>
                <a:extLst>
                  <a:ext uri="{0D108BD9-81ED-4DB2-BD59-A6C34878D82A}">
                    <a16:rowId xmlns:a16="http://schemas.microsoft.com/office/drawing/2014/main" val="10000"/>
                  </a:ext>
                </a:extLst>
              </a:tr>
              <a:tr h="344473">
                <a:tc>
                  <a:txBody>
                    <a:bodyPr/>
                    <a:lstStyle/>
                    <a:p>
                      <a:endParaRPr lang="en-US" dirty="0">
                        <a:latin typeface="Consolas" charset="0"/>
                        <a:ea typeface="Consolas" charset="0"/>
                        <a:cs typeface="Consolas" charset="0"/>
                      </a:endParaRPr>
                    </a:p>
                  </a:txBody>
                  <a:tcPr/>
                </a:tc>
                <a:extLst>
                  <a:ext uri="{0D108BD9-81ED-4DB2-BD59-A6C34878D82A}">
                    <a16:rowId xmlns:a16="http://schemas.microsoft.com/office/drawing/2014/main" val="10001"/>
                  </a:ext>
                </a:extLst>
              </a:tr>
              <a:tr h="344473">
                <a:tc>
                  <a:txBody>
                    <a:bodyPr/>
                    <a:lstStyle/>
                    <a:p>
                      <a:endParaRPr lang="en-US">
                        <a:latin typeface="Consolas" charset="0"/>
                        <a:ea typeface="Consolas" charset="0"/>
                        <a:cs typeface="Consolas" charset="0"/>
                      </a:endParaRPr>
                    </a:p>
                  </a:txBody>
                  <a:tcPr/>
                </a:tc>
                <a:extLst>
                  <a:ext uri="{0D108BD9-81ED-4DB2-BD59-A6C34878D82A}">
                    <a16:rowId xmlns:a16="http://schemas.microsoft.com/office/drawing/2014/main" val="10002"/>
                  </a:ext>
                </a:extLst>
              </a:tr>
              <a:tr h="344473">
                <a:tc>
                  <a:txBody>
                    <a:bodyPr/>
                    <a:lstStyle/>
                    <a:p>
                      <a:endParaRPr lang="en-US" dirty="0">
                        <a:latin typeface="Consolas" charset="0"/>
                        <a:ea typeface="Consolas" charset="0"/>
                        <a:cs typeface="Consolas" charset="0"/>
                      </a:endParaRPr>
                    </a:p>
                  </a:txBody>
                  <a:tcPr/>
                </a:tc>
                <a:extLst>
                  <a:ext uri="{0D108BD9-81ED-4DB2-BD59-A6C34878D82A}">
                    <a16:rowId xmlns:a16="http://schemas.microsoft.com/office/drawing/2014/main" val="10003"/>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4"/>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19</a:t>
            </a:fld>
            <a:endParaRPr lang="en-US"/>
          </a:p>
        </p:txBody>
      </p:sp>
      <p:sp>
        <p:nvSpPr>
          <p:cNvPr id="6" name="Right Arrow 5"/>
          <p:cNvSpPr/>
          <p:nvPr/>
        </p:nvSpPr>
        <p:spPr>
          <a:xfrm>
            <a:off x="168927" y="2038720"/>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56281" y="1323103"/>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0xFFFFFFFFFFFFFFFF</a:t>
            </a:r>
          </a:p>
        </p:txBody>
      </p:sp>
      <p:sp>
        <p:nvSpPr>
          <p:cNvPr id="8" name="TextBox 7"/>
          <p:cNvSpPr txBox="1"/>
          <p:nvPr/>
        </p:nvSpPr>
        <p:spPr>
          <a:xfrm>
            <a:off x="556281" y="3894252"/>
            <a:ext cx="2831283" cy="369332"/>
          </a:xfrm>
          <a:prstGeom prst="rect">
            <a:avLst/>
          </a:prstGeom>
          <a:noFill/>
        </p:spPr>
        <p:txBody>
          <a:bodyPr wrap="square" rtlCol="0">
            <a:spAutoFit/>
          </a:bodyPr>
          <a:lstStyle/>
          <a:p>
            <a:pPr algn="ctr"/>
            <a:r>
              <a:rPr lang="en-US" dirty="0">
                <a:latin typeface="Consolas" charset="0"/>
                <a:ea typeface="Consolas" charset="0"/>
                <a:cs typeface="Consolas" charset="0"/>
              </a:rPr>
              <a:t>0x0000000000000000</a:t>
            </a:r>
          </a:p>
        </p:txBody>
      </p:sp>
      <p:sp>
        <p:nvSpPr>
          <p:cNvPr id="9" name="TextBox 8"/>
          <p:cNvSpPr txBox="1"/>
          <p:nvPr/>
        </p:nvSpPr>
        <p:spPr>
          <a:xfrm>
            <a:off x="2876952" y="1880117"/>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0x10000</a:t>
            </a:r>
          </a:p>
        </p:txBody>
      </p:sp>
      <p:graphicFrame>
        <p:nvGraphicFramePr>
          <p:cNvPr id="11" name="Table 10"/>
          <p:cNvGraphicFramePr>
            <a:graphicFrameLocks noGrp="1"/>
          </p:cNvGraphicFramePr>
          <p:nvPr/>
        </p:nvGraphicFramePr>
        <p:xfrm>
          <a:off x="556352" y="4872992"/>
          <a:ext cx="3696160" cy="1112520"/>
        </p:xfrm>
        <a:graphic>
          <a:graphicData uri="http://schemas.openxmlformats.org/drawingml/2006/table">
            <a:tbl>
              <a:tblPr firstRow="1" bandRow="1">
                <a:tableStyleId>{5940675A-B579-460E-94D1-54222C63F5DA}</a:tableStyleId>
              </a:tblPr>
              <a:tblGrid>
                <a:gridCol w="1848080">
                  <a:extLst>
                    <a:ext uri="{9D8B030D-6E8A-4147-A177-3AD203B41FA5}">
                      <a16:colId xmlns:a16="http://schemas.microsoft.com/office/drawing/2014/main" val="20000"/>
                    </a:ext>
                  </a:extLst>
                </a:gridCol>
                <a:gridCol w="1848080">
                  <a:extLst>
                    <a:ext uri="{9D8B030D-6E8A-4147-A177-3AD203B41FA5}">
                      <a16:colId xmlns:a16="http://schemas.microsoft.com/office/drawing/2014/main" val="20001"/>
                    </a:ext>
                  </a:extLst>
                </a:gridCol>
              </a:tblGrid>
              <a:tr h="370840">
                <a:tc>
                  <a:txBody>
                    <a:bodyPr/>
                    <a:lstStyle/>
                    <a:p>
                      <a:r>
                        <a:rPr lang="en-US" dirty="0" err="1">
                          <a:latin typeface="Consolas" charset="0"/>
                          <a:ea typeface="Consolas" charset="0"/>
                          <a:cs typeface="Consolas" charset="0"/>
                        </a:rPr>
                        <a:t>rax</a:t>
                      </a:r>
                      <a:endParaRPr lang="en-US" dirty="0">
                        <a:latin typeface="Consolas" charset="0"/>
                        <a:ea typeface="Consolas" charset="0"/>
                        <a:cs typeface="Consolas" charset="0"/>
                      </a:endParaRPr>
                    </a:p>
                  </a:txBody>
                  <a:tcPr/>
                </a:tc>
                <a:tc>
                  <a:txBody>
                    <a:bodyPr/>
                    <a:lstStyle/>
                    <a:p>
                      <a:endParaRPr lang="en-US" dirty="0">
                        <a:latin typeface="Consolas" charset="0"/>
                        <a:ea typeface="Consolas" charset="0"/>
                        <a:cs typeface="Consolas" charset="0"/>
                      </a:endParaRPr>
                    </a:p>
                  </a:txBody>
                  <a:tcPr/>
                </a:tc>
                <a:extLst>
                  <a:ext uri="{0D108BD9-81ED-4DB2-BD59-A6C34878D82A}">
                    <a16:rowId xmlns:a16="http://schemas.microsoft.com/office/drawing/2014/main" val="10000"/>
                  </a:ext>
                </a:extLst>
              </a:tr>
              <a:tr h="370840">
                <a:tc>
                  <a:txBody>
                    <a:bodyPr/>
                    <a:lstStyle/>
                    <a:p>
                      <a:r>
                        <a:rPr lang="en-US" dirty="0" err="1">
                          <a:latin typeface="Consolas" charset="0"/>
                          <a:ea typeface="Consolas" charset="0"/>
                          <a:cs typeface="Consolas" charset="0"/>
                        </a:rPr>
                        <a:t>rsp</a:t>
                      </a:r>
                      <a:endParaRPr lang="en-US" dirty="0">
                        <a:latin typeface="Consolas" charset="0"/>
                        <a:ea typeface="Consolas" charset="0"/>
                        <a:cs typeface="Consolas" charset="0"/>
                      </a:endParaRPr>
                    </a:p>
                  </a:txBody>
                  <a:tcPr/>
                </a:tc>
                <a:tc>
                  <a:txBody>
                    <a:bodyPr/>
                    <a:lstStyle/>
                    <a:p>
                      <a:r>
                        <a:rPr lang="en-US" dirty="0">
                          <a:latin typeface="Consolas" charset="0"/>
                          <a:ea typeface="Consolas" charset="0"/>
                          <a:cs typeface="Consolas" charset="0"/>
                        </a:rPr>
                        <a:t>0x10000</a:t>
                      </a:r>
                    </a:p>
                  </a:txBody>
                  <a:tcPr/>
                </a:tc>
                <a:extLst>
                  <a:ext uri="{0D108BD9-81ED-4DB2-BD59-A6C34878D82A}">
                    <a16:rowId xmlns:a16="http://schemas.microsoft.com/office/drawing/2014/main" val="10001"/>
                  </a:ext>
                </a:extLst>
              </a:tr>
              <a:tr h="370840">
                <a:tc>
                  <a:txBody>
                    <a:bodyPr/>
                    <a:lstStyle/>
                    <a:p>
                      <a:r>
                        <a:rPr lang="en-US" dirty="0" err="1">
                          <a:latin typeface="Consolas" charset="0"/>
                          <a:ea typeface="Consolas" charset="0"/>
                          <a:cs typeface="Consolas" charset="0"/>
                        </a:rPr>
                        <a:t>rbp</a:t>
                      </a:r>
                      <a:endParaRPr lang="en-US" dirty="0">
                        <a:latin typeface="Consolas" charset="0"/>
                        <a:ea typeface="Consolas" charset="0"/>
                        <a:cs typeface="Consolas" charset="0"/>
                      </a:endParaRPr>
                    </a:p>
                  </a:txBody>
                  <a:tcPr/>
                </a:tc>
                <a:tc>
                  <a:txBody>
                    <a:bodyPr/>
                    <a:lstStyle/>
                    <a:p>
                      <a:r>
                        <a:rPr lang="en-US" dirty="0">
                          <a:latin typeface="Consolas" charset="0"/>
                          <a:ea typeface="Consolas" charset="0"/>
                          <a:cs typeface="Consolas" charset="0"/>
                        </a:rPr>
                        <a:t>0x10000</a:t>
                      </a:r>
                    </a:p>
                  </a:txBody>
                  <a:tcPr/>
                </a:tc>
                <a:extLst>
                  <a:ext uri="{0D108BD9-81ED-4DB2-BD59-A6C34878D82A}">
                    <a16:rowId xmlns:a16="http://schemas.microsoft.com/office/drawing/2014/main" val="10002"/>
                  </a:ext>
                </a:extLst>
              </a:tr>
            </a:tbl>
          </a:graphicData>
        </a:graphic>
      </p:graphicFrame>
      <p:sp>
        <p:nvSpPr>
          <p:cNvPr id="12" name="TextBox 11"/>
          <p:cNvSpPr txBox="1"/>
          <p:nvPr/>
        </p:nvSpPr>
        <p:spPr>
          <a:xfrm>
            <a:off x="5043714" y="1692435"/>
            <a:ext cx="4100286" cy="2031325"/>
          </a:xfrm>
          <a:prstGeom prst="rect">
            <a:avLst/>
          </a:prstGeom>
          <a:noFill/>
        </p:spPr>
        <p:txBody>
          <a:bodyPr wrap="square" rtlCol="0">
            <a:spAutoFit/>
          </a:bodyPr>
          <a:lstStyle/>
          <a:p>
            <a:r>
              <a:rPr lang="en-US" dirty="0" err="1">
                <a:latin typeface="Consolas" charset="0"/>
                <a:ea typeface="Consolas" charset="0"/>
                <a:cs typeface="Consolas" charset="0"/>
              </a:rPr>
              <a:t>mov</a:t>
            </a:r>
            <a:r>
              <a:rPr lang="en-US" dirty="0">
                <a:latin typeface="Consolas" charset="0"/>
                <a:ea typeface="Consolas" charset="0"/>
                <a:cs typeface="Consolas" charset="0"/>
              </a:rPr>
              <a:t> </a:t>
            </a:r>
            <a:r>
              <a:rPr lang="en-US" dirty="0" err="1">
                <a:solidFill>
                  <a:schemeClr val="tx2"/>
                </a:solidFill>
                <a:latin typeface="Consolas" charset="0"/>
                <a:ea typeface="Consolas" charset="0"/>
                <a:cs typeface="Consolas" charset="0"/>
              </a:rPr>
              <a:t>rbp</a:t>
            </a:r>
            <a:r>
              <a:rPr lang="en-US" dirty="0" err="1">
                <a:latin typeface="Consolas" charset="0"/>
                <a:ea typeface="Consolas" charset="0"/>
                <a:cs typeface="Consolas" charset="0"/>
              </a:rPr>
              <a:t>,</a:t>
            </a:r>
            <a:r>
              <a:rPr lang="en-US" dirty="0" err="1">
                <a:solidFill>
                  <a:schemeClr val="tx2"/>
                </a:solidFill>
                <a:latin typeface="Consolas" charset="0"/>
                <a:ea typeface="Consolas" charset="0"/>
                <a:cs typeface="Consolas" charset="0"/>
              </a:rPr>
              <a:t>rsp</a:t>
            </a:r>
            <a:endParaRPr lang="en-US" dirty="0">
              <a:solidFill>
                <a:schemeClr val="tx2"/>
              </a:solidFill>
              <a:latin typeface="Consolas" charset="0"/>
              <a:ea typeface="Consolas" charset="0"/>
              <a:cs typeface="Consolas" charset="0"/>
            </a:endParaRPr>
          </a:p>
          <a:p>
            <a:r>
              <a:rPr lang="en-US" dirty="0" err="1">
                <a:latin typeface="Consolas" charset="0"/>
                <a:ea typeface="Consolas" charset="0"/>
                <a:cs typeface="Consolas" charset="0"/>
              </a:rPr>
              <a:t>mov</a:t>
            </a:r>
            <a:r>
              <a:rPr lang="en-US" dirty="0">
                <a:latin typeface="Consolas" charset="0"/>
                <a:ea typeface="Consolas" charset="0"/>
                <a:cs typeface="Consolas" charset="0"/>
              </a:rPr>
              <a:t> DWORD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-0xc],0xa</a:t>
            </a:r>
          </a:p>
          <a:p>
            <a:r>
              <a:rPr lang="en-US" dirty="0" err="1">
                <a:latin typeface="Consolas" charset="0"/>
                <a:ea typeface="Consolas" charset="0"/>
                <a:cs typeface="Consolas" charset="0"/>
              </a:rPr>
              <a:t>mov</a:t>
            </a:r>
            <a:r>
              <a:rPr lang="en-US" dirty="0">
                <a:latin typeface="Consolas" charset="0"/>
                <a:ea typeface="Consolas" charset="0"/>
                <a:cs typeface="Consolas" charset="0"/>
              </a:rPr>
              <a:t> DWORD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-0x8],0x64</a:t>
            </a:r>
          </a:p>
          <a:p>
            <a:r>
              <a:rPr lang="en-US" dirty="0" err="1">
                <a:latin typeface="Consolas" charset="0"/>
                <a:ea typeface="Consolas" charset="0"/>
                <a:cs typeface="Consolas" charset="0"/>
              </a:rPr>
              <a:t>movss</a:t>
            </a:r>
            <a:r>
              <a:rPr lang="en-US" dirty="0">
                <a:latin typeface="Consolas" charset="0"/>
                <a:ea typeface="Consolas" charset="0"/>
                <a:cs typeface="Consolas" charset="0"/>
              </a:rPr>
              <a:t> </a:t>
            </a:r>
            <a:r>
              <a:rPr lang="en-US" dirty="0">
                <a:solidFill>
                  <a:schemeClr val="tx2"/>
                </a:solidFill>
                <a:latin typeface="Consolas" charset="0"/>
                <a:ea typeface="Consolas" charset="0"/>
                <a:cs typeface="Consolas" charset="0"/>
              </a:rPr>
              <a:t>xmm0</a:t>
            </a:r>
            <a:r>
              <a:rPr lang="en-US" dirty="0">
                <a:latin typeface="Consolas" charset="0"/>
                <a:ea typeface="Consolas" charset="0"/>
                <a:cs typeface="Consolas" charset="0"/>
              </a:rPr>
              <a:t>,DWORD PTR [</a:t>
            </a:r>
            <a:r>
              <a:rPr lang="en-US" dirty="0">
                <a:solidFill>
                  <a:schemeClr val="tx2"/>
                </a:solidFill>
                <a:latin typeface="Consolas" charset="0"/>
                <a:ea typeface="Consolas" charset="0"/>
                <a:cs typeface="Consolas" charset="0"/>
              </a:rPr>
              <a:t>rip</a:t>
            </a:r>
            <a:r>
              <a:rPr lang="en-US" dirty="0">
                <a:latin typeface="Consolas" charset="0"/>
                <a:ea typeface="Consolas" charset="0"/>
                <a:cs typeface="Consolas" charset="0"/>
              </a:rPr>
              <a:t>+0xa0]</a:t>
            </a:r>
          </a:p>
          <a:p>
            <a:r>
              <a:rPr lang="en-US" dirty="0" err="1">
                <a:latin typeface="Consolas" charset="0"/>
                <a:ea typeface="Consolas" charset="0"/>
                <a:cs typeface="Consolas" charset="0"/>
              </a:rPr>
              <a:t>movss</a:t>
            </a:r>
            <a:r>
              <a:rPr lang="en-US" dirty="0">
                <a:latin typeface="Consolas" charset="0"/>
                <a:ea typeface="Consolas" charset="0"/>
                <a:cs typeface="Consolas" charset="0"/>
              </a:rPr>
              <a:t> DWORD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-0x4],</a:t>
            </a:r>
            <a:r>
              <a:rPr lang="en-US" dirty="0">
                <a:solidFill>
                  <a:schemeClr val="tx2"/>
                </a:solidFill>
                <a:latin typeface="Consolas" charset="0"/>
                <a:ea typeface="Consolas" charset="0"/>
                <a:cs typeface="Consolas" charset="0"/>
              </a:rPr>
              <a:t>xmm0</a:t>
            </a:r>
          </a:p>
          <a:p>
            <a:r>
              <a:rPr lang="en-US" dirty="0" err="1">
                <a:latin typeface="Consolas" charset="0"/>
                <a:ea typeface="Consolas" charset="0"/>
                <a:cs typeface="Consolas" charset="0"/>
              </a:rPr>
              <a:t>mov</a:t>
            </a:r>
            <a:r>
              <a:rPr lang="en-US" dirty="0">
                <a:latin typeface="Consolas" charset="0"/>
                <a:ea typeface="Consolas" charset="0"/>
                <a:cs typeface="Consolas" charset="0"/>
              </a:rPr>
              <a:t> </a:t>
            </a:r>
            <a:r>
              <a:rPr lang="en-US" dirty="0" err="1">
                <a:solidFill>
                  <a:schemeClr val="tx2"/>
                </a:solidFill>
                <a:latin typeface="Consolas" charset="0"/>
                <a:ea typeface="Consolas" charset="0"/>
                <a:cs typeface="Consolas" charset="0"/>
              </a:rPr>
              <a:t>eax</a:t>
            </a:r>
            <a:r>
              <a:rPr lang="en-US" dirty="0" err="1">
                <a:latin typeface="Consolas" charset="0"/>
                <a:ea typeface="Consolas" charset="0"/>
                <a:cs typeface="Consolas" charset="0"/>
              </a:rPr>
              <a:t>,DWORD</a:t>
            </a:r>
            <a:r>
              <a:rPr lang="en-US" dirty="0">
                <a:latin typeface="Consolas" charset="0"/>
                <a:ea typeface="Consolas" charset="0"/>
                <a:cs typeface="Consolas" charset="0"/>
              </a:rPr>
              <a:t>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-0x8]</a:t>
            </a:r>
          </a:p>
          <a:p>
            <a:r>
              <a:rPr lang="en-US" dirty="0">
                <a:latin typeface="Consolas" charset="0"/>
                <a:ea typeface="Consolas" charset="0"/>
                <a:cs typeface="Consolas" charset="0"/>
              </a:rPr>
              <a:t>add DWORD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-0xc],</a:t>
            </a:r>
            <a:r>
              <a:rPr lang="en-US" dirty="0" err="1">
                <a:solidFill>
                  <a:schemeClr val="tx2"/>
                </a:solidFill>
                <a:latin typeface="Consolas" charset="0"/>
                <a:ea typeface="Consolas" charset="0"/>
                <a:cs typeface="Consolas" charset="0"/>
              </a:rPr>
              <a:t>eax</a:t>
            </a:r>
            <a:endParaRPr lang="en-US" dirty="0">
              <a:solidFill>
                <a:schemeClr val="tx2"/>
              </a:solidFill>
              <a:latin typeface="Consolas" charset="0"/>
              <a:ea typeface="Consolas" charset="0"/>
              <a:cs typeface="Consolas" charset="0"/>
            </a:endParaRPr>
          </a:p>
        </p:txBody>
      </p:sp>
      <p:sp>
        <p:nvSpPr>
          <p:cNvPr id="13" name="Right Arrow 12"/>
          <p:cNvSpPr/>
          <p:nvPr/>
        </p:nvSpPr>
        <p:spPr>
          <a:xfrm>
            <a:off x="4624037" y="2146579"/>
            <a:ext cx="387805"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7571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EBEE6-4E01-B24B-8B7E-37799D2BA511}"/>
              </a:ext>
            </a:extLst>
          </p:cNvPr>
          <p:cNvSpPr>
            <a:spLocks noGrp="1"/>
          </p:cNvSpPr>
          <p:nvPr>
            <p:ph type="title"/>
          </p:nvPr>
        </p:nvSpPr>
        <p:spPr/>
        <p:txBody>
          <a:bodyPr>
            <a:normAutofit/>
          </a:bodyPr>
          <a:lstStyle/>
          <a:p>
            <a:r>
              <a:rPr lang="en-US" dirty="0"/>
              <a:t>Code vs. Good Code</a:t>
            </a:r>
          </a:p>
        </p:txBody>
      </p:sp>
      <p:sp>
        <p:nvSpPr>
          <p:cNvPr id="3" name="Content Placeholder 2">
            <a:extLst>
              <a:ext uri="{FF2B5EF4-FFF2-40B4-BE49-F238E27FC236}">
                <a16:creationId xmlns:a16="http://schemas.microsoft.com/office/drawing/2014/main" id="{3C4E13AE-EDAA-1C40-A7DA-4A46FAA8DA0C}"/>
              </a:ext>
            </a:extLst>
          </p:cNvPr>
          <p:cNvSpPr>
            <a:spLocks noGrp="1"/>
          </p:cNvSpPr>
          <p:nvPr>
            <p:ph idx="1"/>
          </p:nvPr>
        </p:nvSpPr>
        <p:spPr/>
        <p:txBody>
          <a:bodyPr/>
          <a:lstStyle/>
          <a:p>
            <a:r>
              <a:rPr lang="en-US" dirty="0"/>
              <a:t>One of the hallmarks of good programming practice is code reuse and abstraction</a:t>
            </a:r>
          </a:p>
          <a:p>
            <a:r>
              <a:rPr lang="en-US" dirty="0"/>
              <a:t>Creating bits of code that we can reuse again and again is quite helpful</a:t>
            </a:r>
          </a:p>
          <a:p>
            <a:r>
              <a:rPr lang="en-US" dirty="0"/>
              <a:t>We’ve already seen an example of this</a:t>
            </a:r>
          </a:p>
          <a:p>
            <a:pPr lvl="1"/>
            <a:r>
              <a:rPr lang="en-US" dirty="0"/>
              <a:t>System calls!</a:t>
            </a:r>
          </a:p>
        </p:txBody>
      </p:sp>
      <p:sp>
        <p:nvSpPr>
          <p:cNvPr id="4" name="Slide Number Placeholder 3">
            <a:extLst>
              <a:ext uri="{FF2B5EF4-FFF2-40B4-BE49-F238E27FC236}">
                <a16:creationId xmlns:a16="http://schemas.microsoft.com/office/drawing/2014/main" id="{BA520550-2859-E741-86DA-BC56A29C2C49}"/>
              </a:ext>
            </a:extLst>
          </p:cNvPr>
          <p:cNvSpPr>
            <a:spLocks noGrp="1"/>
          </p:cNvSpPr>
          <p:nvPr>
            <p:ph type="sldNum" sz="quarter" idx="12"/>
          </p:nvPr>
        </p:nvSpPr>
        <p:spPr/>
        <p:txBody>
          <a:bodyPr/>
          <a:lstStyle/>
          <a:p>
            <a:fld id="{FCFB7E3C-6220-8942-988C-3F6E25750AD7}" type="slidenum">
              <a:rPr lang="en-US" smtClean="0"/>
              <a:t>2</a:t>
            </a:fld>
            <a:endParaRPr lang="en-US"/>
          </a:p>
        </p:txBody>
      </p:sp>
    </p:spTree>
    <p:extLst>
      <p:ext uri="{BB962C8B-B14F-4D97-AF65-F5344CB8AC3E}">
        <p14:creationId xmlns:p14="http://schemas.microsoft.com/office/powerpoint/2010/main" val="4095650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p>
            <a:r>
              <a:rPr lang="en-US" dirty="0"/>
              <a:t>Function Frame</a:t>
            </a:r>
          </a:p>
        </p:txBody>
      </p:sp>
      <p:graphicFrame>
        <p:nvGraphicFramePr>
          <p:cNvPr id="5" name="Content Placeholder 4"/>
          <p:cNvGraphicFramePr>
            <a:graphicFrameLocks noGrp="1"/>
          </p:cNvGraphicFramePr>
          <p:nvPr>
            <p:ph idx="1"/>
          </p:nvPr>
        </p:nvGraphicFramePr>
        <p:xfrm>
          <a:off x="556281" y="1692435"/>
          <a:ext cx="2831284" cy="219456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344473">
                <a:tc>
                  <a:txBody>
                    <a:bodyPr/>
                    <a:lstStyle/>
                    <a:p>
                      <a:pPr algn="ctr"/>
                      <a:r>
                        <a:rPr lang="is-IS" dirty="0">
                          <a:latin typeface="Consolas" charset="0"/>
                          <a:ea typeface="Consolas" charset="0"/>
                          <a:cs typeface="Consolas" charset="0"/>
                        </a:rPr>
                        <a:t>…</a:t>
                      </a:r>
                      <a:endParaRPr lang="en-US" dirty="0">
                        <a:latin typeface="Consolas" charset="0"/>
                        <a:ea typeface="Consolas" charset="0"/>
                        <a:cs typeface="Consolas" charset="0"/>
                      </a:endParaRPr>
                    </a:p>
                  </a:txBody>
                  <a:tcPr/>
                </a:tc>
                <a:extLst>
                  <a:ext uri="{0D108BD9-81ED-4DB2-BD59-A6C34878D82A}">
                    <a16:rowId xmlns:a16="http://schemas.microsoft.com/office/drawing/2014/main" val="10000"/>
                  </a:ext>
                </a:extLst>
              </a:tr>
              <a:tr h="344473">
                <a:tc>
                  <a:txBody>
                    <a:bodyPr/>
                    <a:lstStyle/>
                    <a:p>
                      <a:endParaRPr lang="en-US" dirty="0">
                        <a:latin typeface="Consolas" charset="0"/>
                        <a:ea typeface="Consolas" charset="0"/>
                        <a:cs typeface="Consolas" charset="0"/>
                      </a:endParaRPr>
                    </a:p>
                  </a:txBody>
                  <a:tcPr/>
                </a:tc>
                <a:extLst>
                  <a:ext uri="{0D108BD9-81ED-4DB2-BD59-A6C34878D82A}">
                    <a16:rowId xmlns:a16="http://schemas.microsoft.com/office/drawing/2014/main" val="10001"/>
                  </a:ext>
                </a:extLst>
              </a:tr>
              <a:tr h="344473">
                <a:tc>
                  <a:txBody>
                    <a:bodyPr/>
                    <a:lstStyle/>
                    <a:p>
                      <a:endParaRPr lang="en-US">
                        <a:latin typeface="Consolas" charset="0"/>
                        <a:ea typeface="Consolas" charset="0"/>
                        <a:cs typeface="Consolas" charset="0"/>
                      </a:endParaRPr>
                    </a:p>
                  </a:txBody>
                  <a:tcPr/>
                </a:tc>
                <a:extLst>
                  <a:ext uri="{0D108BD9-81ED-4DB2-BD59-A6C34878D82A}">
                    <a16:rowId xmlns:a16="http://schemas.microsoft.com/office/drawing/2014/main" val="10002"/>
                  </a:ext>
                </a:extLst>
              </a:tr>
              <a:tr h="344473">
                <a:tc>
                  <a:txBody>
                    <a:bodyPr/>
                    <a:lstStyle/>
                    <a:p>
                      <a:pPr algn="ctr"/>
                      <a:r>
                        <a:rPr lang="en-US" dirty="0">
                          <a:latin typeface="Consolas" charset="0"/>
                          <a:ea typeface="Consolas" charset="0"/>
                          <a:cs typeface="Consolas" charset="0"/>
                        </a:rPr>
                        <a:t>0xa</a:t>
                      </a:r>
                    </a:p>
                  </a:txBody>
                  <a:tcPr/>
                </a:tc>
                <a:extLst>
                  <a:ext uri="{0D108BD9-81ED-4DB2-BD59-A6C34878D82A}">
                    <a16:rowId xmlns:a16="http://schemas.microsoft.com/office/drawing/2014/main" val="10003"/>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4"/>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20</a:t>
            </a:fld>
            <a:endParaRPr lang="en-US"/>
          </a:p>
        </p:txBody>
      </p:sp>
      <p:sp>
        <p:nvSpPr>
          <p:cNvPr id="6" name="Right Arrow 5"/>
          <p:cNvSpPr/>
          <p:nvPr/>
        </p:nvSpPr>
        <p:spPr>
          <a:xfrm>
            <a:off x="168927" y="2038720"/>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56281" y="1323103"/>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0xFFFFFFFFFFFFFFFF</a:t>
            </a:r>
          </a:p>
        </p:txBody>
      </p:sp>
      <p:sp>
        <p:nvSpPr>
          <p:cNvPr id="8" name="TextBox 7"/>
          <p:cNvSpPr txBox="1"/>
          <p:nvPr/>
        </p:nvSpPr>
        <p:spPr>
          <a:xfrm>
            <a:off x="556281" y="3894252"/>
            <a:ext cx="2831283" cy="369332"/>
          </a:xfrm>
          <a:prstGeom prst="rect">
            <a:avLst/>
          </a:prstGeom>
          <a:noFill/>
        </p:spPr>
        <p:txBody>
          <a:bodyPr wrap="square" rtlCol="0">
            <a:spAutoFit/>
          </a:bodyPr>
          <a:lstStyle/>
          <a:p>
            <a:pPr algn="ctr"/>
            <a:r>
              <a:rPr lang="en-US" dirty="0">
                <a:latin typeface="Consolas" charset="0"/>
                <a:ea typeface="Consolas" charset="0"/>
                <a:cs typeface="Consolas" charset="0"/>
              </a:rPr>
              <a:t>0x0000000000000000</a:t>
            </a:r>
          </a:p>
        </p:txBody>
      </p:sp>
      <p:sp>
        <p:nvSpPr>
          <p:cNvPr id="9" name="TextBox 8"/>
          <p:cNvSpPr txBox="1"/>
          <p:nvPr/>
        </p:nvSpPr>
        <p:spPr>
          <a:xfrm>
            <a:off x="2876952" y="1880117"/>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0x10000</a:t>
            </a:r>
          </a:p>
        </p:txBody>
      </p:sp>
      <p:graphicFrame>
        <p:nvGraphicFramePr>
          <p:cNvPr id="11" name="Table 10"/>
          <p:cNvGraphicFramePr>
            <a:graphicFrameLocks noGrp="1"/>
          </p:cNvGraphicFramePr>
          <p:nvPr/>
        </p:nvGraphicFramePr>
        <p:xfrm>
          <a:off x="556352" y="4872992"/>
          <a:ext cx="3696160" cy="1112520"/>
        </p:xfrm>
        <a:graphic>
          <a:graphicData uri="http://schemas.openxmlformats.org/drawingml/2006/table">
            <a:tbl>
              <a:tblPr firstRow="1" bandRow="1">
                <a:tableStyleId>{5940675A-B579-460E-94D1-54222C63F5DA}</a:tableStyleId>
              </a:tblPr>
              <a:tblGrid>
                <a:gridCol w="1848080">
                  <a:extLst>
                    <a:ext uri="{9D8B030D-6E8A-4147-A177-3AD203B41FA5}">
                      <a16:colId xmlns:a16="http://schemas.microsoft.com/office/drawing/2014/main" val="20000"/>
                    </a:ext>
                  </a:extLst>
                </a:gridCol>
                <a:gridCol w="1848080">
                  <a:extLst>
                    <a:ext uri="{9D8B030D-6E8A-4147-A177-3AD203B41FA5}">
                      <a16:colId xmlns:a16="http://schemas.microsoft.com/office/drawing/2014/main" val="20001"/>
                    </a:ext>
                  </a:extLst>
                </a:gridCol>
              </a:tblGrid>
              <a:tr h="370840">
                <a:tc>
                  <a:txBody>
                    <a:bodyPr/>
                    <a:lstStyle/>
                    <a:p>
                      <a:r>
                        <a:rPr lang="en-US" dirty="0" err="1">
                          <a:latin typeface="Consolas" charset="0"/>
                          <a:ea typeface="Consolas" charset="0"/>
                          <a:cs typeface="Consolas" charset="0"/>
                        </a:rPr>
                        <a:t>rax</a:t>
                      </a:r>
                      <a:endParaRPr lang="en-US" dirty="0">
                        <a:latin typeface="Consolas" charset="0"/>
                        <a:ea typeface="Consolas" charset="0"/>
                        <a:cs typeface="Consolas" charset="0"/>
                      </a:endParaRPr>
                    </a:p>
                  </a:txBody>
                  <a:tcPr/>
                </a:tc>
                <a:tc>
                  <a:txBody>
                    <a:bodyPr/>
                    <a:lstStyle/>
                    <a:p>
                      <a:endParaRPr lang="en-US" dirty="0">
                        <a:latin typeface="Consolas" charset="0"/>
                        <a:ea typeface="Consolas" charset="0"/>
                        <a:cs typeface="Consolas" charset="0"/>
                      </a:endParaRPr>
                    </a:p>
                  </a:txBody>
                  <a:tcPr/>
                </a:tc>
                <a:extLst>
                  <a:ext uri="{0D108BD9-81ED-4DB2-BD59-A6C34878D82A}">
                    <a16:rowId xmlns:a16="http://schemas.microsoft.com/office/drawing/2014/main" val="10000"/>
                  </a:ext>
                </a:extLst>
              </a:tr>
              <a:tr h="370840">
                <a:tc>
                  <a:txBody>
                    <a:bodyPr/>
                    <a:lstStyle/>
                    <a:p>
                      <a:r>
                        <a:rPr lang="en-US" dirty="0" err="1">
                          <a:latin typeface="Consolas" charset="0"/>
                          <a:ea typeface="Consolas" charset="0"/>
                          <a:cs typeface="Consolas" charset="0"/>
                        </a:rPr>
                        <a:t>rsp</a:t>
                      </a:r>
                      <a:endParaRPr lang="en-US" dirty="0">
                        <a:latin typeface="Consolas" charset="0"/>
                        <a:ea typeface="Consolas" charset="0"/>
                        <a:cs typeface="Consolas" charset="0"/>
                      </a:endParaRPr>
                    </a:p>
                  </a:txBody>
                  <a:tcPr/>
                </a:tc>
                <a:tc>
                  <a:txBody>
                    <a:bodyPr/>
                    <a:lstStyle/>
                    <a:p>
                      <a:r>
                        <a:rPr lang="en-US" dirty="0">
                          <a:latin typeface="Consolas" charset="0"/>
                          <a:ea typeface="Consolas" charset="0"/>
                          <a:cs typeface="Consolas" charset="0"/>
                        </a:rPr>
                        <a:t>0x10000</a:t>
                      </a:r>
                    </a:p>
                  </a:txBody>
                  <a:tcPr/>
                </a:tc>
                <a:extLst>
                  <a:ext uri="{0D108BD9-81ED-4DB2-BD59-A6C34878D82A}">
                    <a16:rowId xmlns:a16="http://schemas.microsoft.com/office/drawing/2014/main" val="10001"/>
                  </a:ext>
                </a:extLst>
              </a:tr>
              <a:tr h="370840">
                <a:tc>
                  <a:txBody>
                    <a:bodyPr/>
                    <a:lstStyle/>
                    <a:p>
                      <a:r>
                        <a:rPr lang="en-US" dirty="0" err="1">
                          <a:latin typeface="Consolas" charset="0"/>
                          <a:ea typeface="Consolas" charset="0"/>
                          <a:cs typeface="Consolas" charset="0"/>
                        </a:rPr>
                        <a:t>rbp</a:t>
                      </a:r>
                      <a:endParaRPr lang="en-US" dirty="0">
                        <a:latin typeface="Consolas" charset="0"/>
                        <a:ea typeface="Consolas" charset="0"/>
                        <a:cs typeface="Consolas" charset="0"/>
                      </a:endParaRPr>
                    </a:p>
                  </a:txBody>
                  <a:tcPr/>
                </a:tc>
                <a:tc>
                  <a:txBody>
                    <a:bodyPr/>
                    <a:lstStyle/>
                    <a:p>
                      <a:r>
                        <a:rPr lang="en-US" dirty="0">
                          <a:latin typeface="Consolas" charset="0"/>
                          <a:ea typeface="Consolas" charset="0"/>
                          <a:cs typeface="Consolas" charset="0"/>
                        </a:rPr>
                        <a:t>0x10000</a:t>
                      </a:r>
                    </a:p>
                  </a:txBody>
                  <a:tcPr/>
                </a:tc>
                <a:extLst>
                  <a:ext uri="{0D108BD9-81ED-4DB2-BD59-A6C34878D82A}">
                    <a16:rowId xmlns:a16="http://schemas.microsoft.com/office/drawing/2014/main" val="10002"/>
                  </a:ext>
                </a:extLst>
              </a:tr>
            </a:tbl>
          </a:graphicData>
        </a:graphic>
      </p:graphicFrame>
      <p:sp>
        <p:nvSpPr>
          <p:cNvPr id="12" name="TextBox 11"/>
          <p:cNvSpPr txBox="1"/>
          <p:nvPr/>
        </p:nvSpPr>
        <p:spPr>
          <a:xfrm>
            <a:off x="5043714" y="1692435"/>
            <a:ext cx="4100286" cy="2031325"/>
          </a:xfrm>
          <a:prstGeom prst="rect">
            <a:avLst/>
          </a:prstGeom>
          <a:noFill/>
        </p:spPr>
        <p:txBody>
          <a:bodyPr wrap="square" rtlCol="0">
            <a:spAutoFit/>
          </a:bodyPr>
          <a:lstStyle/>
          <a:p>
            <a:r>
              <a:rPr lang="en-US" dirty="0" err="1">
                <a:latin typeface="Consolas" charset="0"/>
                <a:ea typeface="Consolas" charset="0"/>
                <a:cs typeface="Consolas" charset="0"/>
              </a:rPr>
              <a:t>mov</a:t>
            </a:r>
            <a:r>
              <a:rPr lang="en-US" dirty="0">
                <a:latin typeface="Consolas" charset="0"/>
                <a:ea typeface="Consolas" charset="0"/>
                <a:cs typeface="Consolas" charset="0"/>
              </a:rPr>
              <a:t> </a:t>
            </a:r>
            <a:r>
              <a:rPr lang="en-US" dirty="0" err="1">
                <a:solidFill>
                  <a:schemeClr val="tx2"/>
                </a:solidFill>
                <a:latin typeface="Consolas" charset="0"/>
                <a:ea typeface="Consolas" charset="0"/>
                <a:cs typeface="Consolas" charset="0"/>
              </a:rPr>
              <a:t>rbp</a:t>
            </a:r>
            <a:r>
              <a:rPr lang="en-US" dirty="0" err="1">
                <a:latin typeface="Consolas" charset="0"/>
                <a:ea typeface="Consolas" charset="0"/>
                <a:cs typeface="Consolas" charset="0"/>
              </a:rPr>
              <a:t>,</a:t>
            </a:r>
            <a:r>
              <a:rPr lang="en-US" dirty="0" err="1">
                <a:solidFill>
                  <a:schemeClr val="tx2"/>
                </a:solidFill>
                <a:latin typeface="Consolas" charset="0"/>
                <a:ea typeface="Consolas" charset="0"/>
                <a:cs typeface="Consolas" charset="0"/>
              </a:rPr>
              <a:t>rsp</a:t>
            </a:r>
            <a:endParaRPr lang="en-US" dirty="0">
              <a:solidFill>
                <a:schemeClr val="tx2"/>
              </a:solidFill>
              <a:latin typeface="Consolas" charset="0"/>
              <a:ea typeface="Consolas" charset="0"/>
              <a:cs typeface="Consolas" charset="0"/>
            </a:endParaRPr>
          </a:p>
          <a:p>
            <a:r>
              <a:rPr lang="en-US" dirty="0" err="1">
                <a:latin typeface="Consolas" charset="0"/>
                <a:ea typeface="Consolas" charset="0"/>
                <a:cs typeface="Consolas" charset="0"/>
              </a:rPr>
              <a:t>mov</a:t>
            </a:r>
            <a:r>
              <a:rPr lang="en-US" dirty="0">
                <a:latin typeface="Consolas" charset="0"/>
                <a:ea typeface="Consolas" charset="0"/>
                <a:cs typeface="Consolas" charset="0"/>
              </a:rPr>
              <a:t> DWORD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-0xc],0xa</a:t>
            </a:r>
          </a:p>
          <a:p>
            <a:r>
              <a:rPr lang="en-US" dirty="0" err="1">
                <a:latin typeface="Consolas" charset="0"/>
                <a:ea typeface="Consolas" charset="0"/>
                <a:cs typeface="Consolas" charset="0"/>
              </a:rPr>
              <a:t>mov</a:t>
            </a:r>
            <a:r>
              <a:rPr lang="en-US" dirty="0">
                <a:latin typeface="Consolas" charset="0"/>
                <a:ea typeface="Consolas" charset="0"/>
                <a:cs typeface="Consolas" charset="0"/>
              </a:rPr>
              <a:t> DWORD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-0x8],0x64</a:t>
            </a:r>
          </a:p>
          <a:p>
            <a:r>
              <a:rPr lang="en-US" dirty="0" err="1">
                <a:latin typeface="Consolas" charset="0"/>
                <a:ea typeface="Consolas" charset="0"/>
                <a:cs typeface="Consolas" charset="0"/>
              </a:rPr>
              <a:t>movss</a:t>
            </a:r>
            <a:r>
              <a:rPr lang="en-US" dirty="0">
                <a:latin typeface="Consolas" charset="0"/>
                <a:ea typeface="Consolas" charset="0"/>
                <a:cs typeface="Consolas" charset="0"/>
              </a:rPr>
              <a:t> </a:t>
            </a:r>
            <a:r>
              <a:rPr lang="en-US" dirty="0">
                <a:solidFill>
                  <a:schemeClr val="tx2"/>
                </a:solidFill>
                <a:latin typeface="Consolas" charset="0"/>
                <a:ea typeface="Consolas" charset="0"/>
                <a:cs typeface="Consolas" charset="0"/>
              </a:rPr>
              <a:t>xmm0</a:t>
            </a:r>
            <a:r>
              <a:rPr lang="en-US" dirty="0">
                <a:latin typeface="Consolas" charset="0"/>
                <a:ea typeface="Consolas" charset="0"/>
                <a:cs typeface="Consolas" charset="0"/>
              </a:rPr>
              <a:t>,DWORD PTR [</a:t>
            </a:r>
            <a:r>
              <a:rPr lang="en-US" dirty="0">
                <a:solidFill>
                  <a:schemeClr val="tx2"/>
                </a:solidFill>
                <a:latin typeface="Consolas" charset="0"/>
                <a:ea typeface="Consolas" charset="0"/>
                <a:cs typeface="Consolas" charset="0"/>
              </a:rPr>
              <a:t>rip</a:t>
            </a:r>
            <a:r>
              <a:rPr lang="en-US" dirty="0">
                <a:latin typeface="Consolas" charset="0"/>
                <a:ea typeface="Consolas" charset="0"/>
                <a:cs typeface="Consolas" charset="0"/>
              </a:rPr>
              <a:t>+0xa0]</a:t>
            </a:r>
          </a:p>
          <a:p>
            <a:r>
              <a:rPr lang="en-US" dirty="0" err="1">
                <a:latin typeface="Consolas" charset="0"/>
                <a:ea typeface="Consolas" charset="0"/>
                <a:cs typeface="Consolas" charset="0"/>
              </a:rPr>
              <a:t>movss</a:t>
            </a:r>
            <a:r>
              <a:rPr lang="en-US" dirty="0">
                <a:latin typeface="Consolas" charset="0"/>
                <a:ea typeface="Consolas" charset="0"/>
                <a:cs typeface="Consolas" charset="0"/>
              </a:rPr>
              <a:t> DWORD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-0x4],</a:t>
            </a:r>
            <a:r>
              <a:rPr lang="en-US" dirty="0">
                <a:solidFill>
                  <a:schemeClr val="tx2"/>
                </a:solidFill>
                <a:latin typeface="Consolas" charset="0"/>
                <a:ea typeface="Consolas" charset="0"/>
                <a:cs typeface="Consolas" charset="0"/>
              </a:rPr>
              <a:t>xmm0</a:t>
            </a:r>
          </a:p>
          <a:p>
            <a:r>
              <a:rPr lang="en-US" dirty="0" err="1">
                <a:latin typeface="Consolas" charset="0"/>
                <a:ea typeface="Consolas" charset="0"/>
                <a:cs typeface="Consolas" charset="0"/>
              </a:rPr>
              <a:t>mov</a:t>
            </a:r>
            <a:r>
              <a:rPr lang="en-US" dirty="0">
                <a:latin typeface="Consolas" charset="0"/>
                <a:ea typeface="Consolas" charset="0"/>
                <a:cs typeface="Consolas" charset="0"/>
              </a:rPr>
              <a:t> </a:t>
            </a:r>
            <a:r>
              <a:rPr lang="en-US" dirty="0" err="1">
                <a:solidFill>
                  <a:schemeClr val="tx2"/>
                </a:solidFill>
                <a:latin typeface="Consolas" charset="0"/>
                <a:ea typeface="Consolas" charset="0"/>
                <a:cs typeface="Consolas" charset="0"/>
              </a:rPr>
              <a:t>eax</a:t>
            </a:r>
            <a:r>
              <a:rPr lang="en-US" dirty="0" err="1">
                <a:latin typeface="Consolas" charset="0"/>
                <a:ea typeface="Consolas" charset="0"/>
                <a:cs typeface="Consolas" charset="0"/>
              </a:rPr>
              <a:t>,DWORD</a:t>
            </a:r>
            <a:r>
              <a:rPr lang="en-US" dirty="0">
                <a:latin typeface="Consolas" charset="0"/>
                <a:ea typeface="Consolas" charset="0"/>
                <a:cs typeface="Consolas" charset="0"/>
              </a:rPr>
              <a:t>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-0x8]</a:t>
            </a:r>
          </a:p>
          <a:p>
            <a:r>
              <a:rPr lang="en-US" dirty="0">
                <a:latin typeface="Consolas" charset="0"/>
                <a:ea typeface="Consolas" charset="0"/>
                <a:cs typeface="Consolas" charset="0"/>
              </a:rPr>
              <a:t>add DWORD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-0xc],</a:t>
            </a:r>
            <a:r>
              <a:rPr lang="en-US" dirty="0" err="1">
                <a:solidFill>
                  <a:schemeClr val="tx2"/>
                </a:solidFill>
                <a:latin typeface="Consolas" charset="0"/>
                <a:ea typeface="Consolas" charset="0"/>
                <a:cs typeface="Consolas" charset="0"/>
              </a:rPr>
              <a:t>eax</a:t>
            </a:r>
            <a:endParaRPr lang="en-US" dirty="0">
              <a:solidFill>
                <a:schemeClr val="tx2"/>
              </a:solidFill>
              <a:latin typeface="Consolas" charset="0"/>
              <a:ea typeface="Consolas" charset="0"/>
              <a:cs typeface="Consolas" charset="0"/>
            </a:endParaRPr>
          </a:p>
        </p:txBody>
      </p:sp>
      <p:sp>
        <p:nvSpPr>
          <p:cNvPr id="13" name="Right Arrow 12"/>
          <p:cNvSpPr/>
          <p:nvPr/>
        </p:nvSpPr>
        <p:spPr>
          <a:xfrm>
            <a:off x="4624037" y="2413824"/>
            <a:ext cx="387805"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2FF46A2-08EC-774D-9BF3-1E55BFD38D48}"/>
              </a:ext>
            </a:extLst>
          </p:cNvPr>
          <p:cNvSpPr txBox="1"/>
          <p:nvPr/>
        </p:nvSpPr>
        <p:spPr>
          <a:xfrm>
            <a:off x="2876952" y="221314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0xFFFC</a:t>
            </a:r>
          </a:p>
        </p:txBody>
      </p:sp>
      <p:sp>
        <p:nvSpPr>
          <p:cNvPr id="15" name="TextBox 14">
            <a:extLst>
              <a:ext uri="{FF2B5EF4-FFF2-40B4-BE49-F238E27FC236}">
                <a16:creationId xmlns:a16="http://schemas.microsoft.com/office/drawing/2014/main" id="{8ABD9CCB-F07F-1040-BCCF-2ECF6135188E}"/>
              </a:ext>
            </a:extLst>
          </p:cNvPr>
          <p:cNvSpPr txBox="1"/>
          <p:nvPr/>
        </p:nvSpPr>
        <p:spPr>
          <a:xfrm>
            <a:off x="2876952" y="258320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0xFFF8</a:t>
            </a:r>
          </a:p>
        </p:txBody>
      </p:sp>
      <p:sp>
        <p:nvSpPr>
          <p:cNvPr id="16" name="TextBox 15">
            <a:extLst>
              <a:ext uri="{FF2B5EF4-FFF2-40B4-BE49-F238E27FC236}">
                <a16:creationId xmlns:a16="http://schemas.microsoft.com/office/drawing/2014/main" id="{33C4DD25-06E2-E341-9BBF-ED3A53BFB702}"/>
              </a:ext>
            </a:extLst>
          </p:cNvPr>
          <p:cNvSpPr txBox="1"/>
          <p:nvPr/>
        </p:nvSpPr>
        <p:spPr>
          <a:xfrm>
            <a:off x="2876951" y="294989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0xFFF4</a:t>
            </a:r>
          </a:p>
        </p:txBody>
      </p:sp>
    </p:spTree>
    <p:extLst>
      <p:ext uri="{BB962C8B-B14F-4D97-AF65-F5344CB8AC3E}">
        <p14:creationId xmlns:p14="http://schemas.microsoft.com/office/powerpoint/2010/main" val="4107297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p>
            <a:r>
              <a:rPr lang="en-US" dirty="0"/>
              <a:t>Function Frame</a:t>
            </a:r>
          </a:p>
        </p:txBody>
      </p:sp>
      <p:graphicFrame>
        <p:nvGraphicFramePr>
          <p:cNvPr id="5" name="Content Placeholder 4"/>
          <p:cNvGraphicFramePr>
            <a:graphicFrameLocks noGrp="1"/>
          </p:cNvGraphicFramePr>
          <p:nvPr>
            <p:ph idx="1"/>
          </p:nvPr>
        </p:nvGraphicFramePr>
        <p:xfrm>
          <a:off x="556281" y="1692435"/>
          <a:ext cx="2831284" cy="219456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344473">
                <a:tc>
                  <a:txBody>
                    <a:bodyPr/>
                    <a:lstStyle/>
                    <a:p>
                      <a:pPr algn="ctr"/>
                      <a:r>
                        <a:rPr lang="is-IS" dirty="0">
                          <a:latin typeface="Consolas" charset="0"/>
                          <a:ea typeface="Consolas" charset="0"/>
                          <a:cs typeface="Consolas" charset="0"/>
                        </a:rPr>
                        <a:t>…</a:t>
                      </a:r>
                      <a:endParaRPr lang="en-US" dirty="0">
                        <a:latin typeface="Consolas" charset="0"/>
                        <a:ea typeface="Consolas" charset="0"/>
                        <a:cs typeface="Consolas" charset="0"/>
                      </a:endParaRPr>
                    </a:p>
                  </a:txBody>
                  <a:tcPr/>
                </a:tc>
                <a:extLst>
                  <a:ext uri="{0D108BD9-81ED-4DB2-BD59-A6C34878D82A}">
                    <a16:rowId xmlns:a16="http://schemas.microsoft.com/office/drawing/2014/main" val="10000"/>
                  </a:ext>
                </a:extLst>
              </a:tr>
              <a:tr h="344473">
                <a:tc>
                  <a:txBody>
                    <a:bodyPr/>
                    <a:lstStyle/>
                    <a:p>
                      <a:endParaRPr lang="en-US" dirty="0">
                        <a:latin typeface="Consolas" charset="0"/>
                        <a:ea typeface="Consolas" charset="0"/>
                        <a:cs typeface="Consolas" charset="0"/>
                      </a:endParaRPr>
                    </a:p>
                  </a:txBody>
                  <a:tcPr/>
                </a:tc>
                <a:extLst>
                  <a:ext uri="{0D108BD9-81ED-4DB2-BD59-A6C34878D82A}">
                    <a16:rowId xmlns:a16="http://schemas.microsoft.com/office/drawing/2014/main" val="10001"/>
                  </a:ext>
                </a:extLst>
              </a:tr>
              <a:tr h="344473">
                <a:tc>
                  <a:txBody>
                    <a:bodyPr/>
                    <a:lstStyle/>
                    <a:p>
                      <a:endParaRPr lang="en-US">
                        <a:latin typeface="Consolas" charset="0"/>
                        <a:ea typeface="Consolas" charset="0"/>
                        <a:cs typeface="Consolas" charset="0"/>
                      </a:endParaRPr>
                    </a:p>
                  </a:txBody>
                  <a:tcPr/>
                </a:tc>
                <a:extLst>
                  <a:ext uri="{0D108BD9-81ED-4DB2-BD59-A6C34878D82A}">
                    <a16:rowId xmlns:a16="http://schemas.microsoft.com/office/drawing/2014/main" val="10002"/>
                  </a:ext>
                </a:extLst>
              </a:tr>
              <a:tr h="344473">
                <a:tc>
                  <a:txBody>
                    <a:bodyPr/>
                    <a:lstStyle/>
                    <a:p>
                      <a:pPr algn="ctr"/>
                      <a:r>
                        <a:rPr lang="en-US" dirty="0">
                          <a:latin typeface="Consolas" charset="0"/>
                          <a:ea typeface="Consolas" charset="0"/>
                          <a:cs typeface="Consolas" charset="0"/>
                        </a:rPr>
                        <a:t>0xa</a:t>
                      </a:r>
                    </a:p>
                  </a:txBody>
                  <a:tcPr/>
                </a:tc>
                <a:extLst>
                  <a:ext uri="{0D108BD9-81ED-4DB2-BD59-A6C34878D82A}">
                    <a16:rowId xmlns:a16="http://schemas.microsoft.com/office/drawing/2014/main" val="10003"/>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4"/>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21</a:t>
            </a:fld>
            <a:endParaRPr lang="en-US"/>
          </a:p>
        </p:txBody>
      </p:sp>
      <p:sp>
        <p:nvSpPr>
          <p:cNvPr id="6" name="Right Arrow 5"/>
          <p:cNvSpPr/>
          <p:nvPr/>
        </p:nvSpPr>
        <p:spPr>
          <a:xfrm>
            <a:off x="168927" y="2038720"/>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56281" y="1323103"/>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0xFFFFFFFFFFFFFFFF</a:t>
            </a:r>
          </a:p>
        </p:txBody>
      </p:sp>
      <p:sp>
        <p:nvSpPr>
          <p:cNvPr id="8" name="TextBox 7"/>
          <p:cNvSpPr txBox="1"/>
          <p:nvPr/>
        </p:nvSpPr>
        <p:spPr>
          <a:xfrm>
            <a:off x="556281" y="3894252"/>
            <a:ext cx="2831283" cy="369332"/>
          </a:xfrm>
          <a:prstGeom prst="rect">
            <a:avLst/>
          </a:prstGeom>
          <a:noFill/>
        </p:spPr>
        <p:txBody>
          <a:bodyPr wrap="square" rtlCol="0">
            <a:spAutoFit/>
          </a:bodyPr>
          <a:lstStyle/>
          <a:p>
            <a:pPr algn="ctr"/>
            <a:r>
              <a:rPr lang="en-US" dirty="0">
                <a:latin typeface="Consolas" charset="0"/>
                <a:ea typeface="Consolas" charset="0"/>
                <a:cs typeface="Consolas" charset="0"/>
              </a:rPr>
              <a:t>0x0000000000000000</a:t>
            </a:r>
          </a:p>
        </p:txBody>
      </p:sp>
      <p:sp>
        <p:nvSpPr>
          <p:cNvPr id="9" name="TextBox 8"/>
          <p:cNvSpPr txBox="1"/>
          <p:nvPr/>
        </p:nvSpPr>
        <p:spPr>
          <a:xfrm>
            <a:off x="2876952" y="1880117"/>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0x10000</a:t>
            </a:r>
          </a:p>
        </p:txBody>
      </p:sp>
      <p:graphicFrame>
        <p:nvGraphicFramePr>
          <p:cNvPr id="11" name="Table 10"/>
          <p:cNvGraphicFramePr>
            <a:graphicFrameLocks noGrp="1"/>
          </p:cNvGraphicFramePr>
          <p:nvPr/>
        </p:nvGraphicFramePr>
        <p:xfrm>
          <a:off x="556352" y="4872992"/>
          <a:ext cx="3696160" cy="1112520"/>
        </p:xfrm>
        <a:graphic>
          <a:graphicData uri="http://schemas.openxmlformats.org/drawingml/2006/table">
            <a:tbl>
              <a:tblPr firstRow="1" bandRow="1">
                <a:tableStyleId>{5940675A-B579-460E-94D1-54222C63F5DA}</a:tableStyleId>
              </a:tblPr>
              <a:tblGrid>
                <a:gridCol w="1848080">
                  <a:extLst>
                    <a:ext uri="{9D8B030D-6E8A-4147-A177-3AD203B41FA5}">
                      <a16:colId xmlns:a16="http://schemas.microsoft.com/office/drawing/2014/main" val="20000"/>
                    </a:ext>
                  </a:extLst>
                </a:gridCol>
                <a:gridCol w="1848080">
                  <a:extLst>
                    <a:ext uri="{9D8B030D-6E8A-4147-A177-3AD203B41FA5}">
                      <a16:colId xmlns:a16="http://schemas.microsoft.com/office/drawing/2014/main" val="20001"/>
                    </a:ext>
                  </a:extLst>
                </a:gridCol>
              </a:tblGrid>
              <a:tr h="370840">
                <a:tc>
                  <a:txBody>
                    <a:bodyPr/>
                    <a:lstStyle/>
                    <a:p>
                      <a:r>
                        <a:rPr lang="en-US" dirty="0" err="1">
                          <a:latin typeface="Consolas" charset="0"/>
                          <a:ea typeface="Consolas" charset="0"/>
                          <a:cs typeface="Consolas" charset="0"/>
                        </a:rPr>
                        <a:t>rax</a:t>
                      </a:r>
                      <a:endParaRPr lang="en-US" dirty="0">
                        <a:latin typeface="Consolas" charset="0"/>
                        <a:ea typeface="Consolas" charset="0"/>
                        <a:cs typeface="Consolas" charset="0"/>
                      </a:endParaRPr>
                    </a:p>
                  </a:txBody>
                  <a:tcPr/>
                </a:tc>
                <a:tc>
                  <a:txBody>
                    <a:bodyPr/>
                    <a:lstStyle/>
                    <a:p>
                      <a:endParaRPr lang="en-US" dirty="0">
                        <a:latin typeface="Consolas" charset="0"/>
                        <a:ea typeface="Consolas" charset="0"/>
                        <a:cs typeface="Consolas" charset="0"/>
                      </a:endParaRPr>
                    </a:p>
                  </a:txBody>
                  <a:tcPr/>
                </a:tc>
                <a:extLst>
                  <a:ext uri="{0D108BD9-81ED-4DB2-BD59-A6C34878D82A}">
                    <a16:rowId xmlns:a16="http://schemas.microsoft.com/office/drawing/2014/main" val="10000"/>
                  </a:ext>
                </a:extLst>
              </a:tr>
              <a:tr h="370840">
                <a:tc>
                  <a:txBody>
                    <a:bodyPr/>
                    <a:lstStyle/>
                    <a:p>
                      <a:r>
                        <a:rPr lang="en-US" dirty="0" err="1">
                          <a:latin typeface="Consolas" charset="0"/>
                          <a:ea typeface="Consolas" charset="0"/>
                          <a:cs typeface="Consolas" charset="0"/>
                        </a:rPr>
                        <a:t>rsp</a:t>
                      </a:r>
                      <a:endParaRPr lang="en-US" dirty="0">
                        <a:latin typeface="Consolas" charset="0"/>
                        <a:ea typeface="Consolas" charset="0"/>
                        <a:cs typeface="Consolas" charset="0"/>
                      </a:endParaRPr>
                    </a:p>
                  </a:txBody>
                  <a:tcPr/>
                </a:tc>
                <a:tc>
                  <a:txBody>
                    <a:bodyPr/>
                    <a:lstStyle/>
                    <a:p>
                      <a:r>
                        <a:rPr lang="en-US" dirty="0">
                          <a:latin typeface="Consolas" charset="0"/>
                          <a:ea typeface="Consolas" charset="0"/>
                          <a:cs typeface="Consolas" charset="0"/>
                        </a:rPr>
                        <a:t>0x10000</a:t>
                      </a:r>
                    </a:p>
                  </a:txBody>
                  <a:tcPr/>
                </a:tc>
                <a:extLst>
                  <a:ext uri="{0D108BD9-81ED-4DB2-BD59-A6C34878D82A}">
                    <a16:rowId xmlns:a16="http://schemas.microsoft.com/office/drawing/2014/main" val="10001"/>
                  </a:ext>
                </a:extLst>
              </a:tr>
              <a:tr h="370840">
                <a:tc>
                  <a:txBody>
                    <a:bodyPr/>
                    <a:lstStyle/>
                    <a:p>
                      <a:r>
                        <a:rPr lang="en-US" dirty="0" err="1">
                          <a:latin typeface="Consolas" charset="0"/>
                          <a:ea typeface="Consolas" charset="0"/>
                          <a:cs typeface="Consolas" charset="0"/>
                        </a:rPr>
                        <a:t>rbp</a:t>
                      </a:r>
                      <a:endParaRPr lang="en-US" dirty="0">
                        <a:latin typeface="Consolas" charset="0"/>
                        <a:ea typeface="Consolas" charset="0"/>
                        <a:cs typeface="Consolas" charset="0"/>
                      </a:endParaRPr>
                    </a:p>
                  </a:txBody>
                  <a:tcPr/>
                </a:tc>
                <a:tc>
                  <a:txBody>
                    <a:bodyPr/>
                    <a:lstStyle/>
                    <a:p>
                      <a:r>
                        <a:rPr lang="en-US" dirty="0">
                          <a:latin typeface="Consolas" charset="0"/>
                          <a:ea typeface="Consolas" charset="0"/>
                          <a:cs typeface="Consolas" charset="0"/>
                        </a:rPr>
                        <a:t>0x10000</a:t>
                      </a:r>
                    </a:p>
                  </a:txBody>
                  <a:tcPr/>
                </a:tc>
                <a:extLst>
                  <a:ext uri="{0D108BD9-81ED-4DB2-BD59-A6C34878D82A}">
                    <a16:rowId xmlns:a16="http://schemas.microsoft.com/office/drawing/2014/main" val="10002"/>
                  </a:ext>
                </a:extLst>
              </a:tr>
            </a:tbl>
          </a:graphicData>
        </a:graphic>
      </p:graphicFrame>
      <p:sp>
        <p:nvSpPr>
          <p:cNvPr id="12" name="TextBox 11"/>
          <p:cNvSpPr txBox="1"/>
          <p:nvPr/>
        </p:nvSpPr>
        <p:spPr>
          <a:xfrm>
            <a:off x="5043714" y="1692435"/>
            <a:ext cx="4100286" cy="2031325"/>
          </a:xfrm>
          <a:prstGeom prst="rect">
            <a:avLst/>
          </a:prstGeom>
          <a:noFill/>
        </p:spPr>
        <p:txBody>
          <a:bodyPr wrap="square" rtlCol="0">
            <a:spAutoFit/>
          </a:bodyPr>
          <a:lstStyle/>
          <a:p>
            <a:r>
              <a:rPr lang="en-US" dirty="0" err="1">
                <a:latin typeface="Consolas" charset="0"/>
                <a:ea typeface="Consolas" charset="0"/>
                <a:cs typeface="Consolas" charset="0"/>
              </a:rPr>
              <a:t>mov</a:t>
            </a:r>
            <a:r>
              <a:rPr lang="en-US" dirty="0">
                <a:latin typeface="Consolas" charset="0"/>
                <a:ea typeface="Consolas" charset="0"/>
                <a:cs typeface="Consolas" charset="0"/>
              </a:rPr>
              <a:t> </a:t>
            </a:r>
            <a:r>
              <a:rPr lang="en-US" dirty="0" err="1">
                <a:solidFill>
                  <a:schemeClr val="tx2"/>
                </a:solidFill>
                <a:latin typeface="Consolas" charset="0"/>
                <a:ea typeface="Consolas" charset="0"/>
                <a:cs typeface="Consolas" charset="0"/>
              </a:rPr>
              <a:t>rbp</a:t>
            </a:r>
            <a:r>
              <a:rPr lang="en-US" dirty="0" err="1">
                <a:latin typeface="Consolas" charset="0"/>
                <a:ea typeface="Consolas" charset="0"/>
                <a:cs typeface="Consolas" charset="0"/>
              </a:rPr>
              <a:t>,</a:t>
            </a:r>
            <a:r>
              <a:rPr lang="en-US" dirty="0" err="1">
                <a:solidFill>
                  <a:schemeClr val="tx2"/>
                </a:solidFill>
                <a:latin typeface="Consolas" charset="0"/>
                <a:ea typeface="Consolas" charset="0"/>
                <a:cs typeface="Consolas" charset="0"/>
              </a:rPr>
              <a:t>rsp</a:t>
            </a:r>
            <a:endParaRPr lang="en-US" dirty="0">
              <a:solidFill>
                <a:schemeClr val="tx2"/>
              </a:solidFill>
              <a:latin typeface="Consolas" charset="0"/>
              <a:ea typeface="Consolas" charset="0"/>
              <a:cs typeface="Consolas" charset="0"/>
            </a:endParaRPr>
          </a:p>
          <a:p>
            <a:r>
              <a:rPr lang="en-US" dirty="0" err="1">
                <a:latin typeface="Consolas" charset="0"/>
                <a:ea typeface="Consolas" charset="0"/>
                <a:cs typeface="Consolas" charset="0"/>
              </a:rPr>
              <a:t>mov</a:t>
            </a:r>
            <a:r>
              <a:rPr lang="en-US" dirty="0">
                <a:latin typeface="Consolas" charset="0"/>
                <a:ea typeface="Consolas" charset="0"/>
                <a:cs typeface="Consolas" charset="0"/>
              </a:rPr>
              <a:t> DWORD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-0xc],0xa</a:t>
            </a:r>
          </a:p>
          <a:p>
            <a:r>
              <a:rPr lang="en-US" dirty="0" err="1">
                <a:latin typeface="Consolas" charset="0"/>
                <a:ea typeface="Consolas" charset="0"/>
                <a:cs typeface="Consolas" charset="0"/>
              </a:rPr>
              <a:t>mov</a:t>
            </a:r>
            <a:r>
              <a:rPr lang="en-US" dirty="0">
                <a:latin typeface="Consolas" charset="0"/>
                <a:ea typeface="Consolas" charset="0"/>
                <a:cs typeface="Consolas" charset="0"/>
              </a:rPr>
              <a:t> DWORD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-0x8],0x64</a:t>
            </a:r>
          </a:p>
          <a:p>
            <a:r>
              <a:rPr lang="en-US" dirty="0" err="1">
                <a:latin typeface="Consolas" charset="0"/>
                <a:ea typeface="Consolas" charset="0"/>
                <a:cs typeface="Consolas" charset="0"/>
              </a:rPr>
              <a:t>movss</a:t>
            </a:r>
            <a:r>
              <a:rPr lang="en-US" dirty="0">
                <a:latin typeface="Consolas" charset="0"/>
                <a:ea typeface="Consolas" charset="0"/>
                <a:cs typeface="Consolas" charset="0"/>
              </a:rPr>
              <a:t> </a:t>
            </a:r>
            <a:r>
              <a:rPr lang="en-US" dirty="0">
                <a:solidFill>
                  <a:schemeClr val="tx2"/>
                </a:solidFill>
                <a:latin typeface="Consolas" charset="0"/>
                <a:ea typeface="Consolas" charset="0"/>
                <a:cs typeface="Consolas" charset="0"/>
              </a:rPr>
              <a:t>xmm0</a:t>
            </a:r>
            <a:r>
              <a:rPr lang="en-US" dirty="0">
                <a:latin typeface="Consolas" charset="0"/>
                <a:ea typeface="Consolas" charset="0"/>
                <a:cs typeface="Consolas" charset="0"/>
              </a:rPr>
              <a:t>,DWORD PTR [</a:t>
            </a:r>
            <a:r>
              <a:rPr lang="en-US" dirty="0">
                <a:solidFill>
                  <a:schemeClr val="tx2"/>
                </a:solidFill>
                <a:latin typeface="Consolas" charset="0"/>
                <a:ea typeface="Consolas" charset="0"/>
                <a:cs typeface="Consolas" charset="0"/>
              </a:rPr>
              <a:t>rip</a:t>
            </a:r>
            <a:r>
              <a:rPr lang="en-US" dirty="0">
                <a:latin typeface="Consolas" charset="0"/>
                <a:ea typeface="Consolas" charset="0"/>
                <a:cs typeface="Consolas" charset="0"/>
              </a:rPr>
              <a:t>+0xa0]</a:t>
            </a:r>
          </a:p>
          <a:p>
            <a:r>
              <a:rPr lang="en-US" dirty="0" err="1">
                <a:latin typeface="Consolas" charset="0"/>
                <a:ea typeface="Consolas" charset="0"/>
                <a:cs typeface="Consolas" charset="0"/>
              </a:rPr>
              <a:t>movss</a:t>
            </a:r>
            <a:r>
              <a:rPr lang="en-US" dirty="0">
                <a:latin typeface="Consolas" charset="0"/>
                <a:ea typeface="Consolas" charset="0"/>
                <a:cs typeface="Consolas" charset="0"/>
              </a:rPr>
              <a:t> DWORD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-0x4],</a:t>
            </a:r>
            <a:r>
              <a:rPr lang="en-US" dirty="0">
                <a:solidFill>
                  <a:schemeClr val="tx2"/>
                </a:solidFill>
                <a:latin typeface="Consolas" charset="0"/>
                <a:ea typeface="Consolas" charset="0"/>
                <a:cs typeface="Consolas" charset="0"/>
              </a:rPr>
              <a:t>xmm0</a:t>
            </a:r>
          </a:p>
          <a:p>
            <a:r>
              <a:rPr lang="en-US" dirty="0" err="1">
                <a:latin typeface="Consolas" charset="0"/>
                <a:ea typeface="Consolas" charset="0"/>
                <a:cs typeface="Consolas" charset="0"/>
              </a:rPr>
              <a:t>mov</a:t>
            </a:r>
            <a:r>
              <a:rPr lang="en-US" dirty="0">
                <a:latin typeface="Consolas" charset="0"/>
                <a:ea typeface="Consolas" charset="0"/>
                <a:cs typeface="Consolas" charset="0"/>
              </a:rPr>
              <a:t> </a:t>
            </a:r>
            <a:r>
              <a:rPr lang="en-US" dirty="0" err="1">
                <a:solidFill>
                  <a:schemeClr val="tx2"/>
                </a:solidFill>
                <a:latin typeface="Consolas" charset="0"/>
                <a:ea typeface="Consolas" charset="0"/>
                <a:cs typeface="Consolas" charset="0"/>
              </a:rPr>
              <a:t>eax</a:t>
            </a:r>
            <a:r>
              <a:rPr lang="en-US" dirty="0" err="1">
                <a:latin typeface="Consolas" charset="0"/>
                <a:ea typeface="Consolas" charset="0"/>
                <a:cs typeface="Consolas" charset="0"/>
              </a:rPr>
              <a:t>,DWORD</a:t>
            </a:r>
            <a:r>
              <a:rPr lang="en-US" dirty="0">
                <a:latin typeface="Consolas" charset="0"/>
                <a:ea typeface="Consolas" charset="0"/>
                <a:cs typeface="Consolas" charset="0"/>
              </a:rPr>
              <a:t>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-0x8]</a:t>
            </a:r>
          </a:p>
          <a:p>
            <a:r>
              <a:rPr lang="en-US" dirty="0">
                <a:latin typeface="Consolas" charset="0"/>
                <a:ea typeface="Consolas" charset="0"/>
                <a:cs typeface="Consolas" charset="0"/>
              </a:rPr>
              <a:t>add DWORD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-0xc],</a:t>
            </a:r>
            <a:r>
              <a:rPr lang="en-US" dirty="0" err="1">
                <a:solidFill>
                  <a:schemeClr val="tx2"/>
                </a:solidFill>
                <a:latin typeface="Consolas" charset="0"/>
                <a:ea typeface="Consolas" charset="0"/>
                <a:cs typeface="Consolas" charset="0"/>
              </a:rPr>
              <a:t>eax</a:t>
            </a:r>
            <a:endParaRPr lang="en-US" dirty="0">
              <a:solidFill>
                <a:schemeClr val="tx2"/>
              </a:solidFill>
              <a:latin typeface="Consolas" charset="0"/>
              <a:ea typeface="Consolas" charset="0"/>
              <a:cs typeface="Consolas" charset="0"/>
            </a:endParaRPr>
          </a:p>
        </p:txBody>
      </p:sp>
      <p:sp>
        <p:nvSpPr>
          <p:cNvPr id="13" name="Right Arrow 12"/>
          <p:cNvSpPr/>
          <p:nvPr/>
        </p:nvSpPr>
        <p:spPr>
          <a:xfrm>
            <a:off x="4624037" y="2413824"/>
            <a:ext cx="387805"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2FF46A2-08EC-774D-9BF3-1E55BFD38D48}"/>
              </a:ext>
            </a:extLst>
          </p:cNvPr>
          <p:cNvSpPr txBox="1"/>
          <p:nvPr/>
        </p:nvSpPr>
        <p:spPr>
          <a:xfrm>
            <a:off x="2876952" y="221314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0xFFFC</a:t>
            </a:r>
          </a:p>
        </p:txBody>
      </p:sp>
      <p:sp>
        <p:nvSpPr>
          <p:cNvPr id="15" name="TextBox 14">
            <a:extLst>
              <a:ext uri="{FF2B5EF4-FFF2-40B4-BE49-F238E27FC236}">
                <a16:creationId xmlns:a16="http://schemas.microsoft.com/office/drawing/2014/main" id="{8ABD9CCB-F07F-1040-BCCF-2ECF6135188E}"/>
              </a:ext>
            </a:extLst>
          </p:cNvPr>
          <p:cNvSpPr txBox="1"/>
          <p:nvPr/>
        </p:nvSpPr>
        <p:spPr>
          <a:xfrm>
            <a:off x="2876952" y="258320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0xFFF8</a:t>
            </a:r>
          </a:p>
        </p:txBody>
      </p:sp>
      <p:sp>
        <p:nvSpPr>
          <p:cNvPr id="16" name="TextBox 15">
            <a:extLst>
              <a:ext uri="{FF2B5EF4-FFF2-40B4-BE49-F238E27FC236}">
                <a16:creationId xmlns:a16="http://schemas.microsoft.com/office/drawing/2014/main" id="{33C4DD25-06E2-E341-9BBF-ED3A53BFB702}"/>
              </a:ext>
            </a:extLst>
          </p:cNvPr>
          <p:cNvSpPr txBox="1"/>
          <p:nvPr/>
        </p:nvSpPr>
        <p:spPr>
          <a:xfrm>
            <a:off x="2876951" y="294989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0xFFF4</a:t>
            </a:r>
          </a:p>
        </p:txBody>
      </p:sp>
      <p:sp>
        <p:nvSpPr>
          <p:cNvPr id="3" name="Rectangle 2">
            <a:extLst>
              <a:ext uri="{FF2B5EF4-FFF2-40B4-BE49-F238E27FC236}">
                <a16:creationId xmlns:a16="http://schemas.microsoft.com/office/drawing/2014/main" id="{E1081162-93F7-7149-8F0E-E6592365F798}"/>
              </a:ext>
            </a:extLst>
          </p:cNvPr>
          <p:cNvSpPr/>
          <p:nvPr/>
        </p:nvSpPr>
        <p:spPr>
          <a:xfrm>
            <a:off x="530119" y="2038720"/>
            <a:ext cx="2883605" cy="1855532"/>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0" name="TextBox 9">
            <a:extLst>
              <a:ext uri="{FF2B5EF4-FFF2-40B4-BE49-F238E27FC236}">
                <a16:creationId xmlns:a16="http://schemas.microsoft.com/office/drawing/2014/main" id="{B3E3870D-D78C-354B-928A-015326932DA2}"/>
              </a:ext>
            </a:extLst>
          </p:cNvPr>
          <p:cNvSpPr txBox="1"/>
          <p:nvPr/>
        </p:nvSpPr>
        <p:spPr>
          <a:xfrm>
            <a:off x="224971" y="432329"/>
            <a:ext cx="2344058" cy="369332"/>
          </a:xfrm>
          <a:prstGeom prst="rect">
            <a:avLst/>
          </a:prstGeom>
          <a:noFill/>
        </p:spPr>
        <p:txBody>
          <a:bodyPr wrap="square" rtlCol="0">
            <a:spAutoFit/>
          </a:bodyPr>
          <a:lstStyle/>
          <a:p>
            <a:r>
              <a:rPr lang="en-US" dirty="0"/>
              <a:t>GARBAGE?</a:t>
            </a:r>
          </a:p>
        </p:txBody>
      </p:sp>
      <p:cxnSp>
        <p:nvCxnSpPr>
          <p:cNvPr id="18" name="Straight Arrow Connector 17">
            <a:extLst>
              <a:ext uri="{FF2B5EF4-FFF2-40B4-BE49-F238E27FC236}">
                <a16:creationId xmlns:a16="http://schemas.microsoft.com/office/drawing/2014/main" id="{E8D2CC37-1816-2740-A21D-B5A730868CD9}"/>
              </a:ext>
            </a:extLst>
          </p:cNvPr>
          <p:cNvCxnSpPr>
            <a:endCxn id="3" idx="0"/>
          </p:cNvCxnSpPr>
          <p:nvPr/>
        </p:nvCxnSpPr>
        <p:spPr>
          <a:xfrm>
            <a:off x="878114" y="725714"/>
            <a:ext cx="1093808" cy="1313006"/>
          </a:xfrm>
          <a:prstGeom prst="straightConnector1">
            <a:avLst/>
          </a:prstGeom>
          <a:ln w="76200">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915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C2511-1A8D-5446-91F7-A6BDE00005EB}"/>
              </a:ext>
            </a:extLst>
          </p:cNvPr>
          <p:cNvSpPr>
            <a:spLocks noGrp="1"/>
          </p:cNvSpPr>
          <p:nvPr>
            <p:ph type="title"/>
          </p:nvPr>
        </p:nvSpPr>
        <p:spPr/>
        <p:txBody>
          <a:bodyPr/>
          <a:lstStyle/>
          <a:p>
            <a:r>
              <a:rPr lang="en-US" dirty="0"/>
              <a:t>Function Frame</a:t>
            </a:r>
          </a:p>
        </p:txBody>
      </p:sp>
      <p:sp>
        <p:nvSpPr>
          <p:cNvPr id="3" name="Content Placeholder 2">
            <a:extLst>
              <a:ext uri="{FF2B5EF4-FFF2-40B4-BE49-F238E27FC236}">
                <a16:creationId xmlns:a16="http://schemas.microsoft.com/office/drawing/2014/main" id="{24B1113D-CC8F-7F4C-9913-9F427C04478F}"/>
              </a:ext>
            </a:extLst>
          </p:cNvPr>
          <p:cNvSpPr>
            <a:spLocks noGrp="1"/>
          </p:cNvSpPr>
          <p:nvPr>
            <p:ph idx="1"/>
          </p:nvPr>
        </p:nvSpPr>
        <p:spPr/>
        <p:txBody>
          <a:bodyPr/>
          <a:lstStyle/>
          <a:p>
            <a:r>
              <a:rPr lang="en-US" dirty="0"/>
              <a:t>We’re storing data to garbage (less then </a:t>
            </a:r>
            <a:r>
              <a:rPr lang="en-US" dirty="0" err="1"/>
              <a:t>rsp</a:t>
            </a:r>
            <a:r>
              <a:rPr lang="en-US" dirty="0"/>
              <a:t>), what’s going on?</a:t>
            </a:r>
          </a:p>
          <a:p>
            <a:r>
              <a:rPr lang="en-US" dirty="0"/>
              <a:t>x86-64 defines a “red zone”, where the 128-bytes after </a:t>
            </a:r>
            <a:r>
              <a:rPr lang="en-US" dirty="0" err="1"/>
              <a:t>rsp</a:t>
            </a:r>
            <a:r>
              <a:rPr lang="en-US" dirty="0"/>
              <a:t> are “safe” (it will not be modified by interrupt, exception, or signal handlers</a:t>
            </a:r>
          </a:p>
          <a:p>
            <a:endParaRPr lang="en-US" dirty="0"/>
          </a:p>
        </p:txBody>
      </p:sp>
      <p:sp>
        <p:nvSpPr>
          <p:cNvPr id="4" name="Slide Number Placeholder 3">
            <a:extLst>
              <a:ext uri="{FF2B5EF4-FFF2-40B4-BE49-F238E27FC236}">
                <a16:creationId xmlns:a16="http://schemas.microsoft.com/office/drawing/2014/main" id="{0CD54151-43D7-EC48-ABE9-63F6D4BF7404}"/>
              </a:ext>
            </a:extLst>
          </p:cNvPr>
          <p:cNvSpPr>
            <a:spLocks noGrp="1"/>
          </p:cNvSpPr>
          <p:nvPr>
            <p:ph type="sldNum" sz="quarter" idx="12"/>
          </p:nvPr>
        </p:nvSpPr>
        <p:spPr/>
        <p:txBody>
          <a:bodyPr/>
          <a:lstStyle/>
          <a:p>
            <a:fld id="{FCFB7E3C-6220-8942-988C-3F6E25750AD7}" type="slidenum">
              <a:rPr lang="en-US" smtClean="0"/>
              <a:t>22</a:t>
            </a:fld>
            <a:endParaRPr lang="en-US"/>
          </a:p>
        </p:txBody>
      </p:sp>
    </p:spTree>
    <p:extLst>
      <p:ext uri="{BB962C8B-B14F-4D97-AF65-F5344CB8AC3E}">
        <p14:creationId xmlns:p14="http://schemas.microsoft.com/office/powerpoint/2010/main" val="3437515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p>
            <a:r>
              <a:rPr lang="en-US" dirty="0"/>
              <a:t>Function Frame</a:t>
            </a:r>
          </a:p>
        </p:txBody>
      </p:sp>
      <p:graphicFrame>
        <p:nvGraphicFramePr>
          <p:cNvPr id="5" name="Content Placeholder 4"/>
          <p:cNvGraphicFramePr>
            <a:graphicFrameLocks noGrp="1"/>
          </p:cNvGraphicFramePr>
          <p:nvPr>
            <p:ph idx="1"/>
          </p:nvPr>
        </p:nvGraphicFramePr>
        <p:xfrm>
          <a:off x="556281" y="1692435"/>
          <a:ext cx="2831284" cy="219456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344473">
                <a:tc>
                  <a:txBody>
                    <a:bodyPr/>
                    <a:lstStyle/>
                    <a:p>
                      <a:pPr algn="ctr"/>
                      <a:r>
                        <a:rPr lang="is-IS" dirty="0">
                          <a:latin typeface="Consolas" charset="0"/>
                          <a:ea typeface="Consolas" charset="0"/>
                          <a:cs typeface="Consolas" charset="0"/>
                        </a:rPr>
                        <a:t>…</a:t>
                      </a:r>
                      <a:endParaRPr lang="en-US" dirty="0">
                        <a:latin typeface="Consolas" charset="0"/>
                        <a:ea typeface="Consolas" charset="0"/>
                        <a:cs typeface="Consolas" charset="0"/>
                      </a:endParaRPr>
                    </a:p>
                  </a:txBody>
                  <a:tcPr/>
                </a:tc>
                <a:extLst>
                  <a:ext uri="{0D108BD9-81ED-4DB2-BD59-A6C34878D82A}">
                    <a16:rowId xmlns:a16="http://schemas.microsoft.com/office/drawing/2014/main" val="10000"/>
                  </a:ext>
                </a:extLst>
              </a:tr>
              <a:tr h="344473">
                <a:tc>
                  <a:txBody>
                    <a:bodyPr/>
                    <a:lstStyle/>
                    <a:p>
                      <a:endParaRPr lang="en-US" dirty="0">
                        <a:latin typeface="Consolas" charset="0"/>
                        <a:ea typeface="Consolas" charset="0"/>
                        <a:cs typeface="Consolas" charset="0"/>
                      </a:endParaRPr>
                    </a:p>
                  </a:txBody>
                  <a:tcPr/>
                </a:tc>
                <a:extLst>
                  <a:ext uri="{0D108BD9-81ED-4DB2-BD59-A6C34878D82A}">
                    <a16:rowId xmlns:a16="http://schemas.microsoft.com/office/drawing/2014/main" val="10001"/>
                  </a:ext>
                </a:extLst>
              </a:tr>
              <a:tr h="344473">
                <a:tc>
                  <a:txBody>
                    <a:bodyPr/>
                    <a:lstStyle/>
                    <a:p>
                      <a:endParaRPr lang="en-US">
                        <a:latin typeface="Consolas" charset="0"/>
                        <a:ea typeface="Consolas" charset="0"/>
                        <a:cs typeface="Consolas" charset="0"/>
                      </a:endParaRPr>
                    </a:p>
                  </a:txBody>
                  <a:tcPr/>
                </a:tc>
                <a:extLst>
                  <a:ext uri="{0D108BD9-81ED-4DB2-BD59-A6C34878D82A}">
                    <a16:rowId xmlns:a16="http://schemas.microsoft.com/office/drawing/2014/main" val="10002"/>
                  </a:ext>
                </a:extLst>
              </a:tr>
              <a:tr h="344473">
                <a:tc>
                  <a:txBody>
                    <a:bodyPr/>
                    <a:lstStyle/>
                    <a:p>
                      <a:pPr algn="ctr"/>
                      <a:r>
                        <a:rPr lang="en-US" dirty="0">
                          <a:latin typeface="Consolas" charset="0"/>
                          <a:ea typeface="Consolas" charset="0"/>
                          <a:cs typeface="Consolas" charset="0"/>
                        </a:rPr>
                        <a:t>0xa</a:t>
                      </a:r>
                    </a:p>
                  </a:txBody>
                  <a:tcPr/>
                </a:tc>
                <a:extLst>
                  <a:ext uri="{0D108BD9-81ED-4DB2-BD59-A6C34878D82A}">
                    <a16:rowId xmlns:a16="http://schemas.microsoft.com/office/drawing/2014/main" val="10003"/>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4"/>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23</a:t>
            </a:fld>
            <a:endParaRPr lang="en-US"/>
          </a:p>
        </p:txBody>
      </p:sp>
      <p:sp>
        <p:nvSpPr>
          <p:cNvPr id="6" name="Right Arrow 5"/>
          <p:cNvSpPr/>
          <p:nvPr/>
        </p:nvSpPr>
        <p:spPr>
          <a:xfrm>
            <a:off x="168927" y="2038720"/>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56281" y="1323103"/>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0xFFFFFFFFFFFFFFFF</a:t>
            </a:r>
          </a:p>
        </p:txBody>
      </p:sp>
      <p:sp>
        <p:nvSpPr>
          <p:cNvPr id="8" name="TextBox 7"/>
          <p:cNvSpPr txBox="1"/>
          <p:nvPr/>
        </p:nvSpPr>
        <p:spPr>
          <a:xfrm>
            <a:off x="556281" y="3894252"/>
            <a:ext cx="2831283" cy="369332"/>
          </a:xfrm>
          <a:prstGeom prst="rect">
            <a:avLst/>
          </a:prstGeom>
          <a:noFill/>
        </p:spPr>
        <p:txBody>
          <a:bodyPr wrap="square" rtlCol="0">
            <a:spAutoFit/>
          </a:bodyPr>
          <a:lstStyle/>
          <a:p>
            <a:pPr algn="ctr"/>
            <a:r>
              <a:rPr lang="en-US" dirty="0">
                <a:latin typeface="Consolas" charset="0"/>
                <a:ea typeface="Consolas" charset="0"/>
                <a:cs typeface="Consolas" charset="0"/>
              </a:rPr>
              <a:t>0x0000000000000000</a:t>
            </a:r>
          </a:p>
        </p:txBody>
      </p:sp>
      <p:sp>
        <p:nvSpPr>
          <p:cNvPr id="9" name="TextBox 8"/>
          <p:cNvSpPr txBox="1"/>
          <p:nvPr/>
        </p:nvSpPr>
        <p:spPr>
          <a:xfrm>
            <a:off x="2876952" y="1880117"/>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0x10000</a:t>
            </a:r>
          </a:p>
        </p:txBody>
      </p:sp>
      <p:graphicFrame>
        <p:nvGraphicFramePr>
          <p:cNvPr id="11" name="Table 10"/>
          <p:cNvGraphicFramePr>
            <a:graphicFrameLocks noGrp="1"/>
          </p:cNvGraphicFramePr>
          <p:nvPr/>
        </p:nvGraphicFramePr>
        <p:xfrm>
          <a:off x="556352" y="4872992"/>
          <a:ext cx="3696160" cy="1112520"/>
        </p:xfrm>
        <a:graphic>
          <a:graphicData uri="http://schemas.openxmlformats.org/drawingml/2006/table">
            <a:tbl>
              <a:tblPr firstRow="1" bandRow="1">
                <a:tableStyleId>{5940675A-B579-460E-94D1-54222C63F5DA}</a:tableStyleId>
              </a:tblPr>
              <a:tblGrid>
                <a:gridCol w="1848080">
                  <a:extLst>
                    <a:ext uri="{9D8B030D-6E8A-4147-A177-3AD203B41FA5}">
                      <a16:colId xmlns:a16="http://schemas.microsoft.com/office/drawing/2014/main" val="20000"/>
                    </a:ext>
                  </a:extLst>
                </a:gridCol>
                <a:gridCol w="1848080">
                  <a:extLst>
                    <a:ext uri="{9D8B030D-6E8A-4147-A177-3AD203B41FA5}">
                      <a16:colId xmlns:a16="http://schemas.microsoft.com/office/drawing/2014/main" val="20001"/>
                    </a:ext>
                  </a:extLst>
                </a:gridCol>
              </a:tblGrid>
              <a:tr h="370840">
                <a:tc>
                  <a:txBody>
                    <a:bodyPr/>
                    <a:lstStyle/>
                    <a:p>
                      <a:r>
                        <a:rPr lang="en-US" dirty="0" err="1">
                          <a:latin typeface="Consolas" charset="0"/>
                          <a:ea typeface="Consolas" charset="0"/>
                          <a:cs typeface="Consolas" charset="0"/>
                        </a:rPr>
                        <a:t>rax</a:t>
                      </a:r>
                      <a:endParaRPr lang="en-US" dirty="0">
                        <a:latin typeface="Consolas" charset="0"/>
                        <a:ea typeface="Consolas" charset="0"/>
                        <a:cs typeface="Consolas" charset="0"/>
                      </a:endParaRPr>
                    </a:p>
                  </a:txBody>
                  <a:tcPr/>
                </a:tc>
                <a:tc>
                  <a:txBody>
                    <a:bodyPr/>
                    <a:lstStyle/>
                    <a:p>
                      <a:endParaRPr lang="en-US" dirty="0">
                        <a:latin typeface="Consolas" charset="0"/>
                        <a:ea typeface="Consolas" charset="0"/>
                        <a:cs typeface="Consolas" charset="0"/>
                      </a:endParaRPr>
                    </a:p>
                  </a:txBody>
                  <a:tcPr/>
                </a:tc>
                <a:extLst>
                  <a:ext uri="{0D108BD9-81ED-4DB2-BD59-A6C34878D82A}">
                    <a16:rowId xmlns:a16="http://schemas.microsoft.com/office/drawing/2014/main" val="10000"/>
                  </a:ext>
                </a:extLst>
              </a:tr>
              <a:tr h="370840">
                <a:tc>
                  <a:txBody>
                    <a:bodyPr/>
                    <a:lstStyle/>
                    <a:p>
                      <a:r>
                        <a:rPr lang="en-US" dirty="0" err="1">
                          <a:latin typeface="Consolas" charset="0"/>
                          <a:ea typeface="Consolas" charset="0"/>
                          <a:cs typeface="Consolas" charset="0"/>
                        </a:rPr>
                        <a:t>rsp</a:t>
                      </a:r>
                      <a:endParaRPr lang="en-US" dirty="0">
                        <a:latin typeface="Consolas" charset="0"/>
                        <a:ea typeface="Consolas" charset="0"/>
                        <a:cs typeface="Consolas" charset="0"/>
                      </a:endParaRPr>
                    </a:p>
                  </a:txBody>
                  <a:tcPr/>
                </a:tc>
                <a:tc>
                  <a:txBody>
                    <a:bodyPr/>
                    <a:lstStyle/>
                    <a:p>
                      <a:r>
                        <a:rPr lang="en-US" dirty="0">
                          <a:latin typeface="Consolas" charset="0"/>
                          <a:ea typeface="Consolas" charset="0"/>
                          <a:cs typeface="Consolas" charset="0"/>
                        </a:rPr>
                        <a:t>0x10000</a:t>
                      </a:r>
                    </a:p>
                  </a:txBody>
                  <a:tcPr/>
                </a:tc>
                <a:extLst>
                  <a:ext uri="{0D108BD9-81ED-4DB2-BD59-A6C34878D82A}">
                    <a16:rowId xmlns:a16="http://schemas.microsoft.com/office/drawing/2014/main" val="10001"/>
                  </a:ext>
                </a:extLst>
              </a:tr>
              <a:tr h="370840">
                <a:tc>
                  <a:txBody>
                    <a:bodyPr/>
                    <a:lstStyle/>
                    <a:p>
                      <a:r>
                        <a:rPr lang="en-US" dirty="0" err="1">
                          <a:latin typeface="Consolas" charset="0"/>
                          <a:ea typeface="Consolas" charset="0"/>
                          <a:cs typeface="Consolas" charset="0"/>
                        </a:rPr>
                        <a:t>rbp</a:t>
                      </a:r>
                      <a:endParaRPr lang="en-US" dirty="0">
                        <a:latin typeface="Consolas" charset="0"/>
                        <a:ea typeface="Consolas" charset="0"/>
                        <a:cs typeface="Consolas" charset="0"/>
                      </a:endParaRPr>
                    </a:p>
                  </a:txBody>
                  <a:tcPr/>
                </a:tc>
                <a:tc>
                  <a:txBody>
                    <a:bodyPr/>
                    <a:lstStyle/>
                    <a:p>
                      <a:r>
                        <a:rPr lang="en-US" dirty="0">
                          <a:latin typeface="Consolas" charset="0"/>
                          <a:ea typeface="Consolas" charset="0"/>
                          <a:cs typeface="Consolas" charset="0"/>
                        </a:rPr>
                        <a:t>0x10000</a:t>
                      </a:r>
                    </a:p>
                  </a:txBody>
                  <a:tcPr/>
                </a:tc>
                <a:extLst>
                  <a:ext uri="{0D108BD9-81ED-4DB2-BD59-A6C34878D82A}">
                    <a16:rowId xmlns:a16="http://schemas.microsoft.com/office/drawing/2014/main" val="10002"/>
                  </a:ext>
                </a:extLst>
              </a:tr>
            </a:tbl>
          </a:graphicData>
        </a:graphic>
      </p:graphicFrame>
      <p:sp>
        <p:nvSpPr>
          <p:cNvPr id="12" name="TextBox 11"/>
          <p:cNvSpPr txBox="1"/>
          <p:nvPr/>
        </p:nvSpPr>
        <p:spPr>
          <a:xfrm>
            <a:off x="5043714" y="1692435"/>
            <a:ext cx="4100286" cy="2031325"/>
          </a:xfrm>
          <a:prstGeom prst="rect">
            <a:avLst/>
          </a:prstGeom>
          <a:noFill/>
        </p:spPr>
        <p:txBody>
          <a:bodyPr wrap="square" rtlCol="0">
            <a:spAutoFit/>
          </a:bodyPr>
          <a:lstStyle/>
          <a:p>
            <a:r>
              <a:rPr lang="en-US" dirty="0" err="1">
                <a:latin typeface="Consolas" charset="0"/>
                <a:ea typeface="Consolas" charset="0"/>
                <a:cs typeface="Consolas" charset="0"/>
              </a:rPr>
              <a:t>mov</a:t>
            </a:r>
            <a:r>
              <a:rPr lang="en-US" dirty="0">
                <a:latin typeface="Consolas" charset="0"/>
                <a:ea typeface="Consolas" charset="0"/>
                <a:cs typeface="Consolas" charset="0"/>
              </a:rPr>
              <a:t> </a:t>
            </a:r>
            <a:r>
              <a:rPr lang="en-US" dirty="0" err="1">
                <a:solidFill>
                  <a:schemeClr val="tx2"/>
                </a:solidFill>
                <a:latin typeface="Consolas" charset="0"/>
                <a:ea typeface="Consolas" charset="0"/>
                <a:cs typeface="Consolas" charset="0"/>
              </a:rPr>
              <a:t>rbp</a:t>
            </a:r>
            <a:r>
              <a:rPr lang="en-US" dirty="0" err="1">
                <a:latin typeface="Consolas" charset="0"/>
                <a:ea typeface="Consolas" charset="0"/>
                <a:cs typeface="Consolas" charset="0"/>
              </a:rPr>
              <a:t>,</a:t>
            </a:r>
            <a:r>
              <a:rPr lang="en-US" dirty="0" err="1">
                <a:solidFill>
                  <a:schemeClr val="tx2"/>
                </a:solidFill>
                <a:latin typeface="Consolas" charset="0"/>
                <a:ea typeface="Consolas" charset="0"/>
                <a:cs typeface="Consolas" charset="0"/>
              </a:rPr>
              <a:t>rsp</a:t>
            </a:r>
            <a:endParaRPr lang="en-US" dirty="0">
              <a:solidFill>
                <a:schemeClr val="tx2"/>
              </a:solidFill>
              <a:latin typeface="Consolas" charset="0"/>
              <a:ea typeface="Consolas" charset="0"/>
              <a:cs typeface="Consolas" charset="0"/>
            </a:endParaRPr>
          </a:p>
          <a:p>
            <a:r>
              <a:rPr lang="en-US" dirty="0" err="1">
                <a:latin typeface="Consolas" charset="0"/>
                <a:ea typeface="Consolas" charset="0"/>
                <a:cs typeface="Consolas" charset="0"/>
              </a:rPr>
              <a:t>mov</a:t>
            </a:r>
            <a:r>
              <a:rPr lang="en-US" dirty="0">
                <a:latin typeface="Consolas" charset="0"/>
                <a:ea typeface="Consolas" charset="0"/>
                <a:cs typeface="Consolas" charset="0"/>
              </a:rPr>
              <a:t> DWORD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-0xc],0xa</a:t>
            </a:r>
          </a:p>
          <a:p>
            <a:r>
              <a:rPr lang="en-US" dirty="0" err="1">
                <a:latin typeface="Consolas" charset="0"/>
                <a:ea typeface="Consolas" charset="0"/>
                <a:cs typeface="Consolas" charset="0"/>
              </a:rPr>
              <a:t>mov</a:t>
            </a:r>
            <a:r>
              <a:rPr lang="en-US" dirty="0">
                <a:latin typeface="Consolas" charset="0"/>
                <a:ea typeface="Consolas" charset="0"/>
                <a:cs typeface="Consolas" charset="0"/>
              </a:rPr>
              <a:t> DWORD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-0x8],0x64</a:t>
            </a:r>
          </a:p>
          <a:p>
            <a:r>
              <a:rPr lang="en-US" dirty="0" err="1">
                <a:latin typeface="Consolas" charset="0"/>
                <a:ea typeface="Consolas" charset="0"/>
                <a:cs typeface="Consolas" charset="0"/>
              </a:rPr>
              <a:t>movss</a:t>
            </a:r>
            <a:r>
              <a:rPr lang="en-US" dirty="0">
                <a:latin typeface="Consolas" charset="0"/>
                <a:ea typeface="Consolas" charset="0"/>
                <a:cs typeface="Consolas" charset="0"/>
              </a:rPr>
              <a:t> </a:t>
            </a:r>
            <a:r>
              <a:rPr lang="en-US" dirty="0">
                <a:solidFill>
                  <a:schemeClr val="tx2"/>
                </a:solidFill>
                <a:latin typeface="Consolas" charset="0"/>
                <a:ea typeface="Consolas" charset="0"/>
                <a:cs typeface="Consolas" charset="0"/>
              </a:rPr>
              <a:t>xmm0</a:t>
            </a:r>
            <a:r>
              <a:rPr lang="en-US" dirty="0">
                <a:latin typeface="Consolas" charset="0"/>
                <a:ea typeface="Consolas" charset="0"/>
                <a:cs typeface="Consolas" charset="0"/>
              </a:rPr>
              <a:t>,DWORD PTR [</a:t>
            </a:r>
            <a:r>
              <a:rPr lang="en-US" dirty="0">
                <a:solidFill>
                  <a:schemeClr val="tx2"/>
                </a:solidFill>
                <a:latin typeface="Consolas" charset="0"/>
                <a:ea typeface="Consolas" charset="0"/>
                <a:cs typeface="Consolas" charset="0"/>
              </a:rPr>
              <a:t>rip</a:t>
            </a:r>
            <a:r>
              <a:rPr lang="en-US" dirty="0">
                <a:latin typeface="Consolas" charset="0"/>
                <a:ea typeface="Consolas" charset="0"/>
                <a:cs typeface="Consolas" charset="0"/>
              </a:rPr>
              <a:t>+0xa0]</a:t>
            </a:r>
          </a:p>
          <a:p>
            <a:r>
              <a:rPr lang="en-US" dirty="0" err="1">
                <a:latin typeface="Consolas" charset="0"/>
                <a:ea typeface="Consolas" charset="0"/>
                <a:cs typeface="Consolas" charset="0"/>
              </a:rPr>
              <a:t>movss</a:t>
            </a:r>
            <a:r>
              <a:rPr lang="en-US" dirty="0">
                <a:latin typeface="Consolas" charset="0"/>
                <a:ea typeface="Consolas" charset="0"/>
                <a:cs typeface="Consolas" charset="0"/>
              </a:rPr>
              <a:t> DWORD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-0x4],</a:t>
            </a:r>
            <a:r>
              <a:rPr lang="en-US" dirty="0">
                <a:solidFill>
                  <a:schemeClr val="tx2"/>
                </a:solidFill>
                <a:latin typeface="Consolas" charset="0"/>
                <a:ea typeface="Consolas" charset="0"/>
                <a:cs typeface="Consolas" charset="0"/>
              </a:rPr>
              <a:t>xmm0</a:t>
            </a:r>
          </a:p>
          <a:p>
            <a:r>
              <a:rPr lang="en-US" dirty="0" err="1">
                <a:latin typeface="Consolas" charset="0"/>
                <a:ea typeface="Consolas" charset="0"/>
                <a:cs typeface="Consolas" charset="0"/>
              </a:rPr>
              <a:t>mov</a:t>
            </a:r>
            <a:r>
              <a:rPr lang="en-US" dirty="0">
                <a:latin typeface="Consolas" charset="0"/>
                <a:ea typeface="Consolas" charset="0"/>
                <a:cs typeface="Consolas" charset="0"/>
              </a:rPr>
              <a:t> </a:t>
            </a:r>
            <a:r>
              <a:rPr lang="en-US" dirty="0" err="1">
                <a:solidFill>
                  <a:schemeClr val="tx2"/>
                </a:solidFill>
                <a:latin typeface="Consolas" charset="0"/>
                <a:ea typeface="Consolas" charset="0"/>
                <a:cs typeface="Consolas" charset="0"/>
              </a:rPr>
              <a:t>eax</a:t>
            </a:r>
            <a:r>
              <a:rPr lang="en-US" dirty="0" err="1">
                <a:latin typeface="Consolas" charset="0"/>
                <a:ea typeface="Consolas" charset="0"/>
                <a:cs typeface="Consolas" charset="0"/>
              </a:rPr>
              <a:t>,DWORD</a:t>
            </a:r>
            <a:r>
              <a:rPr lang="en-US" dirty="0">
                <a:latin typeface="Consolas" charset="0"/>
                <a:ea typeface="Consolas" charset="0"/>
                <a:cs typeface="Consolas" charset="0"/>
              </a:rPr>
              <a:t>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-0x8]</a:t>
            </a:r>
          </a:p>
          <a:p>
            <a:r>
              <a:rPr lang="en-US" dirty="0">
                <a:latin typeface="Consolas" charset="0"/>
                <a:ea typeface="Consolas" charset="0"/>
                <a:cs typeface="Consolas" charset="0"/>
              </a:rPr>
              <a:t>add DWORD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-0xc],</a:t>
            </a:r>
            <a:r>
              <a:rPr lang="en-US" dirty="0" err="1">
                <a:solidFill>
                  <a:schemeClr val="tx2"/>
                </a:solidFill>
                <a:latin typeface="Consolas" charset="0"/>
                <a:ea typeface="Consolas" charset="0"/>
                <a:cs typeface="Consolas" charset="0"/>
              </a:rPr>
              <a:t>eax</a:t>
            </a:r>
            <a:endParaRPr lang="en-US" dirty="0">
              <a:solidFill>
                <a:schemeClr val="tx2"/>
              </a:solidFill>
              <a:latin typeface="Consolas" charset="0"/>
              <a:ea typeface="Consolas" charset="0"/>
              <a:cs typeface="Consolas" charset="0"/>
            </a:endParaRPr>
          </a:p>
        </p:txBody>
      </p:sp>
      <p:sp>
        <p:nvSpPr>
          <p:cNvPr id="13" name="Right Arrow 12"/>
          <p:cNvSpPr/>
          <p:nvPr/>
        </p:nvSpPr>
        <p:spPr>
          <a:xfrm>
            <a:off x="4624037" y="2413824"/>
            <a:ext cx="387805"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2FF46A2-08EC-774D-9BF3-1E55BFD38D48}"/>
              </a:ext>
            </a:extLst>
          </p:cNvPr>
          <p:cNvSpPr txBox="1"/>
          <p:nvPr/>
        </p:nvSpPr>
        <p:spPr>
          <a:xfrm>
            <a:off x="2876952" y="221314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0xFFFC</a:t>
            </a:r>
          </a:p>
        </p:txBody>
      </p:sp>
      <p:sp>
        <p:nvSpPr>
          <p:cNvPr id="15" name="TextBox 14">
            <a:extLst>
              <a:ext uri="{FF2B5EF4-FFF2-40B4-BE49-F238E27FC236}">
                <a16:creationId xmlns:a16="http://schemas.microsoft.com/office/drawing/2014/main" id="{8ABD9CCB-F07F-1040-BCCF-2ECF6135188E}"/>
              </a:ext>
            </a:extLst>
          </p:cNvPr>
          <p:cNvSpPr txBox="1"/>
          <p:nvPr/>
        </p:nvSpPr>
        <p:spPr>
          <a:xfrm>
            <a:off x="2876952" y="258320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0xFFF8</a:t>
            </a:r>
          </a:p>
        </p:txBody>
      </p:sp>
      <p:sp>
        <p:nvSpPr>
          <p:cNvPr id="16" name="TextBox 15">
            <a:extLst>
              <a:ext uri="{FF2B5EF4-FFF2-40B4-BE49-F238E27FC236}">
                <a16:creationId xmlns:a16="http://schemas.microsoft.com/office/drawing/2014/main" id="{33C4DD25-06E2-E341-9BBF-ED3A53BFB702}"/>
              </a:ext>
            </a:extLst>
          </p:cNvPr>
          <p:cNvSpPr txBox="1"/>
          <p:nvPr/>
        </p:nvSpPr>
        <p:spPr>
          <a:xfrm>
            <a:off x="2876951" y="294989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0xFFF4</a:t>
            </a:r>
          </a:p>
        </p:txBody>
      </p:sp>
      <p:sp>
        <p:nvSpPr>
          <p:cNvPr id="3" name="Rectangle 2">
            <a:extLst>
              <a:ext uri="{FF2B5EF4-FFF2-40B4-BE49-F238E27FC236}">
                <a16:creationId xmlns:a16="http://schemas.microsoft.com/office/drawing/2014/main" id="{E1081162-93F7-7149-8F0E-E6592365F798}"/>
              </a:ext>
            </a:extLst>
          </p:cNvPr>
          <p:cNvSpPr/>
          <p:nvPr/>
        </p:nvSpPr>
        <p:spPr>
          <a:xfrm>
            <a:off x="530119" y="2038720"/>
            <a:ext cx="2883605" cy="1855532"/>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0" name="TextBox 9">
            <a:extLst>
              <a:ext uri="{FF2B5EF4-FFF2-40B4-BE49-F238E27FC236}">
                <a16:creationId xmlns:a16="http://schemas.microsoft.com/office/drawing/2014/main" id="{B3E3870D-D78C-354B-928A-015326932DA2}"/>
              </a:ext>
            </a:extLst>
          </p:cNvPr>
          <p:cNvSpPr txBox="1"/>
          <p:nvPr/>
        </p:nvSpPr>
        <p:spPr>
          <a:xfrm>
            <a:off x="224971" y="432329"/>
            <a:ext cx="2344058" cy="369332"/>
          </a:xfrm>
          <a:prstGeom prst="rect">
            <a:avLst/>
          </a:prstGeom>
          <a:noFill/>
        </p:spPr>
        <p:txBody>
          <a:bodyPr wrap="square" rtlCol="0">
            <a:spAutoFit/>
          </a:bodyPr>
          <a:lstStyle/>
          <a:p>
            <a:r>
              <a:rPr lang="en-US" dirty="0"/>
              <a:t>RED ZONE!</a:t>
            </a:r>
          </a:p>
        </p:txBody>
      </p:sp>
      <p:cxnSp>
        <p:nvCxnSpPr>
          <p:cNvPr id="18" name="Straight Arrow Connector 17">
            <a:extLst>
              <a:ext uri="{FF2B5EF4-FFF2-40B4-BE49-F238E27FC236}">
                <a16:creationId xmlns:a16="http://schemas.microsoft.com/office/drawing/2014/main" id="{E8D2CC37-1816-2740-A21D-B5A730868CD9}"/>
              </a:ext>
            </a:extLst>
          </p:cNvPr>
          <p:cNvCxnSpPr>
            <a:endCxn id="3" idx="0"/>
          </p:cNvCxnSpPr>
          <p:nvPr/>
        </p:nvCxnSpPr>
        <p:spPr>
          <a:xfrm>
            <a:off x="878114" y="725714"/>
            <a:ext cx="1093808" cy="1313006"/>
          </a:xfrm>
          <a:prstGeom prst="straightConnector1">
            <a:avLst/>
          </a:prstGeom>
          <a:ln w="76200">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3766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p>
            <a:r>
              <a:rPr lang="en-US" dirty="0"/>
              <a:t>Function Frame</a:t>
            </a:r>
          </a:p>
        </p:txBody>
      </p:sp>
      <p:graphicFrame>
        <p:nvGraphicFramePr>
          <p:cNvPr id="5" name="Content Placeholder 4"/>
          <p:cNvGraphicFramePr>
            <a:graphicFrameLocks noGrp="1"/>
          </p:cNvGraphicFramePr>
          <p:nvPr>
            <p:ph idx="1"/>
          </p:nvPr>
        </p:nvGraphicFramePr>
        <p:xfrm>
          <a:off x="556281" y="1692435"/>
          <a:ext cx="2831284" cy="219456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344473">
                <a:tc>
                  <a:txBody>
                    <a:bodyPr/>
                    <a:lstStyle/>
                    <a:p>
                      <a:pPr algn="ctr"/>
                      <a:r>
                        <a:rPr lang="is-IS" dirty="0">
                          <a:latin typeface="Consolas" charset="0"/>
                          <a:ea typeface="Consolas" charset="0"/>
                          <a:cs typeface="Consolas" charset="0"/>
                        </a:rPr>
                        <a:t>…</a:t>
                      </a:r>
                      <a:endParaRPr lang="en-US" dirty="0">
                        <a:latin typeface="Consolas" charset="0"/>
                        <a:ea typeface="Consolas" charset="0"/>
                        <a:cs typeface="Consolas" charset="0"/>
                      </a:endParaRPr>
                    </a:p>
                  </a:txBody>
                  <a:tcPr/>
                </a:tc>
                <a:extLst>
                  <a:ext uri="{0D108BD9-81ED-4DB2-BD59-A6C34878D82A}">
                    <a16:rowId xmlns:a16="http://schemas.microsoft.com/office/drawing/2014/main" val="10000"/>
                  </a:ext>
                </a:extLst>
              </a:tr>
              <a:tr h="344473">
                <a:tc>
                  <a:txBody>
                    <a:bodyPr/>
                    <a:lstStyle/>
                    <a:p>
                      <a:endParaRPr lang="en-US" dirty="0">
                        <a:latin typeface="Consolas" charset="0"/>
                        <a:ea typeface="Consolas" charset="0"/>
                        <a:cs typeface="Consolas" charset="0"/>
                      </a:endParaRPr>
                    </a:p>
                  </a:txBody>
                  <a:tcPr/>
                </a:tc>
                <a:extLst>
                  <a:ext uri="{0D108BD9-81ED-4DB2-BD59-A6C34878D82A}">
                    <a16:rowId xmlns:a16="http://schemas.microsoft.com/office/drawing/2014/main" val="10001"/>
                  </a:ext>
                </a:extLst>
              </a:tr>
              <a:tr h="344473">
                <a:tc>
                  <a:txBody>
                    <a:bodyPr/>
                    <a:lstStyle/>
                    <a:p>
                      <a:endParaRPr lang="en-US">
                        <a:latin typeface="Consolas" charset="0"/>
                        <a:ea typeface="Consolas" charset="0"/>
                        <a:cs typeface="Consolas" charset="0"/>
                      </a:endParaRPr>
                    </a:p>
                  </a:txBody>
                  <a:tcPr/>
                </a:tc>
                <a:extLst>
                  <a:ext uri="{0D108BD9-81ED-4DB2-BD59-A6C34878D82A}">
                    <a16:rowId xmlns:a16="http://schemas.microsoft.com/office/drawing/2014/main" val="10002"/>
                  </a:ext>
                </a:extLst>
              </a:tr>
              <a:tr h="344473">
                <a:tc>
                  <a:txBody>
                    <a:bodyPr/>
                    <a:lstStyle/>
                    <a:p>
                      <a:pPr algn="ctr"/>
                      <a:r>
                        <a:rPr lang="en-US" dirty="0">
                          <a:latin typeface="Consolas" charset="0"/>
                          <a:ea typeface="Consolas" charset="0"/>
                          <a:cs typeface="Consolas" charset="0"/>
                        </a:rPr>
                        <a:t>0xa</a:t>
                      </a:r>
                    </a:p>
                  </a:txBody>
                  <a:tcPr/>
                </a:tc>
                <a:extLst>
                  <a:ext uri="{0D108BD9-81ED-4DB2-BD59-A6C34878D82A}">
                    <a16:rowId xmlns:a16="http://schemas.microsoft.com/office/drawing/2014/main" val="10003"/>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4"/>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24</a:t>
            </a:fld>
            <a:endParaRPr lang="en-US"/>
          </a:p>
        </p:txBody>
      </p:sp>
      <p:sp>
        <p:nvSpPr>
          <p:cNvPr id="6" name="Right Arrow 5"/>
          <p:cNvSpPr/>
          <p:nvPr/>
        </p:nvSpPr>
        <p:spPr>
          <a:xfrm>
            <a:off x="168927" y="2038720"/>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56281" y="1323103"/>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0xFFFFFFFFFFFFFFFF</a:t>
            </a:r>
          </a:p>
        </p:txBody>
      </p:sp>
      <p:sp>
        <p:nvSpPr>
          <p:cNvPr id="8" name="TextBox 7"/>
          <p:cNvSpPr txBox="1"/>
          <p:nvPr/>
        </p:nvSpPr>
        <p:spPr>
          <a:xfrm>
            <a:off x="556281" y="3894252"/>
            <a:ext cx="2831283" cy="369332"/>
          </a:xfrm>
          <a:prstGeom prst="rect">
            <a:avLst/>
          </a:prstGeom>
          <a:noFill/>
        </p:spPr>
        <p:txBody>
          <a:bodyPr wrap="square" rtlCol="0">
            <a:spAutoFit/>
          </a:bodyPr>
          <a:lstStyle/>
          <a:p>
            <a:pPr algn="ctr"/>
            <a:r>
              <a:rPr lang="en-US" dirty="0">
                <a:latin typeface="Consolas" charset="0"/>
                <a:ea typeface="Consolas" charset="0"/>
                <a:cs typeface="Consolas" charset="0"/>
              </a:rPr>
              <a:t>0x0000000000000000</a:t>
            </a:r>
          </a:p>
        </p:txBody>
      </p:sp>
      <p:sp>
        <p:nvSpPr>
          <p:cNvPr id="9" name="TextBox 8"/>
          <p:cNvSpPr txBox="1"/>
          <p:nvPr/>
        </p:nvSpPr>
        <p:spPr>
          <a:xfrm>
            <a:off x="2876952" y="1880117"/>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0x10000</a:t>
            </a:r>
          </a:p>
        </p:txBody>
      </p:sp>
      <p:graphicFrame>
        <p:nvGraphicFramePr>
          <p:cNvPr id="11" name="Table 10"/>
          <p:cNvGraphicFramePr>
            <a:graphicFrameLocks noGrp="1"/>
          </p:cNvGraphicFramePr>
          <p:nvPr/>
        </p:nvGraphicFramePr>
        <p:xfrm>
          <a:off x="556352" y="4872992"/>
          <a:ext cx="3696160" cy="1112520"/>
        </p:xfrm>
        <a:graphic>
          <a:graphicData uri="http://schemas.openxmlformats.org/drawingml/2006/table">
            <a:tbl>
              <a:tblPr firstRow="1" bandRow="1">
                <a:tableStyleId>{5940675A-B579-460E-94D1-54222C63F5DA}</a:tableStyleId>
              </a:tblPr>
              <a:tblGrid>
                <a:gridCol w="1848080">
                  <a:extLst>
                    <a:ext uri="{9D8B030D-6E8A-4147-A177-3AD203B41FA5}">
                      <a16:colId xmlns:a16="http://schemas.microsoft.com/office/drawing/2014/main" val="20000"/>
                    </a:ext>
                  </a:extLst>
                </a:gridCol>
                <a:gridCol w="1848080">
                  <a:extLst>
                    <a:ext uri="{9D8B030D-6E8A-4147-A177-3AD203B41FA5}">
                      <a16:colId xmlns:a16="http://schemas.microsoft.com/office/drawing/2014/main" val="20001"/>
                    </a:ext>
                  </a:extLst>
                </a:gridCol>
              </a:tblGrid>
              <a:tr h="370840">
                <a:tc>
                  <a:txBody>
                    <a:bodyPr/>
                    <a:lstStyle/>
                    <a:p>
                      <a:r>
                        <a:rPr lang="en-US" dirty="0" err="1">
                          <a:latin typeface="Consolas" charset="0"/>
                          <a:ea typeface="Consolas" charset="0"/>
                          <a:cs typeface="Consolas" charset="0"/>
                        </a:rPr>
                        <a:t>rax</a:t>
                      </a:r>
                      <a:endParaRPr lang="en-US" dirty="0">
                        <a:latin typeface="Consolas" charset="0"/>
                        <a:ea typeface="Consolas" charset="0"/>
                        <a:cs typeface="Consolas" charset="0"/>
                      </a:endParaRPr>
                    </a:p>
                  </a:txBody>
                  <a:tcPr/>
                </a:tc>
                <a:tc>
                  <a:txBody>
                    <a:bodyPr/>
                    <a:lstStyle/>
                    <a:p>
                      <a:endParaRPr lang="en-US" dirty="0">
                        <a:latin typeface="Consolas" charset="0"/>
                        <a:ea typeface="Consolas" charset="0"/>
                        <a:cs typeface="Consolas" charset="0"/>
                      </a:endParaRPr>
                    </a:p>
                  </a:txBody>
                  <a:tcPr/>
                </a:tc>
                <a:extLst>
                  <a:ext uri="{0D108BD9-81ED-4DB2-BD59-A6C34878D82A}">
                    <a16:rowId xmlns:a16="http://schemas.microsoft.com/office/drawing/2014/main" val="10000"/>
                  </a:ext>
                </a:extLst>
              </a:tr>
              <a:tr h="370840">
                <a:tc>
                  <a:txBody>
                    <a:bodyPr/>
                    <a:lstStyle/>
                    <a:p>
                      <a:r>
                        <a:rPr lang="en-US" dirty="0" err="1">
                          <a:latin typeface="Consolas" charset="0"/>
                          <a:ea typeface="Consolas" charset="0"/>
                          <a:cs typeface="Consolas" charset="0"/>
                        </a:rPr>
                        <a:t>rsp</a:t>
                      </a:r>
                      <a:endParaRPr lang="en-US" dirty="0">
                        <a:latin typeface="Consolas" charset="0"/>
                        <a:ea typeface="Consolas" charset="0"/>
                        <a:cs typeface="Consolas" charset="0"/>
                      </a:endParaRPr>
                    </a:p>
                  </a:txBody>
                  <a:tcPr/>
                </a:tc>
                <a:tc>
                  <a:txBody>
                    <a:bodyPr/>
                    <a:lstStyle/>
                    <a:p>
                      <a:r>
                        <a:rPr lang="en-US" dirty="0">
                          <a:latin typeface="Consolas" charset="0"/>
                          <a:ea typeface="Consolas" charset="0"/>
                          <a:cs typeface="Consolas" charset="0"/>
                        </a:rPr>
                        <a:t>0x10000</a:t>
                      </a:r>
                    </a:p>
                  </a:txBody>
                  <a:tcPr/>
                </a:tc>
                <a:extLst>
                  <a:ext uri="{0D108BD9-81ED-4DB2-BD59-A6C34878D82A}">
                    <a16:rowId xmlns:a16="http://schemas.microsoft.com/office/drawing/2014/main" val="10001"/>
                  </a:ext>
                </a:extLst>
              </a:tr>
              <a:tr h="370840">
                <a:tc>
                  <a:txBody>
                    <a:bodyPr/>
                    <a:lstStyle/>
                    <a:p>
                      <a:r>
                        <a:rPr lang="en-US" dirty="0" err="1">
                          <a:latin typeface="Consolas" charset="0"/>
                          <a:ea typeface="Consolas" charset="0"/>
                          <a:cs typeface="Consolas" charset="0"/>
                        </a:rPr>
                        <a:t>rbp</a:t>
                      </a:r>
                      <a:endParaRPr lang="en-US" dirty="0">
                        <a:latin typeface="Consolas" charset="0"/>
                        <a:ea typeface="Consolas" charset="0"/>
                        <a:cs typeface="Consolas" charset="0"/>
                      </a:endParaRPr>
                    </a:p>
                  </a:txBody>
                  <a:tcPr/>
                </a:tc>
                <a:tc>
                  <a:txBody>
                    <a:bodyPr/>
                    <a:lstStyle/>
                    <a:p>
                      <a:r>
                        <a:rPr lang="en-US" dirty="0">
                          <a:latin typeface="Consolas" charset="0"/>
                          <a:ea typeface="Consolas" charset="0"/>
                          <a:cs typeface="Consolas" charset="0"/>
                        </a:rPr>
                        <a:t>0x10000</a:t>
                      </a:r>
                    </a:p>
                  </a:txBody>
                  <a:tcPr/>
                </a:tc>
                <a:extLst>
                  <a:ext uri="{0D108BD9-81ED-4DB2-BD59-A6C34878D82A}">
                    <a16:rowId xmlns:a16="http://schemas.microsoft.com/office/drawing/2014/main" val="10002"/>
                  </a:ext>
                </a:extLst>
              </a:tr>
            </a:tbl>
          </a:graphicData>
        </a:graphic>
      </p:graphicFrame>
      <p:sp>
        <p:nvSpPr>
          <p:cNvPr id="12" name="TextBox 11"/>
          <p:cNvSpPr txBox="1"/>
          <p:nvPr/>
        </p:nvSpPr>
        <p:spPr>
          <a:xfrm>
            <a:off x="5043714" y="1692435"/>
            <a:ext cx="4100286" cy="2031325"/>
          </a:xfrm>
          <a:prstGeom prst="rect">
            <a:avLst/>
          </a:prstGeom>
          <a:noFill/>
        </p:spPr>
        <p:txBody>
          <a:bodyPr wrap="square" rtlCol="0">
            <a:spAutoFit/>
          </a:bodyPr>
          <a:lstStyle/>
          <a:p>
            <a:r>
              <a:rPr lang="en-US" dirty="0" err="1">
                <a:latin typeface="Consolas" charset="0"/>
                <a:ea typeface="Consolas" charset="0"/>
                <a:cs typeface="Consolas" charset="0"/>
              </a:rPr>
              <a:t>mov</a:t>
            </a:r>
            <a:r>
              <a:rPr lang="en-US" dirty="0">
                <a:latin typeface="Consolas" charset="0"/>
                <a:ea typeface="Consolas" charset="0"/>
                <a:cs typeface="Consolas" charset="0"/>
              </a:rPr>
              <a:t> </a:t>
            </a:r>
            <a:r>
              <a:rPr lang="en-US" dirty="0" err="1">
                <a:solidFill>
                  <a:schemeClr val="tx2"/>
                </a:solidFill>
                <a:latin typeface="Consolas" charset="0"/>
                <a:ea typeface="Consolas" charset="0"/>
                <a:cs typeface="Consolas" charset="0"/>
              </a:rPr>
              <a:t>rbp</a:t>
            </a:r>
            <a:r>
              <a:rPr lang="en-US" dirty="0" err="1">
                <a:latin typeface="Consolas" charset="0"/>
                <a:ea typeface="Consolas" charset="0"/>
                <a:cs typeface="Consolas" charset="0"/>
              </a:rPr>
              <a:t>,</a:t>
            </a:r>
            <a:r>
              <a:rPr lang="en-US" dirty="0" err="1">
                <a:solidFill>
                  <a:schemeClr val="tx2"/>
                </a:solidFill>
                <a:latin typeface="Consolas" charset="0"/>
                <a:ea typeface="Consolas" charset="0"/>
                <a:cs typeface="Consolas" charset="0"/>
              </a:rPr>
              <a:t>rsp</a:t>
            </a:r>
            <a:endParaRPr lang="en-US" dirty="0">
              <a:solidFill>
                <a:schemeClr val="tx2"/>
              </a:solidFill>
              <a:latin typeface="Consolas" charset="0"/>
              <a:ea typeface="Consolas" charset="0"/>
              <a:cs typeface="Consolas" charset="0"/>
            </a:endParaRPr>
          </a:p>
          <a:p>
            <a:r>
              <a:rPr lang="en-US" dirty="0" err="1">
                <a:latin typeface="Consolas" charset="0"/>
                <a:ea typeface="Consolas" charset="0"/>
                <a:cs typeface="Consolas" charset="0"/>
              </a:rPr>
              <a:t>mov</a:t>
            </a:r>
            <a:r>
              <a:rPr lang="en-US" dirty="0">
                <a:latin typeface="Consolas" charset="0"/>
                <a:ea typeface="Consolas" charset="0"/>
                <a:cs typeface="Consolas" charset="0"/>
              </a:rPr>
              <a:t> DWORD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-0xc],0xa</a:t>
            </a:r>
          </a:p>
          <a:p>
            <a:r>
              <a:rPr lang="en-US" dirty="0" err="1">
                <a:latin typeface="Consolas" charset="0"/>
                <a:ea typeface="Consolas" charset="0"/>
                <a:cs typeface="Consolas" charset="0"/>
              </a:rPr>
              <a:t>mov</a:t>
            </a:r>
            <a:r>
              <a:rPr lang="en-US" dirty="0">
                <a:latin typeface="Consolas" charset="0"/>
                <a:ea typeface="Consolas" charset="0"/>
                <a:cs typeface="Consolas" charset="0"/>
              </a:rPr>
              <a:t> DWORD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-0x8],0x64</a:t>
            </a:r>
          </a:p>
          <a:p>
            <a:r>
              <a:rPr lang="en-US" dirty="0" err="1">
                <a:latin typeface="Consolas" charset="0"/>
                <a:ea typeface="Consolas" charset="0"/>
                <a:cs typeface="Consolas" charset="0"/>
              </a:rPr>
              <a:t>movss</a:t>
            </a:r>
            <a:r>
              <a:rPr lang="en-US" dirty="0">
                <a:latin typeface="Consolas" charset="0"/>
                <a:ea typeface="Consolas" charset="0"/>
                <a:cs typeface="Consolas" charset="0"/>
              </a:rPr>
              <a:t> </a:t>
            </a:r>
            <a:r>
              <a:rPr lang="en-US" dirty="0">
                <a:solidFill>
                  <a:schemeClr val="tx2"/>
                </a:solidFill>
                <a:latin typeface="Consolas" charset="0"/>
                <a:ea typeface="Consolas" charset="0"/>
                <a:cs typeface="Consolas" charset="0"/>
              </a:rPr>
              <a:t>xmm0</a:t>
            </a:r>
            <a:r>
              <a:rPr lang="en-US" dirty="0">
                <a:latin typeface="Consolas" charset="0"/>
                <a:ea typeface="Consolas" charset="0"/>
                <a:cs typeface="Consolas" charset="0"/>
              </a:rPr>
              <a:t>,DWORD PTR [</a:t>
            </a:r>
            <a:r>
              <a:rPr lang="en-US" dirty="0">
                <a:solidFill>
                  <a:schemeClr val="tx2"/>
                </a:solidFill>
                <a:latin typeface="Consolas" charset="0"/>
                <a:ea typeface="Consolas" charset="0"/>
                <a:cs typeface="Consolas" charset="0"/>
              </a:rPr>
              <a:t>rip</a:t>
            </a:r>
            <a:r>
              <a:rPr lang="en-US" dirty="0">
                <a:latin typeface="Consolas" charset="0"/>
                <a:ea typeface="Consolas" charset="0"/>
                <a:cs typeface="Consolas" charset="0"/>
              </a:rPr>
              <a:t>+0xa0]</a:t>
            </a:r>
          </a:p>
          <a:p>
            <a:r>
              <a:rPr lang="en-US" dirty="0" err="1">
                <a:latin typeface="Consolas" charset="0"/>
                <a:ea typeface="Consolas" charset="0"/>
                <a:cs typeface="Consolas" charset="0"/>
              </a:rPr>
              <a:t>movss</a:t>
            </a:r>
            <a:r>
              <a:rPr lang="en-US" dirty="0">
                <a:latin typeface="Consolas" charset="0"/>
                <a:ea typeface="Consolas" charset="0"/>
                <a:cs typeface="Consolas" charset="0"/>
              </a:rPr>
              <a:t> DWORD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-0x4],</a:t>
            </a:r>
            <a:r>
              <a:rPr lang="en-US" dirty="0">
                <a:solidFill>
                  <a:schemeClr val="tx2"/>
                </a:solidFill>
                <a:latin typeface="Consolas" charset="0"/>
                <a:ea typeface="Consolas" charset="0"/>
                <a:cs typeface="Consolas" charset="0"/>
              </a:rPr>
              <a:t>xmm0</a:t>
            </a:r>
          </a:p>
          <a:p>
            <a:r>
              <a:rPr lang="en-US" dirty="0" err="1">
                <a:latin typeface="Consolas" charset="0"/>
                <a:ea typeface="Consolas" charset="0"/>
                <a:cs typeface="Consolas" charset="0"/>
              </a:rPr>
              <a:t>mov</a:t>
            </a:r>
            <a:r>
              <a:rPr lang="en-US" dirty="0">
                <a:latin typeface="Consolas" charset="0"/>
                <a:ea typeface="Consolas" charset="0"/>
                <a:cs typeface="Consolas" charset="0"/>
              </a:rPr>
              <a:t> </a:t>
            </a:r>
            <a:r>
              <a:rPr lang="en-US" dirty="0" err="1">
                <a:solidFill>
                  <a:schemeClr val="tx2"/>
                </a:solidFill>
                <a:latin typeface="Consolas" charset="0"/>
                <a:ea typeface="Consolas" charset="0"/>
                <a:cs typeface="Consolas" charset="0"/>
              </a:rPr>
              <a:t>eax</a:t>
            </a:r>
            <a:r>
              <a:rPr lang="en-US" dirty="0" err="1">
                <a:latin typeface="Consolas" charset="0"/>
                <a:ea typeface="Consolas" charset="0"/>
                <a:cs typeface="Consolas" charset="0"/>
              </a:rPr>
              <a:t>,DWORD</a:t>
            </a:r>
            <a:r>
              <a:rPr lang="en-US" dirty="0">
                <a:latin typeface="Consolas" charset="0"/>
                <a:ea typeface="Consolas" charset="0"/>
                <a:cs typeface="Consolas" charset="0"/>
              </a:rPr>
              <a:t>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-0x8]</a:t>
            </a:r>
          </a:p>
          <a:p>
            <a:r>
              <a:rPr lang="en-US" dirty="0">
                <a:latin typeface="Consolas" charset="0"/>
                <a:ea typeface="Consolas" charset="0"/>
                <a:cs typeface="Consolas" charset="0"/>
              </a:rPr>
              <a:t>add DWORD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-0xc],</a:t>
            </a:r>
            <a:r>
              <a:rPr lang="en-US" dirty="0" err="1">
                <a:solidFill>
                  <a:schemeClr val="tx2"/>
                </a:solidFill>
                <a:latin typeface="Consolas" charset="0"/>
                <a:ea typeface="Consolas" charset="0"/>
                <a:cs typeface="Consolas" charset="0"/>
              </a:rPr>
              <a:t>eax</a:t>
            </a:r>
            <a:endParaRPr lang="en-US" dirty="0">
              <a:solidFill>
                <a:schemeClr val="tx2"/>
              </a:solidFill>
              <a:latin typeface="Consolas" charset="0"/>
              <a:ea typeface="Consolas" charset="0"/>
              <a:cs typeface="Consolas" charset="0"/>
            </a:endParaRPr>
          </a:p>
        </p:txBody>
      </p:sp>
      <p:sp>
        <p:nvSpPr>
          <p:cNvPr id="13" name="Right Arrow 12"/>
          <p:cNvSpPr/>
          <p:nvPr/>
        </p:nvSpPr>
        <p:spPr>
          <a:xfrm>
            <a:off x="4624037" y="2413824"/>
            <a:ext cx="387805"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2FF46A2-08EC-774D-9BF3-1E55BFD38D48}"/>
              </a:ext>
            </a:extLst>
          </p:cNvPr>
          <p:cNvSpPr txBox="1"/>
          <p:nvPr/>
        </p:nvSpPr>
        <p:spPr>
          <a:xfrm>
            <a:off x="2876952" y="221314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0xFFFC</a:t>
            </a:r>
          </a:p>
        </p:txBody>
      </p:sp>
      <p:sp>
        <p:nvSpPr>
          <p:cNvPr id="15" name="TextBox 14">
            <a:extLst>
              <a:ext uri="{FF2B5EF4-FFF2-40B4-BE49-F238E27FC236}">
                <a16:creationId xmlns:a16="http://schemas.microsoft.com/office/drawing/2014/main" id="{8ABD9CCB-F07F-1040-BCCF-2ECF6135188E}"/>
              </a:ext>
            </a:extLst>
          </p:cNvPr>
          <p:cNvSpPr txBox="1"/>
          <p:nvPr/>
        </p:nvSpPr>
        <p:spPr>
          <a:xfrm>
            <a:off x="2876952" y="258320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0xFFF8</a:t>
            </a:r>
          </a:p>
        </p:txBody>
      </p:sp>
      <p:sp>
        <p:nvSpPr>
          <p:cNvPr id="16" name="TextBox 15">
            <a:extLst>
              <a:ext uri="{FF2B5EF4-FFF2-40B4-BE49-F238E27FC236}">
                <a16:creationId xmlns:a16="http://schemas.microsoft.com/office/drawing/2014/main" id="{33C4DD25-06E2-E341-9BBF-ED3A53BFB702}"/>
              </a:ext>
            </a:extLst>
          </p:cNvPr>
          <p:cNvSpPr txBox="1"/>
          <p:nvPr/>
        </p:nvSpPr>
        <p:spPr>
          <a:xfrm>
            <a:off x="2876951" y="294989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0xFFF4</a:t>
            </a:r>
          </a:p>
        </p:txBody>
      </p:sp>
    </p:spTree>
    <p:extLst>
      <p:ext uri="{BB962C8B-B14F-4D97-AF65-F5344CB8AC3E}">
        <p14:creationId xmlns:p14="http://schemas.microsoft.com/office/powerpoint/2010/main" val="1460485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p>
            <a:r>
              <a:rPr lang="en-US" dirty="0"/>
              <a:t>Function Frame</a:t>
            </a:r>
          </a:p>
        </p:txBody>
      </p:sp>
      <p:graphicFrame>
        <p:nvGraphicFramePr>
          <p:cNvPr id="5" name="Content Placeholder 4"/>
          <p:cNvGraphicFramePr>
            <a:graphicFrameLocks noGrp="1"/>
          </p:cNvGraphicFramePr>
          <p:nvPr>
            <p:ph idx="1"/>
          </p:nvPr>
        </p:nvGraphicFramePr>
        <p:xfrm>
          <a:off x="556281" y="1692435"/>
          <a:ext cx="2831284" cy="219456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344473">
                <a:tc>
                  <a:txBody>
                    <a:bodyPr/>
                    <a:lstStyle/>
                    <a:p>
                      <a:pPr algn="ctr"/>
                      <a:r>
                        <a:rPr lang="is-IS" dirty="0">
                          <a:latin typeface="Consolas" charset="0"/>
                          <a:ea typeface="Consolas" charset="0"/>
                          <a:cs typeface="Consolas" charset="0"/>
                        </a:rPr>
                        <a:t>…</a:t>
                      </a:r>
                      <a:endParaRPr lang="en-US" dirty="0">
                        <a:latin typeface="Consolas" charset="0"/>
                        <a:ea typeface="Consolas" charset="0"/>
                        <a:cs typeface="Consolas" charset="0"/>
                      </a:endParaRPr>
                    </a:p>
                  </a:txBody>
                  <a:tcPr/>
                </a:tc>
                <a:extLst>
                  <a:ext uri="{0D108BD9-81ED-4DB2-BD59-A6C34878D82A}">
                    <a16:rowId xmlns:a16="http://schemas.microsoft.com/office/drawing/2014/main" val="10000"/>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1"/>
                  </a:ext>
                </a:extLst>
              </a:tr>
              <a:tr h="344473">
                <a:tc>
                  <a:txBody>
                    <a:bodyPr/>
                    <a:lstStyle/>
                    <a:p>
                      <a:pPr algn="ctr"/>
                      <a:r>
                        <a:rPr lang="en-US" dirty="0">
                          <a:latin typeface="Consolas" charset="0"/>
                          <a:ea typeface="Consolas" charset="0"/>
                          <a:cs typeface="Consolas" charset="0"/>
                        </a:rPr>
                        <a:t>0x64</a:t>
                      </a:r>
                    </a:p>
                  </a:txBody>
                  <a:tcPr/>
                </a:tc>
                <a:extLst>
                  <a:ext uri="{0D108BD9-81ED-4DB2-BD59-A6C34878D82A}">
                    <a16:rowId xmlns:a16="http://schemas.microsoft.com/office/drawing/2014/main" val="10002"/>
                  </a:ext>
                </a:extLst>
              </a:tr>
              <a:tr h="344473">
                <a:tc>
                  <a:txBody>
                    <a:bodyPr/>
                    <a:lstStyle/>
                    <a:p>
                      <a:pPr algn="ctr"/>
                      <a:r>
                        <a:rPr lang="en-US" dirty="0">
                          <a:latin typeface="Consolas" charset="0"/>
                          <a:ea typeface="Consolas" charset="0"/>
                          <a:cs typeface="Consolas" charset="0"/>
                        </a:rPr>
                        <a:t>0xa</a:t>
                      </a:r>
                    </a:p>
                  </a:txBody>
                  <a:tcPr/>
                </a:tc>
                <a:extLst>
                  <a:ext uri="{0D108BD9-81ED-4DB2-BD59-A6C34878D82A}">
                    <a16:rowId xmlns:a16="http://schemas.microsoft.com/office/drawing/2014/main" val="10003"/>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4"/>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25</a:t>
            </a:fld>
            <a:endParaRPr lang="en-US"/>
          </a:p>
        </p:txBody>
      </p:sp>
      <p:sp>
        <p:nvSpPr>
          <p:cNvPr id="6" name="Right Arrow 5"/>
          <p:cNvSpPr/>
          <p:nvPr/>
        </p:nvSpPr>
        <p:spPr>
          <a:xfrm>
            <a:off x="168927" y="2038720"/>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56281" y="1323103"/>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0xFFFFFFFFFFFFFFFF</a:t>
            </a:r>
          </a:p>
        </p:txBody>
      </p:sp>
      <p:sp>
        <p:nvSpPr>
          <p:cNvPr id="8" name="TextBox 7"/>
          <p:cNvSpPr txBox="1"/>
          <p:nvPr/>
        </p:nvSpPr>
        <p:spPr>
          <a:xfrm>
            <a:off x="556281" y="3894252"/>
            <a:ext cx="2831283" cy="369332"/>
          </a:xfrm>
          <a:prstGeom prst="rect">
            <a:avLst/>
          </a:prstGeom>
          <a:noFill/>
        </p:spPr>
        <p:txBody>
          <a:bodyPr wrap="square" rtlCol="0">
            <a:spAutoFit/>
          </a:bodyPr>
          <a:lstStyle/>
          <a:p>
            <a:pPr algn="ctr"/>
            <a:r>
              <a:rPr lang="en-US" dirty="0">
                <a:latin typeface="Consolas" charset="0"/>
                <a:ea typeface="Consolas" charset="0"/>
                <a:cs typeface="Consolas" charset="0"/>
              </a:rPr>
              <a:t>0x0000000000000000</a:t>
            </a:r>
          </a:p>
        </p:txBody>
      </p:sp>
      <p:sp>
        <p:nvSpPr>
          <p:cNvPr id="9" name="TextBox 8"/>
          <p:cNvSpPr txBox="1"/>
          <p:nvPr/>
        </p:nvSpPr>
        <p:spPr>
          <a:xfrm>
            <a:off x="2876952" y="1880117"/>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0x10000</a:t>
            </a:r>
          </a:p>
        </p:txBody>
      </p:sp>
      <p:graphicFrame>
        <p:nvGraphicFramePr>
          <p:cNvPr id="11" name="Table 10"/>
          <p:cNvGraphicFramePr>
            <a:graphicFrameLocks noGrp="1"/>
          </p:cNvGraphicFramePr>
          <p:nvPr/>
        </p:nvGraphicFramePr>
        <p:xfrm>
          <a:off x="556352" y="4872992"/>
          <a:ext cx="3696160" cy="1112520"/>
        </p:xfrm>
        <a:graphic>
          <a:graphicData uri="http://schemas.openxmlformats.org/drawingml/2006/table">
            <a:tbl>
              <a:tblPr firstRow="1" bandRow="1">
                <a:tableStyleId>{5940675A-B579-460E-94D1-54222C63F5DA}</a:tableStyleId>
              </a:tblPr>
              <a:tblGrid>
                <a:gridCol w="1848080">
                  <a:extLst>
                    <a:ext uri="{9D8B030D-6E8A-4147-A177-3AD203B41FA5}">
                      <a16:colId xmlns:a16="http://schemas.microsoft.com/office/drawing/2014/main" val="20000"/>
                    </a:ext>
                  </a:extLst>
                </a:gridCol>
                <a:gridCol w="1848080">
                  <a:extLst>
                    <a:ext uri="{9D8B030D-6E8A-4147-A177-3AD203B41FA5}">
                      <a16:colId xmlns:a16="http://schemas.microsoft.com/office/drawing/2014/main" val="20001"/>
                    </a:ext>
                  </a:extLst>
                </a:gridCol>
              </a:tblGrid>
              <a:tr h="370840">
                <a:tc>
                  <a:txBody>
                    <a:bodyPr/>
                    <a:lstStyle/>
                    <a:p>
                      <a:r>
                        <a:rPr lang="en-US" dirty="0" err="1">
                          <a:latin typeface="Consolas" charset="0"/>
                          <a:ea typeface="Consolas" charset="0"/>
                          <a:cs typeface="Consolas" charset="0"/>
                        </a:rPr>
                        <a:t>rax</a:t>
                      </a:r>
                      <a:endParaRPr lang="en-US" dirty="0">
                        <a:latin typeface="Consolas" charset="0"/>
                        <a:ea typeface="Consolas" charset="0"/>
                        <a:cs typeface="Consolas" charset="0"/>
                      </a:endParaRPr>
                    </a:p>
                  </a:txBody>
                  <a:tcPr/>
                </a:tc>
                <a:tc>
                  <a:txBody>
                    <a:bodyPr/>
                    <a:lstStyle/>
                    <a:p>
                      <a:endParaRPr lang="en-US" dirty="0">
                        <a:latin typeface="Consolas" charset="0"/>
                        <a:ea typeface="Consolas" charset="0"/>
                        <a:cs typeface="Consolas" charset="0"/>
                      </a:endParaRPr>
                    </a:p>
                  </a:txBody>
                  <a:tcPr/>
                </a:tc>
                <a:extLst>
                  <a:ext uri="{0D108BD9-81ED-4DB2-BD59-A6C34878D82A}">
                    <a16:rowId xmlns:a16="http://schemas.microsoft.com/office/drawing/2014/main" val="10000"/>
                  </a:ext>
                </a:extLst>
              </a:tr>
              <a:tr h="370840">
                <a:tc>
                  <a:txBody>
                    <a:bodyPr/>
                    <a:lstStyle/>
                    <a:p>
                      <a:r>
                        <a:rPr lang="en-US" dirty="0" err="1">
                          <a:latin typeface="Consolas" charset="0"/>
                          <a:ea typeface="Consolas" charset="0"/>
                          <a:cs typeface="Consolas" charset="0"/>
                        </a:rPr>
                        <a:t>rsp</a:t>
                      </a:r>
                      <a:endParaRPr lang="en-US" dirty="0">
                        <a:latin typeface="Consolas" charset="0"/>
                        <a:ea typeface="Consolas" charset="0"/>
                        <a:cs typeface="Consolas" charset="0"/>
                      </a:endParaRPr>
                    </a:p>
                  </a:txBody>
                  <a:tcPr/>
                </a:tc>
                <a:tc>
                  <a:txBody>
                    <a:bodyPr/>
                    <a:lstStyle/>
                    <a:p>
                      <a:r>
                        <a:rPr lang="en-US" dirty="0">
                          <a:latin typeface="Consolas" charset="0"/>
                          <a:ea typeface="Consolas" charset="0"/>
                          <a:cs typeface="Consolas" charset="0"/>
                        </a:rPr>
                        <a:t>0x10000</a:t>
                      </a:r>
                    </a:p>
                  </a:txBody>
                  <a:tcPr/>
                </a:tc>
                <a:extLst>
                  <a:ext uri="{0D108BD9-81ED-4DB2-BD59-A6C34878D82A}">
                    <a16:rowId xmlns:a16="http://schemas.microsoft.com/office/drawing/2014/main" val="10001"/>
                  </a:ext>
                </a:extLst>
              </a:tr>
              <a:tr h="370840">
                <a:tc>
                  <a:txBody>
                    <a:bodyPr/>
                    <a:lstStyle/>
                    <a:p>
                      <a:r>
                        <a:rPr lang="en-US" dirty="0" err="1">
                          <a:latin typeface="Consolas" charset="0"/>
                          <a:ea typeface="Consolas" charset="0"/>
                          <a:cs typeface="Consolas" charset="0"/>
                        </a:rPr>
                        <a:t>rbp</a:t>
                      </a:r>
                      <a:endParaRPr lang="en-US" dirty="0">
                        <a:latin typeface="Consolas" charset="0"/>
                        <a:ea typeface="Consolas" charset="0"/>
                        <a:cs typeface="Consolas" charset="0"/>
                      </a:endParaRPr>
                    </a:p>
                  </a:txBody>
                  <a:tcPr/>
                </a:tc>
                <a:tc>
                  <a:txBody>
                    <a:bodyPr/>
                    <a:lstStyle/>
                    <a:p>
                      <a:r>
                        <a:rPr lang="en-US" dirty="0">
                          <a:latin typeface="Consolas" charset="0"/>
                          <a:ea typeface="Consolas" charset="0"/>
                          <a:cs typeface="Consolas" charset="0"/>
                        </a:rPr>
                        <a:t>0x10000</a:t>
                      </a:r>
                    </a:p>
                  </a:txBody>
                  <a:tcPr/>
                </a:tc>
                <a:extLst>
                  <a:ext uri="{0D108BD9-81ED-4DB2-BD59-A6C34878D82A}">
                    <a16:rowId xmlns:a16="http://schemas.microsoft.com/office/drawing/2014/main" val="10002"/>
                  </a:ext>
                </a:extLst>
              </a:tr>
            </a:tbl>
          </a:graphicData>
        </a:graphic>
      </p:graphicFrame>
      <p:sp>
        <p:nvSpPr>
          <p:cNvPr id="12" name="TextBox 11"/>
          <p:cNvSpPr txBox="1"/>
          <p:nvPr/>
        </p:nvSpPr>
        <p:spPr>
          <a:xfrm>
            <a:off x="5043714" y="1692435"/>
            <a:ext cx="4100286" cy="2031325"/>
          </a:xfrm>
          <a:prstGeom prst="rect">
            <a:avLst/>
          </a:prstGeom>
          <a:noFill/>
        </p:spPr>
        <p:txBody>
          <a:bodyPr wrap="square" rtlCol="0">
            <a:spAutoFit/>
          </a:bodyPr>
          <a:lstStyle/>
          <a:p>
            <a:r>
              <a:rPr lang="en-US" dirty="0" err="1">
                <a:latin typeface="Consolas" charset="0"/>
                <a:ea typeface="Consolas" charset="0"/>
                <a:cs typeface="Consolas" charset="0"/>
              </a:rPr>
              <a:t>mov</a:t>
            </a:r>
            <a:r>
              <a:rPr lang="en-US" dirty="0">
                <a:latin typeface="Consolas" charset="0"/>
                <a:ea typeface="Consolas" charset="0"/>
                <a:cs typeface="Consolas" charset="0"/>
              </a:rPr>
              <a:t> </a:t>
            </a:r>
            <a:r>
              <a:rPr lang="en-US" dirty="0" err="1">
                <a:solidFill>
                  <a:schemeClr val="tx2"/>
                </a:solidFill>
                <a:latin typeface="Consolas" charset="0"/>
                <a:ea typeface="Consolas" charset="0"/>
                <a:cs typeface="Consolas" charset="0"/>
              </a:rPr>
              <a:t>rbp</a:t>
            </a:r>
            <a:r>
              <a:rPr lang="en-US" dirty="0" err="1">
                <a:latin typeface="Consolas" charset="0"/>
                <a:ea typeface="Consolas" charset="0"/>
                <a:cs typeface="Consolas" charset="0"/>
              </a:rPr>
              <a:t>,</a:t>
            </a:r>
            <a:r>
              <a:rPr lang="en-US" dirty="0" err="1">
                <a:solidFill>
                  <a:schemeClr val="tx2"/>
                </a:solidFill>
                <a:latin typeface="Consolas" charset="0"/>
                <a:ea typeface="Consolas" charset="0"/>
                <a:cs typeface="Consolas" charset="0"/>
              </a:rPr>
              <a:t>rsp</a:t>
            </a:r>
            <a:endParaRPr lang="en-US" dirty="0">
              <a:solidFill>
                <a:schemeClr val="tx2"/>
              </a:solidFill>
              <a:latin typeface="Consolas" charset="0"/>
              <a:ea typeface="Consolas" charset="0"/>
              <a:cs typeface="Consolas" charset="0"/>
            </a:endParaRPr>
          </a:p>
          <a:p>
            <a:r>
              <a:rPr lang="en-US" dirty="0" err="1">
                <a:latin typeface="Consolas" charset="0"/>
                <a:ea typeface="Consolas" charset="0"/>
                <a:cs typeface="Consolas" charset="0"/>
              </a:rPr>
              <a:t>mov</a:t>
            </a:r>
            <a:r>
              <a:rPr lang="en-US" dirty="0">
                <a:latin typeface="Consolas" charset="0"/>
                <a:ea typeface="Consolas" charset="0"/>
                <a:cs typeface="Consolas" charset="0"/>
              </a:rPr>
              <a:t> DWORD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-0xc],0xa</a:t>
            </a:r>
          </a:p>
          <a:p>
            <a:r>
              <a:rPr lang="en-US" dirty="0" err="1">
                <a:latin typeface="Consolas" charset="0"/>
                <a:ea typeface="Consolas" charset="0"/>
                <a:cs typeface="Consolas" charset="0"/>
              </a:rPr>
              <a:t>mov</a:t>
            </a:r>
            <a:r>
              <a:rPr lang="en-US" dirty="0">
                <a:latin typeface="Consolas" charset="0"/>
                <a:ea typeface="Consolas" charset="0"/>
                <a:cs typeface="Consolas" charset="0"/>
              </a:rPr>
              <a:t> DWORD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-0x8],0x64</a:t>
            </a:r>
          </a:p>
          <a:p>
            <a:r>
              <a:rPr lang="en-US" dirty="0" err="1">
                <a:latin typeface="Consolas" charset="0"/>
                <a:ea typeface="Consolas" charset="0"/>
                <a:cs typeface="Consolas" charset="0"/>
              </a:rPr>
              <a:t>movss</a:t>
            </a:r>
            <a:r>
              <a:rPr lang="en-US" dirty="0">
                <a:latin typeface="Consolas" charset="0"/>
                <a:ea typeface="Consolas" charset="0"/>
                <a:cs typeface="Consolas" charset="0"/>
              </a:rPr>
              <a:t> </a:t>
            </a:r>
            <a:r>
              <a:rPr lang="en-US" dirty="0">
                <a:solidFill>
                  <a:schemeClr val="tx2"/>
                </a:solidFill>
                <a:latin typeface="Consolas" charset="0"/>
                <a:ea typeface="Consolas" charset="0"/>
                <a:cs typeface="Consolas" charset="0"/>
              </a:rPr>
              <a:t>xmm0</a:t>
            </a:r>
            <a:r>
              <a:rPr lang="en-US" dirty="0">
                <a:latin typeface="Consolas" charset="0"/>
                <a:ea typeface="Consolas" charset="0"/>
                <a:cs typeface="Consolas" charset="0"/>
              </a:rPr>
              <a:t>,DWORD PTR [</a:t>
            </a:r>
            <a:r>
              <a:rPr lang="en-US" dirty="0">
                <a:solidFill>
                  <a:schemeClr val="tx2"/>
                </a:solidFill>
                <a:latin typeface="Consolas" charset="0"/>
                <a:ea typeface="Consolas" charset="0"/>
                <a:cs typeface="Consolas" charset="0"/>
              </a:rPr>
              <a:t>rip</a:t>
            </a:r>
            <a:r>
              <a:rPr lang="en-US" dirty="0">
                <a:latin typeface="Consolas" charset="0"/>
                <a:ea typeface="Consolas" charset="0"/>
                <a:cs typeface="Consolas" charset="0"/>
              </a:rPr>
              <a:t>+0xa0]</a:t>
            </a:r>
          </a:p>
          <a:p>
            <a:r>
              <a:rPr lang="en-US" dirty="0" err="1">
                <a:latin typeface="Consolas" charset="0"/>
                <a:ea typeface="Consolas" charset="0"/>
                <a:cs typeface="Consolas" charset="0"/>
              </a:rPr>
              <a:t>movss</a:t>
            </a:r>
            <a:r>
              <a:rPr lang="en-US" dirty="0">
                <a:latin typeface="Consolas" charset="0"/>
                <a:ea typeface="Consolas" charset="0"/>
                <a:cs typeface="Consolas" charset="0"/>
              </a:rPr>
              <a:t> DWORD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-0x4],</a:t>
            </a:r>
            <a:r>
              <a:rPr lang="en-US" dirty="0">
                <a:solidFill>
                  <a:schemeClr val="tx2"/>
                </a:solidFill>
                <a:latin typeface="Consolas" charset="0"/>
                <a:ea typeface="Consolas" charset="0"/>
                <a:cs typeface="Consolas" charset="0"/>
              </a:rPr>
              <a:t>xmm0</a:t>
            </a:r>
          </a:p>
          <a:p>
            <a:r>
              <a:rPr lang="en-US" dirty="0" err="1">
                <a:latin typeface="Consolas" charset="0"/>
                <a:ea typeface="Consolas" charset="0"/>
                <a:cs typeface="Consolas" charset="0"/>
              </a:rPr>
              <a:t>mov</a:t>
            </a:r>
            <a:r>
              <a:rPr lang="en-US" dirty="0">
                <a:latin typeface="Consolas" charset="0"/>
                <a:ea typeface="Consolas" charset="0"/>
                <a:cs typeface="Consolas" charset="0"/>
              </a:rPr>
              <a:t> </a:t>
            </a:r>
            <a:r>
              <a:rPr lang="en-US" dirty="0" err="1">
                <a:solidFill>
                  <a:schemeClr val="tx2"/>
                </a:solidFill>
                <a:latin typeface="Consolas" charset="0"/>
                <a:ea typeface="Consolas" charset="0"/>
                <a:cs typeface="Consolas" charset="0"/>
              </a:rPr>
              <a:t>eax</a:t>
            </a:r>
            <a:r>
              <a:rPr lang="en-US" dirty="0" err="1">
                <a:latin typeface="Consolas" charset="0"/>
                <a:ea typeface="Consolas" charset="0"/>
                <a:cs typeface="Consolas" charset="0"/>
              </a:rPr>
              <a:t>,DWORD</a:t>
            </a:r>
            <a:r>
              <a:rPr lang="en-US" dirty="0">
                <a:latin typeface="Consolas" charset="0"/>
                <a:ea typeface="Consolas" charset="0"/>
                <a:cs typeface="Consolas" charset="0"/>
              </a:rPr>
              <a:t>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-0x8]</a:t>
            </a:r>
          </a:p>
          <a:p>
            <a:r>
              <a:rPr lang="en-US" dirty="0">
                <a:latin typeface="Consolas" charset="0"/>
                <a:ea typeface="Consolas" charset="0"/>
                <a:cs typeface="Consolas" charset="0"/>
              </a:rPr>
              <a:t>add DWORD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-0xc],</a:t>
            </a:r>
            <a:r>
              <a:rPr lang="en-US" dirty="0" err="1">
                <a:solidFill>
                  <a:schemeClr val="tx2"/>
                </a:solidFill>
                <a:latin typeface="Consolas" charset="0"/>
                <a:ea typeface="Consolas" charset="0"/>
                <a:cs typeface="Consolas" charset="0"/>
              </a:rPr>
              <a:t>eax</a:t>
            </a:r>
            <a:endParaRPr lang="en-US" dirty="0">
              <a:solidFill>
                <a:schemeClr val="tx2"/>
              </a:solidFill>
              <a:latin typeface="Consolas" charset="0"/>
              <a:ea typeface="Consolas" charset="0"/>
              <a:cs typeface="Consolas" charset="0"/>
            </a:endParaRPr>
          </a:p>
        </p:txBody>
      </p:sp>
      <p:sp>
        <p:nvSpPr>
          <p:cNvPr id="13" name="Right Arrow 12"/>
          <p:cNvSpPr/>
          <p:nvPr/>
        </p:nvSpPr>
        <p:spPr>
          <a:xfrm>
            <a:off x="4624037" y="2695978"/>
            <a:ext cx="387805"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2FF46A2-08EC-774D-9BF3-1E55BFD38D48}"/>
              </a:ext>
            </a:extLst>
          </p:cNvPr>
          <p:cNvSpPr txBox="1"/>
          <p:nvPr/>
        </p:nvSpPr>
        <p:spPr>
          <a:xfrm>
            <a:off x="2876952" y="221314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0xFFFC</a:t>
            </a:r>
          </a:p>
        </p:txBody>
      </p:sp>
      <p:sp>
        <p:nvSpPr>
          <p:cNvPr id="15" name="TextBox 14">
            <a:extLst>
              <a:ext uri="{FF2B5EF4-FFF2-40B4-BE49-F238E27FC236}">
                <a16:creationId xmlns:a16="http://schemas.microsoft.com/office/drawing/2014/main" id="{8ABD9CCB-F07F-1040-BCCF-2ECF6135188E}"/>
              </a:ext>
            </a:extLst>
          </p:cNvPr>
          <p:cNvSpPr txBox="1"/>
          <p:nvPr/>
        </p:nvSpPr>
        <p:spPr>
          <a:xfrm>
            <a:off x="2876952" y="258320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0xFFF8</a:t>
            </a:r>
          </a:p>
        </p:txBody>
      </p:sp>
      <p:sp>
        <p:nvSpPr>
          <p:cNvPr id="16" name="TextBox 15">
            <a:extLst>
              <a:ext uri="{FF2B5EF4-FFF2-40B4-BE49-F238E27FC236}">
                <a16:creationId xmlns:a16="http://schemas.microsoft.com/office/drawing/2014/main" id="{33C4DD25-06E2-E341-9BBF-ED3A53BFB702}"/>
              </a:ext>
            </a:extLst>
          </p:cNvPr>
          <p:cNvSpPr txBox="1"/>
          <p:nvPr/>
        </p:nvSpPr>
        <p:spPr>
          <a:xfrm>
            <a:off x="2876951" y="294989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0xFFF4</a:t>
            </a:r>
          </a:p>
        </p:txBody>
      </p:sp>
    </p:spTree>
    <p:extLst>
      <p:ext uri="{BB962C8B-B14F-4D97-AF65-F5344CB8AC3E}">
        <p14:creationId xmlns:p14="http://schemas.microsoft.com/office/powerpoint/2010/main" val="2856311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p>
            <a:r>
              <a:rPr lang="en-US" dirty="0"/>
              <a:t>Function Frame</a:t>
            </a:r>
          </a:p>
        </p:txBody>
      </p:sp>
      <p:graphicFrame>
        <p:nvGraphicFramePr>
          <p:cNvPr id="5" name="Content Placeholder 4"/>
          <p:cNvGraphicFramePr>
            <a:graphicFrameLocks noGrp="1"/>
          </p:cNvGraphicFramePr>
          <p:nvPr>
            <p:ph idx="1"/>
          </p:nvPr>
        </p:nvGraphicFramePr>
        <p:xfrm>
          <a:off x="556281" y="1692435"/>
          <a:ext cx="2831284" cy="219456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344473">
                <a:tc>
                  <a:txBody>
                    <a:bodyPr/>
                    <a:lstStyle/>
                    <a:p>
                      <a:pPr algn="ctr"/>
                      <a:r>
                        <a:rPr lang="is-IS" dirty="0">
                          <a:latin typeface="Consolas" charset="0"/>
                          <a:ea typeface="Consolas" charset="0"/>
                          <a:cs typeface="Consolas" charset="0"/>
                        </a:rPr>
                        <a:t>…</a:t>
                      </a:r>
                      <a:endParaRPr lang="en-US" dirty="0">
                        <a:latin typeface="Consolas" charset="0"/>
                        <a:ea typeface="Consolas" charset="0"/>
                        <a:cs typeface="Consolas" charset="0"/>
                      </a:endParaRPr>
                    </a:p>
                  </a:txBody>
                  <a:tcPr/>
                </a:tc>
                <a:extLst>
                  <a:ext uri="{0D108BD9-81ED-4DB2-BD59-A6C34878D82A}">
                    <a16:rowId xmlns:a16="http://schemas.microsoft.com/office/drawing/2014/main" val="10000"/>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1"/>
                  </a:ext>
                </a:extLst>
              </a:tr>
              <a:tr h="344473">
                <a:tc>
                  <a:txBody>
                    <a:bodyPr/>
                    <a:lstStyle/>
                    <a:p>
                      <a:pPr algn="ctr"/>
                      <a:r>
                        <a:rPr lang="en-US" dirty="0">
                          <a:latin typeface="Consolas" charset="0"/>
                          <a:ea typeface="Consolas" charset="0"/>
                          <a:cs typeface="Consolas" charset="0"/>
                        </a:rPr>
                        <a:t>0x64</a:t>
                      </a:r>
                    </a:p>
                  </a:txBody>
                  <a:tcPr/>
                </a:tc>
                <a:extLst>
                  <a:ext uri="{0D108BD9-81ED-4DB2-BD59-A6C34878D82A}">
                    <a16:rowId xmlns:a16="http://schemas.microsoft.com/office/drawing/2014/main" val="10002"/>
                  </a:ext>
                </a:extLst>
              </a:tr>
              <a:tr h="344473">
                <a:tc>
                  <a:txBody>
                    <a:bodyPr/>
                    <a:lstStyle/>
                    <a:p>
                      <a:pPr algn="ctr"/>
                      <a:r>
                        <a:rPr lang="en-US" dirty="0">
                          <a:latin typeface="Consolas" charset="0"/>
                          <a:ea typeface="Consolas" charset="0"/>
                          <a:cs typeface="Consolas" charset="0"/>
                        </a:rPr>
                        <a:t>0xa</a:t>
                      </a:r>
                    </a:p>
                  </a:txBody>
                  <a:tcPr/>
                </a:tc>
                <a:extLst>
                  <a:ext uri="{0D108BD9-81ED-4DB2-BD59-A6C34878D82A}">
                    <a16:rowId xmlns:a16="http://schemas.microsoft.com/office/drawing/2014/main" val="10003"/>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4"/>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26</a:t>
            </a:fld>
            <a:endParaRPr lang="en-US"/>
          </a:p>
        </p:txBody>
      </p:sp>
      <p:sp>
        <p:nvSpPr>
          <p:cNvPr id="6" name="Right Arrow 5"/>
          <p:cNvSpPr/>
          <p:nvPr/>
        </p:nvSpPr>
        <p:spPr>
          <a:xfrm>
            <a:off x="168927" y="2038720"/>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56281" y="1323103"/>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0xFFFFFFFFFFFFFFFF</a:t>
            </a:r>
          </a:p>
        </p:txBody>
      </p:sp>
      <p:sp>
        <p:nvSpPr>
          <p:cNvPr id="8" name="TextBox 7"/>
          <p:cNvSpPr txBox="1"/>
          <p:nvPr/>
        </p:nvSpPr>
        <p:spPr>
          <a:xfrm>
            <a:off x="556281" y="3894252"/>
            <a:ext cx="2831283" cy="369332"/>
          </a:xfrm>
          <a:prstGeom prst="rect">
            <a:avLst/>
          </a:prstGeom>
          <a:noFill/>
        </p:spPr>
        <p:txBody>
          <a:bodyPr wrap="square" rtlCol="0">
            <a:spAutoFit/>
          </a:bodyPr>
          <a:lstStyle/>
          <a:p>
            <a:pPr algn="ctr"/>
            <a:r>
              <a:rPr lang="en-US" dirty="0">
                <a:latin typeface="Consolas" charset="0"/>
                <a:ea typeface="Consolas" charset="0"/>
                <a:cs typeface="Consolas" charset="0"/>
              </a:rPr>
              <a:t>0x0000000000000000</a:t>
            </a:r>
          </a:p>
        </p:txBody>
      </p:sp>
      <p:sp>
        <p:nvSpPr>
          <p:cNvPr id="9" name="TextBox 8"/>
          <p:cNvSpPr txBox="1"/>
          <p:nvPr/>
        </p:nvSpPr>
        <p:spPr>
          <a:xfrm>
            <a:off x="2876952" y="1880117"/>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0x10000</a:t>
            </a:r>
          </a:p>
        </p:txBody>
      </p:sp>
      <p:graphicFrame>
        <p:nvGraphicFramePr>
          <p:cNvPr id="11" name="Table 10"/>
          <p:cNvGraphicFramePr>
            <a:graphicFrameLocks noGrp="1"/>
          </p:cNvGraphicFramePr>
          <p:nvPr/>
        </p:nvGraphicFramePr>
        <p:xfrm>
          <a:off x="556352" y="4872992"/>
          <a:ext cx="3696160" cy="1483360"/>
        </p:xfrm>
        <a:graphic>
          <a:graphicData uri="http://schemas.openxmlformats.org/drawingml/2006/table">
            <a:tbl>
              <a:tblPr firstRow="1" bandRow="1">
                <a:tableStyleId>{5940675A-B579-460E-94D1-54222C63F5DA}</a:tableStyleId>
              </a:tblPr>
              <a:tblGrid>
                <a:gridCol w="1848080">
                  <a:extLst>
                    <a:ext uri="{9D8B030D-6E8A-4147-A177-3AD203B41FA5}">
                      <a16:colId xmlns:a16="http://schemas.microsoft.com/office/drawing/2014/main" val="20000"/>
                    </a:ext>
                  </a:extLst>
                </a:gridCol>
                <a:gridCol w="1848080">
                  <a:extLst>
                    <a:ext uri="{9D8B030D-6E8A-4147-A177-3AD203B41FA5}">
                      <a16:colId xmlns:a16="http://schemas.microsoft.com/office/drawing/2014/main" val="20001"/>
                    </a:ext>
                  </a:extLst>
                </a:gridCol>
              </a:tblGrid>
              <a:tr h="370840">
                <a:tc>
                  <a:txBody>
                    <a:bodyPr/>
                    <a:lstStyle/>
                    <a:p>
                      <a:r>
                        <a:rPr lang="en-US" dirty="0" err="1">
                          <a:latin typeface="Consolas" charset="0"/>
                          <a:ea typeface="Consolas" charset="0"/>
                          <a:cs typeface="Consolas" charset="0"/>
                        </a:rPr>
                        <a:t>rax</a:t>
                      </a:r>
                      <a:endParaRPr lang="en-US" dirty="0">
                        <a:latin typeface="Consolas" charset="0"/>
                        <a:ea typeface="Consolas" charset="0"/>
                        <a:cs typeface="Consolas" charset="0"/>
                      </a:endParaRPr>
                    </a:p>
                  </a:txBody>
                  <a:tcPr/>
                </a:tc>
                <a:tc>
                  <a:txBody>
                    <a:bodyPr/>
                    <a:lstStyle/>
                    <a:p>
                      <a:endParaRPr lang="en-US" dirty="0">
                        <a:latin typeface="Consolas" charset="0"/>
                        <a:ea typeface="Consolas" charset="0"/>
                        <a:cs typeface="Consolas" charset="0"/>
                      </a:endParaRPr>
                    </a:p>
                  </a:txBody>
                  <a:tcPr/>
                </a:tc>
                <a:extLst>
                  <a:ext uri="{0D108BD9-81ED-4DB2-BD59-A6C34878D82A}">
                    <a16:rowId xmlns:a16="http://schemas.microsoft.com/office/drawing/2014/main" val="10000"/>
                  </a:ext>
                </a:extLst>
              </a:tr>
              <a:tr h="370840">
                <a:tc>
                  <a:txBody>
                    <a:bodyPr/>
                    <a:lstStyle/>
                    <a:p>
                      <a:r>
                        <a:rPr lang="en-US" dirty="0" err="1">
                          <a:latin typeface="Consolas" charset="0"/>
                          <a:ea typeface="Consolas" charset="0"/>
                          <a:cs typeface="Consolas" charset="0"/>
                        </a:rPr>
                        <a:t>rsp</a:t>
                      </a:r>
                      <a:endParaRPr lang="en-US" dirty="0">
                        <a:latin typeface="Consolas" charset="0"/>
                        <a:ea typeface="Consolas" charset="0"/>
                        <a:cs typeface="Consolas" charset="0"/>
                      </a:endParaRPr>
                    </a:p>
                  </a:txBody>
                  <a:tcPr/>
                </a:tc>
                <a:tc>
                  <a:txBody>
                    <a:bodyPr/>
                    <a:lstStyle/>
                    <a:p>
                      <a:r>
                        <a:rPr lang="en-US" dirty="0">
                          <a:latin typeface="Consolas" charset="0"/>
                          <a:ea typeface="Consolas" charset="0"/>
                          <a:cs typeface="Consolas" charset="0"/>
                        </a:rPr>
                        <a:t>0x10000</a:t>
                      </a:r>
                    </a:p>
                  </a:txBody>
                  <a:tcPr/>
                </a:tc>
                <a:extLst>
                  <a:ext uri="{0D108BD9-81ED-4DB2-BD59-A6C34878D82A}">
                    <a16:rowId xmlns:a16="http://schemas.microsoft.com/office/drawing/2014/main" val="10001"/>
                  </a:ext>
                </a:extLst>
              </a:tr>
              <a:tr h="370840">
                <a:tc>
                  <a:txBody>
                    <a:bodyPr/>
                    <a:lstStyle/>
                    <a:p>
                      <a:r>
                        <a:rPr lang="en-US" dirty="0" err="1">
                          <a:latin typeface="Consolas" charset="0"/>
                          <a:ea typeface="Consolas" charset="0"/>
                          <a:cs typeface="Consolas" charset="0"/>
                        </a:rPr>
                        <a:t>rbp</a:t>
                      </a:r>
                      <a:endParaRPr lang="en-US" dirty="0">
                        <a:latin typeface="Consolas" charset="0"/>
                        <a:ea typeface="Consolas" charset="0"/>
                        <a:cs typeface="Consolas" charset="0"/>
                      </a:endParaRPr>
                    </a:p>
                  </a:txBody>
                  <a:tcPr/>
                </a:tc>
                <a:tc>
                  <a:txBody>
                    <a:bodyPr/>
                    <a:lstStyle/>
                    <a:p>
                      <a:r>
                        <a:rPr lang="en-US" dirty="0">
                          <a:latin typeface="Consolas" charset="0"/>
                          <a:ea typeface="Consolas" charset="0"/>
                          <a:cs typeface="Consolas" charset="0"/>
                        </a:rPr>
                        <a:t>0x10000</a:t>
                      </a:r>
                    </a:p>
                  </a:txBody>
                  <a:tcPr/>
                </a:tc>
                <a:extLst>
                  <a:ext uri="{0D108BD9-81ED-4DB2-BD59-A6C34878D82A}">
                    <a16:rowId xmlns:a16="http://schemas.microsoft.com/office/drawing/2014/main" val="10002"/>
                  </a:ext>
                </a:extLst>
              </a:tr>
              <a:tr h="370840">
                <a:tc>
                  <a:txBody>
                    <a:bodyPr/>
                    <a:lstStyle/>
                    <a:p>
                      <a:r>
                        <a:rPr lang="en-US" dirty="0">
                          <a:latin typeface="Consolas" charset="0"/>
                          <a:ea typeface="Consolas" charset="0"/>
                          <a:cs typeface="Consolas" charset="0"/>
                        </a:rPr>
                        <a:t>xmm0</a:t>
                      </a:r>
                    </a:p>
                  </a:txBody>
                  <a:tcPr/>
                </a:tc>
                <a:tc>
                  <a:txBody>
                    <a:bodyPr/>
                    <a:lstStyle/>
                    <a:p>
                      <a:r>
                        <a:rPr lang="en-US" dirty="0">
                          <a:latin typeface="Consolas" charset="0"/>
                          <a:ea typeface="Consolas" charset="0"/>
                          <a:cs typeface="Consolas" charset="0"/>
                        </a:rPr>
                        <a:t>0x41273333</a:t>
                      </a:r>
                    </a:p>
                  </a:txBody>
                  <a:tcPr/>
                </a:tc>
                <a:extLst>
                  <a:ext uri="{0D108BD9-81ED-4DB2-BD59-A6C34878D82A}">
                    <a16:rowId xmlns:a16="http://schemas.microsoft.com/office/drawing/2014/main" val="3314375565"/>
                  </a:ext>
                </a:extLst>
              </a:tr>
            </a:tbl>
          </a:graphicData>
        </a:graphic>
      </p:graphicFrame>
      <p:sp>
        <p:nvSpPr>
          <p:cNvPr id="12" name="TextBox 11"/>
          <p:cNvSpPr txBox="1"/>
          <p:nvPr/>
        </p:nvSpPr>
        <p:spPr>
          <a:xfrm>
            <a:off x="5043714" y="1692435"/>
            <a:ext cx="4100286" cy="2031325"/>
          </a:xfrm>
          <a:prstGeom prst="rect">
            <a:avLst/>
          </a:prstGeom>
          <a:noFill/>
        </p:spPr>
        <p:txBody>
          <a:bodyPr wrap="square" rtlCol="0">
            <a:spAutoFit/>
          </a:bodyPr>
          <a:lstStyle/>
          <a:p>
            <a:r>
              <a:rPr lang="en-US" dirty="0" err="1">
                <a:latin typeface="Consolas" charset="0"/>
                <a:ea typeface="Consolas" charset="0"/>
                <a:cs typeface="Consolas" charset="0"/>
              </a:rPr>
              <a:t>mov</a:t>
            </a:r>
            <a:r>
              <a:rPr lang="en-US" dirty="0">
                <a:latin typeface="Consolas" charset="0"/>
                <a:ea typeface="Consolas" charset="0"/>
                <a:cs typeface="Consolas" charset="0"/>
              </a:rPr>
              <a:t> </a:t>
            </a:r>
            <a:r>
              <a:rPr lang="en-US" dirty="0" err="1">
                <a:solidFill>
                  <a:schemeClr val="tx2"/>
                </a:solidFill>
                <a:latin typeface="Consolas" charset="0"/>
                <a:ea typeface="Consolas" charset="0"/>
                <a:cs typeface="Consolas" charset="0"/>
              </a:rPr>
              <a:t>rbp</a:t>
            </a:r>
            <a:r>
              <a:rPr lang="en-US" dirty="0" err="1">
                <a:latin typeface="Consolas" charset="0"/>
                <a:ea typeface="Consolas" charset="0"/>
                <a:cs typeface="Consolas" charset="0"/>
              </a:rPr>
              <a:t>,</a:t>
            </a:r>
            <a:r>
              <a:rPr lang="en-US" dirty="0" err="1">
                <a:solidFill>
                  <a:schemeClr val="tx2"/>
                </a:solidFill>
                <a:latin typeface="Consolas" charset="0"/>
                <a:ea typeface="Consolas" charset="0"/>
                <a:cs typeface="Consolas" charset="0"/>
              </a:rPr>
              <a:t>rsp</a:t>
            </a:r>
            <a:endParaRPr lang="en-US" dirty="0">
              <a:solidFill>
                <a:schemeClr val="tx2"/>
              </a:solidFill>
              <a:latin typeface="Consolas" charset="0"/>
              <a:ea typeface="Consolas" charset="0"/>
              <a:cs typeface="Consolas" charset="0"/>
            </a:endParaRPr>
          </a:p>
          <a:p>
            <a:r>
              <a:rPr lang="en-US" dirty="0" err="1">
                <a:latin typeface="Consolas" charset="0"/>
                <a:ea typeface="Consolas" charset="0"/>
                <a:cs typeface="Consolas" charset="0"/>
              </a:rPr>
              <a:t>mov</a:t>
            </a:r>
            <a:r>
              <a:rPr lang="en-US" dirty="0">
                <a:latin typeface="Consolas" charset="0"/>
                <a:ea typeface="Consolas" charset="0"/>
                <a:cs typeface="Consolas" charset="0"/>
              </a:rPr>
              <a:t> DWORD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-0xc],0xa</a:t>
            </a:r>
          </a:p>
          <a:p>
            <a:r>
              <a:rPr lang="en-US" dirty="0" err="1">
                <a:latin typeface="Consolas" charset="0"/>
                <a:ea typeface="Consolas" charset="0"/>
                <a:cs typeface="Consolas" charset="0"/>
              </a:rPr>
              <a:t>mov</a:t>
            </a:r>
            <a:r>
              <a:rPr lang="en-US" dirty="0">
                <a:latin typeface="Consolas" charset="0"/>
                <a:ea typeface="Consolas" charset="0"/>
                <a:cs typeface="Consolas" charset="0"/>
              </a:rPr>
              <a:t> DWORD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-0x8],0x64</a:t>
            </a:r>
          </a:p>
          <a:p>
            <a:r>
              <a:rPr lang="en-US" dirty="0" err="1">
                <a:latin typeface="Consolas" charset="0"/>
                <a:ea typeface="Consolas" charset="0"/>
                <a:cs typeface="Consolas" charset="0"/>
              </a:rPr>
              <a:t>movss</a:t>
            </a:r>
            <a:r>
              <a:rPr lang="en-US" dirty="0">
                <a:latin typeface="Consolas" charset="0"/>
                <a:ea typeface="Consolas" charset="0"/>
                <a:cs typeface="Consolas" charset="0"/>
              </a:rPr>
              <a:t> </a:t>
            </a:r>
            <a:r>
              <a:rPr lang="en-US" dirty="0">
                <a:solidFill>
                  <a:schemeClr val="tx2"/>
                </a:solidFill>
                <a:latin typeface="Consolas" charset="0"/>
                <a:ea typeface="Consolas" charset="0"/>
                <a:cs typeface="Consolas" charset="0"/>
              </a:rPr>
              <a:t>xmm0</a:t>
            </a:r>
            <a:r>
              <a:rPr lang="en-US" dirty="0">
                <a:latin typeface="Consolas" charset="0"/>
                <a:ea typeface="Consolas" charset="0"/>
                <a:cs typeface="Consolas" charset="0"/>
              </a:rPr>
              <a:t>,DWORD PTR [</a:t>
            </a:r>
            <a:r>
              <a:rPr lang="en-US" dirty="0">
                <a:solidFill>
                  <a:schemeClr val="tx2"/>
                </a:solidFill>
                <a:latin typeface="Consolas" charset="0"/>
                <a:ea typeface="Consolas" charset="0"/>
                <a:cs typeface="Consolas" charset="0"/>
              </a:rPr>
              <a:t>rip</a:t>
            </a:r>
            <a:r>
              <a:rPr lang="en-US" dirty="0">
                <a:latin typeface="Consolas" charset="0"/>
                <a:ea typeface="Consolas" charset="0"/>
                <a:cs typeface="Consolas" charset="0"/>
              </a:rPr>
              <a:t>+0xa0]</a:t>
            </a:r>
          </a:p>
          <a:p>
            <a:r>
              <a:rPr lang="en-US" dirty="0" err="1">
                <a:latin typeface="Consolas" charset="0"/>
                <a:ea typeface="Consolas" charset="0"/>
                <a:cs typeface="Consolas" charset="0"/>
              </a:rPr>
              <a:t>movss</a:t>
            </a:r>
            <a:r>
              <a:rPr lang="en-US" dirty="0">
                <a:latin typeface="Consolas" charset="0"/>
                <a:ea typeface="Consolas" charset="0"/>
                <a:cs typeface="Consolas" charset="0"/>
              </a:rPr>
              <a:t> DWORD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-0x4],</a:t>
            </a:r>
            <a:r>
              <a:rPr lang="en-US" dirty="0">
                <a:solidFill>
                  <a:schemeClr val="tx2"/>
                </a:solidFill>
                <a:latin typeface="Consolas" charset="0"/>
                <a:ea typeface="Consolas" charset="0"/>
                <a:cs typeface="Consolas" charset="0"/>
              </a:rPr>
              <a:t>xmm0</a:t>
            </a:r>
          </a:p>
          <a:p>
            <a:r>
              <a:rPr lang="en-US" dirty="0" err="1">
                <a:latin typeface="Consolas" charset="0"/>
                <a:ea typeface="Consolas" charset="0"/>
                <a:cs typeface="Consolas" charset="0"/>
              </a:rPr>
              <a:t>mov</a:t>
            </a:r>
            <a:r>
              <a:rPr lang="en-US" dirty="0">
                <a:latin typeface="Consolas" charset="0"/>
                <a:ea typeface="Consolas" charset="0"/>
                <a:cs typeface="Consolas" charset="0"/>
              </a:rPr>
              <a:t> </a:t>
            </a:r>
            <a:r>
              <a:rPr lang="en-US" dirty="0" err="1">
                <a:solidFill>
                  <a:schemeClr val="tx2"/>
                </a:solidFill>
                <a:latin typeface="Consolas" charset="0"/>
                <a:ea typeface="Consolas" charset="0"/>
                <a:cs typeface="Consolas" charset="0"/>
              </a:rPr>
              <a:t>eax</a:t>
            </a:r>
            <a:r>
              <a:rPr lang="en-US" dirty="0" err="1">
                <a:latin typeface="Consolas" charset="0"/>
                <a:ea typeface="Consolas" charset="0"/>
                <a:cs typeface="Consolas" charset="0"/>
              </a:rPr>
              <a:t>,DWORD</a:t>
            </a:r>
            <a:r>
              <a:rPr lang="en-US" dirty="0">
                <a:latin typeface="Consolas" charset="0"/>
                <a:ea typeface="Consolas" charset="0"/>
                <a:cs typeface="Consolas" charset="0"/>
              </a:rPr>
              <a:t>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-0x8]</a:t>
            </a:r>
          </a:p>
          <a:p>
            <a:r>
              <a:rPr lang="en-US" dirty="0">
                <a:latin typeface="Consolas" charset="0"/>
                <a:ea typeface="Consolas" charset="0"/>
                <a:cs typeface="Consolas" charset="0"/>
              </a:rPr>
              <a:t>add DWORD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-0xc],</a:t>
            </a:r>
            <a:r>
              <a:rPr lang="en-US" dirty="0" err="1">
                <a:solidFill>
                  <a:schemeClr val="tx2"/>
                </a:solidFill>
                <a:latin typeface="Consolas" charset="0"/>
                <a:ea typeface="Consolas" charset="0"/>
                <a:cs typeface="Consolas" charset="0"/>
              </a:rPr>
              <a:t>eax</a:t>
            </a:r>
            <a:endParaRPr lang="en-US" dirty="0">
              <a:solidFill>
                <a:schemeClr val="tx2"/>
              </a:solidFill>
              <a:latin typeface="Consolas" charset="0"/>
              <a:ea typeface="Consolas" charset="0"/>
              <a:cs typeface="Consolas" charset="0"/>
            </a:endParaRPr>
          </a:p>
        </p:txBody>
      </p:sp>
      <p:sp>
        <p:nvSpPr>
          <p:cNvPr id="14" name="TextBox 13">
            <a:extLst>
              <a:ext uri="{FF2B5EF4-FFF2-40B4-BE49-F238E27FC236}">
                <a16:creationId xmlns:a16="http://schemas.microsoft.com/office/drawing/2014/main" id="{D2FF46A2-08EC-774D-9BF3-1E55BFD38D48}"/>
              </a:ext>
            </a:extLst>
          </p:cNvPr>
          <p:cNvSpPr txBox="1"/>
          <p:nvPr/>
        </p:nvSpPr>
        <p:spPr>
          <a:xfrm>
            <a:off x="2876952" y="221314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0xFFFC</a:t>
            </a:r>
          </a:p>
        </p:txBody>
      </p:sp>
      <p:sp>
        <p:nvSpPr>
          <p:cNvPr id="15" name="TextBox 14">
            <a:extLst>
              <a:ext uri="{FF2B5EF4-FFF2-40B4-BE49-F238E27FC236}">
                <a16:creationId xmlns:a16="http://schemas.microsoft.com/office/drawing/2014/main" id="{8ABD9CCB-F07F-1040-BCCF-2ECF6135188E}"/>
              </a:ext>
            </a:extLst>
          </p:cNvPr>
          <p:cNvSpPr txBox="1"/>
          <p:nvPr/>
        </p:nvSpPr>
        <p:spPr>
          <a:xfrm>
            <a:off x="2876952" y="258320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0xFFF8</a:t>
            </a:r>
          </a:p>
        </p:txBody>
      </p:sp>
      <p:sp>
        <p:nvSpPr>
          <p:cNvPr id="16" name="TextBox 15">
            <a:extLst>
              <a:ext uri="{FF2B5EF4-FFF2-40B4-BE49-F238E27FC236}">
                <a16:creationId xmlns:a16="http://schemas.microsoft.com/office/drawing/2014/main" id="{33C4DD25-06E2-E341-9BBF-ED3A53BFB702}"/>
              </a:ext>
            </a:extLst>
          </p:cNvPr>
          <p:cNvSpPr txBox="1"/>
          <p:nvPr/>
        </p:nvSpPr>
        <p:spPr>
          <a:xfrm>
            <a:off x="2876951" y="294989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0xFFF4</a:t>
            </a:r>
          </a:p>
        </p:txBody>
      </p:sp>
      <p:sp>
        <p:nvSpPr>
          <p:cNvPr id="13" name="Right Arrow 12"/>
          <p:cNvSpPr/>
          <p:nvPr/>
        </p:nvSpPr>
        <p:spPr>
          <a:xfrm>
            <a:off x="4624036" y="2947668"/>
            <a:ext cx="387805"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8165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p>
            <a:r>
              <a:rPr lang="en-US" dirty="0"/>
              <a:t>Function Frame</a:t>
            </a:r>
          </a:p>
        </p:txBody>
      </p:sp>
      <p:graphicFrame>
        <p:nvGraphicFramePr>
          <p:cNvPr id="5" name="Content Placeholder 4"/>
          <p:cNvGraphicFramePr>
            <a:graphicFrameLocks noGrp="1"/>
          </p:cNvGraphicFramePr>
          <p:nvPr>
            <p:ph idx="1"/>
          </p:nvPr>
        </p:nvGraphicFramePr>
        <p:xfrm>
          <a:off x="556281" y="1692435"/>
          <a:ext cx="2831284" cy="219456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344473">
                <a:tc>
                  <a:txBody>
                    <a:bodyPr/>
                    <a:lstStyle/>
                    <a:p>
                      <a:pPr algn="ctr"/>
                      <a:r>
                        <a:rPr lang="is-IS" dirty="0">
                          <a:latin typeface="Consolas" charset="0"/>
                          <a:ea typeface="Consolas" charset="0"/>
                          <a:cs typeface="Consolas" charset="0"/>
                        </a:rPr>
                        <a:t>…</a:t>
                      </a:r>
                      <a:endParaRPr lang="en-US" dirty="0">
                        <a:latin typeface="Consolas" charset="0"/>
                        <a:ea typeface="Consolas" charset="0"/>
                        <a:cs typeface="Consolas" charset="0"/>
                      </a:endParaRPr>
                    </a:p>
                  </a:txBody>
                  <a:tcPr/>
                </a:tc>
                <a:extLst>
                  <a:ext uri="{0D108BD9-81ED-4DB2-BD59-A6C34878D82A}">
                    <a16:rowId xmlns:a16="http://schemas.microsoft.com/office/drawing/2014/main" val="10000"/>
                  </a:ext>
                </a:extLst>
              </a:tr>
              <a:tr h="344473">
                <a:tc>
                  <a:txBody>
                    <a:bodyPr/>
                    <a:lstStyle/>
                    <a:p>
                      <a:pPr algn="ctr"/>
                      <a:r>
                        <a:rPr lang="en-US" dirty="0">
                          <a:latin typeface="Consolas" charset="0"/>
                          <a:ea typeface="Consolas" charset="0"/>
                          <a:cs typeface="Consolas" charset="0"/>
                        </a:rPr>
                        <a:t>0x41273333</a:t>
                      </a:r>
                    </a:p>
                  </a:txBody>
                  <a:tcPr/>
                </a:tc>
                <a:extLst>
                  <a:ext uri="{0D108BD9-81ED-4DB2-BD59-A6C34878D82A}">
                    <a16:rowId xmlns:a16="http://schemas.microsoft.com/office/drawing/2014/main" val="10001"/>
                  </a:ext>
                </a:extLst>
              </a:tr>
              <a:tr h="344473">
                <a:tc>
                  <a:txBody>
                    <a:bodyPr/>
                    <a:lstStyle/>
                    <a:p>
                      <a:pPr algn="ctr"/>
                      <a:r>
                        <a:rPr lang="en-US" dirty="0">
                          <a:latin typeface="Consolas" charset="0"/>
                          <a:ea typeface="Consolas" charset="0"/>
                          <a:cs typeface="Consolas" charset="0"/>
                        </a:rPr>
                        <a:t>0x64</a:t>
                      </a:r>
                    </a:p>
                  </a:txBody>
                  <a:tcPr/>
                </a:tc>
                <a:extLst>
                  <a:ext uri="{0D108BD9-81ED-4DB2-BD59-A6C34878D82A}">
                    <a16:rowId xmlns:a16="http://schemas.microsoft.com/office/drawing/2014/main" val="10002"/>
                  </a:ext>
                </a:extLst>
              </a:tr>
              <a:tr h="344473">
                <a:tc>
                  <a:txBody>
                    <a:bodyPr/>
                    <a:lstStyle/>
                    <a:p>
                      <a:pPr algn="ctr"/>
                      <a:r>
                        <a:rPr lang="en-US" dirty="0">
                          <a:latin typeface="Consolas" charset="0"/>
                          <a:ea typeface="Consolas" charset="0"/>
                          <a:cs typeface="Consolas" charset="0"/>
                        </a:rPr>
                        <a:t>0xa</a:t>
                      </a:r>
                    </a:p>
                  </a:txBody>
                  <a:tcPr/>
                </a:tc>
                <a:extLst>
                  <a:ext uri="{0D108BD9-81ED-4DB2-BD59-A6C34878D82A}">
                    <a16:rowId xmlns:a16="http://schemas.microsoft.com/office/drawing/2014/main" val="10003"/>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4"/>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27</a:t>
            </a:fld>
            <a:endParaRPr lang="en-US"/>
          </a:p>
        </p:txBody>
      </p:sp>
      <p:sp>
        <p:nvSpPr>
          <p:cNvPr id="6" name="Right Arrow 5"/>
          <p:cNvSpPr/>
          <p:nvPr/>
        </p:nvSpPr>
        <p:spPr>
          <a:xfrm>
            <a:off x="168927" y="2038720"/>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56281" y="1323103"/>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0xFFFFFFFFFFFFFFFF</a:t>
            </a:r>
          </a:p>
        </p:txBody>
      </p:sp>
      <p:sp>
        <p:nvSpPr>
          <p:cNvPr id="8" name="TextBox 7"/>
          <p:cNvSpPr txBox="1"/>
          <p:nvPr/>
        </p:nvSpPr>
        <p:spPr>
          <a:xfrm>
            <a:off x="556281" y="3894252"/>
            <a:ext cx="2831283" cy="369332"/>
          </a:xfrm>
          <a:prstGeom prst="rect">
            <a:avLst/>
          </a:prstGeom>
          <a:noFill/>
        </p:spPr>
        <p:txBody>
          <a:bodyPr wrap="square" rtlCol="0">
            <a:spAutoFit/>
          </a:bodyPr>
          <a:lstStyle/>
          <a:p>
            <a:pPr algn="ctr"/>
            <a:r>
              <a:rPr lang="en-US" dirty="0">
                <a:latin typeface="Consolas" charset="0"/>
                <a:ea typeface="Consolas" charset="0"/>
                <a:cs typeface="Consolas" charset="0"/>
              </a:rPr>
              <a:t>0x0000000000000000</a:t>
            </a:r>
          </a:p>
        </p:txBody>
      </p:sp>
      <p:sp>
        <p:nvSpPr>
          <p:cNvPr id="9" name="TextBox 8"/>
          <p:cNvSpPr txBox="1"/>
          <p:nvPr/>
        </p:nvSpPr>
        <p:spPr>
          <a:xfrm>
            <a:off x="2876952" y="1880117"/>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0x10000</a:t>
            </a:r>
          </a:p>
        </p:txBody>
      </p:sp>
      <p:graphicFrame>
        <p:nvGraphicFramePr>
          <p:cNvPr id="11" name="Table 10"/>
          <p:cNvGraphicFramePr>
            <a:graphicFrameLocks noGrp="1"/>
          </p:cNvGraphicFramePr>
          <p:nvPr/>
        </p:nvGraphicFramePr>
        <p:xfrm>
          <a:off x="556352" y="4872992"/>
          <a:ext cx="3696160" cy="1483360"/>
        </p:xfrm>
        <a:graphic>
          <a:graphicData uri="http://schemas.openxmlformats.org/drawingml/2006/table">
            <a:tbl>
              <a:tblPr firstRow="1" bandRow="1">
                <a:tableStyleId>{5940675A-B579-460E-94D1-54222C63F5DA}</a:tableStyleId>
              </a:tblPr>
              <a:tblGrid>
                <a:gridCol w="1848080">
                  <a:extLst>
                    <a:ext uri="{9D8B030D-6E8A-4147-A177-3AD203B41FA5}">
                      <a16:colId xmlns:a16="http://schemas.microsoft.com/office/drawing/2014/main" val="20000"/>
                    </a:ext>
                  </a:extLst>
                </a:gridCol>
                <a:gridCol w="1848080">
                  <a:extLst>
                    <a:ext uri="{9D8B030D-6E8A-4147-A177-3AD203B41FA5}">
                      <a16:colId xmlns:a16="http://schemas.microsoft.com/office/drawing/2014/main" val="20001"/>
                    </a:ext>
                  </a:extLst>
                </a:gridCol>
              </a:tblGrid>
              <a:tr h="370840">
                <a:tc>
                  <a:txBody>
                    <a:bodyPr/>
                    <a:lstStyle/>
                    <a:p>
                      <a:r>
                        <a:rPr lang="en-US" dirty="0" err="1">
                          <a:latin typeface="Consolas" charset="0"/>
                          <a:ea typeface="Consolas" charset="0"/>
                          <a:cs typeface="Consolas" charset="0"/>
                        </a:rPr>
                        <a:t>rax</a:t>
                      </a:r>
                      <a:endParaRPr lang="en-US" dirty="0">
                        <a:latin typeface="Consolas" charset="0"/>
                        <a:ea typeface="Consolas" charset="0"/>
                        <a:cs typeface="Consolas" charset="0"/>
                      </a:endParaRPr>
                    </a:p>
                  </a:txBody>
                  <a:tcPr/>
                </a:tc>
                <a:tc>
                  <a:txBody>
                    <a:bodyPr/>
                    <a:lstStyle/>
                    <a:p>
                      <a:endParaRPr lang="en-US" dirty="0">
                        <a:latin typeface="Consolas" charset="0"/>
                        <a:ea typeface="Consolas" charset="0"/>
                        <a:cs typeface="Consolas" charset="0"/>
                      </a:endParaRPr>
                    </a:p>
                  </a:txBody>
                  <a:tcPr/>
                </a:tc>
                <a:extLst>
                  <a:ext uri="{0D108BD9-81ED-4DB2-BD59-A6C34878D82A}">
                    <a16:rowId xmlns:a16="http://schemas.microsoft.com/office/drawing/2014/main" val="10000"/>
                  </a:ext>
                </a:extLst>
              </a:tr>
              <a:tr h="370840">
                <a:tc>
                  <a:txBody>
                    <a:bodyPr/>
                    <a:lstStyle/>
                    <a:p>
                      <a:r>
                        <a:rPr lang="en-US" dirty="0" err="1">
                          <a:latin typeface="Consolas" charset="0"/>
                          <a:ea typeface="Consolas" charset="0"/>
                          <a:cs typeface="Consolas" charset="0"/>
                        </a:rPr>
                        <a:t>rsp</a:t>
                      </a:r>
                      <a:endParaRPr lang="en-US" dirty="0">
                        <a:latin typeface="Consolas" charset="0"/>
                        <a:ea typeface="Consolas" charset="0"/>
                        <a:cs typeface="Consolas" charset="0"/>
                      </a:endParaRPr>
                    </a:p>
                  </a:txBody>
                  <a:tcPr/>
                </a:tc>
                <a:tc>
                  <a:txBody>
                    <a:bodyPr/>
                    <a:lstStyle/>
                    <a:p>
                      <a:r>
                        <a:rPr lang="en-US" dirty="0">
                          <a:latin typeface="Consolas" charset="0"/>
                          <a:ea typeface="Consolas" charset="0"/>
                          <a:cs typeface="Consolas" charset="0"/>
                        </a:rPr>
                        <a:t>0x10000</a:t>
                      </a:r>
                    </a:p>
                  </a:txBody>
                  <a:tcPr/>
                </a:tc>
                <a:extLst>
                  <a:ext uri="{0D108BD9-81ED-4DB2-BD59-A6C34878D82A}">
                    <a16:rowId xmlns:a16="http://schemas.microsoft.com/office/drawing/2014/main" val="10001"/>
                  </a:ext>
                </a:extLst>
              </a:tr>
              <a:tr h="370840">
                <a:tc>
                  <a:txBody>
                    <a:bodyPr/>
                    <a:lstStyle/>
                    <a:p>
                      <a:r>
                        <a:rPr lang="en-US" dirty="0" err="1">
                          <a:latin typeface="Consolas" charset="0"/>
                          <a:ea typeface="Consolas" charset="0"/>
                          <a:cs typeface="Consolas" charset="0"/>
                        </a:rPr>
                        <a:t>rbp</a:t>
                      </a:r>
                      <a:endParaRPr lang="en-US" dirty="0">
                        <a:latin typeface="Consolas" charset="0"/>
                        <a:ea typeface="Consolas" charset="0"/>
                        <a:cs typeface="Consolas" charset="0"/>
                      </a:endParaRPr>
                    </a:p>
                  </a:txBody>
                  <a:tcPr/>
                </a:tc>
                <a:tc>
                  <a:txBody>
                    <a:bodyPr/>
                    <a:lstStyle/>
                    <a:p>
                      <a:r>
                        <a:rPr lang="en-US" dirty="0">
                          <a:latin typeface="Consolas" charset="0"/>
                          <a:ea typeface="Consolas" charset="0"/>
                          <a:cs typeface="Consolas" charset="0"/>
                        </a:rPr>
                        <a:t>0x10000</a:t>
                      </a:r>
                    </a:p>
                  </a:txBody>
                  <a:tcPr/>
                </a:tc>
                <a:extLst>
                  <a:ext uri="{0D108BD9-81ED-4DB2-BD59-A6C34878D82A}">
                    <a16:rowId xmlns:a16="http://schemas.microsoft.com/office/drawing/2014/main" val="10002"/>
                  </a:ext>
                </a:extLst>
              </a:tr>
              <a:tr h="370840">
                <a:tc>
                  <a:txBody>
                    <a:bodyPr/>
                    <a:lstStyle/>
                    <a:p>
                      <a:r>
                        <a:rPr lang="en-US" dirty="0">
                          <a:latin typeface="Consolas" charset="0"/>
                          <a:ea typeface="Consolas" charset="0"/>
                          <a:cs typeface="Consolas" charset="0"/>
                        </a:rPr>
                        <a:t>xmm0</a:t>
                      </a:r>
                    </a:p>
                  </a:txBody>
                  <a:tcPr/>
                </a:tc>
                <a:tc>
                  <a:txBody>
                    <a:bodyPr/>
                    <a:lstStyle/>
                    <a:p>
                      <a:r>
                        <a:rPr lang="en-US" dirty="0">
                          <a:latin typeface="Consolas" charset="0"/>
                          <a:ea typeface="Consolas" charset="0"/>
                          <a:cs typeface="Consolas" charset="0"/>
                        </a:rPr>
                        <a:t>0x41273333</a:t>
                      </a:r>
                    </a:p>
                  </a:txBody>
                  <a:tcPr/>
                </a:tc>
                <a:extLst>
                  <a:ext uri="{0D108BD9-81ED-4DB2-BD59-A6C34878D82A}">
                    <a16:rowId xmlns:a16="http://schemas.microsoft.com/office/drawing/2014/main" val="3314375565"/>
                  </a:ext>
                </a:extLst>
              </a:tr>
            </a:tbl>
          </a:graphicData>
        </a:graphic>
      </p:graphicFrame>
      <p:sp>
        <p:nvSpPr>
          <p:cNvPr id="12" name="TextBox 11"/>
          <p:cNvSpPr txBox="1"/>
          <p:nvPr/>
        </p:nvSpPr>
        <p:spPr>
          <a:xfrm>
            <a:off x="5043714" y="1692435"/>
            <a:ext cx="4100286" cy="2031325"/>
          </a:xfrm>
          <a:prstGeom prst="rect">
            <a:avLst/>
          </a:prstGeom>
          <a:noFill/>
        </p:spPr>
        <p:txBody>
          <a:bodyPr wrap="square" rtlCol="0">
            <a:spAutoFit/>
          </a:bodyPr>
          <a:lstStyle/>
          <a:p>
            <a:r>
              <a:rPr lang="en-US" dirty="0" err="1">
                <a:latin typeface="Consolas" charset="0"/>
                <a:ea typeface="Consolas" charset="0"/>
                <a:cs typeface="Consolas" charset="0"/>
              </a:rPr>
              <a:t>mov</a:t>
            </a:r>
            <a:r>
              <a:rPr lang="en-US" dirty="0">
                <a:latin typeface="Consolas" charset="0"/>
                <a:ea typeface="Consolas" charset="0"/>
                <a:cs typeface="Consolas" charset="0"/>
              </a:rPr>
              <a:t> </a:t>
            </a:r>
            <a:r>
              <a:rPr lang="en-US" dirty="0" err="1">
                <a:solidFill>
                  <a:schemeClr val="tx2"/>
                </a:solidFill>
                <a:latin typeface="Consolas" charset="0"/>
                <a:ea typeface="Consolas" charset="0"/>
                <a:cs typeface="Consolas" charset="0"/>
              </a:rPr>
              <a:t>rbp</a:t>
            </a:r>
            <a:r>
              <a:rPr lang="en-US" dirty="0" err="1">
                <a:latin typeface="Consolas" charset="0"/>
                <a:ea typeface="Consolas" charset="0"/>
                <a:cs typeface="Consolas" charset="0"/>
              </a:rPr>
              <a:t>,</a:t>
            </a:r>
            <a:r>
              <a:rPr lang="en-US" dirty="0" err="1">
                <a:solidFill>
                  <a:schemeClr val="tx2"/>
                </a:solidFill>
                <a:latin typeface="Consolas" charset="0"/>
                <a:ea typeface="Consolas" charset="0"/>
                <a:cs typeface="Consolas" charset="0"/>
              </a:rPr>
              <a:t>rsp</a:t>
            </a:r>
            <a:endParaRPr lang="en-US" dirty="0">
              <a:solidFill>
                <a:schemeClr val="tx2"/>
              </a:solidFill>
              <a:latin typeface="Consolas" charset="0"/>
              <a:ea typeface="Consolas" charset="0"/>
              <a:cs typeface="Consolas" charset="0"/>
            </a:endParaRPr>
          </a:p>
          <a:p>
            <a:r>
              <a:rPr lang="en-US" dirty="0" err="1">
                <a:latin typeface="Consolas" charset="0"/>
                <a:ea typeface="Consolas" charset="0"/>
                <a:cs typeface="Consolas" charset="0"/>
              </a:rPr>
              <a:t>mov</a:t>
            </a:r>
            <a:r>
              <a:rPr lang="en-US" dirty="0">
                <a:latin typeface="Consolas" charset="0"/>
                <a:ea typeface="Consolas" charset="0"/>
                <a:cs typeface="Consolas" charset="0"/>
              </a:rPr>
              <a:t> DWORD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-0xc],0xa</a:t>
            </a:r>
          </a:p>
          <a:p>
            <a:r>
              <a:rPr lang="en-US" dirty="0" err="1">
                <a:latin typeface="Consolas" charset="0"/>
                <a:ea typeface="Consolas" charset="0"/>
                <a:cs typeface="Consolas" charset="0"/>
              </a:rPr>
              <a:t>mov</a:t>
            </a:r>
            <a:r>
              <a:rPr lang="en-US" dirty="0">
                <a:latin typeface="Consolas" charset="0"/>
                <a:ea typeface="Consolas" charset="0"/>
                <a:cs typeface="Consolas" charset="0"/>
              </a:rPr>
              <a:t> DWORD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-0x8],0x64</a:t>
            </a:r>
          </a:p>
          <a:p>
            <a:r>
              <a:rPr lang="en-US" dirty="0" err="1">
                <a:latin typeface="Consolas" charset="0"/>
                <a:ea typeface="Consolas" charset="0"/>
                <a:cs typeface="Consolas" charset="0"/>
              </a:rPr>
              <a:t>movss</a:t>
            </a:r>
            <a:r>
              <a:rPr lang="en-US" dirty="0">
                <a:latin typeface="Consolas" charset="0"/>
                <a:ea typeface="Consolas" charset="0"/>
                <a:cs typeface="Consolas" charset="0"/>
              </a:rPr>
              <a:t> </a:t>
            </a:r>
            <a:r>
              <a:rPr lang="en-US" dirty="0">
                <a:solidFill>
                  <a:schemeClr val="tx2"/>
                </a:solidFill>
                <a:latin typeface="Consolas" charset="0"/>
                <a:ea typeface="Consolas" charset="0"/>
                <a:cs typeface="Consolas" charset="0"/>
              </a:rPr>
              <a:t>xmm0</a:t>
            </a:r>
            <a:r>
              <a:rPr lang="en-US" dirty="0">
                <a:latin typeface="Consolas" charset="0"/>
                <a:ea typeface="Consolas" charset="0"/>
                <a:cs typeface="Consolas" charset="0"/>
              </a:rPr>
              <a:t>,DWORD PTR [</a:t>
            </a:r>
            <a:r>
              <a:rPr lang="en-US" dirty="0">
                <a:solidFill>
                  <a:schemeClr val="tx2"/>
                </a:solidFill>
                <a:latin typeface="Consolas" charset="0"/>
                <a:ea typeface="Consolas" charset="0"/>
                <a:cs typeface="Consolas" charset="0"/>
              </a:rPr>
              <a:t>rip</a:t>
            </a:r>
            <a:r>
              <a:rPr lang="en-US" dirty="0">
                <a:latin typeface="Consolas" charset="0"/>
                <a:ea typeface="Consolas" charset="0"/>
                <a:cs typeface="Consolas" charset="0"/>
              </a:rPr>
              <a:t>+0xa0]</a:t>
            </a:r>
          </a:p>
          <a:p>
            <a:r>
              <a:rPr lang="en-US" dirty="0" err="1">
                <a:latin typeface="Consolas" charset="0"/>
                <a:ea typeface="Consolas" charset="0"/>
                <a:cs typeface="Consolas" charset="0"/>
              </a:rPr>
              <a:t>movss</a:t>
            </a:r>
            <a:r>
              <a:rPr lang="en-US" dirty="0">
                <a:latin typeface="Consolas" charset="0"/>
                <a:ea typeface="Consolas" charset="0"/>
                <a:cs typeface="Consolas" charset="0"/>
              </a:rPr>
              <a:t> DWORD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-0x4],</a:t>
            </a:r>
            <a:r>
              <a:rPr lang="en-US" dirty="0">
                <a:solidFill>
                  <a:schemeClr val="tx2"/>
                </a:solidFill>
                <a:latin typeface="Consolas" charset="0"/>
                <a:ea typeface="Consolas" charset="0"/>
                <a:cs typeface="Consolas" charset="0"/>
              </a:rPr>
              <a:t>xmm0</a:t>
            </a:r>
          </a:p>
          <a:p>
            <a:r>
              <a:rPr lang="en-US" dirty="0" err="1">
                <a:latin typeface="Consolas" charset="0"/>
                <a:ea typeface="Consolas" charset="0"/>
                <a:cs typeface="Consolas" charset="0"/>
              </a:rPr>
              <a:t>mov</a:t>
            </a:r>
            <a:r>
              <a:rPr lang="en-US" dirty="0">
                <a:latin typeface="Consolas" charset="0"/>
                <a:ea typeface="Consolas" charset="0"/>
                <a:cs typeface="Consolas" charset="0"/>
              </a:rPr>
              <a:t> </a:t>
            </a:r>
            <a:r>
              <a:rPr lang="en-US" dirty="0" err="1">
                <a:solidFill>
                  <a:schemeClr val="tx2"/>
                </a:solidFill>
                <a:latin typeface="Consolas" charset="0"/>
                <a:ea typeface="Consolas" charset="0"/>
                <a:cs typeface="Consolas" charset="0"/>
              </a:rPr>
              <a:t>eax</a:t>
            </a:r>
            <a:r>
              <a:rPr lang="en-US" dirty="0" err="1">
                <a:latin typeface="Consolas" charset="0"/>
                <a:ea typeface="Consolas" charset="0"/>
                <a:cs typeface="Consolas" charset="0"/>
              </a:rPr>
              <a:t>,DWORD</a:t>
            </a:r>
            <a:r>
              <a:rPr lang="en-US" dirty="0">
                <a:latin typeface="Consolas" charset="0"/>
                <a:ea typeface="Consolas" charset="0"/>
                <a:cs typeface="Consolas" charset="0"/>
              </a:rPr>
              <a:t>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-0x8]</a:t>
            </a:r>
          </a:p>
          <a:p>
            <a:r>
              <a:rPr lang="en-US" dirty="0">
                <a:latin typeface="Consolas" charset="0"/>
                <a:ea typeface="Consolas" charset="0"/>
                <a:cs typeface="Consolas" charset="0"/>
              </a:rPr>
              <a:t>add DWORD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-0xc],</a:t>
            </a:r>
            <a:r>
              <a:rPr lang="en-US" dirty="0" err="1">
                <a:solidFill>
                  <a:schemeClr val="tx2"/>
                </a:solidFill>
                <a:latin typeface="Consolas" charset="0"/>
                <a:ea typeface="Consolas" charset="0"/>
                <a:cs typeface="Consolas" charset="0"/>
              </a:rPr>
              <a:t>eax</a:t>
            </a:r>
            <a:endParaRPr lang="en-US" dirty="0">
              <a:solidFill>
                <a:schemeClr val="tx2"/>
              </a:solidFill>
              <a:latin typeface="Consolas" charset="0"/>
              <a:ea typeface="Consolas" charset="0"/>
              <a:cs typeface="Consolas" charset="0"/>
            </a:endParaRPr>
          </a:p>
        </p:txBody>
      </p:sp>
      <p:sp>
        <p:nvSpPr>
          <p:cNvPr id="14" name="TextBox 13">
            <a:extLst>
              <a:ext uri="{FF2B5EF4-FFF2-40B4-BE49-F238E27FC236}">
                <a16:creationId xmlns:a16="http://schemas.microsoft.com/office/drawing/2014/main" id="{D2FF46A2-08EC-774D-9BF3-1E55BFD38D48}"/>
              </a:ext>
            </a:extLst>
          </p:cNvPr>
          <p:cNvSpPr txBox="1"/>
          <p:nvPr/>
        </p:nvSpPr>
        <p:spPr>
          <a:xfrm>
            <a:off x="2876952" y="221314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0xFFFC</a:t>
            </a:r>
          </a:p>
        </p:txBody>
      </p:sp>
      <p:sp>
        <p:nvSpPr>
          <p:cNvPr id="15" name="TextBox 14">
            <a:extLst>
              <a:ext uri="{FF2B5EF4-FFF2-40B4-BE49-F238E27FC236}">
                <a16:creationId xmlns:a16="http://schemas.microsoft.com/office/drawing/2014/main" id="{8ABD9CCB-F07F-1040-BCCF-2ECF6135188E}"/>
              </a:ext>
            </a:extLst>
          </p:cNvPr>
          <p:cNvSpPr txBox="1"/>
          <p:nvPr/>
        </p:nvSpPr>
        <p:spPr>
          <a:xfrm>
            <a:off x="2876952" y="258320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0xFFF8</a:t>
            </a:r>
          </a:p>
        </p:txBody>
      </p:sp>
      <p:sp>
        <p:nvSpPr>
          <p:cNvPr id="16" name="TextBox 15">
            <a:extLst>
              <a:ext uri="{FF2B5EF4-FFF2-40B4-BE49-F238E27FC236}">
                <a16:creationId xmlns:a16="http://schemas.microsoft.com/office/drawing/2014/main" id="{33C4DD25-06E2-E341-9BBF-ED3A53BFB702}"/>
              </a:ext>
            </a:extLst>
          </p:cNvPr>
          <p:cNvSpPr txBox="1"/>
          <p:nvPr/>
        </p:nvSpPr>
        <p:spPr>
          <a:xfrm>
            <a:off x="2876951" y="294989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0xFFF4</a:t>
            </a:r>
          </a:p>
        </p:txBody>
      </p:sp>
      <p:sp>
        <p:nvSpPr>
          <p:cNvPr id="13" name="Right Arrow 12"/>
          <p:cNvSpPr/>
          <p:nvPr/>
        </p:nvSpPr>
        <p:spPr>
          <a:xfrm>
            <a:off x="4624037" y="3237212"/>
            <a:ext cx="387805"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9171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p>
            <a:r>
              <a:rPr lang="en-US" dirty="0"/>
              <a:t>Function Frame</a:t>
            </a:r>
          </a:p>
        </p:txBody>
      </p:sp>
      <p:graphicFrame>
        <p:nvGraphicFramePr>
          <p:cNvPr id="5" name="Content Placeholder 4"/>
          <p:cNvGraphicFramePr>
            <a:graphicFrameLocks noGrp="1"/>
          </p:cNvGraphicFramePr>
          <p:nvPr>
            <p:ph idx="1"/>
          </p:nvPr>
        </p:nvGraphicFramePr>
        <p:xfrm>
          <a:off x="556281" y="1692435"/>
          <a:ext cx="2831284" cy="219456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344473">
                <a:tc>
                  <a:txBody>
                    <a:bodyPr/>
                    <a:lstStyle/>
                    <a:p>
                      <a:pPr algn="ctr"/>
                      <a:r>
                        <a:rPr lang="is-IS" dirty="0">
                          <a:latin typeface="Consolas" charset="0"/>
                          <a:ea typeface="Consolas" charset="0"/>
                          <a:cs typeface="Consolas" charset="0"/>
                        </a:rPr>
                        <a:t>…</a:t>
                      </a:r>
                      <a:endParaRPr lang="en-US" dirty="0">
                        <a:latin typeface="Consolas" charset="0"/>
                        <a:ea typeface="Consolas" charset="0"/>
                        <a:cs typeface="Consolas" charset="0"/>
                      </a:endParaRPr>
                    </a:p>
                  </a:txBody>
                  <a:tcPr/>
                </a:tc>
                <a:extLst>
                  <a:ext uri="{0D108BD9-81ED-4DB2-BD59-A6C34878D82A}">
                    <a16:rowId xmlns:a16="http://schemas.microsoft.com/office/drawing/2014/main" val="10000"/>
                  </a:ext>
                </a:extLst>
              </a:tr>
              <a:tr h="344473">
                <a:tc>
                  <a:txBody>
                    <a:bodyPr/>
                    <a:lstStyle/>
                    <a:p>
                      <a:pPr algn="ctr"/>
                      <a:r>
                        <a:rPr lang="en-US" dirty="0">
                          <a:latin typeface="Consolas" charset="0"/>
                          <a:ea typeface="Consolas" charset="0"/>
                          <a:cs typeface="Consolas" charset="0"/>
                        </a:rPr>
                        <a:t>0x41273333</a:t>
                      </a:r>
                    </a:p>
                  </a:txBody>
                  <a:tcPr/>
                </a:tc>
                <a:extLst>
                  <a:ext uri="{0D108BD9-81ED-4DB2-BD59-A6C34878D82A}">
                    <a16:rowId xmlns:a16="http://schemas.microsoft.com/office/drawing/2014/main" val="10001"/>
                  </a:ext>
                </a:extLst>
              </a:tr>
              <a:tr h="344473">
                <a:tc>
                  <a:txBody>
                    <a:bodyPr/>
                    <a:lstStyle/>
                    <a:p>
                      <a:pPr algn="ctr"/>
                      <a:r>
                        <a:rPr lang="en-US" dirty="0">
                          <a:latin typeface="Consolas" charset="0"/>
                          <a:ea typeface="Consolas" charset="0"/>
                          <a:cs typeface="Consolas" charset="0"/>
                        </a:rPr>
                        <a:t>0x64</a:t>
                      </a:r>
                    </a:p>
                  </a:txBody>
                  <a:tcPr/>
                </a:tc>
                <a:extLst>
                  <a:ext uri="{0D108BD9-81ED-4DB2-BD59-A6C34878D82A}">
                    <a16:rowId xmlns:a16="http://schemas.microsoft.com/office/drawing/2014/main" val="10002"/>
                  </a:ext>
                </a:extLst>
              </a:tr>
              <a:tr h="344473">
                <a:tc>
                  <a:txBody>
                    <a:bodyPr/>
                    <a:lstStyle/>
                    <a:p>
                      <a:pPr algn="ctr"/>
                      <a:r>
                        <a:rPr lang="en-US" dirty="0">
                          <a:latin typeface="Consolas" charset="0"/>
                          <a:ea typeface="Consolas" charset="0"/>
                          <a:cs typeface="Consolas" charset="0"/>
                        </a:rPr>
                        <a:t>0xa</a:t>
                      </a:r>
                    </a:p>
                  </a:txBody>
                  <a:tcPr/>
                </a:tc>
                <a:extLst>
                  <a:ext uri="{0D108BD9-81ED-4DB2-BD59-A6C34878D82A}">
                    <a16:rowId xmlns:a16="http://schemas.microsoft.com/office/drawing/2014/main" val="10003"/>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4"/>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28</a:t>
            </a:fld>
            <a:endParaRPr lang="en-US"/>
          </a:p>
        </p:txBody>
      </p:sp>
      <p:sp>
        <p:nvSpPr>
          <p:cNvPr id="6" name="Right Arrow 5"/>
          <p:cNvSpPr/>
          <p:nvPr/>
        </p:nvSpPr>
        <p:spPr>
          <a:xfrm>
            <a:off x="168927" y="2038720"/>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56281" y="1323103"/>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0xFFFFFFFFFFFFFFFF</a:t>
            </a:r>
          </a:p>
        </p:txBody>
      </p:sp>
      <p:sp>
        <p:nvSpPr>
          <p:cNvPr id="8" name="TextBox 7"/>
          <p:cNvSpPr txBox="1"/>
          <p:nvPr/>
        </p:nvSpPr>
        <p:spPr>
          <a:xfrm>
            <a:off x="556281" y="3894252"/>
            <a:ext cx="2831283" cy="369332"/>
          </a:xfrm>
          <a:prstGeom prst="rect">
            <a:avLst/>
          </a:prstGeom>
          <a:noFill/>
        </p:spPr>
        <p:txBody>
          <a:bodyPr wrap="square" rtlCol="0">
            <a:spAutoFit/>
          </a:bodyPr>
          <a:lstStyle/>
          <a:p>
            <a:pPr algn="ctr"/>
            <a:r>
              <a:rPr lang="en-US" dirty="0">
                <a:latin typeface="Consolas" charset="0"/>
                <a:ea typeface="Consolas" charset="0"/>
                <a:cs typeface="Consolas" charset="0"/>
              </a:rPr>
              <a:t>0x0000000000000000</a:t>
            </a:r>
          </a:p>
        </p:txBody>
      </p:sp>
      <p:sp>
        <p:nvSpPr>
          <p:cNvPr id="9" name="TextBox 8"/>
          <p:cNvSpPr txBox="1"/>
          <p:nvPr/>
        </p:nvSpPr>
        <p:spPr>
          <a:xfrm>
            <a:off x="2876952" y="1880117"/>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0x10000</a:t>
            </a:r>
          </a:p>
        </p:txBody>
      </p:sp>
      <p:graphicFrame>
        <p:nvGraphicFramePr>
          <p:cNvPr id="11" name="Table 10"/>
          <p:cNvGraphicFramePr>
            <a:graphicFrameLocks noGrp="1"/>
          </p:cNvGraphicFramePr>
          <p:nvPr/>
        </p:nvGraphicFramePr>
        <p:xfrm>
          <a:off x="556352" y="4872992"/>
          <a:ext cx="3696160" cy="1483360"/>
        </p:xfrm>
        <a:graphic>
          <a:graphicData uri="http://schemas.openxmlformats.org/drawingml/2006/table">
            <a:tbl>
              <a:tblPr firstRow="1" bandRow="1">
                <a:tableStyleId>{5940675A-B579-460E-94D1-54222C63F5DA}</a:tableStyleId>
              </a:tblPr>
              <a:tblGrid>
                <a:gridCol w="1848080">
                  <a:extLst>
                    <a:ext uri="{9D8B030D-6E8A-4147-A177-3AD203B41FA5}">
                      <a16:colId xmlns:a16="http://schemas.microsoft.com/office/drawing/2014/main" val="20000"/>
                    </a:ext>
                  </a:extLst>
                </a:gridCol>
                <a:gridCol w="1848080">
                  <a:extLst>
                    <a:ext uri="{9D8B030D-6E8A-4147-A177-3AD203B41FA5}">
                      <a16:colId xmlns:a16="http://schemas.microsoft.com/office/drawing/2014/main" val="20001"/>
                    </a:ext>
                  </a:extLst>
                </a:gridCol>
              </a:tblGrid>
              <a:tr h="370840">
                <a:tc>
                  <a:txBody>
                    <a:bodyPr/>
                    <a:lstStyle/>
                    <a:p>
                      <a:r>
                        <a:rPr lang="en-US" dirty="0" err="1">
                          <a:latin typeface="Consolas" charset="0"/>
                          <a:ea typeface="Consolas" charset="0"/>
                          <a:cs typeface="Consolas" charset="0"/>
                        </a:rPr>
                        <a:t>rax</a:t>
                      </a:r>
                      <a:endParaRPr lang="en-US" dirty="0">
                        <a:latin typeface="Consolas" charset="0"/>
                        <a:ea typeface="Consolas" charset="0"/>
                        <a:cs typeface="Consolas" charset="0"/>
                      </a:endParaRPr>
                    </a:p>
                  </a:txBody>
                  <a:tcPr/>
                </a:tc>
                <a:tc>
                  <a:txBody>
                    <a:bodyPr/>
                    <a:lstStyle/>
                    <a:p>
                      <a:r>
                        <a:rPr lang="en-US" dirty="0">
                          <a:latin typeface="Consolas" charset="0"/>
                          <a:ea typeface="Consolas" charset="0"/>
                          <a:cs typeface="Consolas" charset="0"/>
                        </a:rPr>
                        <a:t>0x64</a:t>
                      </a:r>
                    </a:p>
                  </a:txBody>
                  <a:tcPr/>
                </a:tc>
                <a:extLst>
                  <a:ext uri="{0D108BD9-81ED-4DB2-BD59-A6C34878D82A}">
                    <a16:rowId xmlns:a16="http://schemas.microsoft.com/office/drawing/2014/main" val="10000"/>
                  </a:ext>
                </a:extLst>
              </a:tr>
              <a:tr h="370840">
                <a:tc>
                  <a:txBody>
                    <a:bodyPr/>
                    <a:lstStyle/>
                    <a:p>
                      <a:r>
                        <a:rPr lang="en-US" dirty="0" err="1">
                          <a:latin typeface="Consolas" charset="0"/>
                          <a:ea typeface="Consolas" charset="0"/>
                          <a:cs typeface="Consolas" charset="0"/>
                        </a:rPr>
                        <a:t>rsp</a:t>
                      </a:r>
                      <a:endParaRPr lang="en-US" dirty="0">
                        <a:latin typeface="Consolas" charset="0"/>
                        <a:ea typeface="Consolas" charset="0"/>
                        <a:cs typeface="Consolas" charset="0"/>
                      </a:endParaRPr>
                    </a:p>
                  </a:txBody>
                  <a:tcPr/>
                </a:tc>
                <a:tc>
                  <a:txBody>
                    <a:bodyPr/>
                    <a:lstStyle/>
                    <a:p>
                      <a:r>
                        <a:rPr lang="en-US" dirty="0">
                          <a:latin typeface="Consolas" charset="0"/>
                          <a:ea typeface="Consolas" charset="0"/>
                          <a:cs typeface="Consolas" charset="0"/>
                        </a:rPr>
                        <a:t>0x10000</a:t>
                      </a:r>
                    </a:p>
                  </a:txBody>
                  <a:tcPr/>
                </a:tc>
                <a:extLst>
                  <a:ext uri="{0D108BD9-81ED-4DB2-BD59-A6C34878D82A}">
                    <a16:rowId xmlns:a16="http://schemas.microsoft.com/office/drawing/2014/main" val="10001"/>
                  </a:ext>
                </a:extLst>
              </a:tr>
              <a:tr h="370840">
                <a:tc>
                  <a:txBody>
                    <a:bodyPr/>
                    <a:lstStyle/>
                    <a:p>
                      <a:r>
                        <a:rPr lang="en-US" dirty="0" err="1">
                          <a:latin typeface="Consolas" charset="0"/>
                          <a:ea typeface="Consolas" charset="0"/>
                          <a:cs typeface="Consolas" charset="0"/>
                        </a:rPr>
                        <a:t>rbp</a:t>
                      </a:r>
                      <a:endParaRPr lang="en-US" dirty="0">
                        <a:latin typeface="Consolas" charset="0"/>
                        <a:ea typeface="Consolas" charset="0"/>
                        <a:cs typeface="Consolas" charset="0"/>
                      </a:endParaRPr>
                    </a:p>
                  </a:txBody>
                  <a:tcPr/>
                </a:tc>
                <a:tc>
                  <a:txBody>
                    <a:bodyPr/>
                    <a:lstStyle/>
                    <a:p>
                      <a:r>
                        <a:rPr lang="en-US" dirty="0">
                          <a:latin typeface="Consolas" charset="0"/>
                          <a:ea typeface="Consolas" charset="0"/>
                          <a:cs typeface="Consolas" charset="0"/>
                        </a:rPr>
                        <a:t>0x10000</a:t>
                      </a:r>
                    </a:p>
                  </a:txBody>
                  <a:tcPr/>
                </a:tc>
                <a:extLst>
                  <a:ext uri="{0D108BD9-81ED-4DB2-BD59-A6C34878D82A}">
                    <a16:rowId xmlns:a16="http://schemas.microsoft.com/office/drawing/2014/main" val="10002"/>
                  </a:ext>
                </a:extLst>
              </a:tr>
              <a:tr h="370840">
                <a:tc>
                  <a:txBody>
                    <a:bodyPr/>
                    <a:lstStyle/>
                    <a:p>
                      <a:r>
                        <a:rPr lang="en-US" dirty="0">
                          <a:latin typeface="Consolas" charset="0"/>
                          <a:ea typeface="Consolas" charset="0"/>
                          <a:cs typeface="Consolas" charset="0"/>
                        </a:rPr>
                        <a:t>xmm0</a:t>
                      </a:r>
                    </a:p>
                  </a:txBody>
                  <a:tcPr/>
                </a:tc>
                <a:tc>
                  <a:txBody>
                    <a:bodyPr/>
                    <a:lstStyle/>
                    <a:p>
                      <a:r>
                        <a:rPr lang="en-US" dirty="0">
                          <a:latin typeface="Consolas" charset="0"/>
                          <a:ea typeface="Consolas" charset="0"/>
                          <a:cs typeface="Consolas" charset="0"/>
                        </a:rPr>
                        <a:t>0x41273333</a:t>
                      </a:r>
                    </a:p>
                  </a:txBody>
                  <a:tcPr/>
                </a:tc>
                <a:extLst>
                  <a:ext uri="{0D108BD9-81ED-4DB2-BD59-A6C34878D82A}">
                    <a16:rowId xmlns:a16="http://schemas.microsoft.com/office/drawing/2014/main" val="3314375565"/>
                  </a:ext>
                </a:extLst>
              </a:tr>
            </a:tbl>
          </a:graphicData>
        </a:graphic>
      </p:graphicFrame>
      <p:sp>
        <p:nvSpPr>
          <p:cNvPr id="12" name="TextBox 11"/>
          <p:cNvSpPr txBox="1"/>
          <p:nvPr/>
        </p:nvSpPr>
        <p:spPr>
          <a:xfrm>
            <a:off x="5043714" y="1692435"/>
            <a:ext cx="4100286" cy="2031325"/>
          </a:xfrm>
          <a:prstGeom prst="rect">
            <a:avLst/>
          </a:prstGeom>
          <a:noFill/>
        </p:spPr>
        <p:txBody>
          <a:bodyPr wrap="square" rtlCol="0">
            <a:spAutoFit/>
          </a:bodyPr>
          <a:lstStyle/>
          <a:p>
            <a:r>
              <a:rPr lang="en-US" dirty="0" err="1">
                <a:latin typeface="Consolas" charset="0"/>
                <a:ea typeface="Consolas" charset="0"/>
                <a:cs typeface="Consolas" charset="0"/>
              </a:rPr>
              <a:t>mov</a:t>
            </a:r>
            <a:r>
              <a:rPr lang="en-US" dirty="0">
                <a:latin typeface="Consolas" charset="0"/>
                <a:ea typeface="Consolas" charset="0"/>
                <a:cs typeface="Consolas" charset="0"/>
              </a:rPr>
              <a:t> </a:t>
            </a:r>
            <a:r>
              <a:rPr lang="en-US" dirty="0" err="1">
                <a:solidFill>
                  <a:schemeClr val="tx2"/>
                </a:solidFill>
                <a:latin typeface="Consolas" charset="0"/>
                <a:ea typeface="Consolas" charset="0"/>
                <a:cs typeface="Consolas" charset="0"/>
              </a:rPr>
              <a:t>rbp</a:t>
            </a:r>
            <a:r>
              <a:rPr lang="en-US" dirty="0" err="1">
                <a:latin typeface="Consolas" charset="0"/>
                <a:ea typeface="Consolas" charset="0"/>
                <a:cs typeface="Consolas" charset="0"/>
              </a:rPr>
              <a:t>,</a:t>
            </a:r>
            <a:r>
              <a:rPr lang="en-US" dirty="0" err="1">
                <a:solidFill>
                  <a:schemeClr val="tx2"/>
                </a:solidFill>
                <a:latin typeface="Consolas" charset="0"/>
                <a:ea typeface="Consolas" charset="0"/>
                <a:cs typeface="Consolas" charset="0"/>
              </a:rPr>
              <a:t>rsp</a:t>
            </a:r>
            <a:endParaRPr lang="en-US" dirty="0">
              <a:solidFill>
                <a:schemeClr val="tx2"/>
              </a:solidFill>
              <a:latin typeface="Consolas" charset="0"/>
              <a:ea typeface="Consolas" charset="0"/>
              <a:cs typeface="Consolas" charset="0"/>
            </a:endParaRPr>
          </a:p>
          <a:p>
            <a:r>
              <a:rPr lang="en-US" dirty="0" err="1">
                <a:latin typeface="Consolas" charset="0"/>
                <a:ea typeface="Consolas" charset="0"/>
                <a:cs typeface="Consolas" charset="0"/>
              </a:rPr>
              <a:t>mov</a:t>
            </a:r>
            <a:r>
              <a:rPr lang="en-US" dirty="0">
                <a:latin typeface="Consolas" charset="0"/>
                <a:ea typeface="Consolas" charset="0"/>
                <a:cs typeface="Consolas" charset="0"/>
              </a:rPr>
              <a:t> DWORD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-0xc],0xa</a:t>
            </a:r>
          </a:p>
          <a:p>
            <a:r>
              <a:rPr lang="en-US" dirty="0" err="1">
                <a:latin typeface="Consolas" charset="0"/>
                <a:ea typeface="Consolas" charset="0"/>
                <a:cs typeface="Consolas" charset="0"/>
              </a:rPr>
              <a:t>mov</a:t>
            </a:r>
            <a:r>
              <a:rPr lang="en-US" dirty="0">
                <a:latin typeface="Consolas" charset="0"/>
                <a:ea typeface="Consolas" charset="0"/>
                <a:cs typeface="Consolas" charset="0"/>
              </a:rPr>
              <a:t> DWORD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-0x8],0x64</a:t>
            </a:r>
          </a:p>
          <a:p>
            <a:r>
              <a:rPr lang="en-US" dirty="0" err="1">
                <a:latin typeface="Consolas" charset="0"/>
                <a:ea typeface="Consolas" charset="0"/>
                <a:cs typeface="Consolas" charset="0"/>
              </a:rPr>
              <a:t>movss</a:t>
            </a:r>
            <a:r>
              <a:rPr lang="en-US" dirty="0">
                <a:latin typeface="Consolas" charset="0"/>
                <a:ea typeface="Consolas" charset="0"/>
                <a:cs typeface="Consolas" charset="0"/>
              </a:rPr>
              <a:t> </a:t>
            </a:r>
            <a:r>
              <a:rPr lang="en-US" dirty="0">
                <a:solidFill>
                  <a:schemeClr val="tx2"/>
                </a:solidFill>
                <a:latin typeface="Consolas" charset="0"/>
                <a:ea typeface="Consolas" charset="0"/>
                <a:cs typeface="Consolas" charset="0"/>
              </a:rPr>
              <a:t>xmm0</a:t>
            </a:r>
            <a:r>
              <a:rPr lang="en-US" dirty="0">
                <a:latin typeface="Consolas" charset="0"/>
                <a:ea typeface="Consolas" charset="0"/>
                <a:cs typeface="Consolas" charset="0"/>
              </a:rPr>
              <a:t>,DWORD PTR [</a:t>
            </a:r>
            <a:r>
              <a:rPr lang="en-US" dirty="0">
                <a:solidFill>
                  <a:schemeClr val="tx2"/>
                </a:solidFill>
                <a:latin typeface="Consolas" charset="0"/>
                <a:ea typeface="Consolas" charset="0"/>
                <a:cs typeface="Consolas" charset="0"/>
              </a:rPr>
              <a:t>rip</a:t>
            </a:r>
            <a:r>
              <a:rPr lang="en-US" dirty="0">
                <a:latin typeface="Consolas" charset="0"/>
                <a:ea typeface="Consolas" charset="0"/>
                <a:cs typeface="Consolas" charset="0"/>
              </a:rPr>
              <a:t>+0xa0]</a:t>
            </a:r>
          </a:p>
          <a:p>
            <a:r>
              <a:rPr lang="en-US" dirty="0" err="1">
                <a:latin typeface="Consolas" charset="0"/>
                <a:ea typeface="Consolas" charset="0"/>
                <a:cs typeface="Consolas" charset="0"/>
              </a:rPr>
              <a:t>movss</a:t>
            </a:r>
            <a:r>
              <a:rPr lang="en-US" dirty="0">
                <a:latin typeface="Consolas" charset="0"/>
                <a:ea typeface="Consolas" charset="0"/>
                <a:cs typeface="Consolas" charset="0"/>
              </a:rPr>
              <a:t> DWORD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-0x4],</a:t>
            </a:r>
            <a:r>
              <a:rPr lang="en-US" dirty="0">
                <a:solidFill>
                  <a:schemeClr val="tx2"/>
                </a:solidFill>
                <a:latin typeface="Consolas" charset="0"/>
                <a:ea typeface="Consolas" charset="0"/>
                <a:cs typeface="Consolas" charset="0"/>
              </a:rPr>
              <a:t>xmm0</a:t>
            </a:r>
          </a:p>
          <a:p>
            <a:r>
              <a:rPr lang="en-US" dirty="0" err="1">
                <a:latin typeface="Consolas" charset="0"/>
                <a:ea typeface="Consolas" charset="0"/>
                <a:cs typeface="Consolas" charset="0"/>
              </a:rPr>
              <a:t>mov</a:t>
            </a:r>
            <a:r>
              <a:rPr lang="en-US" dirty="0">
                <a:latin typeface="Consolas" charset="0"/>
                <a:ea typeface="Consolas" charset="0"/>
                <a:cs typeface="Consolas" charset="0"/>
              </a:rPr>
              <a:t> </a:t>
            </a:r>
            <a:r>
              <a:rPr lang="en-US" dirty="0" err="1">
                <a:solidFill>
                  <a:schemeClr val="tx2"/>
                </a:solidFill>
                <a:latin typeface="Consolas" charset="0"/>
                <a:ea typeface="Consolas" charset="0"/>
                <a:cs typeface="Consolas" charset="0"/>
              </a:rPr>
              <a:t>eax</a:t>
            </a:r>
            <a:r>
              <a:rPr lang="en-US" dirty="0" err="1">
                <a:latin typeface="Consolas" charset="0"/>
                <a:ea typeface="Consolas" charset="0"/>
                <a:cs typeface="Consolas" charset="0"/>
              </a:rPr>
              <a:t>,DWORD</a:t>
            </a:r>
            <a:r>
              <a:rPr lang="en-US" dirty="0">
                <a:latin typeface="Consolas" charset="0"/>
                <a:ea typeface="Consolas" charset="0"/>
                <a:cs typeface="Consolas" charset="0"/>
              </a:rPr>
              <a:t>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-0x8]</a:t>
            </a:r>
          </a:p>
          <a:p>
            <a:r>
              <a:rPr lang="en-US" dirty="0">
                <a:latin typeface="Consolas" charset="0"/>
                <a:ea typeface="Consolas" charset="0"/>
                <a:cs typeface="Consolas" charset="0"/>
              </a:rPr>
              <a:t>add DWORD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-0xc],</a:t>
            </a:r>
            <a:r>
              <a:rPr lang="en-US" dirty="0" err="1">
                <a:solidFill>
                  <a:schemeClr val="tx2"/>
                </a:solidFill>
                <a:latin typeface="Consolas" charset="0"/>
                <a:ea typeface="Consolas" charset="0"/>
                <a:cs typeface="Consolas" charset="0"/>
              </a:rPr>
              <a:t>eax</a:t>
            </a:r>
            <a:endParaRPr lang="en-US" dirty="0">
              <a:solidFill>
                <a:schemeClr val="tx2"/>
              </a:solidFill>
              <a:latin typeface="Consolas" charset="0"/>
              <a:ea typeface="Consolas" charset="0"/>
              <a:cs typeface="Consolas" charset="0"/>
            </a:endParaRPr>
          </a:p>
        </p:txBody>
      </p:sp>
      <p:sp>
        <p:nvSpPr>
          <p:cNvPr id="14" name="TextBox 13">
            <a:extLst>
              <a:ext uri="{FF2B5EF4-FFF2-40B4-BE49-F238E27FC236}">
                <a16:creationId xmlns:a16="http://schemas.microsoft.com/office/drawing/2014/main" id="{D2FF46A2-08EC-774D-9BF3-1E55BFD38D48}"/>
              </a:ext>
            </a:extLst>
          </p:cNvPr>
          <p:cNvSpPr txBox="1"/>
          <p:nvPr/>
        </p:nvSpPr>
        <p:spPr>
          <a:xfrm>
            <a:off x="2876952" y="221314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0xFFFC</a:t>
            </a:r>
          </a:p>
        </p:txBody>
      </p:sp>
      <p:sp>
        <p:nvSpPr>
          <p:cNvPr id="15" name="TextBox 14">
            <a:extLst>
              <a:ext uri="{FF2B5EF4-FFF2-40B4-BE49-F238E27FC236}">
                <a16:creationId xmlns:a16="http://schemas.microsoft.com/office/drawing/2014/main" id="{8ABD9CCB-F07F-1040-BCCF-2ECF6135188E}"/>
              </a:ext>
            </a:extLst>
          </p:cNvPr>
          <p:cNvSpPr txBox="1"/>
          <p:nvPr/>
        </p:nvSpPr>
        <p:spPr>
          <a:xfrm>
            <a:off x="2876952" y="258320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0xFFF8</a:t>
            </a:r>
          </a:p>
        </p:txBody>
      </p:sp>
      <p:sp>
        <p:nvSpPr>
          <p:cNvPr id="16" name="TextBox 15">
            <a:extLst>
              <a:ext uri="{FF2B5EF4-FFF2-40B4-BE49-F238E27FC236}">
                <a16:creationId xmlns:a16="http://schemas.microsoft.com/office/drawing/2014/main" id="{33C4DD25-06E2-E341-9BBF-ED3A53BFB702}"/>
              </a:ext>
            </a:extLst>
          </p:cNvPr>
          <p:cNvSpPr txBox="1"/>
          <p:nvPr/>
        </p:nvSpPr>
        <p:spPr>
          <a:xfrm>
            <a:off x="2876951" y="294989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0xFFF4</a:t>
            </a:r>
          </a:p>
        </p:txBody>
      </p:sp>
      <p:sp>
        <p:nvSpPr>
          <p:cNvPr id="13" name="Right Arrow 12"/>
          <p:cNvSpPr/>
          <p:nvPr/>
        </p:nvSpPr>
        <p:spPr>
          <a:xfrm>
            <a:off x="4624037" y="3525796"/>
            <a:ext cx="387805"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661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p>
            <a:r>
              <a:rPr lang="en-US" dirty="0"/>
              <a:t>Function Frame</a:t>
            </a:r>
          </a:p>
        </p:txBody>
      </p:sp>
      <p:graphicFrame>
        <p:nvGraphicFramePr>
          <p:cNvPr id="5" name="Content Placeholder 4"/>
          <p:cNvGraphicFramePr>
            <a:graphicFrameLocks noGrp="1"/>
          </p:cNvGraphicFramePr>
          <p:nvPr>
            <p:ph idx="1"/>
          </p:nvPr>
        </p:nvGraphicFramePr>
        <p:xfrm>
          <a:off x="556281" y="1692435"/>
          <a:ext cx="2831284" cy="219456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344473">
                <a:tc>
                  <a:txBody>
                    <a:bodyPr/>
                    <a:lstStyle/>
                    <a:p>
                      <a:pPr algn="ctr"/>
                      <a:r>
                        <a:rPr lang="is-IS" dirty="0">
                          <a:latin typeface="Consolas" charset="0"/>
                          <a:ea typeface="Consolas" charset="0"/>
                          <a:cs typeface="Consolas" charset="0"/>
                        </a:rPr>
                        <a:t>…</a:t>
                      </a:r>
                      <a:endParaRPr lang="en-US" dirty="0">
                        <a:latin typeface="Consolas" charset="0"/>
                        <a:ea typeface="Consolas" charset="0"/>
                        <a:cs typeface="Consolas" charset="0"/>
                      </a:endParaRPr>
                    </a:p>
                  </a:txBody>
                  <a:tcPr/>
                </a:tc>
                <a:extLst>
                  <a:ext uri="{0D108BD9-81ED-4DB2-BD59-A6C34878D82A}">
                    <a16:rowId xmlns:a16="http://schemas.microsoft.com/office/drawing/2014/main" val="10000"/>
                  </a:ext>
                </a:extLst>
              </a:tr>
              <a:tr h="344473">
                <a:tc>
                  <a:txBody>
                    <a:bodyPr/>
                    <a:lstStyle/>
                    <a:p>
                      <a:pPr algn="ctr"/>
                      <a:r>
                        <a:rPr lang="en-US" dirty="0">
                          <a:latin typeface="Consolas" charset="0"/>
                          <a:ea typeface="Consolas" charset="0"/>
                          <a:cs typeface="Consolas" charset="0"/>
                        </a:rPr>
                        <a:t>0x41273333</a:t>
                      </a:r>
                    </a:p>
                  </a:txBody>
                  <a:tcPr/>
                </a:tc>
                <a:extLst>
                  <a:ext uri="{0D108BD9-81ED-4DB2-BD59-A6C34878D82A}">
                    <a16:rowId xmlns:a16="http://schemas.microsoft.com/office/drawing/2014/main" val="10001"/>
                  </a:ext>
                </a:extLst>
              </a:tr>
              <a:tr h="344473">
                <a:tc>
                  <a:txBody>
                    <a:bodyPr/>
                    <a:lstStyle/>
                    <a:p>
                      <a:pPr algn="ctr"/>
                      <a:r>
                        <a:rPr lang="en-US" dirty="0">
                          <a:latin typeface="Consolas" charset="0"/>
                          <a:ea typeface="Consolas" charset="0"/>
                          <a:cs typeface="Consolas" charset="0"/>
                        </a:rPr>
                        <a:t>0x64</a:t>
                      </a:r>
                    </a:p>
                  </a:txBody>
                  <a:tcPr/>
                </a:tc>
                <a:extLst>
                  <a:ext uri="{0D108BD9-81ED-4DB2-BD59-A6C34878D82A}">
                    <a16:rowId xmlns:a16="http://schemas.microsoft.com/office/drawing/2014/main" val="10002"/>
                  </a:ext>
                </a:extLst>
              </a:tr>
              <a:tr h="344473">
                <a:tc>
                  <a:txBody>
                    <a:bodyPr/>
                    <a:lstStyle/>
                    <a:p>
                      <a:pPr algn="ctr"/>
                      <a:r>
                        <a:rPr lang="en-US" dirty="0">
                          <a:latin typeface="Consolas" charset="0"/>
                          <a:ea typeface="Consolas" charset="0"/>
                          <a:cs typeface="Consolas" charset="0"/>
                        </a:rPr>
                        <a:t>0x6E</a:t>
                      </a:r>
                    </a:p>
                  </a:txBody>
                  <a:tcPr/>
                </a:tc>
                <a:extLst>
                  <a:ext uri="{0D108BD9-81ED-4DB2-BD59-A6C34878D82A}">
                    <a16:rowId xmlns:a16="http://schemas.microsoft.com/office/drawing/2014/main" val="10003"/>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4"/>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29</a:t>
            </a:fld>
            <a:endParaRPr lang="en-US"/>
          </a:p>
        </p:txBody>
      </p:sp>
      <p:sp>
        <p:nvSpPr>
          <p:cNvPr id="6" name="Right Arrow 5"/>
          <p:cNvSpPr/>
          <p:nvPr/>
        </p:nvSpPr>
        <p:spPr>
          <a:xfrm>
            <a:off x="168927" y="2038720"/>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556281" y="1323103"/>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0xFFFFFFFFFFFFFFFF</a:t>
            </a:r>
          </a:p>
        </p:txBody>
      </p:sp>
      <p:sp>
        <p:nvSpPr>
          <p:cNvPr id="8" name="TextBox 7"/>
          <p:cNvSpPr txBox="1"/>
          <p:nvPr/>
        </p:nvSpPr>
        <p:spPr>
          <a:xfrm>
            <a:off x="556281" y="3894252"/>
            <a:ext cx="2831283" cy="369332"/>
          </a:xfrm>
          <a:prstGeom prst="rect">
            <a:avLst/>
          </a:prstGeom>
          <a:noFill/>
        </p:spPr>
        <p:txBody>
          <a:bodyPr wrap="square" rtlCol="0">
            <a:spAutoFit/>
          </a:bodyPr>
          <a:lstStyle/>
          <a:p>
            <a:pPr algn="ctr"/>
            <a:r>
              <a:rPr lang="en-US" dirty="0">
                <a:latin typeface="Consolas" charset="0"/>
                <a:ea typeface="Consolas" charset="0"/>
                <a:cs typeface="Consolas" charset="0"/>
              </a:rPr>
              <a:t>0x0000000000000000</a:t>
            </a:r>
          </a:p>
        </p:txBody>
      </p:sp>
      <p:sp>
        <p:nvSpPr>
          <p:cNvPr id="9" name="TextBox 8"/>
          <p:cNvSpPr txBox="1"/>
          <p:nvPr/>
        </p:nvSpPr>
        <p:spPr>
          <a:xfrm>
            <a:off x="2876952" y="1880117"/>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0x10000</a:t>
            </a:r>
          </a:p>
        </p:txBody>
      </p:sp>
      <p:graphicFrame>
        <p:nvGraphicFramePr>
          <p:cNvPr id="11" name="Table 10"/>
          <p:cNvGraphicFramePr>
            <a:graphicFrameLocks noGrp="1"/>
          </p:cNvGraphicFramePr>
          <p:nvPr/>
        </p:nvGraphicFramePr>
        <p:xfrm>
          <a:off x="556352" y="4872992"/>
          <a:ext cx="3696160" cy="1483360"/>
        </p:xfrm>
        <a:graphic>
          <a:graphicData uri="http://schemas.openxmlformats.org/drawingml/2006/table">
            <a:tbl>
              <a:tblPr firstRow="1" bandRow="1">
                <a:tableStyleId>{5940675A-B579-460E-94D1-54222C63F5DA}</a:tableStyleId>
              </a:tblPr>
              <a:tblGrid>
                <a:gridCol w="1848080">
                  <a:extLst>
                    <a:ext uri="{9D8B030D-6E8A-4147-A177-3AD203B41FA5}">
                      <a16:colId xmlns:a16="http://schemas.microsoft.com/office/drawing/2014/main" val="20000"/>
                    </a:ext>
                  </a:extLst>
                </a:gridCol>
                <a:gridCol w="1848080">
                  <a:extLst>
                    <a:ext uri="{9D8B030D-6E8A-4147-A177-3AD203B41FA5}">
                      <a16:colId xmlns:a16="http://schemas.microsoft.com/office/drawing/2014/main" val="20001"/>
                    </a:ext>
                  </a:extLst>
                </a:gridCol>
              </a:tblGrid>
              <a:tr h="370840">
                <a:tc>
                  <a:txBody>
                    <a:bodyPr/>
                    <a:lstStyle/>
                    <a:p>
                      <a:r>
                        <a:rPr lang="en-US" dirty="0" err="1">
                          <a:latin typeface="Consolas" charset="0"/>
                          <a:ea typeface="Consolas" charset="0"/>
                          <a:cs typeface="Consolas" charset="0"/>
                        </a:rPr>
                        <a:t>rax</a:t>
                      </a:r>
                      <a:endParaRPr lang="en-US" dirty="0">
                        <a:latin typeface="Consolas" charset="0"/>
                        <a:ea typeface="Consolas" charset="0"/>
                        <a:cs typeface="Consolas" charset="0"/>
                      </a:endParaRPr>
                    </a:p>
                  </a:txBody>
                  <a:tcPr/>
                </a:tc>
                <a:tc>
                  <a:txBody>
                    <a:bodyPr/>
                    <a:lstStyle/>
                    <a:p>
                      <a:r>
                        <a:rPr lang="en-US" dirty="0">
                          <a:latin typeface="Consolas" charset="0"/>
                          <a:ea typeface="Consolas" charset="0"/>
                          <a:cs typeface="Consolas" charset="0"/>
                        </a:rPr>
                        <a:t>0x64</a:t>
                      </a:r>
                    </a:p>
                  </a:txBody>
                  <a:tcPr/>
                </a:tc>
                <a:extLst>
                  <a:ext uri="{0D108BD9-81ED-4DB2-BD59-A6C34878D82A}">
                    <a16:rowId xmlns:a16="http://schemas.microsoft.com/office/drawing/2014/main" val="10000"/>
                  </a:ext>
                </a:extLst>
              </a:tr>
              <a:tr h="370840">
                <a:tc>
                  <a:txBody>
                    <a:bodyPr/>
                    <a:lstStyle/>
                    <a:p>
                      <a:r>
                        <a:rPr lang="en-US" dirty="0" err="1">
                          <a:latin typeface="Consolas" charset="0"/>
                          <a:ea typeface="Consolas" charset="0"/>
                          <a:cs typeface="Consolas" charset="0"/>
                        </a:rPr>
                        <a:t>rsp</a:t>
                      </a:r>
                      <a:endParaRPr lang="en-US" dirty="0">
                        <a:latin typeface="Consolas" charset="0"/>
                        <a:ea typeface="Consolas" charset="0"/>
                        <a:cs typeface="Consolas" charset="0"/>
                      </a:endParaRPr>
                    </a:p>
                  </a:txBody>
                  <a:tcPr/>
                </a:tc>
                <a:tc>
                  <a:txBody>
                    <a:bodyPr/>
                    <a:lstStyle/>
                    <a:p>
                      <a:r>
                        <a:rPr lang="en-US" dirty="0">
                          <a:latin typeface="Consolas" charset="0"/>
                          <a:ea typeface="Consolas" charset="0"/>
                          <a:cs typeface="Consolas" charset="0"/>
                        </a:rPr>
                        <a:t>0x10000</a:t>
                      </a:r>
                    </a:p>
                  </a:txBody>
                  <a:tcPr/>
                </a:tc>
                <a:extLst>
                  <a:ext uri="{0D108BD9-81ED-4DB2-BD59-A6C34878D82A}">
                    <a16:rowId xmlns:a16="http://schemas.microsoft.com/office/drawing/2014/main" val="10001"/>
                  </a:ext>
                </a:extLst>
              </a:tr>
              <a:tr h="370840">
                <a:tc>
                  <a:txBody>
                    <a:bodyPr/>
                    <a:lstStyle/>
                    <a:p>
                      <a:r>
                        <a:rPr lang="en-US" dirty="0" err="1">
                          <a:latin typeface="Consolas" charset="0"/>
                          <a:ea typeface="Consolas" charset="0"/>
                          <a:cs typeface="Consolas" charset="0"/>
                        </a:rPr>
                        <a:t>rbp</a:t>
                      </a:r>
                      <a:endParaRPr lang="en-US" dirty="0">
                        <a:latin typeface="Consolas" charset="0"/>
                        <a:ea typeface="Consolas" charset="0"/>
                        <a:cs typeface="Consolas" charset="0"/>
                      </a:endParaRPr>
                    </a:p>
                  </a:txBody>
                  <a:tcPr/>
                </a:tc>
                <a:tc>
                  <a:txBody>
                    <a:bodyPr/>
                    <a:lstStyle/>
                    <a:p>
                      <a:r>
                        <a:rPr lang="en-US" dirty="0">
                          <a:latin typeface="Consolas" charset="0"/>
                          <a:ea typeface="Consolas" charset="0"/>
                          <a:cs typeface="Consolas" charset="0"/>
                        </a:rPr>
                        <a:t>0x10000</a:t>
                      </a:r>
                    </a:p>
                  </a:txBody>
                  <a:tcPr/>
                </a:tc>
                <a:extLst>
                  <a:ext uri="{0D108BD9-81ED-4DB2-BD59-A6C34878D82A}">
                    <a16:rowId xmlns:a16="http://schemas.microsoft.com/office/drawing/2014/main" val="10002"/>
                  </a:ext>
                </a:extLst>
              </a:tr>
              <a:tr h="370840">
                <a:tc>
                  <a:txBody>
                    <a:bodyPr/>
                    <a:lstStyle/>
                    <a:p>
                      <a:r>
                        <a:rPr lang="en-US" dirty="0">
                          <a:latin typeface="Consolas" charset="0"/>
                          <a:ea typeface="Consolas" charset="0"/>
                          <a:cs typeface="Consolas" charset="0"/>
                        </a:rPr>
                        <a:t>xmm0</a:t>
                      </a:r>
                    </a:p>
                  </a:txBody>
                  <a:tcPr/>
                </a:tc>
                <a:tc>
                  <a:txBody>
                    <a:bodyPr/>
                    <a:lstStyle/>
                    <a:p>
                      <a:r>
                        <a:rPr lang="en-US" dirty="0">
                          <a:latin typeface="Consolas" charset="0"/>
                          <a:ea typeface="Consolas" charset="0"/>
                          <a:cs typeface="Consolas" charset="0"/>
                        </a:rPr>
                        <a:t>0x41273333</a:t>
                      </a:r>
                    </a:p>
                  </a:txBody>
                  <a:tcPr/>
                </a:tc>
                <a:extLst>
                  <a:ext uri="{0D108BD9-81ED-4DB2-BD59-A6C34878D82A}">
                    <a16:rowId xmlns:a16="http://schemas.microsoft.com/office/drawing/2014/main" val="3314375565"/>
                  </a:ext>
                </a:extLst>
              </a:tr>
            </a:tbl>
          </a:graphicData>
        </a:graphic>
      </p:graphicFrame>
      <p:sp>
        <p:nvSpPr>
          <p:cNvPr id="12" name="TextBox 11"/>
          <p:cNvSpPr txBox="1"/>
          <p:nvPr/>
        </p:nvSpPr>
        <p:spPr>
          <a:xfrm>
            <a:off x="5043714" y="1692435"/>
            <a:ext cx="4100286" cy="2031325"/>
          </a:xfrm>
          <a:prstGeom prst="rect">
            <a:avLst/>
          </a:prstGeom>
          <a:noFill/>
        </p:spPr>
        <p:txBody>
          <a:bodyPr wrap="square" rtlCol="0">
            <a:spAutoFit/>
          </a:bodyPr>
          <a:lstStyle/>
          <a:p>
            <a:r>
              <a:rPr lang="en-US" dirty="0" err="1">
                <a:latin typeface="Consolas" charset="0"/>
                <a:ea typeface="Consolas" charset="0"/>
                <a:cs typeface="Consolas" charset="0"/>
              </a:rPr>
              <a:t>mov</a:t>
            </a:r>
            <a:r>
              <a:rPr lang="en-US" dirty="0">
                <a:latin typeface="Consolas" charset="0"/>
                <a:ea typeface="Consolas" charset="0"/>
                <a:cs typeface="Consolas" charset="0"/>
              </a:rPr>
              <a:t> </a:t>
            </a:r>
            <a:r>
              <a:rPr lang="en-US" dirty="0" err="1">
                <a:solidFill>
                  <a:schemeClr val="tx2"/>
                </a:solidFill>
                <a:latin typeface="Consolas" charset="0"/>
                <a:ea typeface="Consolas" charset="0"/>
                <a:cs typeface="Consolas" charset="0"/>
              </a:rPr>
              <a:t>rbp</a:t>
            </a:r>
            <a:r>
              <a:rPr lang="en-US" dirty="0" err="1">
                <a:latin typeface="Consolas" charset="0"/>
                <a:ea typeface="Consolas" charset="0"/>
                <a:cs typeface="Consolas" charset="0"/>
              </a:rPr>
              <a:t>,</a:t>
            </a:r>
            <a:r>
              <a:rPr lang="en-US" dirty="0" err="1">
                <a:solidFill>
                  <a:schemeClr val="tx2"/>
                </a:solidFill>
                <a:latin typeface="Consolas" charset="0"/>
                <a:ea typeface="Consolas" charset="0"/>
                <a:cs typeface="Consolas" charset="0"/>
              </a:rPr>
              <a:t>rsp</a:t>
            </a:r>
            <a:endParaRPr lang="en-US" dirty="0">
              <a:solidFill>
                <a:schemeClr val="tx2"/>
              </a:solidFill>
              <a:latin typeface="Consolas" charset="0"/>
              <a:ea typeface="Consolas" charset="0"/>
              <a:cs typeface="Consolas" charset="0"/>
            </a:endParaRPr>
          </a:p>
          <a:p>
            <a:r>
              <a:rPr lang="en-US" dirty="0" err="1">
                <a:latin typeface="Consolas" charset="0"/>
                <a:ea typeface="Consolas" charset="0"/>
                <a:cs typeface="Consolas" charset="0"/>
              </a:rPr>
              <a:t>mov</a:t>
            </a:r>
            <a:r>
              <a:rPr lang="en-US" dirty="0">
                <a:latin typeface="Consolas" charset="0"/>
                <a:ea typeface="Consolas" charset="0"/>
                <a:cs typeface="Consolas" charset="0"/>
              </a:rPr>
              <a:t> DWORD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-0xc],0xa</a:t>
            </a:r>
          </a:p>
          <a:p>
            <a:r>
              <a:rPr lang="en-US" dirty="0" err="1">
                <a:latin typeface="Consolas" charset="0"/>
                <a:ea typeface="Consolas" charset="0"/>
                <a:cs typeface="Consolas" charset="0"/>
              </a:rPr>
              <a:t>mov</a:t>
            </a:r>
            <a:r>
              <a:rPr lang="en-US" dirty="0">
                <a:latin typeface="Consolas" charset="0"/>
                <a:ea typeface="Consolas" charset="0"/>
                <a:cs typeface="Consolas" charset="0"/>
              </a:rPr>
              <a:t> DWORD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-0x8],0x64</a:t>
            </a:r>
          </a:p>
          <a:p>
            <a:r>
              <a:rPr lang="en-US" dirty="0" err="1">
                <a:latin typeface="Consolas" charset="0"/>
                <a:ea typeface="Consolas" charset="0"/>
                <a:cs typeface="Consolas" charset="0"/>
              </a:rPr>
              <a:t>movss</a:t>
            </a:r>
            <a:r>
              <a:rPr lang="en-US" dirty="0">
                <a:latin typeface="Consolas" charset="0"/>
                <a:ea typeface="Consolas" charset="0"/>
                <a:cs typeface="Consolas" charset="0"/>
              </a:rPr>
              <a:t> </a:t>
            </a:r>
            <a:r>
              <a:rPr lang="en-US" dirty="0">
                <a:solidFill>
                  <a:schemeClr val="tx2"/>
                </a:solidFill>
                <a:latin typeface="Consolas" charset="0"/>
                <a:ea typeface="Consolas" charset="0"/>
                <a:cs typeface="Consolas" charset="0"/>
              </a:rPr>
              <a:t>xmm0</a:t>
            </a:r>
            <a:r>
              <a:rPr lang="en-US" dirty="0">
                <a:latin typeface="Consolas" charset="0"/>
                <a:ea typeface="Consolas" charset="0"/>
                <a:cs typeface="Consolas" charset="0"/>
              </a:rPr>
              <a:t>,DWORD PTR [</a:t>
            </a:r>
            <a:r>
              <a:rPr lang="en-US" dirty="0">
                <a:solidFill>
                  <a:schemeClr val="tx2"/>
                </a:solidFill>
                <a:latin typeface="Consolas" charset="0"/>
                <a:ea typeface="Consolas" charset="0"/>
                <a:cs typeface="Consolas" charset="0"/>
              </a:rPr>
              <a:t>rip</a:t>
            </a:r>
            <a:r>
              <a:rPr lang="en-US" dirty="0">
                <a:latin typeface="Consolas" charset="0"/>
                <a:ea typeface="Consolas" charset="0"/>
                <a:cs typeface="Consolas" charset="0"/>
              </a:rPr>
              <a:t>+0xa0]</a:t>
            </a:r>
          </a:p>
          <a:p>
            <a:r>
              <a:rPr lang="en-US" dirty="0" err="1">
                <a:latin typeface="Consolas" charset="0"/>
                <a:ea typeface="Consolas" charset="0"/>
                <a:cs typeface="Consolas" charset="0"/>
              </a:rPr>
              <a:t>movss</a:t>
            </a:r>
            <a:r>
              <a:rPr lang="en-US" dirty="0">
                <a:latin typeface="Consolas" charset="0"/>
                <a:ea typeface="Consolas" charset="0"/>
                <a:cs typeface="Consolas" charset="0"/>
              </a:rPr>
              <a:t> DWORD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-0x4],</a:t>
            </a:r>
            <a:r>
              <a:rPr lang="en-US" dirty="0">
                <a:solidFill>
                  <a:schemeClr val="tx2"/>
                </a:solidFill>
                <a:latin typeface="Consolas" charset="0"/>
                <a:ea typeface="Consolas" charset="0"/>
                <a:cs typeface="Consolas" charset="0"/>
              </a:rPr>
              <a:t>xmm0</a:t>
            </a:r>
          </a:p>
          <a:p>
            <a:r>
              <a:rPr lang="en-US" dirty="0" err="1">
                <a:latin typeface="Consolas" charset="0"/>
                <a:ea typeface="Consolas" charset="0"/>
                <a:cs typeface="Consolas" charset="0"/>
              </a:rPr>
              <a:t>mov</a:t>
            </a:r>
            <a:r>
              <a:rPr lang="en-US" dirty="0">
                <a:latin typeface="Consolas" charset="0"/>
                <a:ea typeface="Consolas" charset="0"/>
                <a:cs typeface="Consolas" charset="0"/>
              </a:rPr>
              <a:t> </a:t>
            </a:r>
            <a:r>
              <a:rPr lang="en-US" dirty="0" err="1">
                <a:solidFill>
                  <a:schemeClr val="tx2"/>
                </a:solidFill>
                <a:latin typeface="Consolas" charset="0"/>
                <a:ea typeface="Consolas" charset="0"/>
                <a:cs typeface="Consolas" charset="0"/>
              </a:rPr>
              <a:t>eax</a:t>
            </a:r>
            <a:r>
              <a:rPr lang="en-US" dirty="0" err="1">
                <a:latin typeface="Consolas" charset="0"/>
                <a:ea typeface="Consolas" charset="0"/>
                <a:cs typeface="Consolas" charset="0"/>
              </a:rPr>
              <a:t>,DWORD</a:t>
            </a:r>
            <a:r>
              <a:rPr lang="en-US" dirty="0">
                <a:latin typeface="Consolas" charset="0"/>
                <a:ea typeface="Consolas" charset="0"/>
                <a:cs typeface="Consolas" charset="0"/>
              </a:rPr>
              <a:t>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-0x8]</a:t>
            </a:r>
          </a:p>
          <a:p>
            <a:r>
              <a:rPr lang="en-US" dirty="0">
                <a:latin typeface="Consolas" charset="0"/>
                <a:ea typeface="Consolas" charset="0"/>
                <a:cs typeface="Consolas" charset="0"/>
              </a:rPr>
              <a:t>add DWORD PTR [</a:t>
            </a:r>
            <a:r>
              <a:rPr lang="en-US" dirty="0">
                <a:solidFill>
                  <a:schemeClr val="tx2"/>
                </a:solidFill>
                <a:latin typeface="Consolas" charset="0"/>
                <a:ea typeface="Consolas" charset="0"/>
                <a:cs typeface="Consolas" charset="0"/>
              </a:rPr>
              <a:t>rbp</a:t>
            </a:r>
            <a:r>
              <a:rPr lang="en-US" dirty="0">
                <a:latin typeface="Consolas" charset="0"/>
                <a:ea typeface="Consolas" charset="0"/>
                <a:cs typeface="Consolas" charset="0"/>
              </a:rPr>
              <a:t>-0xc],</a:t>
            </a:r>
            <a:r>
              <a:rPr lang="en-US" dirty="0" err="1">
                <a:solidFill>
                  <a:schemeClr val="tx2"/>
                </a:solidFill>
                <a:latin typeface="Consolas" charset="0"/>
                <a:ea typeface="Consolas" charset="0"/>
                <a:cs typeface="Consolas" charset="0"/>
              </a:rPr>
              <a:t>eax</a:t>
            </a:r>
            <a:endParaRPr lang="en-US" dirty="0">
              <a:solidFill>
                <a:schemeClr val="tx2"/>
              </a:solidFill>
              <a:latin typeface="Consolas" charset="0"/>
              <a:ea typeface="Consolas" charset="0"/>
              <a:cs typeface="Consolas" charset="0"/>
            </a:endParaRPr>
          </a:p>
        </p:txBody>
      </p:sp>
      <p:sp>
        <p:nvSpPr>
          <p:cNvPr id="14" name="TextBox 13">
            <a:extLst>
              <a:ext uri="{FF2B5EF4-FFF2-40B4-BE49-F238E27FC236}">
                <a16:creationId xmlns:a16="http://schemas.microsoft.com/office/drawing/2014/main" id="{D2FF46A2-08EC-774D-9BF3-1E55BFD38D48}"/>
              </a:ext>
            </a:extLst>
          </p:cNvPr>
          <p:cNvSpPr txBox="1"/>
          <p:nvPr/>
        </p:nvSpPr>
        <p:spPr>
          <a:xfrm>
            <a:off x="2876952" y="221314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0xFFFC</a:t>
            </a:r>
          </a:p>
        </p:txBody>
      </p:sp>
      <p:sp>
        <p:nvSpPr>
          <p:cNvPr id="15" name="TextBox 14">
            <a:extLst>
              <a:ext uri="{FF2B5EF4-FFF2-40B4-BE49-F238E27FC236}">
                <a16:creationId xmlns:a16="http://schemas.microsoft.com/office/drawing/2014/main" id="{8ABD9CCB-F07F-1040-BCCF-2ECF6135188E}"/>
              </a:ext>
            </a:extLst>
          </p:cNvPr>
          <p:cNvSpPr txBox="1"/>
          <p:nvPr/>
        </p:nvSpPr>
        <p:spPr>
          <a:xfrm>
            <a:off x="2876952" y="258320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0xFFF8</a:t>
            </a:r>
          </a:p>
        </p:txBody>
      </p:sp>
      <p:sp>
        <p:nvSpPr>
          <p:cNvPr id="16" name="TextBox 15">
            <a:extLst>
              <a:ext uri="{FF2B5EF4-FFF2-40B4-BE49-F238E27FC236}">
                <a16:creationId xmlns:a16="http://schemas.microsoft.com/office/drawing/2014/main" id="{33C4DD25-06E2-E341-9BBF-ED3A53BFB702}"/>
              </a:ext>
            </a:extLst>
          </p:cNvPr>
          <p:cNvSpPr txBox="1"/>
          <p:nvPr/>
        </p:nvSpPr>
        <p:spPr>
          <a:xfrm>
            <a:off x="2876951" y="294989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0xFFF4</a:t>
            </a:r>
          </a:p>
        </p:txBody>
      </p:sp>
      <p:sp>
        <p:nvSpPr>
          <p:cNvPr id="13" name="Right Arrow 12"/>
          <p:cNvSpPr/>
          <p:nvPr/>
        </p:nvSpPr>
        <p:spPr>
          <a:xfrm>
            <a:off x="4624037" y="3678041"/>
            <a:ext cx="387805"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6930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D98CB-14D6-A84F-AF77-22D80AC33792}"/>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929B32B0-480C-8243-87FB-38D1294C5D23}"/>
              </a:ext>
            </a:extLst>
          </p:cNvPr>
          <p:cNvSpPr>
            <a:spLocks noGrp="1"/>
          </p:cNvSpPr>
          <p:nvPr>
            <p:ph idx="1"/>
          </p:nvPr>
        </p:nvSpPr>
        <p:spPr/>
        <p:txBody>
          <a:bodyPr>
            <a:normAutofit fontScale="92500" lnSpcReduction="10000"/>
          </a:bodyPr>
          <a:lstStyle/>
          <a:p>
            <a:r>
              <a:rPr lang="en-US" dirty="0"/>
              <a:t>Functions is one important way that we have to reuse code</a:t>
            </a:r>
          </a:p>
          <a:p>
            <a:r>
              <a:rPr lang="en-US" dirty="0"/>
              <a:t>Can be thought of as mathematical functions</a:t>
            </a:r>
          </a:p>
          <a:p>
            <a:pPr lvl="1"/>
            <a:r>
              <a:rPr lang="en-US" dirty="0">
                <a:latin typeface="Consolas" panose="020B0609020204030204" pitchFamily="49" charset="0"/>
                <a:cs typeface="Consolas" panose="020B0609020204030204" pitchFamily="49" charset="0"/>
              </a:rPr>
              <a:t>add</a:t>
            </a:r>
            <a:r>
              <a:rPr lang="en-US" dirty="0"/>
              <a:t> function: what does it accept as input and what does it produce as output?</a:t>
            </a:r>
          </a:p>
          <a:p>
            <a:pPr lvl="1"/>
            <a:r>
              <a:rPr lang="en-US" dirty="0"/>
              <a:t>Does it ever change?</a:t>
            </a:r>
          </a:p>
          <a:p>
            <a:r>
              <a:rPr lang="en-US" dirty="0"/>
              <a:t>Not quite mathematical functions</a:t>
            </a:r>
          </a:p>
          <a:p>
            <a:pPr lvl="1"/>
            <a:r>
              <a:rPr lang="en-US" dirty="0">
                <a:latin typeface="Consolas" panose="020B0609020204030204" pitchFamily="49" charset="0"/>
                <a:cs typeface="Consolas" panose="020B0609020204030204" pitchFamily="49" charset="0"/>
              </a:rPr>
              <a:t>random</a:t>
            </a:r>
            <a:r>
              <a:rPr lang="en-US" dirty="0"/>
              <a:t> function: accepts no input and returns a random value</a:t>
            </a:r>
          </a:p>
          <a:p>
            <a:pPr lvl="1"/>
            <a:r>
              <a:rPr lang="en-US" dirty="0"/>
              <a:t>Is </a:t>
            </a:r>
            <a:r>
              <a:rPr lang="en-US" dirty="0">
                <a:latin typeface="Consolas" panose="020B0609020204030204" pitchFamily="49" charset="0"/>
                <a:cs typeface="Consolas" panose="020B0609020204030204" pitchFamily="49" charset="0"/>
              </a:rPr>
              <a:t>random</a:t>
            </a:r>
            <a:r>
              <a:rPr lang="en-US" dirty="0"/>
              <a:t> a mathematical function?</a:t>
            </a:r>
          </a:p>
        </p:txBody>
      </p:sp>
      <p:sp>
        <p:nvSpPr>
          <p:cNvPr id="4" name="Slide Number Placeholder 3">
            <a:extLst>
              <a:ext uri="{FF2B5EF4-FFF2-40B4-BE49-F238E27FC236}">
                <a16:creationId xmlns:a16="http://schemas.microsoft.com/office/drawing/2014/main" id="{781FF65A-8573-F94C-96D6-E89BC28EF8BF}"/>
              </a:ext>
            </a:extLst>
          </p:cNvPr>
          <p:cNvSpPr>
            <a:spLocks noGrp="1"/>
          </p:cNvSpPr>
          <p:nvPr>
            <p:ph type="sldNum" sz="quarter" idx="12"/>
          </p:nvPr>
        </p:nvSpPr>
        <p:spPr/>
        <p:txBody>
          <a:bodyPr/>
          <a:lstStyle/>
          <a:p>
            <a:fld id="{FCFB7E3C-6220-8942-988C-3F6E25750AD7}" type="slidenum">
              <a:rPr lang="en-US" smtClean="0"/>
              <a:t>3</a:t>
            </a:fld>
            <a:endParaRPr lang="en-US"/>
          </a:p>
        </p:txBody>
      </p:sp>
    </p:spTree>
    <p:extLst>
      <p:ext uri="{BB962C8B-B14F-4D97-AF65-F5344CB8AC3E}">
        <p14:creationId xmlns:p14="http://schemas.microsoft.com/office/powerpoint/2010/main" val="1055838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Full System V Calling Convention</a:t>
            </a:r>
          </a:p>
        </p:txBody>
      </p:sp>
      <p:sp>
        <p:nvSpPr>
          <p:cNvPr id="3" name="Content Placeholder 2"/>
          <p:cNvSpPr>
            <a:spLocks noGrp="1"/>
          </p:cNvSpPr>
          <p:nvPr>
            <p:ph idx="1"/>
          </p:nvPr>
        </p:nvSpPr>
        <p:spPr/>
        <p:txBody>
          <a:bodyPr>
            <a:normAutofit fontScale="85000" lnSpcReduction="20000"/>
          </a:bodyPr>
          <a:lstStyle/>
          <a:p>
            <a:r>
              <a:rPr lang="en-US" dirty="0"/>
              <a:t>Caller (in this order)</a:t>
            </a:r>
          </a:p>
          <a:p>
            <a:pPr lvl="1"/>
            <a:r>
              <a:rPr lang="en-US" dirty="0"/>
              <a:t>Puts the first six integer or pointer arguments in the following registers (in order): </a:t>
            </a:r>
            <a:r>
              <a:rPr lang="en-US" dirty="0" err="1">
                <a:solidFill>
                  <a:schemeClr val="tx2"/>
                </a:solidFill>
                <a:latin typeface="Consolas" panose="020B0609020204030204" pitchFamily="49" charset="0"/>
                <a:cs typeface="Consolas" panose="020B0609020204030204" pitchFamily="49" charset="0"/>
              </a:rPr>
              <a:t>rdi</a:t>
            </a:r>
            <a:r>
              <a:rPr lang="en-US" dirty="0"/>
              <a:t>, </a:t>
            </a:r>
            <a:r>
              <a:rPr lang="en-US" dirty="0" err="1">
                <a:solidFill>
                  <a:schemeClr val="tx2"/>
                </a:solidFill>
                <a:latin typeface="Consolas" panose="020B0609020204030204" pitchFamily="49" charset="0"/>
                <a:cs typeface="Consolas" panose="020B0609020204030204" pitchFamily="49" charset="0"/>
              </a:rPr>
              <a:t>rsi</a:t>
            </a:r>
            <a:r>
              <a:rPr lang="en-US" dirty="0"/>
              <a:t>, </a:t>
            </a:r>
            <a:r>
              <a:rPr lang="en-US" dirty="0" err="1">
                <a:solidFill>
                  <a:schemeClr val="tx2"/>
                </a:solidFill>
                <a:latin typeface="Consolas" panose="020B0609020204030204" pitchFamily="49" charset="0"/>
                <a:cs typeface="Consolas" panose="020B0609020204030204" pitchFamily="49" charset="0"/>
              </a:rPr>
              <a:t>rdx</a:t>
            </a:r>
            <a:r>
              <a:rPr lang="en-US" dirty="0"/>
              <a:t>, </a:t>
            </a:r>
            <a:r>
              <a:rPr lang="en-US" dirty="0" err="1">
                <a:solidFill>
                  <a:schemeClr val="tx2"/>
                </a:solidFill>
                <a:latin typeface="Consolas" panose="020B0609020204030204" pitchFamily="49" charset="0"/>
                <a:cs typeface="Consolas" panose="020B0609020204030204" pitchFamily="49" charset="0"/>
              </a:rPr>
              <a:t>rcx</a:t>
            </a:r>
            <a:r>
              <a:rPr lang="en-US" dirty="0"/>
              <a:t>, </a:t>
            </a:r>
            <a:r>
              <a:rPr lang="en-US" dirty="0">
                <a:solidFill>
                  <a:schemeClr val="tx2"/>
                </a:solidFill>
                <a:latin typeface="Consolas" panose="020B0609020204030204" pitchFamily="49" charset="0"/>
                <a:cs typeface="Consolas" panose="020B0609020204030204" pitchFamily="49" charset="0"/>
              </a:rPr>
              <a:t>r8</a:t>
            </a:r>
            <a:r>
              <a:rPr lang="en-US" dirty="0"/>
              <a:t>, and </a:t>
            </a:r>
            <a:r>
              <a:rPr lang="en-US" dirty="0">
                <a:solidFill>
                  <a:schemeClr val="tx2"/>
                </a:solidFill>
                <a:latin typeface="Consolas" panose="020B0609020204030204" pitchFamily="49" charset="0"/>
                <a:cs typeface="Consolas" panose="020B0609020204030204" pitchFamily="49" charset="0"/>
              </a:rPr>
              <a:t>r9</a:t>
            </a:r>
          </a:p>
          <a:p>
            <a:pPr lvl="1"/>
            <a:r>
              <a:rPr lang="en-US" dirty="0"/>
              <a:t>Additional arguments are pushed onto the stack (right to left order)</a:t>
            </a:r>
          </a:p>
          <a:p>
            <a:pPr lvl="1"/>
            <a:r>
              <a:rPr lang="en-US" dirty="0"/>
              <a:t>Pushes address of instruction after call</a:t>
            </a:r>
          </a:p>
          <a:p>
            <a:r>
              <a:rPr lang="en-US" dirty="0" err="1"/>
              <a:t>Callee</a:t>
            </a:r>
            <a:endParaRPr lang="en-US" dirty="0"/>
          </a:p>
          <a:p>
            <a:pPr lvl="1"/>
            <a:r>
              <a:rPr lang="en-US" dirty="0"/>
              <a:t>Pushes previous frame pointer onto stack (if needed)</a:t>
            </a:r>
          </a:p>
          <a:p>
            <a:pPr lvl="1"/>
            <a:r>
              <a:rPr lang="en-US" dirty="0"/>
              <a:t>Creates space on stack for local variables (if needed)</a:t>
            </a:r>
          </a:p>
          <a:p>
            <a:pPr lvl="1"/>
            <a:r>
              <a:rPr lang="en-US" dirty="0"/>
              <a:t>Ensures that stack is consistent on return</a:t>
            </a:r>
          </a:p>
          <a:p>
            <a:pPr lvl="1"/>
            <a:r>
              <a:rPr lang="en-US" dirty="0"/>
              <a:t>Return value in </a:t>
            </a:r>
            <a:r>
              <a:rPr lang="en-US" dirty="0" err="1">
                <a:solidFill>
                  <a:schemeClr val="tx2"/>
                </a:solidFill>
                <a:latin typeface="Consolas" panose="020B0609020204030204" pitchFamily="49" charset="0"/>
                <a:cs typeface="Consolas" panose="020B0609020204030204" pitchFamily="49" charset="0"/>
              </a:rPr>
              <a:t>rax</a:t>
            </a:r>
            <a:r>
              <a:rPr lang="en-US" dirty="0"/>
              <a:t> register</a:t>
            </a:r>
          </a:p>
          <a:p>
            <a:pPr lvl="1"/>
            <a:endParaRPr lang="en-US" dirty="0"/>
          </a:p>
        </p:txBody>
      </p:sp>
      <p:sp>
        <p:nvSpPr>
          <p:cNvPr id="4" name="Slide Number Placeholder 3"/>
          <p:cNvSpPr>
            <a:spLocks noGrp="1"/>
          </p:cNvSpPr>
          <p:nvPr>
            <p:ph type="sldNum" sz="quarter" idx="12"/>
          </p:nvPr>
        </p:nvSpPr>
        <p:spPr/>
        <p:txBody>
          <a:bodyPr/>
          <a:lstStyle/>
          <a:p>
            <a:fld id="{FCFB7E3C-6220-8942-988C-3F6E25750AD7}" type="slidenum">
              <a:rPr lang="en-US" smtClean="0"/>
              <a:t>30</a:t>
            </a:fld>
            <a:endParaRPr lang="en-US"/>
          </a:p>
        </p:txBody>
      </p:sp>
    </p:spTree>
    <p:extLst>
      <p:ext uri="{BB962C8B-B14F-4D97-AF65-F5344CB8AC3E}">
        <p14:creationId xmlns:p14="http://schemas.microsoft.com/office/powerpoint/2010/main" val="194995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954" y="305134"/>
            <a:ext cx="4229810" cy="4525963"/>
          </a:xfrm>
        </p:spPr>
        <p:txBody>
          <a:bodyPr>
            <a:noAutofit/>
          </a:bodyPr>
          <a:lstStyle/>
          <a:p>
            <a:pPr marL="0" indent="0">
              <a:lnSpc>
                <a:spcPct val="80000"/>
              </a:lnSpc>
              <a:buNone/>
            </a:pPr>
            <a:r>
              <a:rPr lang="en-US" sz="2000" dirty="0" err="1">
                <a:solidFill>
                  <a:schemeClr val="tx2"/>
                </a:solidFill>
                <a:latin typeface="Consolas" charset="0"/>
                <a:ea typeface="Consolas" charset="0"/>
                <a:cs typeface="Consolas" charset="0"/>
              </a:rPr>
              <a:t>int</a:t>
            </a:r>
            <a:r>
              <a:rPr lang="en-US" sz="2000" dirty="0">
                <a:latin typeface="Consolas" charset="0"/>
                <a:ea typeface="Consolas" charset="0"/>
                <a:cs typeface="Consolas" charset="0"/>
              </a:rPr>
              <a:t> </a:t>
            </a:r>
            <a:r>
              <a:rPr lang="en-US" sz="2000" dirty="0" err="1">
                <a:solidFill>
                  <a:schemeClr val="accent2"/>
                </a:solidFill>
                <a:latin typeface="Consolas" charset="0"/>
                <a:ea typeface="Consolas" charset="0"/>
                <a:cs typeface="Consolas" charset="0"/>
              </a:rPr>
              <a:t>callee</a:t>
            </a:r>
            <a:r>
              <a:rPr lang="en-US" sz="2000" dirty="0">
                <a:latin typeface="Consolas" charset="0"/>
                <a:ea typeface="Consolas" charset="0"/>
                <a:cs typeface="Consolas" charset="0"/>
              </a:rPr>
              <a:t>(</a:t>
            </a:r>
            <a:r>
              <a:rPr lang="en-US" sz="2000" dirty="0" err="1">
                <a:solidFill>
                  <a:schemeClr val="tx2"/>
                </a:solidFill>
                <a:latin typeface="Consolas" charset="0"/>
                <a:ea typeface="Consolas" charset="0"/>
                <a:cs typeface="Consolas" charset="0"/>
              </a:rPr>
              <a:t>int</a:t>
            </a:r>
            <a:r>
              <a:rPr lang="en-US" sz="2000" dirty="0">
                <a:latin typeface="Consolas" charset="0"/>
                <a:ea typeface="Consolas" charset="0"/>
                <a:cs typeface="Consolas" charset="0"/>
              </a:rPr>
              <a:t> </a:t>
            </a:r>
            <a:r>
              <a:rPr lang="en-US" sz="2000" dirty="0">
                <a:solidFill>
                  <a:schemeClr val="accent2"/>
                </a:solidFill>
                <a:latin typeface="Consolas" charset="0"/>
                <a:ea typeface="Consolas" charset="0"/>
                <a:cs typeface="Consolas" charset="0"/>
              </a:rPr>
              <a:t>a</a:t>
            </a:r>
            <a:r>
              <a:rPr lang="en-US" sz="2000" dirty="0">
                <a:latin typeface="Consolas" charset="0"/>
                <a:ea typeface="Consolas" charset="0"/>
                <a:cs typeface="Consolas" charset="0"/>
              </a:rPr>
              <a:t>, </a:t>
            </a:r>
            <a:r>
              <a:rPr lang="en-US" sz="2000" dirty="0" err="1">
                <a:solidFill>
                  <a:schemeClr val="tx2"/>
                </a:solidFill>
                <a:latin typeface="Consolas" charset="0"/>
                <a:ea typeface="Consolas" charset="0"/>
                <a:cs typeface="Consolas" charset="0"/>
              </a:rPr>
              <a:t>int</a:t>
            </a:r>
            <a:r>
              <a:rPr lang="en-US" sz="2000" dirty="0">
                <a:latin typeface="Consolas" charset="0"/>
                <a:ea typeface="Consolas" charset="0"/>
                <a:cs typeface="Consolas" charset="0"/>
              </a:rPr>
              <a:t> </a:t>
            </a:r>
            <a:r>
              <a:rPr lang="en-US" sz="2000" dirty="0">
                <a:solidFill>
                  <a:schemeClr val="accent2"/>
                </a:solidFill>
                <a:latin typeface="Consolas" charset="0"/>
                <a:ea typeface="Consolas" charset="0"/>
                <a:cs typeface="Consolas" charset="0"/>
              </a:rPr>
              <a:t>b</a:t>
            </a:r>
            <a:r>
              <a:rPr lang="en-US" sz="2000" dirty="0">
                <a:latin typeface="Consolas" charset="0"/>
                <a:ea typeface="Consolas" charset="0"/>
                <a:cs typeface="Consolas" charset="0"/>
              </a:rPr>
              <a:t>)</a:t>
            </a:r>
          </a:p>
          <a:p>
            <a:pPr marL="0" indent="0">
              <a:lnSpc>
                <a:spcPct val="80000"/>
              </a:lnSpc>
              <a:buNone/>
            </a:pPr>
            <a:r>
              <a:rPr lang="en-US" sz="2000" dirty="0">
                <a:latin typeface="Consolas" charset="0"/>
                <a:ea typeface="Consolas" charset="0"/>
                <a:cs typeface="Consolas" charset="0"/>
              </a:rPr>
              <a:t>{   </a:t>
            </a:r>
          </a:p>
          <a:p>
            <a:pPr marL="0" indent="0">
              <a:lnSpc>
                <a:spcPct val="80000"/>
              </a:lnSpc>
              <a:buNone/>
            </a:pPr>
            <a:r>
              <a:rPr lang="en-US" sz="2000" dirty="0">
                <a:latin typeface="Consolas" charset="0"/>
                <a:ea typeface="Consolas" charset="0"/>
                <a:cs typeface="Consolas" charset="0"/>
              </a:rPr>
              <a:t>  </a:t>
            </a:r>
            <a:r>
              <a:rPr lang="en-US" sz="2000" dirty="0">
                <a:solidFill>
                  <a:schemeClr val="tx2"/>
                </a:solidFill>
                <a:latin typeface="Consolas" charset="0"/>
                <a:ea typeface="Consolas" charset="0"/>
                <a:cs typeface="Consolas" charset="0"/>
              </a:rPr>
              <a:t>return</a:t>
            </a:r>
            <a:r>
              <a:rPr lang="en-US" sz="2000" dirty="0">
                <a:latin typeface="Consolas" charset="0"/>
                <a:ea typeface="Consolas" charset="0"/>
                <a:cs typeface="Consolas" charset="0"/>
              </a:rPr>
              <a:t> a + b + 1;</a:t>
            </a:r>
          </a:p>
          <a:p>
            <a:pPr marL="0" indent="0">
              <a:lnSpc>
                <a:spcPct val="80000"/>
              </a:lnSpc>
              <a:buNone/>
            </a:pPr>
            <a:r>
              <a:rPr lang="en-US" sz="2000" dirty="0">
                <a:latin typeface="Consolas" charset="0"/>
                <a:ea typeface="Consolas" charset="0"/>
                <a:cs typeface="Consolas" charset="0"/>
              </a:rPr>
              <a:t>}</a:t>
            </a:r>
          </a:p>
          <a:p>
            <a:pPr marL="0" indent="0">
              <a:lnSpc>
                <a:spcPct val="80000"/>
              </a:lnSpc>
              <a:buNone/>
            </a:pPr>
            <a:endParaRPr lang="en-US" sz="2000" dirty="0">
              <a:latin typeface="Consolas" charset="0"/>
              <a:ea typeface="Consolas" charset="0"/>
              <a:cs typeface="Consolas" charset="0"/>
            </a:endParaRPr>
          </a:p>
          <a:p>
            <a:pPr marL="0" indent="0">
              <a:lnSpc>
                <a:spcPct val="80000"/>
              </a:lnSpc>
              <a:buNone/>
            </a:pPr>
            <a:r>
              <a:rPr lang="en-US" sz="2000" dirty="0" err="1">
                <a:solidFill>
                  <a:schemeClr val="tx2"/>
                </a:solidFill>
                <a:latin typeface="Consolas" charset="0"/>
                <a:ea typeface="Consolas" charset="0"/>
                <a:cs typeface="Consolas" charset="0"/>
              </a:rPr>
              <a:t>int</a:t>
            </a:r>
            <a:r>
              <a:rPr lang="en-US" sz="2000" dirty="0">
                <a:latin typeface="Consolas" charset="0"/>
                <a:ea typeface="Consolas" charset="0"/>
                <a:cs typeface="Consolas" charset="0"/>
              </a:rPr>
              <a:t> main()</a:t>
            </a:r>
          </a:p>
          <a:p>
            <a:pPr marL="0" indent="0">
              <a:lnSpc>
                <a:spcPct val="80000"/>
              </a:lnSpc>
              <a:buNone/>
            </a:pPr>
            <a:r>
              <a:rPr lang="en-US" sz="2000" dirty="0">
                <a:latin typeface="Consolas" charset="0"/>
                <a:ea typeface="Consolas" charset="0"/>
                <a:cs typeface="Consolas" charset="0"/>
              </a:rPr>
              <a:t>{   </a:t>
            </a:r>
          </a:p>
          <a:p>
            <a:pPr marL="0" indent="0">
              <a:lnSpc>
                <a:spcPct val="80000"/>
              </a:lnSpc>
              <a:buNone/>
            </a:pPr>
            <a:r>
              <a:rPr lang="en-US" sz="2000" dirty="0">
                <a:latin typeface="Consolas" charset="0"/>
                <a:ea typeface="Consolas" charset="0"/>
                <a:cs typeface="Consolas" charset="0"/>
              </a:rPr>
              <a:t>  </a:t>
            </a:r>
            <a:r>
              <a:rPr lang="en-US" sz="2000" dirty="0" err="1">
                <a:solidFill>
                  <a:schemeClr val="tx2"/>
                </a:solidFill>
                <a:latin typeface="Consolas" charset="0"/>
                <a:ea typeface="Consolas" charset="0"/>
                <a:cs typeface="Consolas" charset="0"/>
              </a:rPr>
              <a:t>int</a:t>
            </a:r>
            <a:r>
              <a:rPr lang="en-US" sz="2000" dirty="0">
                <a:solidFill>
                  <a:schemeClr val="tx2"/>
                </a:solidFill>
                <a:latin typeface="Consolas" charset="0"/>
                <a:ea typeface="Consolas" charset="0"/>
                <a:cs typeface="Consolas" charset="0"/>
              </a:rPr>
              <a:t> </a:t>
            </a:r>
            <a:r>
              <a:rPr lang="en-US" sz="2000" dirty="0">
                <a:solidFill>
                  <a:schemeClr val="accent2"/>
                </a:solidFill>
                <a:latin typeface="Consolas" charset="0"/>
                <a:ea typeface="Consolas" charset="0"/>
                <a:cs typeface="Consolas" charset="0"/>
              </a:rPr>
              <a:t>a</a:t>
            </a:r>
            <a:r>
              <a:rPr lang="en-US" sz="2000" dirty="0">
                <a:latin typeface="Consolas" charset="0"/>
                <a:ea typeface="Consolas" charset="0"/>
                <a:cs typeface="Consolas" charset="0"/>
              </a:rPr>
              <a:t>;   </a:t>
            </a:r>
          </a:p>
          <a:p>
            <a:pPr marL="0" indent="0">
              <a:lnSpc>
                <a:spcPct val="80000"/>
              </a:lnSpc>
              <a:buNone/>
            </a:pPr>
            <a:r>
              <a:rPr lang="en-US" sz="2000" dirty="0">
                <a:latin typeface="Consolas" charset="0"/>
                <a:ea typeface="Consolas" charset="0"/>
                <a:cs typeface="Consolas" charset="0"/>
              </a:rPr>
              <a:t>  a = </a:t>
            </a:r>
            <a:r>
              <a:rPr lang="en-US" sz="2000" dirty="0" err="1">
                <a:latin typeface="Consolas" charset="0"/>
                <a:ea typeface="Consolas" charset="0"/>
                <a:cs typeface="Consolas" charset="0"/>
              </a:rPr>
              <a:t>callee</a:t>
            </a:r>
            <a:r>
              <a:rPr lang="en-US" sz="2000" dirty="0">
                <a:latin typeface="Consolas" charset="0"/>
                <a:ea typeface="Consolas" charset="0"/>
                <a:cs typeface="Consolas" charset="0"/>
              </a:rPr>
              <a:t>(10, 40);</a:t>
            </a:r>
          </a:p>
          <a:p>
            <a:pPr marL="0" indent="0">
              <a:lnSpc>
                <a:spcPct val="80000"/>
              </a:lnSpc>
              <a:buNone/>
            </a:pPr>
            <a:r>
              <a:rPr lang="en-US" sz="2000" dirty="0">
                <a:latin typeface="Consolas" charset="0"/>
                <a:ea typeface="Consolas" charset="0"/>
                <a:cs typeface="Consolas" charset="0"/>
              </a:rPr>
              <a:t>  </a:t>
            </a:r>
            <a:r>
              <a:rPr lang="en-US" sz="2000" dirty="0">
                <a:solidFill>
                  <a:schemeClr val="tx2"/>
                </a:solidFill>
                <a:latin typeface="Consolas" charset="0"/>
                <a:ea typeface="Consolas" charset="0"/>
                <a:cs typeface="Consolas" charset="0"/>
              </a:rPr>
              <a:t>return</a:t>
            </a:r>
            <a:r>
              <a:rPr lang="en-US" sz="2000" dirty="0">
                <a:latin typeface="Consolas" charset="0"/>
                <a:ea typeface="Consolas" charset="0"/>
                <a:cs typeface="Consolas" charset="0"/>
              </a:rPr>
              <a:t> a;</a:t>
            </a:r>
          </a:p>
          <a:p>
            <a:pPr marL="0" indent="0">
              <a:lnSpc>
                <a:spcPct val="80000"/>
              </a:lnSpc>
              <a:buNone/>
            </a:pPr>
            <a:r>
              <a:rPr lang="en-US" sz="2000" dirty="0">
                <a:latin typeface="Consolas" charset="0"/>
                <a:ea typeface="Consolas" charset="0"/>
                <a:cs typeface="Consolas" charset="0"/>
              </a:rPr>
              <a:t>}</a:t>
            </a:r>
          </a:p>
          <a:p>
            <a:pPr marL="0" indent="0">
              <a:lnSpc>
                <a:spcPct val="80000"/>
              </a:lnSpc>
              <a:buNone/>
            </a:pPr>
            <a:endParaRPr lang="en-US" sz="2000" dirty="0">
              <a:latin typeface="Consolas" charset="0"/>
              <a:ea typeface="Consolas" charset="0"/>
              <a:cs typeface="Consolas" charset="0"/>
            </a:endParaRPr>
          </a:p>
          <a:p>
            <a:pPr marL="0" indent="0">
              <a:lnSpc>
                <a:spcPct val="80000"/>
              </a:lnSpc>
              <a:buNone/>
            </a:pPr>
            <a:endParaRPr lang="en-US" sz="2000" dirty="0">
              <a:latin typeface="Consolas" charset="0"/>
              <a:ea typeface="Consolas" charset="0"/>
              <a:cs typeface="Consolas" charset="0"/>
            </a:endParaRPr>
          </a:p>
          <a:p>
            <a:pPr marL="0" indent="0">
              <a:lnSpc>
                <a:spcPct val="80000"/>
              </a:lnSpc>
              <a:buNone/>
            </a:pPr>
            <a:r>
              <a:rPr lang="en-US" sz="2000" dirty="0">
                <a:latin typeface="Consolas" charset="0"/>
                <a:ea typeface="Consolas" charset="0"/>
                <a:cs typeface="Consolas" charset="0"/>
              </a:rPr>
              <a:t>leave =</a:t>
            </a:r>
          </a:p>
          <a:p>
            <a:pPr marL="0" indent="0">
              <a:lnSpc>
                <a:spcPct val="80000"/>
              </a:lnSpc>
              <a:buNone/>
            </a:pPr>
            <a:endParaRPr lang="en-US" sz="2000" dirty="0">
              <a:latin typeface="Consolas" charset="0"/>
              <a:ea typeface="Consolas" charset="0"/>
              <a:cs typeface="Consolas" charset="0"/>
            </a:endParaRPr>
          </a:p>
          <a:p>
            <a:pPr marL="0" indent="0">
              <a:lnSpc>
                <a:spcPct val="80000"/>
              </a:lnSpc>
              <a:buNone/>
            </a:pPr>
            <a:r>
              <a:rPr lang="en-US" sz="2000" dirty="0">
                <a:latin typeface="Consolas" charset="0"/>
                <a:ea typeface="Consolas" charset="0"/>
                <a:cs typeface="Consolas" charset="0"/>
              </a:rPr>
              <a:t>mov </a:t>
            </a:r>
            <a:r>
              <a:rPr lang="en-US" sz="2000" dirty="0" err="1">
                <a:latin typeface="Consolas" charset="0"/>
                <a:ea typeface="Consolas" charset="0"/>
                <a:cs typeface="Consolas" charset="0"/>
              </a:rPr>
              <a:t>rsp</a:t>
            </a:r>
            <a:r>
              <a:rPr lang="en-US" sz="2000" dirty="0">
                <a:latin typeface="Consolas" charset="0"/>
                <a:ea typeface="Consolas" charset="0"/>
                <a:cs typeface="Consolas" charset="0"/>
              </a:rPr>
              <a:t>, </a:t>
            </a:r>
            <a:r>
              <a:rPr lang="en-US" sz="2000" dirty="0" err="1">
                <a:latin typeface="Consolas" charset="0"/>
                <a:ea typeface="Consolas" charset="0"/>
                <a:cs typeface="Consolas" charset="0"/>
              </a:rPr>
              <a:t>rbp</a:t>
            </a:r>
            <a:endParaRPr lang="en-US" sz="2000" dirty="0">
              <a:latin typeface="Consolas" charset="0"/>
              <a:ea typeface="Consolas" charset="0"/>
              <a:cs typeface="Consolas" charset="0"/>
            </a:endParaRPr>
          </a:p>
          <a:p>
            <a:pPr marL="0" indent="0">
              <a:lnSpc>
                <a:spcPct val="80000"/>
              </a:lnSpc>
              <a:buNone/>
            </a:pPr>
            <a:r>
              <a:rPr lang="en-US" sz="2000" dirty="0">
                <a:latin typeface="Consolas" charset="0"/>
                <a:ea typeface="Consolas" charset="0"/>
                <a:cs typeface="Consolas" charset="0"/>
              </a:rPr>
              <a:t>pop </a:t>
            </a:r>
            <a:r>
              <a:rPr lang="en-US" sz="2000" dirty="0" err="1">
                <a:latin typeface="Consolas" charset="0"/>
                <a:ea typeface="Consolas" charset="0"/>
                <a:cs typeface="Consolas" charset="0"/>
              </a:rPr>
              <a:t>rbp</a:t>
            </a:r>
            <a:endParaRPr lang="en-US" sz="2000" dirty="0">
              <a:latin typeface="Consolas" charset="0"/>
              <a:ea typeface="Consolas" charset="0"/>
              <a:cs typeface="Consolas" charset="0"/>
            </a:endParaRPr>
          </a:p>
        </p:txBody>
      </p:sp>
      <p:sp>
        <p:nvSpPr>
          <p:cNvPr id="4" name="Slide Number Placeholder 3"/>
          <p:cNvSpPr>
            <a:spLocks noGrp="1"/>
          </p:cNvSpPr>
          <p:nvPr>
            <p:ph type="sldNum" sz="quarter" idx="12"/>
          </p:nvPr>
        </p:nvSpPr>
        <p:spPr/>
        <p:txBody>
          <a:bodyPr/>
          <a:lstStyle/>
          <a:p>
            <a:fld id="{FCFB7E3C-6220-8942-988C-3F6E25750AD7}" type="slidenum">
              <a:rPr lang="en-US" smtClean="0"/>
              <a:t>31</a:t>
            </a:fld>
            <a:endParaRPr lang="en-US"/>
          </a:p>
        </p:txBody>
      </p:sp>
      <p:sp>
        <p:nvSpPr>
          <p:cNvPr id="6" name="Content Placeholder 2"/>
          <p:cNvSpPr txBox="1">
            <a:spLocks/>
          </p:cNvSpPr>
          <p:nvPr/>
        </p:nvSpPr>
        <p:spPr>
          <a:xfrm>
            <a:off x="4913069" y="0"/>
            <a:ext cx="5832763" cy="666795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2000" dirty="0" err="1">
                <a:solidFill>
                  <a:schemeClr val="accent2"/>
                </a:solidFill>
                <a:latin typeface="Consolas" charset="0"/>
                <a:ea typeface="Consolas" charset="0"/>
                <a:cs typeface="Consolas" charset="0"/>
              </a:rPr>
              <a:t>callee</a:t>
            </a:r>
            <a:r>
              <a:rPr lang="en-US" sz="2000" dirty="0">
                <a:latin typeface="Consolas" charset="0"/>
                <a:ea typeface="Consolas" charset="0"/>
                <a:cs typeface="Consolas" charset="0"/>
              </a:rPr>
              <a:t>:</a:t>
            </a:r>
          </a:p>
          <a:p>
            <a:pPr marL="0" indent="0">
              <a:lnSpc>
                <a:spcPct val="80000"/>
              </a:lnSpc>
              <a:buNone/>
            </a:pPr>
            <a:r>
              <a:rPr lang="en-US" sz="2000" dirty="0">
                <a:latin typeface="Consolas" charset="0"/>
                <a:ea typeface="Consolas" charset="0"/>
                <a:cs typeface="Consolas" charset="0"/>
              </a:rPr>
              <a:t>  push </a:t>
            </a:r>
            <a:r>
              <a:rPr lang="en-US" sz="2000" dirty="0" err="1">
                <a:solidFill>
                  <a:schemeClr val="tx2"/>
                </a:solidFill>
                <a:latin typeface="Consolas" charset="0"/>
                <a:ea typeface="Consolas" charset="0"/>
                <a:cs typeface="Consolas" charset="0"/>
              </a:rPr>
              <a:t>rbp</a:t>
            </a:r>
            <a:endParaRPr lang="en-US" sz="2000" dirty="0">
              <a:solidFill>
                <a:schemeClr val="tx2"/>
              </a:solidFill>
              <a:latin typeface="Consolas" charset="0"/>
              <a:ea typeface="Consolas" charset="0"/>
              <a:cs typeface="Consolas" charset="0"/>
            </a:endParaRPr>
          </a:p>
          <a:p>
            <a:pPr marL="0" indent="0">
              <a:lnSpc>
                <a:spcPct val="80000"/>
              </a:lnSpc>
              <a:buNone/>
            </a:pPr>
            <a:r>
              <a:rPr lang="en-US" sz="2000" dirty="0">
                <a:latin typeface="Consolas" charset="0"/>
                <a:ea typeface="Consolas" charset="0"/>
                <a:cs typeface="Consolas" charset="0"/>
              </a:rPr>
              <a:t>  </a:t>
            </a:r>
            <a:r>
              <a:rPr lang="en-US" sz="2000" dirty="0" err="1">
                <a:latin typeface="Consolas" charset="0"/>
                <a:ea typeface="Consolas" charset="0"/>
                <a:cs typeface="Consolas" charset="0"/>
              </a:rPr>
              <a:t>mov</a:t>
            </a:r>
            <a:r>
              <a:rPr lang="en-US" sz="2000" dirty="0">
                <a:latin typeface="Consolas" charset="0"/>
                <a:ea typeface="Consolas" charset="0"/>
                <a:cs typeface="Consolas" charset="0"/>
              </a:rPr>
              <a:t> </a:t>
            </a:r>
            <a:r>
              <a:rPr lang="en-US" sz="2000" dirty="0" err="1">
                <a:solidFill>
                  <a:schemeClr val="tx2"/>
                </a:solidFill>
                <a:latin typeface="Consolas" charset="0"/>
                <a:ea typeface="Consolas" charset="0"/>
                <a:cs typeface="Consolas" charset="0"/>
              </a:rPr>
              <a:t>rbp</a:t>
            </a:r>
            <a:r>
              <a:rPr lang="en-US" sz="2000" dirty="0" err="1">
                <a:latin typeface="Consolas" charset="0"/>
                <a:ea typeface="Consolas" charset="0"/>
                <a:cs typeface="Consolas" charset="0"/>
              </a:rPr>
              <a:t>,</a:t>
            </a:r>
            <a:r>
              <a:rPr lang="en-US" sz="2000" dirty="0" err="1">
                <a:solidFill>
                  <a:schemeClr val="tx2"/>
                </a:solidFill>
                <a:latin typeface="Consolas" charset="0"/>
                <a:ea typeface="Consolas" charset="0"/>
                <a:cs typeface="Consolas" charset="0"/>
              </a:rPr>
              <a:t>rsp</a:t>
            </a:r>
            <a:endParaRPr lang="en-US" sz="2000" dirty="0">
              <a:solidFill>
                <a:schemeClr val="tx2"/>
              </a:solidFill>
              <a:latin typeface="Consolas" charset="0"/>
              <a:ea typeface="Consolas" charset="0"/>
              <a:cs typeface="Consolas" charset="0"/>
            </a:endParaRPr>
          </a:p>
          <a:p>
            <a:pPr marL="0" indent="0">
              <a:lnSpc>
                <a:spcPct val="80000"/>
              </a:lnSpc>
              <a:buNone/>
            </a:pPr>
            <a:r>
              <a:rPr lang="en-US" sz="2000" dirty="0">
                <a:latin typeface="Consolas" charset="0"/>
                <a:ea typeface="Consolas" charset="0"/>
                <a:cs typeface="Consolas" charset="0"/>
              </a:rPr>
              <a:t>  </a:t>
            </a:r>
            <a:r>
              <a:rPr lang="en-US" sz="2000" dirty="0" err="1">
                <a:latin typeface="Consolas" charset="0"/>
                <a:ea typeface="Consolas" charset="0"/>
                <a:cs typeface="Consolas" charset="0"/>
              </a:rPr>
              <a:t>mov</a:t>
            </a:r>
            <a:r>
              <a:rPr lang="en-US" sz="2000" dirty="0">
                <a:latin typeface="Consolas" charset="0"/>
                <a:ea typeface="Consolas" charset="0"/>
                <a:cs typeface="Consolas" charset="0"/>
              </a:rPr>
              <a:t> DWORD PTR [</a:t>
            </a:r>
            <a:r>
              <a:rPr lang="en-US" sz="2000" dirty="0">
                <a:solidFill>
                  <a:schemeClr val="tx2"/>
                </a:solidFill>
                <a:latin typeface="Consolas" charset="0"/>
                <a:ea typeface="Consolas" charset="0"/>
                <a:cs typeface="Consolas" charset="0"/>
              </a:rPr>
              <a:t>rbp</a:t>
            </a:r>
            <a:r>
              <a:rPr lang="en-US" sz="2000" dirty="0">
                <a:latin typeface="Consolas" charset="0"/>
                <a:ea typeface="Consolas" charset="0"/>
                <a:cs typeface="Consolas" charset="0"/>
              </a:rPr>
              <a:t>-0x4],</a:t>
            </a:r>
            <a:r>
              <a:rPr lang="en-US" sz="2000" dirty="0" err="1">
                <a:solidFill>
                  <a:schemeClr val="tx2"/>
                </a:solidFill>
                <a:latin typeface="Consolas" charset="0"/>
                <a:ea typeface="Consolas" charset="0"/>
                <a:cs typeface="Consolas" charset="0"/>
              </a:rPr>
              <a:t>edi</a:t>
            </a:r>
            <a:endParaRPr lang="en-US" sz="2000" dirty="0">
              <a:solidFill>
                <a:schemeClr val="tx2"/>
              </a:solidFill>
              <a:latin typeface="Consolas" charset="0"/>
              <a:ea typeface="Consolas" charset="0"/>
              <a:cs typeface="Consolas" charset="0"/>
            </a:endParaRPr>
          </a:p>
          <a:p>
            <a:pPr marL="0" indent="0">
              <a:lnSpc>
                <a:spcPct val="80000"/>
              </a:lnSpc>
              <a:buNone/>
            </a:pPr>
            <a:r>
              <a:rPr lang="en-US" sz="2000" dirty="0">
                <a:latin typeface="Consolas" charset="0"/>
                <a:ea typeface="Consolas" charset="0"/>
                <a:cs typeface="Consolas" charset="0"/>
              </a:rPr>
              <a:t>  </a:t>
            </a:r>
            <a:r>
              <a:rPr lang="en-US" sz="2000" dirty="0" err="1">
                <a:latin typeface="Consolas" charset="0"/>
                <a:ea typeface="Consolas" charset="0"/>
                <a:cs typeface="Consolas" charset="0"/>
              </a:rPr>
              <a:t>mov</a:t>
            </a:r>
            <a:r>
              <a:rPr lang="en-US" sz="2000" dirty="0">
                <a:latin typeface="Consolas" charset="0"/>
                <a:ea typeface="Consolas" charset="0"/>
                <a:cs typeface="Consolas" charset="0"/>
              </a:rPr>
              <a:t> DWORD PTR [</a:t>
            </a:r>
            <a:r>
              <a:rPr lang="en-US" sz="2000" dirty="0">
                <a:solidFill>
                  <a:schemeClr val="tx2"/>
                </a:solidFill>
                <a:latin typeface="Consolas" charset="0"/>
                <a:ea typeface="Consolas" charset="0"/>
                <a:cs typeface="Consolas" charset="0"/>
              </a:rPr>
              <a:t>rbp</a:t>
            </a:r>
            <a:r>
              <a:rPr lang="en-US" sz="2000" dirty="0">
                <a:latin typeface="Consolas" charset="0"/>
                <a:ea typeface="Consolas" charset="0"/>
                <a:cs typeface="Consolas" charset="0"/>
              </a:rPr>
              <a:t>-0x8],</a:t>
            </a:r>
            <a:r>
              <a:rPr lang="en-US" sz="2000" dirty="0" err="1">
                <a:solidFill>
                  <a:schemeClr val="tx2"/>
                </a:solidFill>
                <a:latin typeface="Consolas" charset="0"/>
                <a:ea typeface="Consolas" charset="0"/>
                <a:cs typeface="Consolas" charset="0"/>
              </a:rPr>
              <a:t>esi</a:t>
            </a:r>
            <a:endParaRPr lang="en-US" sz="2000" dirty="0">
              <a:solidFill>
                <a:schemeClr val="tx2"/>
              </a:solidFill>
              <a:latin typeface="Consolas" charset="0"/>
              <a:ea typeface="Consolas" charset="0"/>
              <a:cs typeface="Consolas" charset="0"/>
            </a:endParaRPr>
          </a:p>
          <a:p>
            <a:pPr marL="0" indent="0">
              <a:lnSpc>
                <a:spcPct val="80000"/>
              </a:lnSpc>
              <a:buNone/>
            </a:pPr>
            <a:r>
              <a:rPr lang="en-US" sz="2000" dirty="0">
                <a:latin typeface="Consolas" charset="0"/>
                <a:ea typeface="Consolas" charset="0"/>
                <a:cs typeface="Consolas" charset="0"/>
              </a:rPr>
              <a:t>  </a:t>
            </a:r>
            <a:r>
              <a:rPr lang="en-US" sz="2000" dirty="0" err="1">
                <a:latin typeface="Consolas" charset="0"/>
                <a:ea typeface="Consolas" charset="0"/>
                <a:cs typeface="Consolas" charset="0"/>
              </a:rPr>
              <a:t>mov</a:t>
            </a:r>
            <a:r>
              <a:rPr lang="en-US" sz="2000" dirty="0">
                <a:latin typeface="Consolas" charset="0"/>
                <a:ea typeface="Consolas" charset="0"/>
                <a:cs typeface="Consolas" charset="0"/>
              </a:rPr>
              <a:t> </a:t>
            </a:r>
            <a:r>
              <a:rPr lang="en-US" sz="2000" dirty="0" err="1">
                <a:solidFill>
                  <a:schemeClr val="tx2"/>
                </a:solidFill>
                <a:latin typeface="Consolas" charset="0"/>
                <a:ea typeface="Consolas" charset="0"/>
                <a:cs typeface="Consolas" charset="0"/>
              </a:rPr>
              <a:t>edx</a:t>
            </a:r>
            <a:r>
              <a:rPr lang="en-US" sz="2000" dirty="0" err="1">
                <a:latin typeface="Consolas" charset="0"/>
                <a:ea typeface="Consolas" charset="0"/>
                <a:cs typeface="Consolas" charset="0"/>
              </a:rPr>
              <a:t>,DWORD</a:t>
            </a:r>
            <a:r>
              <a:rPr lang="en-US" sz="2000" dirty="0">
                <a:latin typeface="Consolas" charset="0"/>
                <a:ea typeface="Consolas" charset="0"/>
                <a:cs typeface="Consolas" charset="0"/>
              </a:rPr>
              <a:t> PTR [</a:t>
            </a:r>
            <a:r>
              <a:rPr lang="en-US" sz="2000" dirty="0">
                <a:solidFill>
                  <a:schemeClr val="tx2"/>
                </a:solidFill>
                <a:latin typeface="Consolas" charset="0"/>
                <a:ea typeface="Consolas" charset="0"/>
                <a:cs typeface="Consolas" charset="0"/>
              </a:rPr>
              <a:t>rbp</a:t>
            </a:r>
            <a:r>
              <a:rPr lang="en-US" sz="2000" dirty="0">
                <a:latin typeface="Consolas" charset="0"/>
                <a:ea typeface="Consolas" charset="0"/>
                <a:cs typeface="Consolas" charset="0"/>
              </a:rPr>
              <a:t>-0x4]</a:t>
            </a:r>
          </a:p>
          <a:p>
            <a:pPr marL="0" indent="0">
              <a:lnSpc>
                <a:spcPct val="80000"/>
              </a:lnSpc>
              <a:buNone/>
            </a:pPr>
            <a:r>
              <a:rPr lang="en-US" sz="2000" dirty="0">
                <a:latin typeface="Consolas" charset="0"/>
                <a:ea typeface="Consolas" charset="0"/>
                <a:cs typeface="Consolas" charset="0"/>
              </a:rPr>
              <a:t>  </a:t>
            </a:r>
            <a:r>
              <a:rPr lang="en-US" sz="2000" dirty="0" err="1">
                <a:latin typeface="Consolas" charset="0"/>
                <a:ea typeface="Consolas" charset="0"/>
                <a:cs typeface="Consolas" charset="0"/>
              </a:rPr>
              <a:t>mov</a:t>
            </a:r>
            <a:r>
              <a:rPr lang="en-US" sz="2000" dirty="0">
                <a:latin typeface="Consolas" charset="0"/>
                <a:ea typeface="Consolas" charset="0"/>
                <a:cs typeface="Consolas" charset="0"/>
              </a:rPr>
              <a:t> </a:t>
            </a:r>
            <a:r>
              <a:rPr lang="en-US" sz="2000" dirty="0" err="1">
                <a:solidFill>
                  <a:schemeClr val="tx2"/>
                </a:solidFill>
                <a:latin typeface="Consolas" charset="0"/>
                <a:ea typeface="Consolas" charset="0"/>
                <a:cs typeface="Consolas" charset="0"/>
              </a:rPr>
              <a:t>eax</a:t>
            </a:r>
            <a:r>
              <a:rPr lang="en-US" sz="2000" dirty="0" err="1">
                <a:latin typeface="Consolas" charset="0"/>
                <a:ea typeface="Consolas" charset="0"/>
                <a:cs typeface="Consolas" charset="0"/>
              </a:rPr>
              <a:t>,DWORD</a:t>
            </a:r>
            <a:r>
              <a:rPr lang="en-US" sz="2000" dirty="0">
                <a:latin typeface="Consolas" charset="0"/>
                <a:ea typeface="Consolas" charset="0"/>
                <a:cs typeface="Consolas" charset="0"/>
              </a:rPr>
              <a:t> PTR [</a:t>
            </a:r>
            <a:r>
              <a:rPr lang="en-US" sz="2000" dirty="0">
                <a:solidFill>
                  <a:schemeClr val="tx2"/>
                </a:solidFill>
                <a:latin typeface="Consolas" charset="0"/>
                <a:ea typeface="Consolas" charset="0"/>
                <a:cs typeface="Consolas" charset="0"/>
              </a:rPr>
              <a:t>rbp</a:t>
            </a:r>
            <a:r>
              <a:rPr lang="en-US" sz="2000" dirty="0">
                <a:latin typeface="Consolas" charset="0"/>
                <a:ea typeface="Consolas" charset="0"/>
                <a:cs typeface="Consolas" charset="0"/>
              </a:rPr>
              <a:t>-0x8]</a:t>
            </a:r>
          </a:p>
          <a:p>
            <a:pPr marL="0" indent="0">
              <a:lnSpc>
                <a:spcPct val="80000"/>
              </a:lnSpc>
              <a:buNone/>
            </a:pPr>
            <a:r>
              <a:rPr lang="en-US" sz="2000" dirty="0">
                <a:latin typeface="Consolas" charset="0"/>
                <a:ea typeface="Consolas" charset="0"/>
                <a:cs typeface="Consolas" charset="0"/>
              </a:rPr>
              <a:t>  add </a:t>
            </a:r>
            <a:r>
              <a:rPr lang="en-US" sz="2000" dirty="0" err="1">
                <a:solidFill>
                  <a:schemeClr val="tx2"/>
                </a:solidFill>
                <a:latin typeface="Consolas" charset="0"/>
                <a:ea typeface="Consolas" charset="0"/>
                <a:cs typeface="Consolas" charset="0"/>
              </a:rPr>
              <a:t>eax</a:t>
            </a:r>
            <a:r>
              <a:rPr lang="en-US" sz="2000" dirty="0" err="1">
                <a:latin typeface="Consolas" charset="0"/>
                <a:ea typeface="Consolas" charset="0"/>
                <a:cs typeface="Consolas" charset="0"/>
              </a:rPr>
              <a:t>,</a:t>
            </a:r>
            <a:r>
              <a:rPr lang="en-US" sz="2000" dirty="0" err="1">
                <a:solidFill>
                  <a:schemeClr val="tx2"/>
                </a:solidFill>
                <a:latin typeface="Consolas" charset="0"/>
                <a:ea typeface="Consolas" charset="0"/>
                <a:cs typeface="Consolas" charset="0"/>
              </a:rPr>
              <a:t>edx</a:t>
            </a:r>
            <a:endParaRPr lang="en-US" sz="2000" dirty="0">
              <a:solidFill>
                <a:schemeClr val="tx2"/>
              </a:solidFill>
              <a:latin typeface="Consolas" charset="0"/>
              <a:ea typeface="Consolas" charset="0"/>
              <a:cs typeface="Consolas" charset="0"/>
            </a:endParaRPr>
          </a:p>
          <a:p>
            <a:pPr marL="0" indent="0">
              <a:lnSpc>
                <a:spcPct val="80000"/>
              </a:lnSpc>
              <a:buNone/>
            </a:pPr>
            <a:r>
              <a:rPr lang="en-US" sz="2000" dirty="0">
                <a:latin typeface="Consolas" charset="0"/>
                <a:ea typeface="Consolas" charset="0"/>
                <a:cs typeface="Consolas" charset="0"/>
              </a:rPr>
              <a:t>  add </a:t>
            </a:r>
            <a:r>
              <a:rPr lang="en-US" sz="2000" dirty="0">
                <a:solidFill>
                  <a:schemeClr val="tx2"/>
                </a:solidFill>
                <a:latin typeface="Consolas" charset="0"/>
                <a:ea typeface="Consolas" charset="0"/>
                <a:cs typeface="Consolas" charset="0"/>
              </a:rPr>
              <a:t>eax</a:t>
            </a:r>
            <a:r>
              <a:rPr lang="en-US" sz="2000" dirty="0">
                <a:latin typeface="Consolas" charset="0"/>
                <a:ea typeface="Consolas" charset="0"/>
                <a:cs typeface="Consolas" charset="0"/>
              </a:rPr>
              <a:t>,0x1</a:t>
            </a:r>
          </a:p>
          <a:p>
            <a:pPr marL="0" indent="0">
              <a:lnSpc>
                <a:spcPct val="80000"/>
              </a:lnSpc>
              <a:buNone/>
            </a:pPr>
            <a:r>
              <a:rPr lang="en-US" sz="2000" dirty="0">
                <a:latin typeface="Consolas" charset="0"/>
                <a:ea typeface="Consolas" charset="0"/>
                <a:cs typeface="Consolas" charset="0"/>
              </a:rPr>
              <a:t>  pop </a:t>
            </a:r>
            <a:r>
              <a:rPr lang="en-US" sz="2000" dirty="0" err="1">
                <a:solidFill>
                  <a:schemeClr val="tx2"/>
                </a:solidFill>
                <a:latin typeface="Consolas" charset="0"/>
                <a:ea typeface="Consolas" charset="0"/>
                <a:cs typeface="Consolas" charset="0"/>
              </a:rPr>
              <a:t>rbp</a:t>
            </a:r>
            <a:endParaRPr lang="en-US" sz="2000" dirty="0">
              <a:solidFill>
                <a:schemeClr val="tx2"/>
              </a:solidFill>
              <a:latin typeface="Consolas" charset="0"/>
              <a:ea typeface="Consolas" charset="0"/>
              <a:cs typeface="Consolas" charset="0"/>
            </a:endParaRPr>
          </a:p>
          <a:p>
            <a:pPr marL="0" indent="0">
              <a:lnSpc>
                <a:spcPct val="80000"/>
              </a:lnSpc>
              <a:buNone/>
            </a:pPr>
            <a:r>
              <a:rPr lang="en-US" sz="2000" dirty="0">
                <a:latin typeface="Consolas" charset="0"/>
                <a:ea typeface="Consolas" charset="0"/>
                <a:cs typeface="Consolas" charset="0"/>
              </a:rPr>
              <a:t>  ret </a:t>
            </a:r>
          </a:p>
          <a:p>
            <a:pPr marL="0" indent="0">
              <a:lnSpc>
                <a:spcPct val="80000"/>
              </a:lnSpc>
              <a:buNone/>
            </a:pPr>
            <a:r>
              <a:rPr lang="en-US" sz="2000" dirty="0">
                <a:solidFill>
                  <a:schemeClr val="accent2"/>
                </a:solidFill>
                <a:latin typeface="Consolas" charset="0"/>
                <a:ea typeface="Consolas" charset="0"/>
                <a:cs typeface="Consolas" charset="0"/>
              </a:rPr>
              <a:t>main</a:t>
            </a:r>
            <a:r>
              <a:rPr lang="en-US" sz="2000" dirty="0">
                <a:latin typeface="Consolas" charset="0"/>
                <a:ea typeface="Consolas" charset="0"/>
                <a:cs typeface="Consolas" charset="0"/>
              </a:rPr>
              <a:t>:</a:t>
            </a:r>
          </a:p>
          <a:p>
            <a:pPr marL="0" indent="0">
              <a:lnSpc>
                <a:spcPct val="80000"/>
              </a:lnSpc>
              <a:buNone/>
            </a:pPr>
            <a:r>
              <a:rPr lang="en-US" sz="2000" dirty="0">
                <a:latin typeface="Consolas" charset="0"/>
                <a:ea typeface="Consolas" charset="0"/>
                <a:cs typeface="Consolas" charset="0"/>
              </a:rPr>
              <a:t>  push </a:t>
            </a:r>
            <a:r>
              <a:rPr lang="en-US" sz="2000" dirty="0" err="1">
                <a:solidFill>
                  <a:schemeClr val="tx2"/>
                </a:solidFill>
                <a:latin typeface="Consolas" charset="0"/>
                <a:ea typeface="Consolas" charset="0"/>
                <a:cs typeface="Consolas" charset="0"/>
              </a:rPr>
              <a:t>rbp</a:t>
            </a:r>
            <a:endParaRPr lang="en-US" sz="2000" dirty="0">
              <a:solidFill>
                <a:schemeClr val="tx2"/>
              </a:solidFill>
              <a:latin typeface="Consolas" charset="0"/>
              <a:ea typeface="Consolas" charset="0"/>
              <a:cs typeface="Consolas" charset="0"/>
            </a:endParaRPr>
          </a:p>
          <a:p>
            <a:pPr marL="0" indent="0">
              <a:lnSpc>
                <a:spcPct val="80000"/>
              </a:lnSpc>
              <a:buNone/>
            </a:pPr>
            <a:r>
              <a:rPr lang="en-US" sz="2000" dirty="0">
                <a:latin typeface="Consolas" charset="0"/>
                <a:ea typeface="Consolas" charset="0"/>
                <a:cs typeface="Consolas" charset="0"/>
              </a:rPr>
              <a:t>  </a:t>
            </a:r>
            <a:r>
              <a:rPr lang="en-US" sz="2000" dirty="0" err="1">
                <a:latin typeface="Consolas" charset="0"/>
                <a:ea typeface="Consolas" charset="0"/>
                <a:cs typeface="Consolas" charset="0"/>
              </a:rPr>
              <a:t>mov</a:t>
            </a:r>
            <a:r>
              <a:rPr lang="en-US" sz="2000" dirty="0">
                <a:latin typeface="Consolas" charset="0"/>
                <a:ea typeface="Consolas" charset="0"/>
                <a:cs typeface="Consolas" charset="0"/>
              </a:rPr>
              <a:t> </a:t>
            </a:r>
            <a:r>
              <a:rPr lang="en-US" sz="2000" dirty="0" err="1">
                <a:solidFill>
                  <a:schemeClr val="tx2"/>
                </a:solidFill>
                <a:latin typeface="Consolas" charset="0"/>
                <a:ea typeface="Consolas" charset="0"/>
                <a:cs typeface="Consolas" charset="0"/>
              </a:rPr>
              <a:t>rbp</a:t>
            </a:r>
            <a:r>
              <a:rPr lang="en-US" sz="2000" dirty="0" err="1">
                <a:latin typeface="Consolas" charset="0"/>
                <a:ea typeface="Consolas" charset="0"/>
                <a:cs typeface="Consolas" charset="0"/>
              </a:rPr>
              <a:t>,</a:t>
            </a:r>
            <a:r>
              <a:rPr lang="en-US" sz="2000" dirty="0" err="1">
                <a:solidFill>
                  <a:schemeClr val="tx2"/>
                </a:solidFill>
                <a:latin typeface="Consolas" charset="0"/>
                <a:ea typeface="Consolas" charset="0"/>
                <a:cs typeface="Consolas" charset="0"/>
              </a:rPr>
              <a:t>rsp</a:t>
            </a:r>
            <a:endParaRPr lang="en-US" sz="2000" dirty="0">
              <a:solidFill>
                <a:schemeClr val="tx2"/>
              </a:solidFill>
              <a:latin typeface="Consolas" charset="0"/>
              <a:ea typeface="Consolas" charset="0"/>
              <a:cs typeface="Consolas" charset="0"/>
            </a:endParaRPr>
          </a:p>
          <a:p>
            <a:pPr marL="0" indent="0">
              <a:lnSpc>
                <a:spcPct val="80000"/>
              </a:lnSpc>
              <a:buNone/>
            </a:pPr>
            <a:r>
              <a:rPr lang="en-US" sz="2000" dirty="0">
                <a:latin typeface="Consolas" charset="0"/>
                <a:ea typeface="Consolas" charset="0"/>
                <a:cs typeface="Consolas" charset="0"/>
              </a:rPr>
              <a:t>  sub </a:t>
            </a:r>
            <a:r>
              <a:rPr lang="en-US" sz="2000" dirty="0">
                <a:solidFill>
                  <a:schemeClr val="tx2"/>
                </a:solidFill>
                <a:latin typeface="Consolas" charset="0"/>
                <a:ea typeface="Consolas" charset="0"/>
                <a:cs typeface="Consolas" charset="0"/>
              </a:rPr>
              <a:t>rsp</a:t>
            </a:r>
            <a:r>
              <a:rPr lang="en-US" sz="2000" dirty="0">
                <a:latin typeface="Consolas" charset="0"/>
                <a:ea typeface="Consolas" charset="0"/>
                <a:cs typeface="Consolas" charset="0"/>
              </a:rPr>
              <a:t>,0x10</a:t>
            </a:r>
          </a:p>
          <a:p>
            <a:pPr marL="0" indent="0">
              <a:lnSpc>
                <a:spcPct val="80000"/>
              </a:lnSpc>
              <a:buNone/>
            </a:pPr>
            <a:r>
              <a:rPr lang="en-US" sz="2000" dirty="0">
                <a:latin typeface="Consolas" charset="0"/>
                <a:ea typeface="Consolas" charset="0"/>
                <a:cs typeface="Consolas" charset="0"/>
              </a:rPr>
              <a:t>  </a:t>
            </a:r>
            <a:r>
              <a:rPr lang="en-US" sz="2000" dirty="0" err="1">
                <a:latin typeface="Consolas" charset="0"/>
                <a:ea typeface="Consolas" charset="0"/>
                <a:cs typeface="Consolas" charset="0"/>
              </a:rPr>
              <a:t>mov</a:t>
            </a:r>
            <a:r>
              <a:rPr lang="en-US" sz="2000" dirty="0">
                <a:latin typeface="Consolas" charset="0"/>
                <a:ea typeface="Consolas" charset="0"/>
                <a:cs typeface="Consolas" charset="0"/>
              </a:rPr>
              <a:t> </a:t>
            </a:r>
            <a:r>
              <a:rPr lang="en-US" sz="2000" dirty="0">
                <a:solidFill>
                  <a:schemeClr val="tx2"/>
                </a:solidFill>
                <a:latin typeface="Consolas" charset="0"/>
                <a:ea typeface="Consolas" charset="0"/>
                <a:cs typeface="Consolas" charset="0"/>
              </a:rPr>
              <a:t>esi</a:t>
            </a:r>
            <a:r>
              <a:rPr lang="en-US" sz="2000" dirty="0">
                <a:latin typeface="Consolas" charset="0"/>
                <a:ea typeface="Consolas" charset="0"/>
                <a:cs typeface="Consolas" charset="0"/>
              </a:rPr>
              <a:t>,0x28</a:t>
            </a:r>
          </a:p>
          <a:p>
            <a:pPr marL="0" indent="0">
              <a:lnSpc>
                <a:spcPct val="80000"/>
              </a:lnSpc>
              <a:buNone/>
            </a:pPr>
            <a:r>
              <a:rPr lang="en-US" sz="2000" dirty="0">
                <a:latin typeface="Consolas" charset="0"/>
                <a:ea typeface="Consolas" charset="0"/>
                <a:cs typeface="Consolas" charset="0"/>
              </a:rPr>
              <a:t>  </a:t>
            </a:r>
            <a:r>
              <a:rPr lang="en-US" sz="2000" dirty="0" err="1">
                <a:latin typeface="Consolas" charset="0"/>
                <a:ea typeface="Consolas" charset="0"/>
                <a:cs typeface="Consolas" charset="0"/>
              </a:rPr>
              <a:t>mov</a:t>
            </a:r>
            <a:r>
              <a:rPr lang="en-US" sz="2000" dirty="0">
                <a:latin typeface="Consolas" charset="0"/>
                <a:ea typeface="Consolas" charset="0"/>
                <a:cs typeface="Consolas" charset="0"/>
              </a:rPr>
              <a:t> </a:t>
            </a:r>
            <a:r>
              <a:rPr lang="en-US" sz="2000" dirty="0">
                <a:solidFill>
                  <a:schemeClr val="tx2"/>
                </a:solidFill>
                <a:latin typeface="Consolas" charset="0"/>
                <a:ea typeface="Consolas" charset="0"/>
                <a:cs typeface="Consolas" charset="0"/>
              </a:rPr>
              <a:t>edi</a:t>
            </a:r>
            <a:r>
              <a:rPr lang="en-US" sz="2000" dirty="0">
                <a:latin typeface="Consolas" charset="0"/>
                <a:ea typeface="Consolas" charset="0"/>
                <a:cs typeface="Consolas" charset="0"/>
              </a:rPr>
              <a:t>,0xa</a:t>
            </a:r>
          </a:p>
          <a:p>
            <a:pPr marL="0" indent="0">
              <a:lnSpc>
                <a:spcPct val="80000"/>
              </a:lnSpc>
              <a:buNone/>
            </a:pPr>
            <a:r>
              <a:rPr lang="en-US" sz="2000" dirty="0">
                <a:latin typeface="Consolas" charset="0"/>
                <a:ea typeface="Consolas" charset="0"/>
                <a:cs typeface="Consolas" charset="0"/>
              </a:rPr>
              <a:t>  call 5fa &lt;</a:t>
            </a:r>
            <a:r>
              <a:rPr lang="en-US" sz="2000" dirty="0" err="1">
                <a:latin typeface="Consolas" charset="0"/>
                <a:ea typeface="Consolas" charset="0"/>
                <a:cs typeface="Consolas" charset="0"/>
              </a:rPr>
              <a:t>callee</a:t>
            </a:r>
            <a:r>
              <a:rPr lang="en-US" sz="2000" dirty="0">
                <a:latin typeface="Consolas" charset="0"/>
                <a:ea typeface="Consolas" charset="0"/>
                <a:cs typeface="Consolas" charset="0"/>
              </a:rPr>
              <a:t>&gt;</a:t>
            </a:r>
          </a:p>
          <a:p>
            <a:pPr marL="0" indent="0">
              <a:lnSpc>
                <a:spcPct val="80000"/>
              </a:lnSpc>
              <a:buNone/>
            </a:pPr>
            <a:r>
              <a:rPr lang="en-US" sz="2000" dirty="0">
                <a:latin typeface="Consolas" charset="0"/>
                <a:ea typeface="Consolas" charset="0"/>
                <a:cs typeface="Consolas" charset="0"/>
              </a:rPr>
              <a:t>  </a:t>
            </a:r>
            <a:r>
              <a:rPr lang="en-US" sz="2000" dirty="0" err="1">
                <a:latin typeface="Consolas" charset="0"/>
                <a:ea typeface="Consolas" charset="0"/>
                <a:cs typeface="Consolas" charset="0"/>
              </a:rPr>
              <a:t>mov</a:t>
            </a:r>
            <a:r>
              <a:rPr lang="en-US" sz="2000" dirty="0">
                <a:latin typeface="Consolas" charset="0"/>
                <a:ea typeface="Consolas" charset="0"/>
                <a:cs typeface="Consolas" charset="0"/>
              </a:rPr>
              <a:t> DWORD PTR [</a:t>
            </a:r>
            <a:r>
              <a:rPr lang="en-US" sz="2000" dirty="0">
                <a:solidFill>
                  <a:schemeClr val="tx2"/>
                </a:solidFill>
                <a:latin typeface="Consolas" charset="0"/>
                <a:ea typeface="Consolas" charset="0"/>
                <a:cs typeface="Consolas" charset="0"/>
              </a:rPr>
              <a:t>rbp</a:t>
            </a:r>
            <a:r>
              <a:rPr lang="en-US" sz="2000" dirty="0">
                <a:latin typeface="Consolas" charset="0"/>
                <a:ea typeface="Consolas" charset="0"/>
                <a:cs typeface="Consolas" charset="0"/>
              </a:rPr>
              <a:t>-0x4],</a:t>
            </a:r>
            <a:r>
              <a:rPr lang="en-US" sz="2000" dirty="0" err="1">
                <a:solidFill>
                  <a:schemeClr val="tx2"/>
                </a:solidFill>
                <a:latin typeface="Consolas" charset="0"/>
                <a:ea typeface="Consolas" charset="0"/>
                <a:cs typeface="Consolas" charset="0"/>
              </a:rPr>
              <a:t>eax</a:t>
            </a:r>
            <a:endParaRPr lang="en-US" sz="2000" dirty="0">
              <a:solidFill>
                <a:schemeClr val="tx2"/>
              </a:solidFill>
              <a:latin typeface="Consolas" charset="0"/>
              <a:ea typeface="Consolas" charset="0"/>
              <a:cs typeface="Consolas" charset="0"/>
            </a:endParaRPr>
          </a:p>
          <a:p>
            <a:pPr marL="0" indent="0">
              <a:lnSpc>
                <a:spcPct val="80000"/>
              </a:lnSpc>
              <a:buNone/>
            </a:pPr>
            <a:r>
              <a:rPr lang="en-US" sz="2000" dirty="0">
                <a:latin typeface="Consolas" charset="0"/>
                <a:ea typeface="Consolas" charset="0"/>
                <a:cs typeface="Consolas" charset="0"/>
              </a:rPr>
              <a:t>  </a:t>
            </a:r>
            <a:r>
              <a:rPr lang="en-US" sz="2000" dirty="0" err="1">
                <a:latin typeface="Consolas" charset="0"/>
                <a:ea typeface="Consolas" charset="0"/>
                <a:cs typeface="Consolas" charset="0"/>
              </a:rPr>
              <a:t>mov</a:t>
            </a:r>
            <a:r>
              <a:rPr lang="en-US" sz="2000" dirty="0">
                <a:latin typeface="Consolas" charset="0"/>
                <a:ea typeface="Consolas" charset="0"/>
                <a:cs typeface="Consolas" charset="0"/>
              </a:rPr>
              <a:t> </a:t>
            </a:r>
            <a:r>
              <a:rPr lang="en-US" sz="2000" dirty="0" err="1">
                <a:solidFill>
                  <a:schemeClr val="tx2"/>
                </a:solidFill>
                <a:latin typeface="Consolas" charset="0"/>
                <a:ea typeface="Consolas" charset="0"/>
                <a:cs typeface="Consolas" charset="0"/>
              </a:rPr>
              <a:t>eax</a:t>
            </a:r>
            <a:r>
              <a:rPr lang="en-US" sz="2000" dirty="0" err="1">
                <a:latin typeface="Consolas" charset="0"/>
                <a:ea typeface="Consolas" charset="0"/>
                <a:cs typeface="Consolas" charset="0"/>
              </a:rPr>
              <a:t>,DWORD</a:t>
            </a:r>
            <a:r>
              <a:rPr lang="en-US" sz="2000" dirty="0">
                <a:latin typeface="Consolas" charset="0"/>
                <a:ea typeface="Consolas" charset="0"/>
                <a:cs typeface="Consolas" charset="0"/>
              </a:rPr>
              <a:t> PTR [</a:t>
            </a:r>
            <a:r>
              <a:rPr lang="en-US" sz="2000" dirty="0">
                <a:solidFill>
                  <a:schemeClr val="tx2"/>
                </a:solidFill>
                <a:latin typeface="Consolas" charset="0"/>
                <a:ea typeface="Consolas" charset="0"/>
                <a:cs typeface="Consolas" charset="0"/>
              </a:rPr>
              <a:t>rbp</a:t>
            </a:r>
            <a:r>
              <a:rPr lang="en-US" sz="2000" dirty="0">
                <a:latin typeface="Consolas" charset="0"/>
                <a:ea typeface="Consolas" charset="0"/>
                <a:cs typeface="Consolas" charset="0"/>
              </a:rPr>
              <a:t>-0x4]</a:t>
            </a:r>
          </a:p>
          <a:p>
            <a:pPr marL="0" indent="0">
              <a:lnSpc>
                <a:spcPct val="80000"/>
              </a:lnSpc>
              <a:buNone/>
            </a:pPr>
            <a:r>
              <a:rPr lang="en-US" sz="2000" dirty="0">
                <a:latin typeface="Consolas" charset="0"/>
                <a:ea typeface="Consolas" charset="0"/>
                <a:cs typeface="Consolas" charset="0"/>
              </a:rPr>
              <a:t>  leave</a:t>
            </a:r>
          </a:p>
          <a:p>
            <a:pPr marL="0" indent="0">
              <a:lnSpc>
                <a:spcPct val="80000"/>
              </a:lnSpc>
              <a:buNone/>
            </a:pPr>
            <a:r>
              <a:rPr lang="en-US" sz="2000" dirty="0">
                <a:latin typeface="Consolas" charset="0"/>
                <a:ea typeface="Consolas" charset="0"/>
                <a:cs typeface="Consolas" charset="0"/>
              </a:rPr>
              <a:t>  ret</a:t>
            </a:r>
          </a:p>
        </p:txBody>
      </p:sp>
      <p:grpSp>
        <p:nvGrpSpPr>
          <p:cNvPr id="5" name="Group 4"/>
          <p:cNvGrpSpPr/>
          <p:nvPr/>
        </p:nvGrpSpPr>
        <p:grpSpPr>
          <a:xfrm flipH="1">
            <a:off x="3321331" y="3791304"/>
            <a:ext cx="1756527" cy="830903"/>
            <a:chOff x="5206736" y="118804"/>
            <a:chExt cx="1756527" cy="5909348"/>
          </a:xfrm>
        </p:grpSpPr>
        <p:sp>
          <p:nvSpPr>
            <p:cNvPr id="7" name="Right Bracket 6"/>
            <p:cNvSpPr/>
            <p:nvPr/>
          </p:nvSpPr>
          <p:spPr>
            <a:xfrm>
              <a:off x="5206736" y="118804"/>
              <a:ext cx="763571" cy="5909348"/>
            </a:xfrm>
            <a:prstGeom prst="rightBracket">
              <a:avLst/>
            </a:prstGeom>
            <a:ln w="76200">
              <a:solidFill>
                <a:schemeClr val="accent3"/>
              </a:solidFill>
              <a:headEnd type="none"/>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n w="0"/>
                <a:effectLst>
                  <a:outerShdw blurRad="38100" dist="19050" dir="2700000" algn="tl" rotWithShape="0">
                    <a:schemeClr val="dk1">
                      <a:alpha val="40000"/>
                    </a:schemeClr>
                  </a:outerShdw>
                </a:effectLst>
              </a:endParaRPr>
            </a:p>
          </p:txBody>
        </p:sp>
        <p:sp>
          <p:nvSpPr>
            <p:cNvPr id="8" name="TextBox 7"/>
            <p:cNvSpPr txBox="1"/>
            <p:nvPr/>
          </p:nvSpPr>
          <p:spPr>
            <a:xfrm>
              <a:off x="5588522" y="1927879"/>
              <a:ext cx="1374741" cy="3353983"/>
            </a:xfrm>
            <a:prstGeom prst="rect">
              <a:avLst/>
            </a:prstGeom>
            <a:noFill/>
          </p:spPr>
          <p:txBody>
            <a:bodyPr wrap="square" rtlCol="0">
              <a:spAutoFit/>
            </a:bodyPr>
            <a:lstStyle/>
            <a:p>
              <a:r>
                <a:rPr lang="en-US" sz="1400" dirty="0">
                  <a:latin typeface="Consolas" charset="0"/>
                  <a:ea typeface="Consolas" charset="0"/>
                  <a:cs typeface="Consolas" charset="0"/>
                </a:rPr>
                <a:t>prologue</a:t>
              </a:r>
            </a:p>
            <a:p>
              <a:endParaRPr lang="en-US" sz="1400" dirty="0"/>
            </a:p>
          </p:txBody>
        </p:sp>
      </p:grpSp>
      <p:grpSp>
        <p:nvGrpSpPr>
          <p:cNvPr id="9" name="Group 8"/>
          <p:cNvGrpSpPr/>
          <p:nvPr/>
        </p:nvGrpSpPr>
        <p:grpSpPr>
          <a:xfrm flipH="1">
            <a:off x="3436023" y="6090255"/>
            <a:ext cx="1756527" cy="709842"/>
            <a:chOff x="5206736" y="118804"/>
            <a:chExt cx="1756527" cy="6881075"/>
          </a:xfrm>
        </p:grpSpPr>
        <p:sp>
          <p:nvSpPr>
            <p:cNvPr id="10" name="Right Bracket 9"/>
            <p:cNvSpPr/>
            <p:nvPr/>
          </p:nvSpPr>
          <p:spPr>
            <a:xfrm>
              <a:off x="5206736" y="118804"/>
              <a:ext cx="763571" cy="5909348"/>
            </a:xfrm>
            <a:prstGeom prst="rightBracket">
              <a:avLst/>
            </a:prstGeom>
            <a:ln w="76200">
              <a:solidFill>
                <a:schemeClr val="accent3"/>
              </a:solidFill>
              <a:headEnd type="none"/>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n w="0"/>
                <a:effectLst>
                  <a:outerShdw blurRad="38100" dist="19050" dir="2700000" algn="tl" rotWithShape="0">
                    <a:schemeClr val="dk1">
                      <a:alpha val="40000"/>
                    </a:schemeClr>
                  </a:outerShdw>
                </a:effectLst>
              </a:endParaRPr>
            </a:p>
          </p:txBody>
        </p:sp>
        <p:sp>
          <p:nvSpPr>
            <p:cNvPr id="11" name="TextBox 10"/>
            <p:cNvSpPr txBox="1"/>
            <p:nvPr/>
          </p:nvSpPr>
          <p:spPr>
            <a:xfrm>
              <a:off x="5588522" y="1927883"/>
              <a:ext cx="1374741" cy="5071996"/>
            </a:xfrm>
            <a:prstGeom prst="rect">
              <a:avLst/>
            </a:prstGeom>
            <a:noFill/>
          </p:spPr>
          <p:txBody>
            <a:bodyPr wrap="square" rtlCol="0">
              <a:spAutoFit/>
            </a:bodyPr>
            <a:lstStyle/>
            <a:p>
              <a:r>
                <a:rPr lang="en-US" sz="1400" dirty="0">
                  <a:latin typeface="Consolas" charset="0"/>
                  <a:ea typeface="Consolas" charset="0"/>
                  <a:cs typeface="Consolas" charset="0"/>
                </a:rPr>
                <a:t>epilogue</a:t>
              </a:r>
            </a:p>
            <a:p>
              <a:endParaRPr lang="en-US" sz="1400" dirty="0"/>
            </a:p>
          </p:txBody>
        </p:sp>
      </p:grpSp>
      <p:grpSp>
        <p:nvGrpSpPr>
          <p:cNvPr id="12" name="Group 11"/>
          <p:cNvGrpSpPr/>
          <p:nvPr/>
        </p:nvGrpSpPr>
        <p:grpSpPr>
          <a:xfrm flipH="1">
            <a:off x="3321331" y="378580"/>
            <a:ext cx="1756527" cy="576903"/>
            <a:chOff x="5206736" y="118804"/>
            <a:chExt cx="1756527" cy="5909348"/>
          </a:xfrm>
        </p:grpSpPr>
        <p:sp>
          <p:nvSpPr>
            <p:cNvPr id="13" name="Right Bracket 12"/>
            <p:cNvSpPr/>
            <p:nvPr/>
          </p:nvSpPr>
          <p:spPr>
            <a:xfrm>
              <a:off x="5206736" y="118804"/>
              <a:ext cx="763571" cy="5909348"/>
            </a:xfrm>
            <a:prstGeom prst="rightBracket">
              <a:avLst/>
            </a:prstGeom>
            <a:ln w="76200">
              <a:solidFill>
                <a:schemeClr val="accent3"/>
              </a:solidFill>
              <a:headEnd type="none"/>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n w="0"/>
                <a:effectLst>
                  <a:outerShdw blurRad="38100" dist="19050" dir="2700000" algn="tl" rotWithShape="0">
                    <a:schemeClr val="dk1">
                      <a:alpha val="40000"/>
                    </a:schemeClr>
                  </a:outerShdw>
                </a:effectLst>
              </a:endParaRPr>
            </a:p>
          </p:txBody>
        </p:sp>
        <p:sp>
          <p:nvSpPr>
            <p:cNvPr id="14" name="TextBox 13"/>
            <p:cNvSpPr txBox="1"/>
            <p:nvPr/>
          </p:nvSpPr>
          <p:spPr>
            <a:xfrm>
              <a:off x="5588522" y="1927879"/>
              <a:ext cx="1374741" cy="3353983"/>
            </a:xfrm>
            <a:prstGeom prst="rect">
              <a:avLst/>
            </a:prstGeom>
            <a:noFill/>
          </p:spPr>
          <p:txBody>
            <a:bodyPr wrap="square" rtlCol="0">
              <a:spAutoFit/>
            </a:bodyPr>
            <a:lstStyle/>
            <a:p>
              <a:r>
                <a:rPr lang="en-US" sz="1400" dirty="0">
                  <a:latin typeface="Consolas" charset="0"/>
                  <a:ea typeface="Consolas" charset="0"/>
                  <a:cs typeface="Consolas" charset="0"/>
                </a:rPr>
                <a:t>prologue</a:t>
              </a:r>
            </a:p>
            <a:p>
              <a:endParaRPr lang="en-US" sz="1400" dirty="0"/>
            </a:p>
          </p:txBody>
        </p:sp>
      </p:grpSp>
      <p:grpSp>
        <p:nvGrpSpPr>
          <p:cNvPr id="15" name="Group 14"/>
          <p:cNvGrpSpPr/>
          <p:nvPr/>
        </p:nvGrpSpPr>
        <p:grpSpPr>
          <a:xfrm flipH="1">
            <a:off x="3321331" y="2757963"/>
            <a:ext cx="1756527" cy="633380"/>
            <a:chOff x="5206736" y="118804"/>
            <a:chExt cx="1756527" cy="6881075"/>
          </a:xfrm>
        </p:grpSpPr>
        <p:sp>
          <p:nvSpPr>
            <p:cNvPr id="16" name="Right Bracket 15"/>
            <p:cNvSpPr/>
            <p:nvPr/>
          </p:nvSpPr>
          <p:spPr>
            <a:xfrm>
              <a:off x="5206736" y="118804"/>
              <a:ext cx="763571" cy="5909348"/>
            </a:xfrm>
            <a:prstGeom prst="rightBracket">
              <a:avLst/>
            </a:prstGeom>
            <a:ln w="76200">
              <a:solidFill>
                <a:schemeClr val="accent3"/>
              </a:solidFill>
              <a:headEnd type="none"/>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n w="0"/>
                <a:effectLst>
                  <a:outerShdw blurRad="38100" dist="19050" dir="2700000" algn="tl" rotWithShape="0">
                    <a:schemeClr val="dk1">
                      <a:alpha val="40000"/>
                    </a:schemeClr>
                  </a:outerShdw>
                </a:effectLst>
              </a:endParaRPr>
            </a:p>
          </p:txBody>
        </p:sp>
        <p:sp>
          <p:nvSpPr>
            <p:cNvPr id="17" name="TextBox 16"/>
            <p:cNvSpPr txBox="1"/>
            <p:nvPr/>
          </p:nvSpPr>
          <p:spPr>
            <a:xfrm>
              <a:off x="5588522" y="1927883"/>
              <a:ext cx="1374741" cy="5071996"/>
            </a:xfrm>
            <a:prstGeom prst="rect">
              <a:avLst/>
            </a:prstGeom>
            <a:noFill/>
          </p:spPr>
          <p:txBody>
            <a:bodyPr wrap="square" rtlCol="0">
              <a:spAutoFit/>
            </a:bodyPr>
            <a:lstStyle/>
            <a:p>
              <a:r>
                <a:rPr lang="en-US" sz="1400" dirty="0">
                  <a:latin typeface="Consolas" charset="0"/>
                  <a:ea typeface="Consolas" charset="0"/>
                  <a:cs typeface="Consolas" charset="0"/>
                </a:rPr>
                <a:t>epilogue</a:t>
              </a:r>
            </a:p>
            <a:p>
              <a:endParaRPr lang="en-US" sz="1400" dirty="0"/>
            </a:p>
          </p:txBody>
        </p:sp>
      </p:grpSp>
    </p:spTree>
    <p:extLst>
      <p:ext uri="{BB962C8B-B14F-4D97-AF65-F5344CB8AC3E}">
        <p14:creationId xmlns:p14="http://schemas.microsoft.com/office/powerpoint/2010/main" val="175397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5" end="1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
                                            <p:txEl>
                                              <p:pRg st="20" end="2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
                                            <p:txEl>
                                              <p:pRg st="21" end="21"/>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5"/>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9"/>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12"/>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15"/>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941AFE-49AA-C740-9169-1B0B05C5D90C}"/>
              </a:ext>
            </a:extLst>
          </p:cNvPr>
          <p:cNvSpPr/>
          <p:nvPr/>
        </p:nvSpPr>
        <p:spPr>
          <a:xfrm>
            <a:off x="77571" y="6415825"/>
            <a:ext cx="3412273"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 name="Content Placeholder 4"/>
          <p:cNvGraphicFramePr>
            <a:graphicFrameLocks noGrp="1"/>
          </p:cNvGraphicFramePr>
          <p:nvPr>
            <p:ph idx="1"/>
          </p:nvPr>
        </p:nvGraphicFramePr>
        <p:xfrm>
          <a:off x="479672" y="303902"/>
          <a:ext cx="2831284" cy="36576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0"/>
                  </a:ext>
                </a:extLst>
              </a:tr>
              <a:tr h="344473">
                <a:tc>
                  <a:txBody>
                    <a:bodyPr/>
                    <a:lstStyle/>
                    <a:p>
                      <a:endParaRPr lang="en-US" dirty="0">
                        <a:latin typeface="Consolas" charset="0"/>
                        <a:ea typeface="Consolas" charset="0"/>
                        <a:cs typeface="Consolas" charset="0"/>
                      </a:endParaRPr>
                    </a:p>
                  </a:txBody>
                  <a:tcPr/>
                </a:tc>
                <a:extLst>
                  <a:ext uri="{0D108BD9-81ED-4DB2-BD59-A6C34878D82A}">
                    <a16:rowId xmlns:a16="http://schemas.microsoft.com/office/drawing/2014/main" val="10001"/>
                  </a:ext>
                </a:extLst>
              </a:tr>
              <a:tr h="344473">
                <a:tc>
                  <a:txBody>
                    <a:bodyPr/>
                    <a:lstStyle/>
                    <a:p>
                      <a:endParaRPr lang="en-US" dirty="0">
                        <a:latin typeface="Consolas" charset="0"/>
                        <a:ea typeface="Consolas" charset="0"/>
                        <a:cs typeface="Consolas" charset="0"/>
                      </a:endParaRPr>
                    </a:p>
                  </a:txBody>
                  <a:tcPr/>
                </a:tc>
                <a:extLst>
                  <a:ext uri="{0D108BD9-81ED-4DB2-BD59-A6C34878D82A}">
                    <a16:rowId xmlns:a16="http://schemas.microsoft.com/office/drawing/2014/main" val="10002"/>
                  </a:ext>
                </a:extLst>
              </a:tr>
              <a:tr h="344473">
                <a:tc>
                  <a:txBody>
                    <a:bodyPr/>
                    <a:lstStyle/>
                    <a:p>
                      <a:endParaRPr lang="en-US" dirty="0">
                        <a:latin typeface="Consolas" charset="0"/>
                        <a:ea typeface="Consolas" charset="0"/>
                        <a:cs typeface="Consolas" charset="0"/>
                      </a:endParaRPr>
                    </a:p>
                  </a:txBody>
                  <a:tcPr/>
                </a:tc>
                <a:extLst>
                  <a:ext uri="{0D108BD9-81ED-4DB2-BD59-A6C34878D82A}">
                    <a16:rowId xmlns:a16="http://schemas.microsoft.com/office/drawing/2014/main" val="10003"/>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4"/>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5"/>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6"/>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7"/>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8"/>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9"/>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32</a:t>
            </a:fld>
            <a:endParaRPr lang="en-US"/>
          </a:p>
        </p:txBody>
      </p:sp>
      <p:sp>
        <p:nvSpPr>
          <p:cNvPr id="7" name="TextBox 6"/>
          <p:cNvSpPr txBox="1"/>
          <p:nvPr/>
        </p:nvSpPr>
        <p:spPr>
          <a:xfrm>
            <a:off x="479672" y="-65430"/>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0xFFFFFFFFFFFFFFFF</a:t>
            </a:r>
          </a:p>
        </p:txBody>
      </p:sp>
      <p:sp>
        <p:nvSpPr>
          <p:cNvPr id="8" name="TextBox 7"/>
          <p:cNvSpPr txBox="1"/>
          <p:nvPr/>
        </p:nvSpPr>
        <p:spPr>
          <a:xfrm>
            <a:off x="479673" y="3961502"/>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0x0000000000000000</a:t>
            </a:r>
          </a:p>
        </p:txBody>
      </p:sp>
      <p:graphicFrame>
        <p:nvGraphicFramePr>
          <p:cNvPr id="11" name="Table 10"/>
          <p:cNvGraphicFramePr>
            <a:graphicFrameLocks noGrp="1"/>
          </p:cNvGraphicFramePr>
          <p:nvPr/>
        </p:nvGraphicFramePr>
        <p:xfrm>
          <a:off x="50620" y="4433990"/>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4"/>
                  </a:ext>
                </a:extLst>
              </a:tr>
            </a:tbl>
          </a:graphicData>
        </a:graphic>
      </p:graphicFrame>
      <p:sp>
        <p:nvSpPr>
          <p:cNvPr id="17" name="Content Placeholder 2"/>
          <p:cNvSpPr txBox="1">
            <a:spLocks/>
          </p:cNvSpPr>
          <p:nvPr/>
        </p:nvSpPr>
        <p:spPr>
          <a:xfrm>
            <a:off x="4809074" y="190041"/>
            <a:ext cx="6225066" cy="666795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800" dirty="0" err="1">
                <a:solidFill>
                  <a:schemeClr val="accent2"/>
                </a:solidFill>
                <a:latin typeface="Consolas" charset="0"/>
                <a:ea typeface="Consolas" charset="0"/>
                <a:cs typeface="Consolas" charset="0"/>
              </a:rPr>
              <a:t>callee</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edi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r>
              <a:rPr lang="en-US" sz="1800" dirty="0" err="1">
                <a:solidFill>
                  <a:schemeClr val="tx2"/>
                </a:solidFill>
                <a:latin typeface="Consolas" charset="0"/>
                <a:ea typeface="Consolas" charset="0"/>
                <a:cs typeface="Consolas" charset="0"/>
              </a:rPr>
              <a:t>esi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edx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p>
          <a:p>
            <a:pPr marL="0" indent="0">
              <a:lnSpc>
                <a:spcPct val="80000"/>
              </a:lnSpc>
              <a:buNone/>
            </a:pPr>
            <a:r>
              <a:rPr lang="en-US" sz="1800" dirty="0">
                <a:latin typeface="Consolas" charset="0"/>
                <a:ea typeface="Consolas" charset="0"/>
                <a:cs typeface="Consolas" charset="0"/>
              </a:rPr>
              <a:t>  add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edx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add </a:t>
            </a:r>
            <a:r>
              <a:rPr lang="en-US" sz="1800" dirty="0">
                <a:solidFill>
                  <a:schemeClr val="tx2"/>
                </a:solidFill>
                <a:latin typeface="Consolas" charset="0"/>
                <a:ea typeface="Consolas" charset="0"/>
                <a:cs typeface="Consolas" charset="0"/>
              </a:rPr>
              <a:t>eax</a:t>
            </a:r>
            <a:r>
              <a:rPr lang="en-US" sz="1800" dirty="0">
                <a:latin typeface="Consolas" charset="0"/>
                <a:ea typeface="Consolas" charset="0"/>
                <a:cs typeface="Consolas" charset="0"/>
              </a:rPr>
              <a:t>,0x1</a:t>
            </a:r>
          </a:p>
          <a:p>
            <a:pPr marL="0" indent="0">
              <a:lnSpc>
                <a:spcPct val="80000"/>
              </a:lnSpc>
              <a:buNone/>
            </a:pPr>
            <a:r>
              <a:rPr lang="en-US" sz="1800" dirty="0">
                <a:latin typeface="Consolas" charset="0"/>
                <a:ea typeface="Consolas" charset="0"/>
                <a:cs typeface="Consolas" charset="0"/>
              </a:rPr>
              <a:t>  pop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ret </a:t>
            </a:r>
          </a:p>
          <a:p>
            <a:pPr marL="0" indent="0">
              <a:lnSpc>
                <a:spcPct val="80000"/>
              </a:lnSpc>
              <a:buNone/>
            </a:pPr>
            <a:r>
              <a:rPr lang="en-US" sz="1800" dirty="0">
                <a:solidFill>
                  <a:schemeClr val="accent2"/>
                </a:solidFill>
                <a:latin typeface="Consolas" charset="0"/>
                <a:ea typeface="Consolas" charset="0"/>
                <a:cs typeface="Consolas" charset="0"/>
              </a:rPr>
              <a:t>main</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sub </a:t>
            </a:r>
            <a:r>
              <a:rPr lang="en-US" sz="1800" dirty="0">
                <a:solidFill>
                  <a:schemeClr val="tx2"/>
                </a:solidFill>
                <a:latin typeface="Consolas" charset="0"/>
                <a:ea typeface="Consolas" charset="0"/>
                <a:cs typeface="Consolas" charset="0"/>
              </a:rPr>
              <a:t>rsp</a:t>
            </a:r>
            <a:r>
              <a:rPr lang="en-US" sz="1800" dirty="0">
                <a:latin typeface="Consolas" charset="0"/>
                <a:ea typeface="Consolas" charset="0"/>
                <a:cs typeface="Consolas" charset="0"/>
              </a:rPr>
              <a:t>,0x10</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esi</a:t>
            </a:r>
            <a:r>
              <a:rPr lang="en-US" sz="1800" dirty="0">
                <a:latin typeface="Consolas" charset="0"/>
                <a:ea typeface="Consolas" charset="0"/>
                <a:cs typeface="Consolas" charset="0"/>
              </a:rPr>
              <a:t>,0x28</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edi</a:t>
            </a:r>
            <a:r>
              <a:rPr lang="en-US" sz="1800" dirty="0">
                <a:latin typeface="Consolas" charset="0"/>
                <a:ea typeface="Consolas" charset="0"/>
                <a:cs typeface="Consolas" charset="0"/>
              </a:rPr>
              <a:t>,0xa</a:t>
            </a:r>
          </a:p>
          <a:p>
            <a:pPr marL="0" indent="0">
              <a:lnSpc>
                <a:spcPct val="80000"/>
              </a:lnSpc>
              <a:buNone/>
            </a:pPr>
            <a:r>
              <a:rPr lang="en-US" sz="1800" dirty="0">
                <a:latin typeface="Consolas" charset="0"/>
                <a:ea typeface="Consolas" charset="0"/>
                <a:cs typeface="Consolas" charset="0"/>
              </a:rPr>
              <a:t>  call 5fa &lt;</a:t>
            </a:r>
            <a:r>
              <a:rPr lang="en-US" sz="1800" dirty="0" err="1">
                <a:latin typeface="Consolas" charset="0"/>
                <a:ea typeface="Consolas" charset="0"/>
                <a:cs typeface="Consolas" charset="0"/>
              </a:rPr>
              <a:t>callee</a:t>
            </a:r>
            <a:r>
              <a:rPr lang="en-US" sz="1800" dirty="0">
                <a:latin typeface="Consolas" charset="0"/>
                <a:ea typeface="Consolas" charset="0"/>
                <a:cs typeface="Consolas" charset="0"/>
              </a:rPr>
              <a:t>&gt;</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eax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leave</a:t>
            </a:r>
          </a:p>
          <a:p>
            <a:pPr marL="0" indent="0">
              <a:lnSpc>
                <a:spcPct val="80000"/>
              </a:lnSpc>
              <a:buNone/>
            </a:pPr>
            <a:r>
              <a:rPr lang="en-US" sz="1800" dirty="0">
                <a:latin typeface="Consolas" charset="0"/>
                <a:ea typeface="Consolas" charset="0"/>
                <a:cs typeface="Consolas" charset="0"/>
              </a:rPr>
              <a:t>  ret</a:t>
            </a:r>
            <a:endParaRPr lang="en-US" sz="1800" b="1" dirty="0">
              <a:latin typeface="Consolas" charset="0"/>
              <a:ea typeface="Consolas" charset="0"/>
              <a:cs typeface="Consolas" charset="0"/>
            </a:endParaRPr>
          </a:p>
        </p:txBody>
      </p:sp>
      <p:sp>
        <p:nvSpPr>
          <p:cNvPr id="18" name="Right Arrow 17"/>
          <p:cNvSpPr/>
          <p:nvPr/>
        </p:nvSpPr>
        <p:spPr>
          <a:xfrm>
            <a:off x="4530468" y="3601992"/>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Tree>
    <p:extLst>
      <p:ext uri="{BB962C8B-B14F-4D97-AF65-F5344CB8AC3E}">
        <p14:creationId xmlns:p14="http://schemas.microsoft.com/office/powerpoint/2010/main" val="51132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
                                            <p:txEl>
                                              <p:pRg st="18" end="18"/>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
                                            <p:txEl>
                                              <p:pRg st="19" end="1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xEl>
                                              <p:pRg st="20" end="20"/>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
                                            <p:txEl>
                                              <p:pRg st="21" end="2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941AFE-49AA-C740-9169-1B0B05C5D90C}"/>
              </a:ext>
            </a:extLst>
          </p:cNvPr>
          <p:cNvSpPr/>
          <p:nvPr/>
        </p:nvSpPr>
        <p:spPr>
          <a:xfrm>
            <a:off x="77571" y="6415825"/>
            <a:ext cx="3412273"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 name="Content Placeholder 4"/>
          <p:cNvGraphicFramePr>
            <a:graphicFrameLocks noGrp="1"/>
          </p:cNvGraphicFramePr>
          <p:nvPr>
            <p:ph idx="1"/>
          </p:nvPr>
        </p:nvGraphicFramePr>
        <p:xfrm>
          <a:off x="479672" y="303902"/>
          <a:ext cx="2831284" cy="36576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0"/>
                  </a:ext>
                </a:extLst>
              </a:tr>
              <a:tr h="344473">
                <a:tc>
                  <a:txBody>
                    <a:bodyPr/>
                    <a:lstStyle/>
                    <a:p>
                      <a:endParaRPr lang="en-US" dirty="0">
                        <a:latin typeface="Consolas" charset="0"/>
                        <a:ea typeface="Consolas" charset="0"/>
                        <a:cs typeface="Consolas" charset="0"/>
                      </a:endParaRPr>
                    </a:p>
                  </a:txBody>
                  <a:tcPr/>
                </a:tc>
                <a:extLst>
                  <a:ext uri="{0D108BD9-81ED-4DB2-BD59-A6C34878D82A}">
                    <a16:rowId xmlns:a16="http://schemas.microsoft.com/office/drawing/2014/main" val="10001"/>
                  </a:ext>
                </a:extLst>
              </a:tr>
              <a:tr h="344473">
                <a:tc>
                  <a:txBody>
                    <a:bodyPr/>
                    <a:lstStyle/>
                    <a:p>
                      <a:endParaRPr lang="en-US" dirty="0">
                        <a:latin typeface="Consolas" charset="0"/>
                        <a:ea typeface="Consolas" charset="0"/>
                        <a:cs typeface="Consolas" charset="0"/>
                      </a:endParaRPr>
                    </a:p>
                  </a:txBody>
                  <a:tcPr/>
                </a:tc>
                <a:extLst>
                  <a:ext uri="{0D108BD9-81ED-4DB2-BD59-A6C34878D82A}">
                    <a16:rowId xmlns:a16="http://schemas.microsoft.com/office/drawing/2014/main" val="10002"/>
                  </a:ext>
                </a:extLst>
              </a:tr>
              <a:tr h="344473">
                <a:tc>
                  <a:txBody>
                    <a:bodyPr/>
                    <a:lstStyle/>
                    <a:p>
                      <a:endParaRPr lang="en-US" dirty="0">
                        <a:latin typeface="Consolas" charset="0"/>
                        <a:ea typeface="Consolas" charset="0"/>
                        <a:cs typeface="Consolas" charset="0"/>
                      </a:endParaRPr>
                    </a:p>
                  </a:txBody>
                  <a:tcPr/>
                </a:tc>
                <a:extLst>
                  <a:ext uri="{0D108BD9-81ED-4DB2-BD59-A6C34878D82A}">
                    <a16:rowId xmlns:a16="http://schemas.microsoft.com/office/drawing/2014/main" val="10003"/>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4"/>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5"/>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6"/>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7"/>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8"/>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9"/>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33</a:t>
            </a:fld>
            <a:endParaRPr lang="en-US"/>
          </a:p>
        </p:txBody>
      </p:sp>
      <p:sp>
        <p:nvSpPr>
          <p:cNvPr id="7" name="TextBox 6"/>
          <p:cNvSpPr txBox="1"/>
          <p:nvPr/>
        </p:nvSpPr>
        <p:spPr>
          <a:xfrm>
            <a:off x="479672" y="-65430"/>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0xFFFFFFFFFFFFFFFF</a:t>
            </a:r>
          </a:p>
        </p:txBody>
      </p:sp>
      <p:sp>
        <p:nvSpPr>
          <p:cNvPr id="8" name="TextBox 7"/>
          <p:cNvSpPr txBox="1"/>
          <p:nvPr/>
        </p:nvSpPr>
        <p:spPr>
          <a:xfrm>
            <a:off x="479673" y="3961502"/>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0x0000000000000000</a:t>
            </a:r>
          </a:p>
        </p:txBody>
      </p:sp>
      <p:graphicFrame>
        <p:nvGraphicFramePr>
          <p:cNvPr id="11" name="Table 10"/>
          <p:cNvGraphicFramePr>
            <a:graphicFrameLocks noGrp="1"/>
          </p:cNvGraphicFramePr>
          <p:nvPr/>
        </p:nvGraphicFramePr>
        <p:xfrm>
          <a:off x="50620" y="4433990"/>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0x555555554611</a:t>
                      </a:r>
                    </a:p>
                  </a:txBody>
                  <a:tcPr/>
                </a:tc>
                <a:extLst>
                  <a:ext uri="{0D108BD9-81ED-4DB2-BD59-A6C34878D82A}">
                    <a16:rowId xmlns:a16="http://schemas.microsoft.com/office/drawing/2014/main" val="10004"/>
                  </a:ext>
                </a:extLst>
              </a:tr>
            </a:tbl>
          </a:graphicData>
        </a:graphic>
      </p:graphicFrame>
      <p:sp>
        <p:nvSpPr>
          <p:cNvPr id="17" name="Content Placeholder 2"/>
          <p:cNvSpPr txBox="1">
            <a:spLocks/>
          </p:cNvSpPr>
          <p:nvPr/>
        </p:nvSpPr>
        <p:spPr>
          <a:xfrm>
            <a:off x="4809074" y="190041"/>
            <a:ext cx="6225066" cy="666795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800" dirty="0" err="1">
                <a:solidFill>
                  <a:schemeClr val="accent2"/>
                </a:solidFill>
                <a:latin typeface="Consolas" charset="0"/>
                <a:ea typeface="Consolas" charset="0"/>
                <a:cs typeface="Consolas" charset="0"/>
              </a:rPr>
              <a:t>callee</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edi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r>
              <a:rPr lang="en-US" sz="1800" dirty="0" err="1">
                <a:solidFill>
                  <a:schemeClr val="tx2"/>
                </a:solidFill>
                <a:latin typeface="Consolas" charset="0"/>
                <a:ea typeface="Consolas" charset="0"/>
                <a:cs typeface="Consolas" charset="0"/>
              </a:rPr>
              <a:t>esi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edx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p>
          <a:p>
            <a:pPr marL="0" indent="0">
              <a:lnSpc>
                <a:spcPct val="80000"/>
              </a:lnSpc>
              <a:buNone/>
            </a:pPr>
            <a:r>
              <a:rPr lang="en-US" sz="1800" dirty="0">
                <a:latin typeface="Consolas" charset="0"/>
                <a:ea typeface="Consolas" charset="0"/>
                <a:cs typeface="Consolas" charset="0"/>
              </a:rPr>
              <a:t>  add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edx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add </a:t>
            </a:r>
            <a:r>
              <a:rPr lang="en-US" sz="1800" dirty="0">
                <a:solidFill>
                  <a:schemeClr val="tx2"/>
                </a:solidFill>
                <a:latin typeface="Consolas" charset="0"/>
                <a:ea typeface="Consolas" charset="0"/>
                <a:cs typeface="Consolas" charset="0"/>
              </a:rPr>
              <a:t>eax</a:t>
            </a:r>
            <a:r>
              <a:rPr lang="en-US" sz="1800" dirty="0">
                <a:latin typeface="Consolas" charset="0"/>
                <a:ea typeface="Consolas" charset="0"/>
                <a:cs typeface="Consolas" charset="0"/>
              </a:rPr>
              <a:t>,0x1</a:t>
            </a:r>
          </a:p>
          <a:p>
            <a:pPr marL="0" indent="0">
              <a:lnSpc>
                <a:spcPct val="80000"/>
              </a:lnSpc>
              <a:buNone/>
            </a:pPr>
            <a:r>
              <a:rPr lang="en-US" sz="1800" dirty="0">
                <a:latin typeface="Consolas" charset="0"/>
                <a:ea typeface="Consolas" charset="0"/>
                <a:cs typeface="Consolas" charset="0"/>
              </a:rPr>
              <a:t>  pop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ret </a:t>
            </a:r>
          </a:p>
          <a:p>
            <a:pPr marL="0" indent="0">
              <a:lnSpc>
                <a:spcPct val="80000"/>
              </a:lnSpc>
              <a:buNone/>
            </a:pPr>
            <a:r>
              <a:rPr lang="en-US" sz="1800" dirty="0">
                <a:solidFill>
                  <a:schemeClr val="accent2"/>
                </a:solidFill>
                <a:latin typeface="Consolas" charset="0"/>
                <a:ea typeface="Consolas" charset="0"/>
                <a:cs typeface="Consolas" charset="0"/>
              </a:rPr>
              <a:t>main</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sub </a:t>
            </a:r>
            <a:r>
              <a:rPr lang="en-US" sz="1800" dirty="0">
                <a:solidFill>
                  <a:schemeClr val="tx2"/>
                </a:solidFill>
                <a:latin typeface="Consolas" charset="0"/>
                <a:ea typeface="Consolas" charset="0"/>
                <a:cs typeface="Consolas" charset="0"/>
              </a:rPr>
              <a:t>rsp</a:t>
            </a:r>
            <a:r>
              <a:rPr lang="en-US" sz="1800" dirty="0">
                <a:latin typeface="Consolas" charset="0"/>
                <a:ea typeface="Consolas" charset="0"/>
                <a:cs typeface="Consolas" charset="0"/>
              </a:rPr>
              <a:t>,0x10</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esi</a:t>
            </a:r>
            <a:r>
              <a:rPr lang="en-US" sz="1800" dirty="0">
                <a:latin typeface="Consolas" charset="0"/>
                <a:ea typeface="Consolas" charset="0"/>
                <a:cs typeface="Consolas" charset="0"/>
              </a:rPr>
              <a:t>,0x28</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edi</a:t>
            </a:r>
            <a:r>
              <a:rPr lang="en-US" sz="1800" dirty="0">
                <a:latin typeface="Consolas" charset="0"/>
                <a:ea typeface="Consolas" charset="0"/>
                <a:cs typeface="Consolas" charset="0"/>
              </a:rPr>
              <a:t>,0xa</a:t>
            </a:r>
          </a:p>
          <a:p>
            <a:pPr marL="0" indent="0">
              <a:lnSpc>
                <a:spcPct val="80000"/>
              </a:lnSpc>
              <a:buNone/>
            </a:pPr>
            <a:r>
              <a:rPr lang="en-US" sz="1800" dirty="0">
                <a:latin typeface="Consolas" charset="0"/>
                <a:ea typeface="Consolas" charset="0"/>
                <a:cs typeface="Consolas" charset="0"/>
              </a:rPr>
              <a:t>  call 5fa &lt;</a:t>
            </a:r>
            <a:r>
              <a:rPr lang="en-US" sz="1800" dirty="0" err="1">
                <a:latin typeface="Consolas" charset="0"/>
                <a:ea typeface="Consolas" charset="0"/>
                <a:cs typeface="Consolas" charset="0"/>
              </a:rPr>
              <a:t>callee</a:t>
            </a:r>
            <a:r>
              <a:rPr lang="en-US" sz="1800" dirty="0">
                <a:latin typeface="Consolas" charset="0"/>
                <a:ea typeface="Consolas" charset="0"/>
                <a:cs typeface="Consolas" charset="0"/>
              </a:rPr>
              <a:t>&gt;</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eax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leave</a:t>
            </a:r>
          </a:p>
          <a:p>
            <a:pPr marL="0" indent="0">
              <a:lnSpc>
                <a:spcPct val="80000"/>
              </a:lnSpc>
              <a:buNone/>
            </a:pPr>
            <a:r>
              <a:rPr lang="en-US" sz="1800" dirty="0">
                <a:latin typeface="Consolas" charset="0"/>
                <a:ea typeface="Consolas" charset="0"/>
                <a:cs typeface="Consolas" charset="0"/>
              </a:rPr>
              <a:t>  ret</a:t>
            </a:r>
            <a:endParaRPr lang="en-US" sz="1800" b="1" dirty="0">
              <a:latin typeface="Consolas" charset="0"/>
              <a:ea typeface="Consolas" charset="0"/>
              <a:cs typeface="Consolas" charset="0"/>
            </a:endParaRPr>
          </a:p>
        </p:txBody>
      </p:sp>
      <p:sp>
        <p:nvSpPr>
          <p:cNvPr id="18" name="Right Arrow 17"/>
          <p:cNvSpPr/>
          <p:nvPr/>
        </p:nvSpPr>
        <p:spPr>
          <a:xfrm>
            <a:off x="4530468" y="3601992"/>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Tree>
    <p:extLst>
      <p:ext uri="{BB962C8B-B14F-4D97-AF65-F5344CB8AC3E}">
        <p14:creationId xmlns:p14="http://schemas.microsoft.com/office/powerpoint/2010/main" val="30653895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941AFE-49AA-C740-9169-1B0B05C5D90C}"/>
              </a:ext>
            </a:extLst>
          </p:cNvPr>
          <p:cNvSpPr/>
          <p:nvPr/>
        </p:nvSpPr>
        <p:spPr>
          <a:xfrm>
            <a:off x="77571" y="6415825"/>
            <a:ext cx="3412273"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 name="Content Placeholder 4"/>
          <p:cNvGraphicFramePr>
            <a:graphicFrameLocks noGrp="1"/>
          </p:cNvGraphicFramePr>
          <p:nvPr>
            <p:ph idx="1"/>
          </p:nvPr>
        </p:nvGraphicFramePr>
        <p:xfrm>
          <a:off x="479672" y="303902"/>
          <a:ext cx="2831284" cy="36576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0"/>
                  </a:ext>
                </a:extLst>
              </a:tr>
              <a:tr h="344473">
                <a:tc>
                  <a:txBody>
                    <a:bodyPr/>
                    <a:lstStyle/>
                    <a:p>
                      <a:endParaRPr lang="en-US" dirty="0">
                        <a:latin typeface="Consolas" charset="0"/>
                        <a:ea typeface="Consolas" charset="0"/>
                        <a:cs typeface="Consolas" charset="0"/>
                      </a:endParaRPr>
                    </a:p>
                  </a:txBody>
                  <a:tcPr/>
                </a:tc>
                <a:extLst>
                  <a:ext uri="{0D108BD9-81ED-4DB2-BD59-A6C34878D82A}">
                    <a16:rowId xmlns:a16="http://schemas.microsoft.com/office/drawing/2014/main" val="10001"/>
                  </a:ext>
                </a:extLst>
              </a:tr>
              <a:tr h="344473">
                <a:tc>
                  <a:txBody>
                    <a:bodyPr/>
                    <a:lstStyle/>
                    <a:p>
                      <a:endParaRPr lang="en-US" dirty="0">
                        <a:latin typeface="Consolas" charset="0"/>
                        <a:ea typeface="Consolas" charset="0"/>
                        <a:cs typeface="Consolas" charset="0"/>
                      </a:endParaRPr>
                    </a:p>
                  </a:txBody>
                  <a:tcPr/>
                </a:tc>
                <a:extLst>
                  <a:ext uri="{0D108BD9-81ED-4DB2-BD59-A6C34878D82A}">
                    <a16:rowId xmlns:a16="http://schemas.microsoft.com/office/drawing/2014/main" val="10002"/>
                  </a:ext>
                </a:extLst>
              </a:tr>
              <a:tr h="344473">
                <a:tc>
                  <a:txBody>
                    <a:bodyPr/>
                    <a:lstStyle/>
                    <a:p>
                      <a:endParaRPr lang="en-US" dirty="0">
                        <a:latin typeface="Consolas" charset="0"/>
                        <a:ea typeface="Consolas" charset="0"/>
                        <a:cs typeface="Consolas" charset="0"/>
                      </a:endParaRPr>
                    </a:p>
                  </a:txBody>
                  <a:tcPr/>
                </a:tc>
                <a:extLst>
                  <a:ext uri="{0D108BD9-81ED-4DB2-BD59-A6C34878D82A}">
                    <a16:rowId xmlns:a16="http://schemas.microsoft.com/office/drawing/2014/main" val="10003"/>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4"/>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5"/>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6"/>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7"/>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8"/>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9"/>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34</a:t>
            </a:fld>
            <a:endParaRPr lang="en-US"/>
          </a:p>
        </p:txBody>
      </p:sp>
      <p:sp>
        <p:nvSpPr>
          <p:cNvPr id="7" name="TextBox 6"/>
          <p:cNvSpPr txBox="1"/>
          <p:nvPr/>
        </p:nvSpPr>
        <p:spPr>
          <a:xfrm>
            <a:off x="479672" y="-65430"/>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0xFFFFFFFFFFFFFFFF</a:t>
            </a:r>
          </a:p>
        </p:txBody>
      </p:sp>
      <p:sp>
        <p:nvSpPr>
          <p:cNvPr id="8" name="TextBox 7"/>
          <p:cNvSpPr txBox="1"/>
          <p:nvPr/>
        </p:nvSpPr>
        <p:spPr>
          <a:xfrm>
            <a:off x="479673" y="3961502"/>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0x0000000000000000</a:t>
            </a:r>
          </a:p>
        </p:txBody>
      </p:sp>
      <p:graphicFrame>
        <p:nvGraphicFramePr>
          <p:cNvPr id="11" name="Table 10"/>
          <p:cNvGraphicFramePr>
            <a:graphicFrameLocks noGrp="1"/>
          </p:cNvGraphicFramePr>
          <p:nvPr/>
        </p:nvGraphicFramePr>
        <p:xfrm>
          <a:off x="50620" y="4433990"/>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0x7fffffffdd78</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0x555555554611</a:t>
                      </a:r>
                    </a:p>
                  </a:txBody>
                  <a:tcPr/>
                </a:tc>
                <a:extLst>
                  <a:ext uri="{0D108BD9-81ED-4DB2-BD59-A6C34878D82A}">
                    <a16:rowId xmlns:a16="http://schemas.microsoft.com/office/drawing/2014/main" val="10004"/>
                  </a:ext>
                </a:extLst>
              </a:tr>
            </a:tbl>
          </a:graphicData>
        </a:graphic>
      </p:graphicFrame>
      <p:sp>
        <p:nvSpPr>
          <p:cNvPr id="17" name="Content Placeholder 2"/>
          <p:cNvSpPr txBox="1">
            <a:spLocks/>
          </p:cNvSpPr>
          <p:nvPr/>
        </p:nvSpPr>
        <p:spPr>
          <a:xfrm>
            <a:off x="4809074" y="190041"/>
            <a:ext cx="6225066" cy="666795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800" dirty="0" err="1">
                <a:solidFill>
                  <a:schemeClr val="accent2"/>
                </a:solidFill>
                <a:latin typeface="Consolas" charset="0"/>
                <a:ea typeface="Consolas" charset="0"/>
                <a:cs typeface="Consolas" charset="0"/>
              </a:rPr>
              <a:t>callee</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edi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r>
              <a:rPr lang="en-US" sz="1800" dirty="0" err="1">
                <a:solidFill>
                  <a:schemeClr val="tx2"/>
                </a:solidFill>
                <a:latin typeface="Consolas" charset="0"/>
                <a:ea typeface="Consolas" charset="0"/>
                <a:cs typeface="Consolas" charset="0"/>
              </a:rPr>
              <a:t>esi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edx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p>
          <a:p>
            <a:pPr marL="0" indent="0">
              <a:lnSpc>
                <a:spcPct val="80000"/>
              </a:lnSpc>
              <a:buNone/>
            </a:pPr>
            <a:r>
              <a:rPr lang="en-US" sz="1800" dirty="0">
                <a:latin typeface="Consolas" charset="0"/>
                <a:ea typeface="Consolas" charset="0"/>
                <a:cs typeface="Consolas" charset="0"/>
              </a:rPr>
              <a:t>  add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edx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add </a:t>
            </a:r>
            <a:r>
              <a:rPr lang="en-US" sz="1800" dirty="0">
                <a:solidFill>
                  <a:schemeClr val="tx2"/>
                </a:solidFill>
                <a:latin typeface="Consolas" charset="0"/>
                <a:ea typeface="Consolas" charset="0"/>
                <a:cs typeface="Consolas" charset="0"/>
              </a:rPr>
              <a:t>eax</a:t>
            </a:r>
            <a:r>
              <a:rPr lang="en-US" sz="1800" dirty="0">
                <a:latin typeface="Consolas" charset="0"/>
                <a:ea typeface="Consolas" charset="0"/>
                <a:cs typeface="Consolas" charset="0"/>
              </a:rPr>
              <a:t>,0x1</a:t>
            </a:r>
          </a:p>
          <a:p>
            <a:pPr marL="0" indent="0">
              <a:lnSpc>
                <a:spcPct val="80000"/>
              </a:lnSpc>
              <a:buNone/>
            </a:pPr>
            <a:r>
              <a:rPr lang="en-US" sz="1800" dirty="0">
                <a:latin typeface="Consolas" charset="0"/>
                <a:ea typeface="Consolas" charset="0"/>
                <a:cs typeface="Consolas" charset="0"/>
              </a:rPr>
              <a:t>  pop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ret </a:t>
            </a:r>
          </a:p>
          <a:p>
            <a:pPr marL="0" indent="0">
              <a:lnSpc>
                <a:spcPct val="80000"/>
              </a:lnSpc>
              <a:buNone/>
            </a:pPr>
            <a:r>
              <a:rPr lang="en-US" sz="1800" dirty="0">
                <a:solidFill>
                  <a:schemeClr val="accent2"/>
                </a:solidFill>
                <a:latin typeface="Consolas" charset="0"/>
                <a:ea typeface="Consolas" charset="0"/>
                <a:cs typeface="Consolas" charset="0"/>
              </a:rPr>
              <a:t>main</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sub </a:t>
            </a:r>
            <a:r>
              <a:rPr lang="en-US" sz="1800" dirty="0">
                <a:solidFill>
                  <a:schemeClr val="tx2"/>
                </a:solidFill>
                <a:latin typeface="Consolas" charset="0"/>
                <a:ea typeface="Consolas" charset="0"/>
                <a:cs typeface="Consolas" charset="0"/>
              </a:rPr>
              <a:t>rsp</a:t>
            </a:r>
            <a:r>
              <a:rPr lang="en-US" sz="1800" dirty="0">
                <a:latin typeface="Consolas" charset="0"/>
                <a:ea typeface="Consolas" charset="0"/>
                <a:cs typeface="Consolas" charset="0"/>
              </a:rPr>
              <a:t>,0x10</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esi</a:t>
            </a:r>
            <a:r>
              <a:rPr lang="en-US" sz="1800" dirty="0">
                <a:latin typeface="Consolas" charset="0"/>
                <a:ea typeface="Consolas" charset="0"/>
                <a:cs typeface="Consolas" charset="0"/>
              </a:rPr>
              <a:t>,0x28</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edi</a:t>
            </a:r>
            <a:r>
              <a:rPr lang="en-US" sz="1800" dirty="0">
                <a:latin typeface="Consolas" charset="0"/>
                <a:ea typeface="Consolas" charset="0"/>
                <a:cs typeface="Consolas" charset="0"/>
              </a:rPr>
              <a:t>,0xa</a:t>
            </a:r>
          </a:p>
          <a:p>
            <a:pPr marL="0" indent="0">
              <a:lnSpc>
                <a:spcPct val="80000"/>
              </a:lnSpc>
              <a:buNone/>
            </a:pPr>
            <a:r>
              <a:rPr lang="en-US" sz="1800" dirty="0">
                <a:latin typeface="Consolas" charset="0"/>
                <a:ea typeface="Consolas" charset="0"/>
                <a:cs typeface="Consolas" charset="0"/>
              </a:rPr>
              <a:t>  call 5fa &lt;</a:t>
            </a:r>
            <a:r>
              <a:rPr lang="en-US" sz="1800" dirty="0" err="1">
                <a:latin typeface="Consolas" charset="0"/>
                <a:ea typeface="Consolas" charset="0"/>
                <a:cs typeface="Consolas" charset="0"/>
              </a:rPr>
              <a:t>callee</a:t>
            </a:r>
            <a:r>
              <a:rPr lang="en-US" sz="1800" dirty="0">
                <a:latin typeface="Consolas" charset="0"/>
                <a:ea typeface="Consolas" charset="0"/>
                <a:cs typeface="Consolas" charset="0"/>
              </a:rPr>
              <a:t>&gt;</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eax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leave</a:t>
            </a:r>
          </a:p>
          <a:p>
            <a:pPr marL="0" indent="0">
              <a:lnSpc>
                <a:spcPct val="80000"/>
              </a:lnSpc>
              <a:buNone/>
            </a:pPr>
            <a:r>
              <a:rPr lang="en-US" sz="1800" dirty="0">
                <a:latin typeface="Consolas" charset="0"/>
                <a:ea typeface="Consolas" charset="0"/>
                <a:cs typeface="Consolas" charset="0"/>
              </a:rPr>
              <a:t>  ret</a:t>
            </a:r>
            <a:endParaRPr lang="en-US" sz="1800" b="1" dirty="0">
              <a:latin typeface="Consolas" charset="0"/>
              <a:ea typeface="Consolas" charset="0"/>
              <a:cs typeface="Consolas" charset="0"/>
            </a:endParaRPr>
          </a:p>
        </p:txBody>
      </p:sp>
      <p:sp>
        <p:nvSpPr>
          <p:cNvPr id="18" name="Right Arrow 17"/>
          <p:cNvSpPr/>
          <p:nvPr/>
        </p:nvSpPr>
        <p:spPr>
          <a:xfrm>
            <a:off x="4530468" y="3601992"/>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2" name="Right Arrow 11">
            <a:extLst>
              <a:ext uri="{FF2B5EF4-FFF2-40B4-BE49-F238E27FC236}">
                <a16:creationId xmlns:a16="http://schemas.microsoft.com/office/drawing/2014/main" id="{96DCBE5D-66E8-9B49-861B-528BCF181E64}"/>
              </a:ext>
            </a:extLst>
          </p:cNvPr>
          <p:cNvSpPr/>
          <p:nvPr/>
        </p:nvSpPr>
        <p:spPr>
          <a:xfrm>
            <a:off x="77571" y="281042"/>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3" name="TextBox 12">
            <a:extLst>
              <a:ext uri="{FF2B5EF4-FFF2-40B4-BE49-F238E27FC236}">
                <a16:creationId xmlns:a16="http://schemas.microsoft.com/office/drawing/2014/main" id="{8D1F236B-AC0B-B848-8093-B28267A5449A}"/>
              </a:ext>
            </a:extLst>
          </p:cNvPr>
          <p:cNvSpPr txBox="1"/>
          <p:nvPr/>
        </p:nvSpPr>
        <p:spPr>
          <a:xfrm>
            <a:off x="3008506" y="14766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0x7f..fdd78</a:t>
            </a:r>
          </a:p>
        </p:txBody>
      </p:sp>
    </p:spTree>
    <p:extLst>
      <p:ext uri="{BB962C8B-B14F-4D97-AF65-F5344CB8AC3E}">
        <p14:creationId xmlns:p14="http://schemas.microsoft.com/office/powerpoint/2010/main" val="254821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941AFE-49AA-C740-9169-1B0B05C5D90C}"/>
              </a:ext>
            </a:extLst>
          </p:cNvPr>
          <p:cNvSpPr/>
          <p:nvPr/>
        </p:nvSpPr>
        <p:spPr>
          <a:xfrm>
            <a:off x="77571" y="6415825"/>
            <a:ext cx="3412273"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 name="Content Placeholder 4"/>
          <p:cNvGraphicFramePr>
            <a:graphicFrameLocks noGrp="1"/>
          </p:cNvGraphicFramePr>
          <p:nvPr>
            <p:ph idx="1"/>
          </p:nvPr>
        </p:nvGraphicFramePr>
        <p:xfrm>
          <a:off x="479672" y="303902"/>
          <a:ext cx="2831284" cy="36576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0"/>
                  </a:ext>
                </a:extLst>
              </a:tr>
              <a:tr h="344473">
                <a:tc>
                  <a:txBody>
                    <a:bodyPr/>
                    <a:lstStyle/>
                    <a:p>
                      <a:endParaRPr lang="en-US" dirty="0">
                        <a:latin typeface="Consolas" charset="0"/>
                        <a:ea typeface="Consolas" charset="0"/>
                        <a:cs typeface="Consolas" charset="0"/>
                      </a:endParaRPr>
                    </a:p>
                  </a:txBody>
                  <a:tcPr/>
                </a:tc>
                <a:extLst>
                  <a:ext uri="{0D108BD9-81ED-4DB2-BD59-A6C34878D82A}">
                    <a16:rowId xmlns:a16="http://schemas.microsoft.com/office/drawing/2014/main" val="10001"/>
                  </a:ext>
                </a:extLst>
              </a:tr>
              <a:tr h="344473">
                <a:tc>
                  <a:txBody>
                    <a:bodyPr/>
                    <a:lstStyle/>
                    <a:p>
                      <a:endParaRPr lang="en-US" dirty="0">
                        <a:latin typeface="Consolas" charset="0"/>
                        <a:ea typeface="Consolas" charset="0"/>
                        <a:cs typeface="Consolas" charset="0"/>
                      </a:endParaRPr>
                    </a:p>
                  </a:txBody>
                  <a:tcPr/>
                </a:tc>
                <a:extLst>
                  <a:ext uri="{0D108BD9-81ED-4DB2-BD59-A6C34878D82A}">
                    <a16:rowId xmlns:a16="http://schemas.microsoft.com/office/drawing/2014/main" val="10002"/>
                  </a:ext>
                </a:extLst>
              </a:tr>
              <a:tr h="344473">
                <a:tc>
                  <a:txBody>
                    <a:bodyPr/>
                    <a:lstStyle/>
                    <a:p>
                      <a:endParaRPr lang="en-US" dirty="0">
                        <a:latin typeface="Consolas" charset="0"/>
                        <a:ea typeface="Consolas" charset="0"/>
                        <a:cs typeface="Consolas" charset="0"/>
                      </a:endParaRPr>
                    </a:p>
                  </a:txBody>
                  <a:tcPr/>
                </a:tc>
                <a:extLst>
                  <a:ext uri="{0D108BD9-81ED-4DB2-BD59-A6C34878D82A}">
                    <a16:rowId xmlns:a16="http://schemas.microsoft.com/office/drawing/2014/main" val="10003"/>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4"/>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5"/>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6"/>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7"/>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8"/>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9"/>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35</a:t>
            </a:fld>
            <a:endParaRPr lang="en-US"/>
          </a:p>
        </p:txBody>
      </p:sp>
      <p:sp>
        <p:nvSpPr>
          <p:cNvPr id="6" name="Right Arrow 5"/>
          <p:cNvSpPr/>
          <p:nvPr/>
        </p:nvSpPr>
        <p:spPr>
          <a:xfrm>
            <a:off x="77571" y="281042"/>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7" name="TextBox 6"/>
          <p:cNvSpPr txBox="1"/>
          <p:nvPr/>
        </p:nvSpPr>
        <p:spPr>
          <a:xfrm>
            <a:off x="479672" y="-65430"/>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0xFFFFFFFFFFFFFFFF</a:t>
            </a:r>
          </a:p>
        </p:txBody>
      </p:sp>
      <p:sp>
        <p:nvSpPr>
          <p:cNvPr id="8" name="TextBox 7"/>
          <p:cNvSpPr txBox="1"/>
          <p:nvPr/>
        </p:nvSpPr>
        <p:spPr>
          <a:xfrm>
            <a:off x="479673" y="3961502"/>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0x0000000000000000</a:t>
            </a:r>
          </a:p>
        </p:txBody>
      </p:sp>
      <p:graphicFrame>
        <p:nvGraphicFramePr>
          <p:cNvPr id="11" name="Table 10"/>
          <p:cNvGraphicFramePr>
            <a:graphicFrameLocks noGrp="1"/>
          </p:cNvGraphicFramePr>
          <p:nvPr/>
        </p:nvGraphicFramePr>
        <p:xfrm>
          <a:off x="50620" y="4433990"/>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0x7fffffffdd78</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0x555555554630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0x555555554611</a:t>
                      </a:r>
                    </a:p>
                  </a:txBody>
                  <a:tcPr/>
                </a:tc>
                <a:extLst>
                  <a:ext uri="{0D108BD9-81ED-4DB2-BD59-A6C34878D82A}">
                    <a16:rowId xmlns:a16="http://schemas.microsoft.com/office/drawing/2014/main" val="10004"/>
                  </a:ext>
                </a:extLst>
              </a:tr>
            </a:tbl>
          </a:graphicData>
        </a:graphic>
      </p:graphicFrame>
      <p:sp>
        <p:nvSpPr>
          <p:cNvPr id="17" name="Content Placeholder 2"/>
          <p:cNvSpPr txBox="1">
            <a:spLocks/>
          </p:cNvSpPr>
          <p:nvPr/>
        </p:nvSpPr>
        <p:spPr>
          <a:xfrm>
            <a:off x="4809074" y="190041"/>
            <a:ext cx="6225066" cy="666795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800" dirty="0" err="1">
                <a:solidFill>
                  <a:schemeClr val="accent2"/>
                </a:solidFill>
                <a:latin typeface="Consolas" charset="0"/>
                <a:ea typeface="Consolas" charset="0"/>
                <a:cs typeface="Consolas" charset="0"/>
              </a:rPr>
              <a:t>callee</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edi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r>
              <a:rPr lang="en-US" sz="1800" dirty="0" err="1">
                <a:solidFill>
                  <a:schemeClr val="tx2"/>
                </a:solidFill>
                <a:latin typeface="Consolas" charset="0"/>
                <a:ea typeface="Consolas" charset="0"/>
                <a:cs typeface="Consolas" charset="0"/>
              </a:rPr>
              <a:t>esi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edx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p>
          <a:p>
            <a:pPr marL="0" indent="0">
              <a:lnSpc>
                <a:spcPct val="80000"/>
              </a:lnSpc>
              <a:buNone/>
            </a:pPr>
            <a:r>
              <a:rPr lang="en-US" sz="1800" dirty="0">
                <a:latin typeface="Consolas" charset="0"/>
                <a:ea typeface="Consolas" charset="0"/>
                <a:cs typeface="Consolas" charset="0"/>
              </a:rPr>
              <a:t>  add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edx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add </a:t>
            </a:r>
            <a:r>
              <a:rPr lang="en-US" sz="1800" dirty="0">
                <a:solidFill>
                  <a:schemeClr val="tx2"/>
                </a:solidFill>
                <a:latin typeface="Consolas" charset="0"/>
                <a:ea typeface="Consolas" charset="0"/>
                <a:cs typeface="Consolas" charset="0"/>
              </a:rPr>
              <a:t>eax</a:t>
            </a:r>
            <a:r>
              <a:rPr lang="en-US" sz="1800" dirty="0">
                <a:latin typeface="Consolas" charset="0"/>
                <a:ea typeface="Consolas" charset="0"/>
                <a:cs typeface="Consolas" charset="0"/>
              </a:rPr>
              <a:t>,0x1</a:t>
            </a:r>
          </a:p>
          <a:p>
            <a:pPr marL="0" indent="0">
              <a:lnSpc>
                <a:spcPct val="80000"/>
              </a:lnSpc>
              <a:buNone/>
            </a:pPr>
            <a:r>
              <a:rPr lang="en-US" sz="1800" dirty="0">
                <a:latin typeface="Consolas" charset="0"/>
                <a:ea typeface="Consolas" charset="0"/>
                <a:cs typeface="Consolas" charset="0"/>
              </a:rPr>
              <a:t>  pop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ret </a:t>
            </a:r>
          </a:p>
          <a:p>
            <a:pPr marL="0" indent="0">
              <a:lnSpc>
                <a:spcPct val="80000"/>
              </a:lnSpc>
              <a:buNone/>
            </a:pPr>
            <a:r>
              <a:rPr lang="en-US" sz="1800" dirty="0">
                <a:solidFill>
                  <a:schemeClr val="accent2"/>
                </a:solidFill>
                <a:latin typeface="Consolas" charset="0"/>
                <a:ea typeface="Consolas" charset="0"/>
                <a:cs typeface="Consolas" charset="0"/>
              </a:rPr>
              <a:t>main</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sub </a:t>
            </a:r>
            <a:r>
              <a:rPr lang="en-US" sz="1800" dirty="0">
                <a:solidFill>
                  <a:schemeClr val="tx2"/>
                </a:solidFill>
                <a:latin typeface="Consolas" charset="0"/>
                <a:ea typeface="Consolas" charset="0"/>
                <a:cs typeface="Consolas" charset="0"/>
              </a:rPr>
              <a:t>rsp</a:t>
            </a:r>
            <a:r>
              <a:rPr lang="en-US" sz="1800" dirty="0">
                <a:latin typeface="Consolas" charset="0"/>
                <a:ea typeface="Consolas" charset="0"/>
                <a:cs typeface="Consolas" charset="0"/>
              </a:rPr>
              <a:t>,0x10</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esi</a:t>
            </a:r>
            <a:r>
              <a:rPr lang="en-US" sz="1800" dirty="0">
                <a:latin typeface="Consolas" charset="0"/>
                <a:ea typeface="Consolas" charset="0"/>
                <a:cs typeface="Consolas" charset="0"/>
              </a:rPr>
              <a:t>,0x28</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edi</a:t>
            </a:r>
            <a:r>
              <a:rPr lang="en-US" sz="1800" dirty="0">
                <a:latin typeface="Consolas" charset="0"/>
                <a:ea typeface="Consolas" charset="0"/>
                <a:cs typeface="Consolas" charset="0"/>
              </a:rPr>
              <a:t>,0xa</a:t>
            </a:r>
          </a:p>
          <a:p>
            <a:pPr marL="0" indent="0">
              <a:lnSpc>
                <a:spcPct val="80000"/>
              </a:lnSpc>
              <a:buNone/>
            </a:pPr>
            <a:r>
              <a:rPr lang="en-US" sz="1800" dirty="0">
                <a:latin typeface="Consolas" charset="0"/>
                <a:ea typeface="Consolas" charset="0"/>
                <a:cs typeface="Consolas" charset="0"/>
              </a:rPr>
              <a:t>  call 5fa &lt;</a:t>
            </a:r>
            <a:r>
              <a:rPr lang="en-US" sz="1800" dirty="0" err="1">
                <a:latin typeface="Consolas" charset="0"/>
                <a:ea typeface="Consolas" charset="0"/>
                <a:cs typeface="Consolas" charset="0"/>
              </a:rPr>
              <a:t>callee</a:t>
            </a:r>
            <a:r>
              <a:rPr lang="en-US" sz="1800" dirty="0">
                <a:latin typeface="Consolas" charset="0"/>
                <a:ea typeface="Consolas" charset="0"/>
                <a:cs typeface="Consolas" charset="0"/>
              </a:rPr>
              <a:t>&gt;</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eax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leave</a:t>
            </a:r>
          </a:p>
          <a:p>
            <a:pPr marL="0" indent="0">
              <a:lnSpc>
                <a:spcPct val="80000"/>
              </a:lnSpc>
              <a:buNone/>
            </a:pPr>
            <a:r>
              <a:rPr lang="en-US" sz="1800" dirty="0">
                <a:latin typeface="Consolas" charset="0"/>
                <a:ea typeface="Consolas" charset="0"/>
                <a:cs typeface="Consolas" charset="0"/>
              </a:rPr>
              <a:t>  ret</a:t>
            </a:r>
            <a:endParaRPr lang="en-US" sz="1800" b="1" dirty="0">
              <a:latin typeface="Consolas" charset="0"/>
              <a:ea typeface="Consolas" charset="0"/>
              <a:cs typeface="Consolas" charset="0"/>
            </a:endParaRPr>
          </a:p>
        </p:txBody>
      </p:sp>
      <p:sp>
        <p:nvSpPr>
          <p:cNvPr id="18" name="Right Arrow 17"/>
          <p:cNvSpPr/>
          <p:nvPr/>
        </p:nvSpPr>
        <p:spPr>
          <a:xfrm>
            <a:off x="4530468" y="3601992"/>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2" name="TextBox 11">
            <a:extLst>
              <a:ext uri="{FF2B5EF4-FFF2-40B4-BE49-F238E27FC236}">
                <a16:creationId xmlns:a16="http://schemas.microsoft.com/office/drawing/2014/main" id="{06B2CE3B-8581-AF4F-935A-180F44717C7D}"/>
              </a:ext>
            </a:extLst>
          </p:cNvPr>
          <p:cNvSpPr txBox="1"/>
          <p:nvPr/>
        </p:nvSpPr>
        <p:spPr>
          <a:xfrm>
            <a:off x="3008506" y="14766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0x7f..fdd78</a:t>
            </a:r>
          </a:p>
        </p:txBody>
      </p:sp>
    </p:spTree>
    <p:extLst>
      <p:ext uri="{BB962C8B-B14F-4D97-AF65-F5344CB8AC3E}">
        <p14:creationId xmlns:p14="http://schemas.microsoft.com/office/powerpoint/2010/main" val="3337418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941AFE-49AA-C740-9169-1B0B05C5D90C}"/>
              </a:ext>
            </a:extLst>
          </p:cNvPr>
          <p:cNvSpPr/>
          <p:nvPr/>
        </p:nvSpPr>
        <p:spPr>
          <a:xfrm>
            <a:off x="77571" y="6415825"/>
            <a:ext cx="3412273"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 name="Content Placeholder 4"/>
          <p:cNvGraphicFramePr>
            <a:graphicFrameLocks noGrp="1"/>
          </p:cNvGraphicFramePr>
          <p:nvPr>
            <p:ph idx="1"/>
          </p:nvPr>
        </p:nvGraphicFramePr>
        <p:xfrm>
          <a:off x="479672" y="303902"/>
          <a:ext cx="2831284" cy="36576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344473">
                <a:tc>
                  <a:txBody>
                    <a:bodyPr/>
                    <a:lstStyle/>
                    <a:p>
                      <a:pPr algn="ctr"/>
                      <a:r>
                        <a:rPr lang="en-US" dirty="0">
                          <a:latin typeface="Consolas" charset="0"/>
                          <a:ea typeface="Consolas" charset="0"/>
                          <a:cs typeface="Consolas" charset="0"/>
                        </a:rPr>
                        <a:t>0x00005555</a:t>
                      </a:r>
                    </a:p>
                  </a:txBody>
                  <a:tcPr/>
                </a:tc>
                <a:extLst>
                  <a:ext uri="{0D108BD9-81ED-4DB2-BD59-A6C34878D82A}">
                    <a16:rowId xmlns:a16="http://schemas.microsoft.com/office/drawing/2014/main" val="10000"/>
                  </a:ext>
                </a:extLst>
              </a:tr>
              <a:tr h="344473">
                <a:tc>
                  <a:txBody>
                    <a:bodyPr/>
                    <a:lstStyle/>
                    <a:p>
                      <a:pPr algn="ctr"/>
                      <a:r>
                        <a:rPr lang="en-US" dirty="0">
                          <a:latin typeface="Consolas" charset="0"/>
                          <a:ea typeface="Consolas" charset="0"/>
                          <a:cs typeface="Consolas" charset="0"/>
                        </a:rPr>
                        <a:t>0x55554630</a:t>
                      </a:r>
                    </a:p>
                  </a:txBody>
                  <a:tcPr/>
                </a:tc>
                <a:extLst>
                  <a:ext uri="{0D108BD9-81ED-4DB2-BD59-A6C34878D82A}">
                    <a16:rowId xmlns:a16="http://schemas.microsoft.com/office/drawing/2014/main" val="10001"/>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2"/>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3"/>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4"/>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5"/>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6"/>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7"/>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8"/>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9"/>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36</a:t>
            </a:fld>
            <a:endParaRPr lang="en-US"/>
          </a:p>
        </p:txBody>
      </p:sp>
      <p:sp>
        <p:nvSpPr>
          <p:cNvPr id="7" name="TextBox 6"/>
          <p:cNvSpPr txBox="1"/>
          <p:nvPr/>
        </p:nvSpPr>
        <p:spPr>
          <a:xfrm>
            <a:off x="479672" y="-65430"/>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0xFFFFFFFFFFFFFFFF</a:t>
            </a:r>
          </a:p>
        </p:txBody>
      </p:sp>
      <p:sp>
        <p:nvSpPr>
          <p:cNvPr id="8" name="TextBox 7"/>
          <p:cNvSpPr txBox="1"/>
          <p:nvPr/>
        </p:nvSpPr>
        <p:spPr>
          <a:xfrm>
            <a:off x="479673" y="3961502"/>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0x0000000000000000</a:t>
            </a:r>
          </a:p>
        </p:txBody>
      </p:sp>
      <p:graphicFrame>
        <p:nvGraphicFramePr>
          <p:cNvPr id="11" name="Table 10"/>
          <p:cNvGraphicFramePr>
            <a:graphicFrameLocks noGrp="1"/>
          </p:cNvGraphicFramePr>
          <p:nvPr/>
        </p:nvGraphicFramePr>
        <p:xfrm>
          <a:off x="50620" y="4433990"/>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0x7fffffffdd70</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0x555555554630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0x555555554612</a:t>
                      </a:r>
                    </a:p>
                  </a:txBody>
                  <a:tcPr/>
                </a:tc>
                <a:extLst>
                  <a:ext uri="{0D108BD9-81ED-4DB2-BD59-A6C34878D82A}">
                    <a16:rowId xmlns:a16="http://schemas.microsoft.com/office/drawing/2014/main" val="10004"/>
                  </a:ext>
                </a:extLst>
              </a:tr>
            </a:tbl>
          </a:graphicData>
        </a:graphic>
      </p:graphicFrame>
      <p:sp>
        <p:nvSpPr>
          <p:cNvPr id="17" name="Content Placeholder 2"/>
          <p:cNvSpPr txBox="1">
            <a:spLocks/>
          </p:cNvSpPr>
          <p:nvPr/>
        </p:nvSpPr>
        <p:spPr>
          <a:xfrm>
            <a:off x="4809074" y="190041"/>
            <a:ext cx="6225066" cy="666795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800" dirty="0" err="1">
                <a:solidFill>
                  <a:schemeClr val="accent2"/>
                </a:solidFill>
                <a:latin typeface="Consolas" charset="0"/>
                <a:ea typeface="Consolas" charset="0"/>
                <a:cs typeface="Consolas" charset="0"/>
              </a:rPr>
              <a:t>callee</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edi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r>
              <a:rPr lang="en-US" sz="1800" dirty="0" err="1">
                <a:solidFill>
                  <a:schemeClr val="tx2"/>
                </a:solidFill>
                <a:latin typeface="Consolas" charset="0"/>
                <a:ea typeface="Consolas" charset="0"/>
                <a:cs typeface="Consolas" charset="0"/>
              </a:rPr>
              <a:t>esi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edx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p>
          <a:p>
            <a:pPr marL="0" indent="0">
              <a:lnSpc>
                <a:spcPct val="80000"/>
              </a:lnSpc>
              <a:buNone/>
            </a:pPr>
            <a:r>
              <a:rPr lang="en-US" sz="1800" dirty="0">
                <a:latin typeface="Consolas" charset="0"/>
                <a:ea typeface="Consolas" charset="0"/>
                <a:cs typeface="Consolas" charset="0"/>
              </a:rPr>
              <a:t>  add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edx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add </a:t>
            </a:r>
            <a:r>
              <a:rPr lang="en-US" sz="1800" dirty="0">
                <a:solidFill>
                  <a:schemeClr val="tx2"/>
                </a:solidFill>
                <a:latin typeface="Consolas" charset="0"/>
                <a:ea typeface="Consolas" charset="0"/>
                <a:cs typeface="Consolas" charset="0"/>
              </a:rPr>
              <a:t>eax</a:t>
            </a:r>
            <a:r>
              <a:rPr lang="en-US" sz="1800" dirty="0">
                <a:latin typeface="Consolas" charset="0"/>
                <a:ea typeface="Consolas" charset="0"/>
                <a:cs typeface="Consolas" charset="0"/>
              </a:rPr>
              <a:t>,0x1</a:t>
            </a:r>
          </a:p>
          <a:p>
            <a:pPr marL="0" indent="0">
              <a:lnSpc>
                <a:spcPct val="80000"/>
              </a:lnSpc>
              <a:buNone/>
            </a:pPr>
            <a:r>
              <a:rPr lang="en-US" sz="1800" dirty="0">
                <a:latin typeface="Consolas" charset="0"/>
                <a:ea typeface="Consolas" charset="0"/>
                <a:cs typeface="Consolas" charset="0"/>
              </a:rPr>
              <a:t>  pop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ret </a:t>
            </a:r>
          </a:p>
          <a:p>
            <a:pPr marL="0" indent="0">
              <a:lnSpc>
                <a:spcPct val="80000"/>
              </a:lnSpc>
              <a:buNone/>
            </a:pPr>
            <a:r>
              <a:rPr lang="en-US" sz="1800" dirty="0">
                <a:solidFill>
                  <a:schemeClr val="accent2"/>
                </a:solidFill>
                <a:latin typeface="Consolas" charset="0"/>
                <a:ea typeface="Consolas" charset="0"/>
                <a:cs typeface="Consolas" charset="0"/>
              </a:rPr>
              <a:t>main</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sub </a:t>
            </a:r>
            <a:r>
              <a:rPr lang="en-US" sz="1800" dirty="0">
                <a:solidFill>
                  <a:schemeClr val="tx2"/>
                </a:solidFill>
                <a:latin typeface="Consolas" charset="0"/>
                <a:ea typeface="Consolas" charset="0"/>
                <a:cs typeface="Consolas" charset="0"/>
              </a:rPr>
              <a:t>rsp</a:t>
            </a:r>
            <a:r>
              <a:rPr lang="en-US" sz="1800" dirty="0">
                <a:latin typeface="Consolas" charset="0"/>
                <a:ea typeface="Consolas" charset="0"/>
                <a:cs typeface="Consolas" charset="0"/>
              </a:rPr>
              <a:t>,0x10</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esi</a:t>
            </a:r>
            <a:r>
              <a:rPr lang="en-US" sz="1800" dirty="0">
                <a:latin typeface="Consolas" charset="0"/>
                <a:ea typeface="Consolas" charset="0"/>
                <a:cs typeface="Consolas" charset="0"/>
              </a:rPr>
              <a:t>,0x28</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edi</a:t>
            </a:r>
            <a:r>
              <a:rPr lang="en-US" sz="1800" dirty="0">
                <a:latin typeface="Consolas" charset="0"/>
                <a:ea typeface="Consolas" charset="0"/>
                <a:cs typeface="Consolas" charset="0"/>
              </a:rPr>
              <a:t>,0xa</a:t>
            </a:r>
          </a:p>
          <a:p>
            <a:pPr marL="0" indent="0">
              <a:lnSpc>
                <a:spcPct val="80000"/>
              </a:lnSpc>
              <a:buNone/>
            </a:pPr>
            <a:r>
              <a:rPr lang="en-US" sz="1800" dirty="0">
                <a:latin typeface="Consolas" charset="0"/>
                <a:ea typeface="Consolas" charset="0"/>
                <a:cs typeface="Consolas" charset="0"/>
              </a:rPr>
              <a:t>  call 5fa &lt;</a:t>
            </a:r>
            <a:r>
              <a:rPr lang="en-US" sz="1800" dirty="0" err="1">
                <a:latin typeface="Consolas" charset="0"/>
                <a:ea typeface="Consolas" charset="0"/>
                <a:cs typeface="Consolas" charset="0"/>
              </a:rPr>
              <a:t>callee</a:t>
            </a:r>
            <a:r>
              <a:rPr lang="en-US" sz="1800" dirty="0">
                <a:latin typeface="Consolas" charset="0"/>
                <a:ea typeface="Consolas" charset="0"/>
                <a:cs typeface="Consolas" charset="0"/>
              </a:rPr>
              <a:t>&gt;</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eax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leave</a:t>
            </a:r>
          </a:p>
          <a:p>
            <a:pPr marL="0" indent="0">
              <a:lnSpc>
                <a:spcPct val="80000"/>
              </a:lnSpc>
              <a:buNone/>
            </a:pPr>
            <a:r>
              <a:rPr lang="en-US" sz="1800" dirty="0">
                <a:latin typeface="Consolas" charset="0"/>
                <a:ea typeface="Consolas" charset="0"/>
                <a:cs typeface="Consolas" charset="0"/>
              </a:rPr>
              <a:t>  ret</a:t>
            </a:r>
            <a:endParaRPr lang="en-US" sz="1800" b="1" dirty="0">
              <a:latin typeface="Consolas" charset="0"/>
              <a:ea typeface="Consolas" charset="0"/>
              <a:cs typeface="Consolas" charset="0"/>
            </a:endParaRPr>
          </a:p>
        </p:txBody>
      </p:sp>
      <p:sp>
        <p:nvSpPr>
          <p:cNvPr id="18" name="Right Arrow 17"/>
          <p:cNvSpPr/>
          <p:nvPr/>
        </p:nvSpPr>
        <p:spPr>
          <a:xfrm>
            <a:off x="4530468" y="3868339"/>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3" name="TextBox 12">
            <a:extLst>
              <a:ext uri="{FF2B5EF4-FFF2-40B4-BE49-F238E27FC236}">
                <a16:creationId xmlns:a16="http://schemas.microsoft.com/office/drawing/2014/main" id="{36DA567E-F064-8848-A1B5-1BDBB350AA75}"/>
              </a:ext>
            </a:extLst>
          </p:cNvPr>
          <p:cNvSpPr txBox="1"/>
          <p:nvPr/>
        </p:nvSpPr>
        <p:spPr>
          <a:xfrm>
            <a:off x="3008506" y="14766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0x7f..fdd78</a:t>
            </a:r>
          </a:p>
        </p:txBody>
      </p:sp>
      <p:sp>
        <p:nvSpPr>
          <p:cNvPr id="14" name="TextBox 13">
            <a:extLst>
              <a:ext uri="{FF2B5EF4-FFF2-40B4-BE49-F238E27FC236}">
                <a16:creationId xmlns:a16="http://schemas.microsoft.com/office/drawing/2014/main" id="{9CEB28BE-75CE-2848-8A54-B3E188AF4985}"/>
              </a:ext>
            </a:extLst>
          </p:cNvPr>
          <p:cNvSpPr txBox="1"/>
          <p:nvPr/>
        </p:nvSpPr>
        <p:spPr>
          <a:xfrm>
            <a:off x="3041166" y="85652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15" name="Right Arrow 14">
            <a:extLst>
              <a:ext uri="{FF2B5EF4-FFF2-40B4-BE49-F238E27FC236}">
                <a16:creationId xmlns:a16="http://schemas.microsoft.com/office/drawing/2014/main" id="{5C1EB15A-B78A-764E-BDB7-F60F21663712}"/>
              </a:ext>
            </a:extLst>
          </p:cNvPr>
          <p:cNvSpPr/>
          <p:nvPr/>
        </p:nvSpPr>
        <p:spPr>
          <a:xfrm>
            <a:off x="77571" y="101832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Tree>
    <p:extLst>
      <p:ext uri="{BB962C8B-B14F-4D97-AF65-F5344CB8AC3E}">
        <p14:creationId xmlns:p14="http://schemas.microsoft.com/office/powerpoint/2010/main" val="10502465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941AFE-49AA-C740-9169-1B0B05C5D90C}"/>
              </a:ext>
            </a:extLst>
          </p:cNvPr>
          <p:cNvSpPr/>
          <p:nvPr/>
        </p:nvSpPr>
        <p:spPr>
          <a:xfrm>
            <a:off x="77571" y="6415825"/>
            <a:ext cx="3412273"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 name="Content Placeholder 4"/>
          <p:cNvGraphicFramePr>
            <a:graphicFrameLocks noGrp="1"/>
          </p:cNvGraphicFramePr>
          <p:nvPr>
            <p:ph idx="1"/>
          </p:nvPr>
        </p:nvGraphicFramePr>
        <p:xfrm>
          <a:off x="479672" y="303902"/>
          <a:ext cx="2831284" cy="36576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344473">
                <a:tc>
                  <a:txBody>
                    <a:bodyPr/>
                    <a:lstStyle/>
                    <a:p>
                      <a:pPr algn="ctr"/>
                      <a:r>
                        <a:rPr lang="en-US" dirty="0">
                          <a:latin typeface="Consolas" charset="0"/>
                          <a:ea typeface="Consolas" charset="0"/>
                          <a:cs typeface="Consolas" charset="0"/>
                        </a:rPr>
                        <a:t>0x00005555</a:t>
                      </a:r>
                    </a:p>
                  </a:txBody>
                  <a:tcPr/>
                </a:tc>
                <a:extLst>
                  <a:ext uri="{0D108BD9-81ED-4DB2-BD59-A6C34878D82A}">
                    <a16:rowId xmlns:a16="http://schemas.microsoft.com/office/drawing/2014/main" val="10000"/>
                  </a:ext>
                </a:extLst>
              </a:tr>
              <a:tr h="344473">
                <a:tc>
                  <a:txBody>
                    <a:bodyPr/>
                    <a:lstStyle/>
                    <a:p>
                      <a:pPr algn="ctr"/>
                      <a:r>
                        <a:rPr lang="en-US" dirty="0">
                          <a:latin typeface="Consolas" charset="0"/>
                          <a:ea typeface="Consolas" charset="0"/>
                          <a:cs typeface="Consolas" charset="0"/>
                        </a:rPr>
                        <a:t>0x55554630</a:t>
                      </a:r>
                    </a:p>
                  </a:txBody>
                  <a:tcPr/>
                </a:tc>
                <a:extLst>
                  <a:ext uri="{0D108BD9-81ED-4DB2-BD59-A6C34878D82A}">
                    <a16:rowId xmlns:a16="http://schemas.microsoft.com/office/drawing/2014/main" val="10001"/>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2"/>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3"/>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4"/>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5"/>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6"/>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7"/>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8"/>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9"/>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37</a:t>
            </a:fld>
            <a:endParaRPr lang="en-US"/>
          </a:p>
        </p:txBody>
      </p:sp>
      <p:sp>
        <p:nvSpPr>
          <p:cNvPr id="7" name="TextBox 6"/>
          <p:cNvSpPr txBox="1"/>
          <p:nvPr/>
        </p:nvSpPr>
        <p:spPr>
          <a:xfrm>
            <a:off x="479672" y="-65430"/>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0xFFFFFFFFFFFFFFFF</a:t>
            </a:r>
          </a:p>
        </p:txBody>
      </p:sp>
      <p:sp>
        <p:nvSpPr>
          <p:cNvPr id="8" name="TextBox 7"/>
          <p:cNvSpPr txBox="1"/>
          <p:nvPr/>
        </p:nvSpPr>
        <p:spPr>
          <a:xfrm>
            <a:off x="479673" y="3961502"/>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0x0000000000000000</a:t>
            </a:r>
          </a:p>
        </p:txBody>
      </p:sp>
      <p:graphicFrame>
        <p:nvGraphicFramePr>
          <p:cNvPr id="11" name="Table 10"/>
          <p:cNvGraphicFramePr>
            <a:graphicFrameLocks noGrp="1"/>
          </p:cNvGraphicFramePr>
          <p:nvPr/>
        </p:nvGraphicFramePr>
        <p:xfrm>
          <a:off x="50620" y="4433990"/>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0x7fffffffdd70</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0x7fffffffdd70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0x555555554615</a:t>
                      </a:r>
                    </a:p>
                  </a:txBody>
                  <a:tcPr/>
                </a:tc>
                <a:extLst>
                  <a:ext uri="{0D108BD9-81ED-4DB2-BD59-A6C34878D82A}">
                    <a16:rowId xmlns:a16="http://schemas.microsoft.com/office/drawing/2014/main" val="10004"/>
                  </a:ext>
                </a:extLst>
              </a:tr>
            </a:tbl>
          </a:graphicData>
        </a:graphic>
      </p:graphicFrame>
      <p:sp>
        <p:nvSpPr>
          <p:cNvPr id="17" name="Content Placeholder 2"/>
          <p:cNvSpPr txBox="1">
            <a:spLocks/>
          </p:cNvSpPr>
          <p:nvPr/>
        </p:nvSpPr>
        <p:spPr>
          <a:xfrm>
            <a:off x="4809074" y="190041"/>
            <a:ext cx="6225066" cy="666795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800" dirty="0" err="1">
                <a:solidFill>
                  <a:schemeClr val="accent2"/>
                </a:solidFill>
                <a:latin typeface="Consolas" charset="0"/>
                <a:ea typeface="Consolas" charset="0"/>
                <a:cs typeface="Consolas" charset="0"/>
              </a:rPr>
              <a:t>callee</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edi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r>
              <a:rPr lang="en-US" sz="1800" dirty="0" err="1">
                <a:solidFill>
                  <a:schemeClr val="tx2"/>
                </a:solidFill>
                <a:latin typeface="Consolas" charset="0"/>
                <a:ea typeface="Consolas" charset="0"/>
                <a:cs typeface="Consolas" charset="0"/>
              </a:rPr>
              <a:t>esi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edx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p>
          <a:p>
            <a:pPr marL="0" indent="0">
              <a:lnSpc>
                <a:spcPct val="80000"/>
              </a:lnSpc>
              <a:buNone/>
            </a:pPr>
            <a:r>
              <a:rPr lang="en-US" sz="1800" dirty="0">
                <a:latin typeface="Consolas" charset="0"/>
                <a:ea typeface="Consolas" charset="0"/>
                <a:cs typeface="Consolas" charset="0"/>
              </a:rPr>
              <a:t>  add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edx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add </a:t>
            </a:r>
            <a:r>
              <a:rPr lang="en-US" sz="1800" dirty="0">
                <a:solidFill>
                  <a:schemeClr val="tx2"/>
                </a:solidFill>
                <a:latin typeface="Consolas" charset="0"/>
                <a:ea typeface="Consolas" charset="0"/>
                <a:cs typeface="Consolas" charset="0"/>
              </a:rPr>
              <a:t>eax</a:t>
            </a:r>
            <a:r>
              <a:rPr lang="en-US" sz="1800" dirty="0">
                <a:latin typeface="Consolas" charset="0"/>
                <a:ea typeface="Consolas" charset="0"/>
                <a:cs typeface="Consolas" charset="0"/>
              </a:rPr>
              <a:t>,0x1</a:t>
            </a:r>
          </a:p>
          <a:p>
            <a:pPr marL="0" indent="0">
              <a:lnSpc>
                <a:spcPct val="80000"/>
              </a:lnSpc>
              <a:buNone/>
            </a:pPr>
            <a:r>
              <a:rPr lang="en-US" sz="1800" dirty="0">
                <a:latin typeface="Consolas" charset="0"/>
                <a:ea typeface="Consolas" charset="0"/>
                <a:cs typeface="Consolas" charset="0"/>
              </a:rPr>
              <a:t>  pop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ret </a:t>
            </a:r>
          </a:p>
          <a:p>
            <a:pPr marL="0" indent="0">
              <a:lnSpc>
                <a:spcPct val="80000"/>
              </a:lnSpc>
              <a:buNone/>
            </a:pPr>
            <a:r>
              <a:rPr lang="en-US" sz="1800" dirty="0">
                <a:solidFill>
                  <a:schemeClr val="accent2"/>
                </a:solidFill>
                <a:latin typeface="Consolas" charset="0"/>
                <a:ea typeface="Consolas" charset="0"/>
                <a:cs typeface="Consolas" charset="0"/>
              </a:rPr>
              <a:t>main</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sub </a:t>
            </a:r>
            <a:r>
              <a:rPr lang="en-US" sz="1800" dirty="0">
                <a:solidFill>
                  <a:schemeClr val="tx2"/>
                </a:solidFill>
                <a:latin typeface="Consolas" charset="0"/>
                <a:ea typeface="Consolas" charset="0"/>
                <a:cs typeface="Consolas" charset="0"/>
              </a:rPr>
              <a:t>rsp</a:t>
            </a:r>
            <a:r>
              <a:rPr lang="en-US" sz="1800" dirty="0">
                <a:latin typeface="Consolas" charset="0"/>
                <a:ea typeface="Consolas" charset="0"/>
                <a:cs typeface="Consolas" charset="0"/>
              </a:rPr>
              <a:t>,0x10</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esi</a:t>
            </a:r>
            <a:r>
              <a:rPr lang="en-US" sz="1800" dirty="0">
                <a:latin typeface="Consolas" charset="0"/>
                <a:ea typeface="Consolas" charset="0"/>
                <a:cs typeface="Consolas" charset="0"/>
              </a:rPr>
              <a:t>,0x28</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edi</a:t>
            </a:r>
            <a:r>
              <a:rPr lang="en-US" sz="1800" dirty="0">
                <a:latin typeface="Consolas" charset="0"/>
                <a:ea typeface="Consolas" charset="0"/>
                <a:cs typeface="Consolas" charset="0"/>
              </a:rPr>
              <a:t>,0xa</a:t>
            </a:r>
          </a:p>
          <a:p>
            <a:pPr marL="0" indent="0">
              <a:lnSpc>
                <a:spcPct val="80000"/>
              </a:lnSpc>
              <a:buNone/>
            </a:pPr>
            <a:r>
              <a:rPr lang="en-US" sz="1800" dirty="0">
                <a:latin typeface="Consolas" charset="0"/>
                <a:ea typeface="Consolas" charset="0"/>
                <a:cs typeface="Consolas" charset="0"/>
              </a:rPr>
              <a:t>  call 5fa &lt;</a:t>
            </a:r>
            <a:r>
              <a:rPr lang="en-US" sz="1800" dirty="0" err="1">
                <a:latin typeface="Consolas" charset="0"/>
                <a:ea typeface="Consolas" charset="0"/>
                <a:cs typeface="Consolas" charset="0"/>
              </a:rPr>
              <a:t>callee</a:t>
            </a:r>
            <a:r>
              <a:rPr lang="en-US" sz="1800" dirty="0">
                <a:latin typeface="Consolas" charset="0"/>
                <a:ea typeface="Consolas" charset="0"/>
                <a:cs typeface="Consolas" charset="0"/>
              </a:rPr>
              <a:t>&gt;</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eax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leave</a:t>
            </a:r>
          </a:p>
          <a:p>
            <a:pPr marL="0" indent="0">
              <a:lnSpc>
                <a:spcPct val="80000"/>
              </a:lnSpc>
              <a:buNone/>
            </a:pPr>
            <a:r>
              <a:rPr lang="en-US" sz="1800" dirty="0">
                <a:latin typeface="Consolas" charset="0"/>
                <a:ea typeface="Consolas" charset="0"/>
                <a:cs typeface="Consolas" charset="0"/>
              </a:rPr>
              <a:t>  ret</a:t>
            </a:r>
            <a:endParaRPr lang="en-US" sz="1800" b="1" dirty="0">
              <a:latin typeface="Consolas" charset="0"/>
              <a:ea typeface="Consolas" charset="0"/>
              <a:cs typeface="Consolas" charset="0"/>
            </a:endParaRPr>
          </a:p>
        </p:txBody>
      </p:sp>
      <p:sp>
        <p:nvSpPr>
          <p:cNvPr id="18" name="Right Arrow 17"/>
          <p:cNvSpPr/>
          <p:nvPr/>
        </p:nvSpPr>
        <p:spPr>
          <a:xfrm>
            <a:off x="4530468" y="4151732"/>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3" name="TextBox 12">
            <a:extLst>
              <a:ext uri="{FF2B5EF4-FFF2-40B4-BE49-F238E27FC236}">
                <a16:creationId xmlns:a16="http://schemas.microsoft.com/office/drawing/2014/main" id="{B5CE68EC-4766-F048-A624-B64973C53431}"/>
              </a:ext>
            </a:extLst>
          </p:cNvPr>
          <p:cNvSpPr txBox="1"/>
          <p:nvPr/>
        </p:nvSpPr>
        <p:spPr>
          <a:xfrm>
            <a:off x="3008506" y="14766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0x7f..fdd78</a:t>
            </a:r>
          </a:p>
        </p:txBody>
      </p:sp>
      <p:sp>
        <p:nvSpPr>
          <p:cNvPr id="14" name="TextBox 13">
            <a:extLst>
              <a:ext uri="{FF2B5EF4-FFF2-40B4-BE49-F238E27FC236}">
                <a16:creationId xmlns:a16="http://schemas.microsoft.com/office/drawing/2014/main" id="{E9382E30-F5AF-E148-9FCA-F7C52B0149FE}"/>
              </a:ext>
            </a:extLst>
          </p:cNvPr>
          <p:cNvSpPr txBox="1"/>
          <p:nvPr/>
        </p:nvSpPr>
        <p:spPr>
          <a:xfrm>
            <a:off x="3041166" y="85652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16" name="Right Arrow 15">
            <a:extLst>
              <a:ext uri="{FF2B5EF4-FFF2-40B4-BE49-F238E27FC236}">
                <a16:creationId xmlns:a16="http://schemas.microsoft.com/office/drawing/2014/main" id="{56859224-4C8C-6240-8D18-6CB5933255F9}"/>
              </a:ext>
            </a:extLst>
          </p:cNvPr>
          <p:cNvSpPr/>
          <p:nvPr/>
        </p:nvSpPr>
        <p:spPr>
          <a:xfrm>
            <a:off x="77571" y="101832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Tree>
    <p:extLst>
      <p:ext uri="{BB962C8B-B14F-4D97-AF65-F5344CB8AC3E}">
        <p14:creationId xmlns:p14="http://schemas.microsoft.com/office/powerpoint/2010/main" val="26710816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941AFE-49AA-C740-9169-1B0B05C5D90C}"/>
              </a:ext>
            </a:extLst>
          </p:cNvPr>
          <p:cNvSpPr/>
          <p:nvPr/>
        </p:nvSpPr>
        <p:spPr>
          <a:xfrm>
            <a:off x="77571" y="6415825"/>
            <a:ext cx="3412273"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 name="Content Placeholder 4"/>
          <p:cNvGraphicFramePr>
            <a:graphicFrameLocks noGrp="1"/>
          </p:cNvGraphicFramePr>
          <p:nvPr>
            <p:ph idx="1"/>
          </p:nvPr>
        </p:nvGraphicFramePr>
        <p:xfrm>
          <a:off x="479672" y="303902"/>
          <a:ext cx="2831284" cy="36576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344473">
                <a:tc>
                  <a:txBody>
                    <a:bodyPr/>
                    <a:lstStyle/>
                    <a:p>
                      <a:pPr algn="ctr"/>
                      <a:r>
                        <a:rPr lang="en-US" dirty="0">
                          <a:latin typeface="Consolas" charset="0"/>
                          <a:ea typeface="Consolas" charset="0"/>
                          <a:cs typeface="Consolas" charset="0"/>
                        </a:rPr>
                        <a:t>0x00005555</a:t>
                      </a:r>
                    </a:p>
                  </a:txBody>
                  <a:tcPr/>
                </a:tc>
                <a:extLst>
                  <a:ext uri="{0D108BD9-81ED-4DB2-BD59-A6C34878D82A}">
                    <a16:rowId xmlns:a16="http://schemas.microsoft.com/office/drawing/2014/main" val="10000"/>
                  </a:ext>
                </a:extLst>
              </a:tr>
              <a:tr h="344473">
                <a:tc>
                  <a:txBody>
                    <a:bodyPr/>
                    <a:lstStyle/>
                    <a:p>
                      <a:pPr algn="ctr"/>
                      <a:r>
                        <a:rPr lang="en-US" dirty="0">
                          <a:latin typeface="Consolas" charset="0"/>
                          <a:ea typeface="Consolas" charset="0"/>
                          <a:cs typeface="Consolas" charset="0"/>
                        </a:rPr>
                        <a:t>0x55554630</a:t>
                      </a:r>
                    </a:p>
                  </a:txBody>
                  <a:tcPr/>
                </a:tc>
                <a:extLst>
                  <a:ext uri="{0D108BD9-81ED-4DB2-BD59-A6C34878D82A}">
                    <a16:rowId xmlns:a16="http://schemas.microsoft.com/office/drawing/2014/main" val="10001"/>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2"/>
                  </a:ext>
                </a:extLst>
              </a:tr>
              <a:tr h="344473">
                <a:tc>
                  <a:txBody>
                    <a:bodyPr/>
                    <a:lstStyle/>
                    <a:p>
                      <a:pPr algn="ctr"/>
                      <a:r>
                        <a:rPr lang="en-US" dirty="0">
                          <a:latin typeface="Consolas" charset="0"/>
                          <a:ea typeface="Consolas" charset="0"/>
                          <a:cs typeface="Consolas" charset="0"/>
                        </a:rPr>
                        <a:t>…</a:t>
                      </a:r>
                    </a:p>
                  </a:txBody>
                  <a:tcPr/>
                </a:tc>
                <a:extLst>
                  <a:ext uri="{0D108BD9-81ED-4DB2-BD59-A6C34878D82A}">
                    <a16:rowId xmlns:a16="http://schemas.microsoft.com/office/drawing/2014/main" val="10003"/>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4"/>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5"/>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6"/>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7"/>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8"/>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9"/>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38</a:t>
            </a:fld>
            <a:endParaRPr lang="en-US"/>
          </a:p>
        </p:txBody>
      </p:sp>
      <p:sp>
        <p:nvSpPr>
          <p:cNvPr id="7" name="TextBox 6"/>
          <p:cNvSpPr txBox="1"/>
          <p:nvPr/>
        </p:nvSpPr>
        <p:spPr>
          <a:xfrm>
            <a:off x="479672" y="-65430"/>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0xFFFFFFFFFFFFFFFF</a:t>
            </a:r>
          </a:p>
        </p:txBody>
      </p:sp>
      <p:sp>
        <p:nvSpPr>
          <p:cNvPr id="8" name="TextBox 7"/>
          <p:cNvSpPr txBox="1"/>
          <p:nvPr/>
        </p:nvSpPr>
        <p:spPr>
          <a:xfrm>
            <a:off x="479673" y="3961502"/>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0x0000000000000000</a:t>
            </a:r>
          </a:p>
        </p:txBody>
      </p:sp>
      <p:graphicFrame>
        <p:nvGraphicFramePr>
          <p:cNvPr id="11" name="Table 10"/>
          <p:cNvGraphicFramePr>
            <a:graphicFrameLocks noGrp="1"/>
          </p:cNvGraphicFramePr>
          <p:nvPr/>
        </p:nvGraphicFramePr>
        <p:xfrm>
          <a:off x="50620" y="4433990"/>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0x7fffffffdd60</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0x7fffffffdd70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0x555555554619</a:t>
                      </a:r>
                    </a:p>
                  </a:txBody>
                  <a:tcPr/>
                </a:tc>
                <a:extLst>
                  <a:ext uri="{0D108BD9-81ED-4DB2-BD59-A6C34878D82A}">
                    <a16:rowId xmlns:a16="http://schemas.microsoft.com/office/drawing/2014/main" val="10004"/>
                  </a:ext>
                </a:extLst>
              </a:tr>
            </a:tbl>
          </a:graphicData>
        </a:graphic>
      </p:graphicFrame>
      <p:sp>
        <p:nvSpPr>
          <p:cNvPr id="17" name="Content Placeholder 2"/>
          <p:cNvSpPr txBox="1">
            <a:spLocks/>
          </p:cNvSpPr>
          <p:nvPr/>
        </p:nvSpPr>
        <p:spPr>
          <a:xfrm>
            <a:off x="4809074" y="190041"/>
            <a:ext cx="6225066" cy="666795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800" dirty="0" err="1">
                <a:solidFill>
                  <a:schemeClr val="accent2"/>
                </a:solidFill>
                <a:latin typeface="Consolas" charset="0"/>
                <a:ea typeface="Consolas" charset="0"/>
                <a:cs typeface="Consolas" charset="0"/>
              </a:rPr>
              <a:t>callee</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edi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r>
              <a:rPr lang="en-US" sz="1800" dirty="0" err="1">
                <a:solidFill>
                  <a:schemeClr val="tx2"/>
                </a:solidFill>
                <a:latin typeface="Consolas" charset="0"/>
                <a:ea typeface="Consolas" charset="0"/>
                <a:cs typeface="Consolas" charset="0"/>
              </a:rPr>
              <a:t>esi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edx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p>
          <a:p>
            <a:pPr marL="0" indent="0">
              <a:lnSpc>
                <a:spcPct val="80000"/>
              </a:lnSpc>
              <a:buNone/>
            </a:pPr>
            <a:r>
              <a:rPr lang="en-US" sz="1800" dirty="0">
                <a:latin typeface="Consolas" charset="0"/>
                <a:ea typeface="Consolas" charset="0"/>
                <a:cs typeface="Consolas" charset="0"/>
              </a:rPr>
              <a:t>  add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edx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add </a:t>
            </a:r>
            <a:r>
              <a:rPr lang="en-US" sz="1800" dirty="0">
                <a:solidFill>
                  <a:schemeClr val="tx2"/>
                </a:solidFill>
                <a:latin typeface="Consolas" charset="0"/>
                <a:ea typeface="Consolas" charset="0"/>
                <a:cs typeface="Consolas" charset="0"/>
              </a:rPr>
              <a:t>eax</a:t>
            </a:r>
            <a:r>
              <a:rPr lang="en-US" sz="1800" dirty="0">
                <a:latin typeface="Consolas" charset="0"/>
                <a:ea typeface="Consolas" charset="0"/>
                <a:cs typeface="Consolas" charset="0"/>
              </a:rPr>
              <a:t>,0x1</a:t>
            </a:r>
          </a:p>
          <a:p>
            <a:pPr marL="0" indent="0">
              <a:lnSpc>
                <a:spcPct val="80000"/>
              </a:lnSpc>
              <a:buNone/>
            </a:pPr>
            <a:r>
              <a:rPr lang="en-US" sz="1800" dirty="0">
                <a:latin typeface="Consolas" charset="0"/>
                <a:ea typeface="Consolas" charset="0"/>
                <a:cs typeface="Consolas" charset="0"/>
              </a:rPr>
              <a:t>  pop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ret </a:t>
            </a:r>
          </a:p>
          <a:p>
            <a:pPr marL="0" indent="0">
              <a:lnSpc>
                <a:spcPct val="80000"/>
              </a:lnSpc>
              <a:buNone/>
            </a:pPr>
            <a:r>
              <a:rPr lang="en-US" sz="1800" dirty="0">
                <a:solidFill>
                  <a:schemeClr val="accent2"/>
                </a:solidFill>
                <a:latin typeface="Consolas" charset="0"/>
                <a:ea typeface="Consolas" charset="0"/>
                <a:cs typeface="Consolas" charset="0"/>
              </a:rPr>
              <a:t>main</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sub </a:t>
            </a:r>
            <a:r>
              <a:rPr lang="en-US" sz="1800" dirty="0">
                <a:solidFill>
                  <a:schemeClr val="tx2"/>
                </a:solidFill>
                <a:latin typeface="Consolas" charset="0"/>
                <a:ea typeface="Consolas" charset="0"/>
                <a:cs typeface="Consolas" charset="0"/>
              </a:rPr>
              <a:t>rsp</a:t>
            </a:r>
            <a:r>
              <a:rPr lang="en-US" sz="1800" dirty="0">
                <a:latin typeface="Consolas" charset="0"/>
                <a:ea typeface="Consolas" charset="0"/>
                <a:cs typeface="Consolas" charset="0"/>
              </a:rPr>
              <a:t>,0x10</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esi</a:t>
            </a:r>
            <a:r>
              <a:rPr lang="en-US" sz="1800" dirty="0">
                <a:latin typeface="Consolas" charset="0"/>
                <a:ea typeface="Consolas" charset="0"/>
                <a:cs typeface="Consolas" charset="0"/>
              </a:rPr>
              <a:t>,0x28</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edi</a:t>
            </a:r>
            <a:r>
              <a:rPr lang="en-US" sz="1800" dirty="0">
                <a:latin typeface="Consolas" charset="0"/>
                <a:ea typeface="Consolas" charset="0"/>
                <a:cs typeface="Consolas" charset="0"/>
              </a:rPr>
              <a:t>,0xa</a:t>
            </a:r>
          </a:p>
          <a:p>
            <a:pPr marL="0" indent="0">
              <a:lnSpc>
                <a:spcPct val="80000"/>
              </a:lnSpc>
              <a:buNone/>
            </a:pPr>
            <a:r>
              <a:rPr lang="en-US" sz="1800" dirty="0">
                <a:latin typeface="Consolas" charset="0"/>
                <a:ea typeface="Consolas" charset="0"/>
                <a:cs typeface="Consolas" charset="0"/>
              </a:rPr>
              <a:t>  call 5fa &lt;</a:t>
            </a:r>
            <a:r>
              <a:rPr lang="en-US" sz="1800" dirty="0" err="1">
                <a:latin typeface="Consolas" charset="0"/>
                <a:ea typeface="Consolas" charset="0"/>
                <a:cs typeface="Consolas" charset="0"/>
              </a:rPr>
              <a:t>callee</a:t>
            </a:r>
            <a:r>
              <a:rPr lang="en-US" sz="1800" dirty="0">
                <a:latin typeface="Consolas" charset="0"/>
                <a:ea typeface="Consolas" charset="0"/>
                <a:cs typeface="Consolas" charset="0"/>
              </a:rPr>
              <a:t>&gt;</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eax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leave</a:t>
            </a:r>
          </a:p>
          <a:p>
            <a:pPr marL="0" indent="0">
              <a:lnSpc>
                <a:spcPct val="80000"/>
              </a:lnSpc>
              <a:buNone/>
            </a:pPr>
            <a:r>
              <a:rPr lang="en-US" sz="1800" dirty="0">
                <a:latin typeface="Consolas" charset="0"/>
                <a:ea typeface="Consolas" charset="0"/>
                <a:cs typeface="Consolas" charset="0"/>
              </a:rPr>
              <a:t>  ret</a:t>
            </a:r>
            <a:endParaRPr lang="en-US" sz="1800" b="1" dirty="0">
              <a:latin typeface="Consolas" charset="0"/>
              <a:ea typeface="Consolas" charset="0"/>
              <a:cs typeface="Consolas" charset="0"/>
            </a:endParaRPr>
          </a:p>
        </p:txBody>
      </p:sp>
      <p:sp>
        <p:nvSpPr>
          <p:cNvPr id="18" name="Right Arrow 17"/>
          <p:cNvSpPr/>
          <p:nvPr/>
        </p:nvSpPr>
        <p:spPr>
          <a:xfrm>
            <a:off x="4530468" y="4438265"/>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9" name="TextBox 18">
            <a:extLst>
              <a:ext uri="{FF2B5EF4-FFF2-40B4-BE49-F238E27FC236}">
                <a16:creationId xmlns:a16="http://schemas.microsoft.com/office/drawing/2014/main" id="{51DDA7C6-DFD1-F349-8097-A410A5C866C0}"/>
              </a:ext>
            </a:extLst>
          </p:cNvPr>
          <p:cNvSpPr txBox="1"/>
          <p:nvPr/>
        </p:nvSpPr>
        <p:spPr>
          <a:xfrm>
            <a:off x="3008506" y="14766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0x7f..fdd78</a:t>
            </a:r>
          </a:p>
        </p:txBody>
      </p:sp>
      <p:sp>
        <p:nvSpPr>
          <p:cNvPr id="20" name="TextBox 19">
            <a:extLst>
              <a:ext uri="{FF2B5EF4-FFF2-40B4-BE49-F238E27FC236}">
                <a16:creationId xmlns:a16="http://schemas.microsoft.com/office/drawing/2014/main" id="{2C5191FF-1D11-5A45-9249-96D98B34EA0F}"/>
              </a:ext>
            </a:extLst>
          </p:cNvPr>
          <p:cNvSpPr txBox="1"/>
          <p:nvPr/>
        </p:nvSpPr>
        <p:spPr>
          <a:xfrm>
            <a:off x="3041166" y="85652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21" name="TextBox 20">
            <a:extLst>
              <a:ext uri="{FF2B5EF4-FFF2-40B4-BE49-F238E27FC236}">
                <a16:creationId xmlns:a16="http://schemas.microsoft.com/office/drawing/2014/main" id="{2CEA6B4F-45D4-684A-BDF8-C2C60D8EBF54}"/>
              </a:ext>
            </a:extLst>
          </p:cNvPr>
          <p:cNvSpPr txBox="1"/>
          <p:nvPr/>
        </p:nvSpPr>
        <p:spPr>
          <a:xfrm>
            <a:off x="3041166" y="1588895"/>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0x7f..fdd60</a:t>
            </a:r>
          </a:p>
        </p:txBody>
      </p:sp>
      <p:sp>
        <p:nvSpPr>
          <p:cNvPr id="22" name="Right Arrow 21">
            <a:extLst>
              <a:ext uri="{FF2B5EF4-FFF2-40B4-BE49-F238E27FC236}">
                <a16:creationId xmlns:a16="http://schemas.microsoft.com/office/drawing/2014/main" id="{2A697DB2-156E-004A-8148-17287C8F5244}"/>
              </a:ext>
            </a:extLst>
          </p:cNvPr>
          <p:cNvSpPr/>
          <p:nvPr/>
        </p:nvSpPr>
        <p:spPr>
          <a:xfrm>
            <a:off x="77571" y="101832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23" name="Right Arrow 22">
            <a:extLst>
              <a:ext uri="{FF2B5EF4-FFF2-40B4-BE49-F238E27FC236}">
                <a16:creationId xmlns:a16="http://schemas.microsoft.com/office/drawing/2014/main" id="{37DA2E51-BFAA-CD46-8938-23FFF12CBD75}"/>
              </a:ext>
            </a:extLst>
          </p:cNvPr>
          <p:cNvSpPr/>
          <p:nvPr/>
        </p:nvSpPr>
        <p:spPr>
          <a:xfrm>
            <a:off x="77571" y="1750701"/>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Tree>
    <p:extLst>
      <p:ext uri="{BB962C8B-B14F-4D97-AF65-F5344CB8AC3E}">
        <p14:creationId xmlns:p14="http://schemas.microsoft.com/office/powerpoint/2010/main" val="1353141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941AFE-49AA-C740-9169-1B0B05C5D90C}"/>
              </a:ext>
            </a:extLst>
          </p:cNvPr>
          <p:cNvSpPr/>
          <p:nvPr/>
        </p:nvSpPr>
        <p:spPr>
          <a:xfrm>
            <a:off x="77571" y="6415825"/>
            <a:ext cx="3412273"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 name="Content Placeholder 4"/>
          <p:cNvGraphicFramePr>
            <a:graphicFrameLocks noGrp="1"/>
          </p:cNvGraphicFramePr>
          <p:nvPr>
            <p:ph idx="1"/>
          </p:nvPr>
        </p:nvGraphicFramePr>
        <p:xfrm>
          <a:off x="479672" y="303902"/>
          <a:ext cx="2831284" cy="36576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344473">
                <a:tc>
                  <a:txBody>
                    <a:bodyPr/>
                    <a:lstStyle/>
                    <a:p>
                      <a:pPr algn="ctr"/>
                      <a:r>
                        <a:rPr lang="en-US" dirty="0">
                          <a:latin typeface="Consolas" charset="0"/>
                          <a:ea typeface="Consolas" charset="0"/>
                          <a:cs typeface="Consolas" charset="0"/>
                        </a:rPr>
                        <a:t>0x00005555</a:t>
                      </a:r>
                    </a:p>
                  </a:txBody>
                  <a:tcPr/>
                </a:tc>
                <a:extLst>
                  <a:ext uri="{0D108BD9-81ED-4DB2-BD59-A6C34878D82A}">
                    <a16:rowId xmlns:a16="http://schemas.microsoft.com/office/drawing/2014/main" val="10000"/>
                  </a:ext>
                </a:extLst>
              </a:tr>
              <a:tr h="344473">
                <a:tc>
                  <a:txBody>
                    <a:bodyPr/>
                    <a:lstStyle/>
                    <a:p>
                      <a:pPr algn="ctr"/>
                      <a:r>
                        <a:rPr lang="en-US" dirty="0">
                          <a:latin typeface="Consolas" charset="0"/>
                          <a:ea typeface="Consolas" charset="0"/>
                          <a:cs typeface="Consolas" charset="0"/>
                        </a:rPr>
                        <a:t>0x55554630</a:t>
                      </a:r>
                    </a:p>
                  </a:txBody>
                  <a:tcPr/>
                </a:tc>
                <a:extLst>
                  <a:ext uri="{0D108BD9-81ED-4DB2-BD59-A6C34878D82A}">
                    <a16:rowId xmlns:a16="http://schemas.microsoft.com/office/drawing/2014/main" val="10001"/>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2"/>
                  </a:ext>
                </a:extLst>
              </a:tr>
              <a:tr h="344473">
                <a:tc>
                  <a:txBody>
                    <a:bodyPr/>
                    <a:lstStyle/>
                    <a:p>
                      <a:pPr algn="ctr"/>
                      <a:r>
                        <a:rPr lang="en-US" dirty="0">
                          <a:latin typeface="Consolas" charset="0"/>
                          <a:ea typeface="Consolas" charset="0"/>
                          <a:cs typeface="Consolas" charset="0"/>
                        </a:rPr>
                        <a:t>…</a:t>
                      </a:r>
                    </a:p>
                  </a:txBody>
                  <a:tcPr/>
                </a:tc>
                <a:extLst>
                  <a:ext uri="{0D108BD9-81ED-4DB2-BD59-A6C34878D82A}">
                    <a16:rowId xmlns:a16="http://schemas.microsoft.com/office/drawing/2014/main" val="10003"/>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4"/>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5"/>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6"/>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7"/>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8"/>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9"/>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39</a:t>
            </a:fld>
            <a:endParaRPr lang="en-US"/>
          </a:p>
        </p:txBody>
      </p:sp>
      <p:sp>
        <p:nvSpPr>
          <p:cNvPr id="7" name="TextBox 6"/>
          <p:cNvSpPr txBox="1"/>
          <p:nvPr/>
        </p:nvSpPr>
        <p:spPr>
          <a:xfrm>
            <a:off x="479672" y="-65430"/>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0xFFFFFFFFFFFFFFFF</a:t>
            </a:r>
          </a:p>
        </p:txBody>
      </p:sp>
      <p:sp>
        <p:nvSpPr>
          <p:cNvPr id="8" name="TextBox 7"/>
          <p:cNvSpPr txBox="1"/>
          <p:nvPr/>
        </p:nvSpPr>
        <p:spPr>
          <a:xfrm>
            <a:off x="479673" y="3961502"/>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0x0000000000000000</a:t>
            </a:r>
          </a:p>
        </p:txBody>
      </p:sp>
      <p:graphicFrame>
        <p:nvGraphicFramePr>
          <p:cNvPr id="11" name="Table 10"/>
          <p:cNvGraphicFramePr>
            <a:graphicFrameLocks noGrp="1"/>
          </p:cNvGraphicFramePr>
          <p:nvPr/>
        </p:nvGraphicFramePr>
        <p:xfrm>
          <a:off x="50620" y="4433990"/>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0x28</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0x7fffffffdd60</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0x7fffffffdd70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0x55555555461e</a:t>
                      </a:r>
                    </a:p>
                  </a:txBody>
                  <a:tcPr/>
                </a:tc>
                <a:extLst>
                  <a:ext uri="{0D108BD9-81ED-4DB2-BD59-A6C34878D82A}">
                    <a16:rowId xmlns:a16="http://schemas.microsoft.com/office/drawing/2014/main" val="10004"/>
                  </a:ext>
                </a:extLst>
              </a:tr>
            </a:tbl>
          </a:graphicData>
        </a:graphic>
      </p:graphicFrame>
      <p:sp>
        <p:nvSpPr>
          <p:cNvPr id="17" name="Content Placeholder 2"/>
          <p:cNvSpPr txBox="1">
            <a:spLocks/>
          </p:cNvSpPr>
          <p:nvPr/>
        </p:nvSpPr>
        <p:spPr>
          <a:xfrm>
            <a:off x="4809074" y="190041"/>
            <a:ext cx="6225066" cy="666795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800" dirty="0" err="1">
                <a:solidFill>
                  <a:schemeClr val="accent2"/>
                </a:solidFill>
                <a:latin typeface="Consolas" charset="0"/>
                <a:ea typeface="Consolas" charset="0"/>
                <a:cs typeface="Consolas" charset="0"/>
              </a:rPr>
              <a:t>callee</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edi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r>
              <a:rPr lang="en-US" sz="1800" dirty="0" err="1">
                <a:solidFill>
                  <a:schemeClr val="tx2"/>
                </a:solidFill>
                <a:latin typeface="Consolas" charset="0"/>
                <a:ea typeface="Consolas" charset="0"/>
                <a:cs typeface="Consolas" charset="0"/>
              </a:rPr>
              <a:t>esi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edx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p>
          <a:p>
            <a:pPr marL="0" indent="0">
              <a:lnSpc>
                <a:spcPct val="80000"/>
              </a:lnSpc>
              <a:buNone/>
            </a:pPr>
            <a:r>
              <a:rPr lang="en-US" sz="1800" dirty="0">
                <a:latin typeface="Consolas" charset="0"/>
                <a:ea typeface="Consolas" charset="0"/>
                <a:cs typeface="Consolas" charset="0"/>
              </a:rPr>
              <a:t>  add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edx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add </a:t>
            </a:r>
            <a:r>
              <a:rPr lang="en-US" sz="1800" dirty="0">
                <a:solidFill>
                  <a:schemeClr val="tx2"/>
                </a:solidFill>
                <a:latin typeface="Consolas" charset="0"/>
                <a:ea typeface="Consolas" charset="0"/>
                <a:cs typeface="Consolas" charset="0"/>
              </a:rPr>
              <a:t>eax</a:t>
            </a:r>
            <a:r>
              <a:rPr lang="en-US" sz="1800" dirty="0">
                <a:latin typeface="Consolas" charset="0"/>
                <a:ea typeface="Consolas" charset="0"/>
                <a:cs typeface="Consolas" charset="0"/>
              </a:rPr>
              <a:t>,0x1</a:t>
            </a:r>
          </a:p>
          <a:p>
            <a:pPr marL="0" indent="0">
              <a:lnSpc>
                <a:spcPct val="80000"/>
              </a:lnSpc>
              <a:buNone/>
            </a:pPr>
            <a:r>
              <a:rPr lang="en-US" sz="1800" dirty="0">
                <a:latin typeface="Consolas" charset="0"/>
                <a:ea typeface="Consolas" charset="0"/>
                <a:cs typeface="Consolas" charset="0"/>
              </a:rPr>
              <a:t>  pop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ret </a:t>
            </a:r>
          </a:p>
          <a:p>
            <a:pPr marL="0" indent="0">
              <a:lnSpc>
                <a:spcPct val="80000"/>
              </a:lnSpc>
              <a:buNone/>
            </a:pPr>
            <a:r>
              <a:rPr lang="en-US" sz="1800" dirty="0">
                <a:solidFill>
                  <a:schemeClr val="accent2"/>
                </a:solidFill>
                <a:latin typeface="Consolas" charset="0"/>
                <a:ea typeface="Consolas" charset="0"/>
                <a:cs typeface="Consolas" charset="0"/>
              </a:rPr>
              <a:t>main</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sub </a:t>
            </a:r>
            <a:r>
              <a:rPr lang="en-US" sz="1800" dirty="0">
                <a:solidFill>
                  <a:schemeClr val="tx2"/>
                </a:solidFill>
                <a:latin typeface="Consolas" charset="0"/>
                <a:ea typeface="Consolas" charset="0"/>
                <a:cs typeface="Consolas" charset="0"/>
              </a:rPr>
              <a:t>rsp</a:t>
            </a:r>
            <a:r>
              <a:rPr lang="en-US" sz="1800" dirty="0">
                <a:latin typeface="Consolas" charset="0"/>
                <a:ea typeface="Consolas" charset="0"/>
                <a:cs typeface="Consolas" charset="0"/>
              </a:rPr>
              <a:t>,0x10</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esi</a:t>
            </a:r>
            <a:r>
              <a:rPr lang="en-US" sz="1800" dirty="0">
                <a:latin typeface="Consolas" charset="0"/>
                <a:ea typeface="Consolas" charset="0"/>
                <a:cs typeface="Consolas" charset="0"/>
              </a:rPr>
              <a:t>,0x28</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edi</a:t>
            </a:r>
            <a:r>
              <a:rPr lang="en-US" sz="1800" dirty="0">
                <a:latin typeface="Consolas" charset="0"/>
                <a:ea typeface="Consolas" charset="0"/>
                <a:cs typeface="Consolas" charset="0"/>
              </a:rPr>
              <a:t>,0xa</a:t>
            </a:r>
          </a:p>
          <a:p>
            <a:pPr marL="0" indent="0">
              <a:lnSpc>
                <a:spcPct val="80000"/>
              </a:lnSpc>
              <a:buNone/>
            </a:pPr>
            <a:r>
              <a:rPr lang="en-US" sz="1800" dirty="0">
                <a:latin typeface="Consolas" charset="0"/>
                <a:ea typeface="Consolas" charset="0"/>
                <a:cs typeface="Consolas" charset="0"/>
              </a:rPr>
              <a:t>  call 5fa &lt;</a:t>
            </a:r>
            <a:r>
              <a:rPr lang="en-US" sz="1800" dirty="0" err="1">
                <a:latin typeface="Consolas" charset="0"/>
                <a:ea typeface="Consolas" charset="0"/>
                <a:cs typeface="Consolas" charset="0"/>
              </a:rPr>
              <a:t>callee</a:t>
            </a:r>
            <a:r>
              <a:rPr lang="en-US" sz="1800" dirty="0">
                <a:latin typeface="Consolas" charset="0"/>
                <a:ea typeface="Consolas" charset="0"/>
                <a:cs typeface="Consolas" charset="0"/>
              </a:rPr>
              <a:t>&gt;</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eax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leave</a:t>
            </a:r>
          </a:p>
          <a:p>
            <a:pPr marL="0" indent="0">
              <a:lnSpc>
                <a:spcPct val="80000"/>
              </a:lnSpc>
              <a:buNone/>
            </a:pPr>
            <a:r>
              <a:rPr lang="en-US" sz="1800" dirty="0">
                <a:latin typeface="Consolas" charset="0"/>
                <a:ea typeface="Consolas" charset="0"/>
                <a:cs typeface="Consolas" charset="0"/>
              </a:rPr>
              <a:t>  ret</a:t>
            </a:r>
            <a:endParaRPr lang="en-US" sz="1800" b="1" dirty="0">
              <a:latin typeface="Consolas" charset="0"/>
              <a:ea typeface="Consolas" charset="0"/>
              <a:cs typeface="Consolas" charset="0"/>
            </a:endParaRPr>
          </a:p>
        </p:txBody>
      </p:sp>
      <p:sp>
        <p:nvSpPr>
          <p:cNvPr id="18" name="Right Arrow 17"/>
          <p:cNvSpPr/>
          <p:nvPr/>
        </p:nvSpPr>
        <p:spPr>
          <a:xfrm>
            <a:off x="4530468" y="470768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9" name="TextBox 18">
            <a:extLst>
              <a:ext uri="{FF2B5EF4-FFF2-40B4-BE49-F238E27FC236}">
                <a16:creationId xmlns:a16="http://schemas.microsoft.com/office/drawing/2014/main" id="{304397EA-10CD-7247-BCD4-229919C7560A}"/>
              </a:ext>
            </a:extLst>
          </p:cNvPr>
          <p:cNvSpPr txBox="1"/>
          <p:nvPr/>
        </p:nvSpPr>
        <p:spPr>
          <a:xfrm>
            <a:off x="3008506" y="14766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0x7f..fdd78</a:t>
            </a:r>
          </a:p>
        </p:txBody>
      </p:sp>
      <p:sp>
        <p:nvSpPr>
          <p:cNvPr id="20" name="TextBox 19">
            <a:extLst>
              <a:ext uri="{FF2B5EF4-FFF2-40B4-BE49-F238E27FC236}">
                <a16:creationId xmlns:a16="http://schemas.microsoft.com/office/drawing/2014/main" id="{1429EA8F-027D-7F40-9D6D-3B57CF0EB426}"/>
              </a:ext>
            </a:extLst>
          </p:cNvPr>
          <p:cNvSpPr txBox="1"/>
          <p:nvPr/>
        </p:nvSpPr>
        <p:spPr>
          <a:xfrm>
            <a:off x="3041166" y="85652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21" name="TextBox 20">
            <a:extLst>
              <a:ext uri="{FF2B5EF4-FFF2-40B4-BE49-F238E27FC236}">
                <a16:creationId xmlns:a16="http://schemas.microsoft.com/office/drawing/2014/main" id="{0F9D0276-48BF-3F42-8112-35EEA0FD01EA}"/>
              </a:ext>
            </a:extLst>
          </p:cNvPr>
          <p:cNvSpPr txBox="1"/>
          <p:nvPr/>
        </p:nvSpPr>
        <p:spPr>
          <a:xfrm>
            <a:off x="3041166" y="1588895"/>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0x7f..fdd60</a:t>
            </a:r>
          </a:p>
        </p:txBody>
      </p:sp>
      <p:sp>
        <p:nvSpPr>
          <p:cNvPr id="22" name="Right Arrow 21">
            <a:extLst>
              <a:ext uri="{FF2B5EF4-FFF2-40B4-BE49-F238E27FC236}">
                <a16:creationId xmlns:a16="http://schemas.microsoft.com/office/drawing/2014/main" id="{0AD92024-2B51-D047-9978-54F160F16DFB}"/>
              </a:ext>
            </a:extLst>
          </p:cNvPr>
          <p:cNvSpPr/>
          <p:nvPr/>
        </p:nvSpPr>
        <p:spPr>
          <a:xfrm>
            <a:off x="77571" y="101832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23" name="Right Arrow 22">
            <a:extLst>
              <a:ext uri="{FF2B5EF4-FFF2-40B4-BE49-F238E27FC236}">
                <a16:creationId xmlns:a16="http://schemas.microsoft.com/office/drawing/2014/main" id="{4EF4DCD5-136B-AC43-BA91-67C26B2DD6F3}"/>
              </a:ext>
            </a:extLst>
          </p:cNvPr>
          <p:cNvSpPr/>
          <p:nvPr/>
        </p:nvSpPr>
        <p:spPr>
          <a:xfrm>
            <a:off x="77571" y="1750701"/>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Tree>
    <p:extLst>
      <p:ext uri="{BB962C8B-B14F-4D97-AF65-F5344CB8AC3E}">
        <p14:creationId xmlns:p14="http://schemas.microsoft.com/office/powerpoint/2010/main" val="689343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D944E-28C3-DD43-AE5B-5F53FD89AACC}"/>
              </a:ext>
            </a:extLst>
          </p:cNvPr>
          <p:cNvSpPr>
            <a:spLocks noGrp="1"/>
          </p:cNvSpPr>
          <p:nvPr>
            <p:ph type="title"/>
          </p:nvPr>
        </p:nvSpPr>
        <p:spPr/>
        <p:txBody>
          <a:bodyPr/>
          <a:lstStyle/>
          <a:p>
            <a:r>
              <a:rPr lang="en-US" dirty="0"/>
              <a:t>Function Signature</a:t>
            </a:r>
          </a:p>
        </p:txBody>
      </p:sp>
      <p:sp>
        <p:nvSpPr>
          <p:cNvPr id="3" name="Content Placeholder 2">
            <a:extLst>
              <a:ext uri="{FF2B5EF4-FFF2-40B4-BE49-F238E27FC236}">
                <a16:creationId xmlns:a16="http://schemas.microsoft.com/office/drawing/2014/main" id="{9D3F7F54-DC25-E742-AAE2-CCA325987FCA}"/>
              </a:ext>
            </a:extLst>
          </p:cNvPr>
          <p:cNvSpPr>
            <a:spLocks noGrp="1"/>
          </p:cNvSpPr>
          <p:nvPr>
            <p:ph idx="1"/>
          </p:nvPr>
        </p:nvSpPr>
        <p:spPr/>
        <p:txBody>
          <a:bodyPr>
            <a:normAutofit fontScale="77500" lnSpcReduction="20000"/>
          </a:bodyPr>
          <a:lstStyle/>
          <a:p>
            <a:r>
              <a:rPr lang="en-US" dirty="0"/>
              <a:t>We’ll represent functions using C-style syntax, like we’ve used for system calls</a:t>
            </a:r>
          </a:p>
          <a:p>
            <a:pPr lvl="1"/>
            <a:r>
              <a:rPr lang="en-US" dirty="0" err="1">
                <a:latin typeface="Consolas" panose="020B0609020204030204" pitchFamily="49" charset="0"/>
                <a:cs typeface="Consolas" panose="020B0609020204030204" pitchFamily="49" charset="0"/>
              </a:rPr>
              <a:t>optional_return_type</a:t>
            </a:r>
            <a:r>
              <a:rPr lang="en-US" dirty="0">
                <a:latin typeface="Consolas" panose="020B0609020204030204" pitchFamily="49" charset="0"/>
                <a:cs typeface="Consolas" panose="020B0609020204030204" pitchFamily="49" charset="0"/>
              </a:rPr>
              <a:t> name(type_0 arg_0, type_1 arg_1, …)</a:t>
            </a:r>
          </a:p>
          <a:p>
            <a:pPr lvl="1"/>
            <a:r>
              <a:rPr lang="en-US" dirty="0" err="1">
                <a:latin typeface="Consolas" panose="020B0609020204030204" pitchFamily="49" charset="0"/>
                <a:cs typeface="Consolas" panose="020B0609020204030204" pitchFamily="49" charset="0"/>
              </a:rPr>
              <a:t>ssize_t</a:t>
            </a:r>
            <a:r>
              <a:rPr lang="en-US" dirty="0">
                <a:latin typeface="Consolas" panose="020B0609020204030204" pitchFamily="49" charset="0"/>
                <a:cs typeface="Consolas" panose="020B0609020204030204" pitchFamily="49" charset="0"/>
              </a:rPr>
              <a:t> read(int </a:t>
            </a:r>
            <a:r>
              <a:rPr lang="en-US" dirty="0" err="1">
                <a:latin typeface="Consolas" panose="020B0609020204030204" pitchFamily="49" charset="0"/>
                <a:cs typeface="Consolas" panose="020B0609020204030204" pitchFamily="49" charset="0"/>
              </a:rPr>
              <a:t>fildes</a:t>
            </a:r>
            <a:r>
              <a:rPr lang="en-US" dirty="0">
                <a:latin typeface="Consolas" panose="020B0609020204030204" pitchFamily="49" charset="0"/>
                <a:cs typeface="Consolas" panose="020B0609020204030204" pitchFamily="49" charset="0"/>
              </a:rPr>
              <a:t>, void *</a:t>
            </a:r>
            <a:r>
              <a:rPr lang="en-US" dirty="0" err="1">
                <a:latin typeface="Consolas" panose="020B0609020204030204" pitchFamily="49" charset="0"/>
                <a:cs typeface="Consolas" panose="020B0609020204030204" pitchFamily="49" charset="0"/>
              </a:rPr>
              <a:t>buf</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size_t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nbyte</a:t>
            </a:r>
            <a:r>
              <a:rPr lang="en-US" dirty="0">
                <a:latin typeface="Consolas" panose="020B0609020204030204" pitchFamily="49" charset="0"/>
                <a:cs typeface="Consolas" panose="020B0609020204030204" pitchFamily="49" charset="0"/>
              </a:rPr>
              <a:t>)</a:t>
            </a:r>
          </a:p>
          <a:p>
            <a:r>
              <a:rPr lang="en-US" dirty="0">
                <a:cs typeface="Consolas" panose="020B0609020204030204" pitchFamily="49" charset="0"/>
              </a:rPr>
              <a:t>Essentially this is a contract, where the function writer is telling everyone “to call the read” system call, pass </a:t>
            </a:r>
            <a:r>
              <a:rPr lang="en-US" dirty="0" err="1">
                <a:latin typeface="Consolas" panose="020B0609020204030204" pitchFamily="49" charset="0"/>
                <a:cs typeface="Consolas" panose="020B0609020204030204" pitchFamily="49" charset="0"/>
              </a:rPr>
              <a:t>fildes</a:t>
            </a:r>
            <a:r>
              <a:rPr lang="en-US" dirty="0">
                <a:cs typeface="Consolas" panose="020B0609020204030204" pitchFamily="49" charset="0"/>
              </a:rPr>
              <a:t> as the first argument, </a:t>
            </a:r>
            <a:r>
              <a:rPr lang="en-US" dirty="0" err="1">
                <a:latin typeface="Consolas" panose="020B0609020204030204" pitchFamily="49" charset="0"/>
                <a:cs typeface="Consolas" panose="020B0609020204030204" pitchFamily="49" charset="0"/>
              </a:rPr>
              <a:t>buf</a:t>
            </a:r>
            <a:r>
              <a:rPr lang="en-US" dirty="0">
                <a:cs typeface="Consolas" panose="020B0609020204030204" pitchFamily="49" charset="0"/>
              </a:rPr>
              <a:t> as the second argument, and </a:t>
            </a:r>
            <a:r>
              <a:rPr lang="en-US" dirty="0" err="1">
                <a:latin typeface="Consolas" panose="020B0609020204030204" pitchFamily="49" charset="0"/>
                <a:cs typeface="Consolas" panose="020B0609020204030204" pitchFamily="49" charset="0"/>
              </a:rPr>
              <a:t>nbyte</a:t>
            </a:r>
            <a:r>
              <a:rPr lang="en-US" dirty="0">
                <a:cs typeface="Consolas" panose="020B0609020204030204" pitchFamily="49" charset="0"/>
              </a:rPr>
              <a:t> as the third argument, and something of type </a:t>
            </a:r>
            <a:r>
              <a:rPr lang="en-US" dirty="0" err="1">
                <a:latin typeface="Consolas" panose="020B0609020204030204" pitchFamily="49" charset="0"/>
                <a:cs typeface="Consolas" panose="020B0609020204030204" pitchFamily="49" charset="0"/>
              </a:rPr>
              <a:t>ssize_t</a:t>
            </a:r>
            <a:r>
              <a:rPr lang="en-US" dirty="0">
                <a:latin typeface="Consolas" panose="020B0609020204030204" pitchFamily="49" charset="0"/>
                <a:cs typeface="Consolas" panose="020B0609020204030204" pitchFamily="49" charset="0"/>
              </a:rPr>
              <a:t> </a:t>
            </a:r>
            <a:r>
              <a:rPr lang="en-US" dirty="0">
                <a:cs typeface="Consolas" panose="020B0609020204030204" pitchFamily="49" charset="0"/>
              </a:rPr>
              <a:t>will be returned</a:t>
            </a:r>
          </a:p>
          <a:p>
            <a:pPr lvl="1"/>
            <a:r>
              <a:rPr lang="en-US" dirty="0">
                <a:cs typeface="Consolas" panose="020B0609020204030204" pitchFamily="49" charset="0"/>
              </a:rPr>
              <a:t>Where do you go to understand what is the semantics (aka meaning) of these parameters and the return value?</a:t>
            </a:r>
          </a:p>
        </p:txBody>
      </p:sp>
      <p:sp>
        <p:nvSpPr>
          <p:cNvPr id="4" name="Slide Number Placeholder 3">
            <a:extLst>
              <a:ext uri="{FF2B5EF4-FFF2-40B4-BE49-F238E27FC236}">
                <a16:creationId xmlns:a16="http://schemas.microsoft.com/office/drawing/2014/main" id="{AA8B9EED-DE62-E04D-BBE5-8E359BA6BDAB}"/>
              </a:ext>
            </a:extLst>
          </p:cNvPr>
          <p:cNvSpPr>
            <a:spLocks noGrp="1"/>
          </p:cNvSpPr>
          <p:nvPr>
            <p:ph type="sldNum" sz="quarter" idx="12"/>
          </p:nvPr>
        </p:nvSpPr>
        <p:spPr/>
        <p:txBody>
          <a:bodyPr/>
          <a:lstStyle/>
          <a:p>
            <a:fld id="{FCFB7E3C-6220-8942-988C-3F6E25750AD7}" type="slidenum">
              <a:rPr lang="en-US" smtClean="0"/>
              <a:t>4</a:t>
            </a:fld>
            <a:endParaRPr lang="en-US"/>
          </a:p>
        </p:txBody>
      </p:sp>
    </p:spTree>
    <p:extLst>
      <p:ext uri="{BB962C8B-B14F-4D97-AF65-F5344CB8AC3E}">
        <p14:creationId xmlns:p14="http://schemas.microsoft.com/office/powerpoint/2010/main" val="4020565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941AFE-49AA-C740-9169-1B0B05C5D90C}"/>
              </a:ext>
            </a:extLst>
          </p:cNvPr>
          <p:cNvSpPr/>
          <p:nvPr/>
        </p:nvSpPr>
        <p:spPr>
          <a:xfrm>
            <a:off x="77571" y="6415825"/>
            <a:ext cx="3412273"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 name="Content Placeholder 4"/>
          <p:cNvGraphicFramePr>
            <a:graphicFrameLocks noGrp="1"/>
          </p:cNvGraphicFramePr>
          <p:nvPr>
            <p:ph idx="1"/>
          </p:nvPr>
        </p:nvGraphicFramePr>
        <p:xfrm>
          <a:off x="479672" y="303902"/>
          <a:ext cx="2831284" cy="36576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344473">
                <a:tc>
                  <a:txBody>
                    <a:bodyPr/>
                    <a:lstStyle/>
                    <a:p>
                      <a:pPr algn="ctr"/>
                      <a:r>
                        <a:rPr lang="en-US" dirty="0">
                          <a:latin typeface="Consolas" charset="0"/>
                          <a:ea typeface="Consolas" charset="0"/>
                          <a:cs typeface="Consolas" charset="0"/>
                        </a:rPr>
                        <a:t>0x00005555</a:t>
                      </a:r>
                    </a:p>
                  </a:txBody>
                  <a:tcPr/>
                </a:tc>
                <a:extLst>
                  <a:ext uri="{0D108BD9-81ED-4DB2-BD59-A6C34878D82A}">
                    <a16:rowId xmlns:a16="http://schemas.microsoft.com/office/drawing/2014/main" val="10000"/>
                  </a:ext>
                </a:extLst>
              </a:tr>
              <a:tr h="344473">
                <a:tc>
                  <a:txBody>
                    <a:bodyPr/>
                    <a:lstStyle/>
                    <a:p>
                      <a:pPr algn="ctr"/>
                      <a:r>
                        <a:rPr lang="en-US" dirty="0">
                          <a:latin typeface="Consolas" charset="0"/>
                          <a:ea typeface="Consolas" charset="0"/>
                          <a:cs typeface="Consolas" charset="0"/>
                        </a:rPr>
                        <a:t>0x55554630</a:t>
                      </a:r>
                    </a:p>
                  </a:txBody>
                  <a:tcPr/>
                </a:tc>
                <a:extLst>
                  <a:ext uri="{0D108BD9-81ED-4DB2-BD59-A6C34878D82A}">
                    <a16:rowId xmlns:a16="http://schemas.microsoft.com/office/drawing/2014/main" val="10001"/>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2"/>
                  </a:ext>
                </a:extLst>
              </a:tr>
              <a:tr h="344473">
                <a:tc>
                  <a:txBody>
                    <a:bodyPr/>
                    <a:lstStyle/>
                    <a:p>
                      <a:pPr algn="ctr"/>
                      <a:r>
                        <a:rPr lang="en-US" dirty="0">
                          <a:latin typeface="Consolas" charset="0"/>
                          <a:ea typeface="Consolas" charset="0"/>
                          <a:cs typeface="Consolas" charset="0"/>
                        </a:rPr>
                        <a:t>…</a:t>
                      </a:r>
                    </a:p>
                  </a:txBody>
                  <a:tcPr/>
                </a:tc>
                <a:extLst>
                  <a:ext uri="{0D108BD9-81ED-4DB2-BD59-A6C34878D82A}">
                    <a16:rowId xmlns:a16="http://schemas.microsoft.com/office/drawing/2014/main" val="10003"/>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4"/>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5"/>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6"/>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7"/>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8"/>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9"/>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40</a:t>
            </a:fld>
            <a:endParaRPr lang="en-US"/>
          </a:p>
        </p:txBody>
      </p:sp>
      <p:sp>
        <p:nvSpPr>
          <p:cNvPr id="7" name="TextBox 6"/>
          <p:cNvSpPr txBox="1"/>
          <p:nvPr/>
        </p:nvSpPr>
        <p:spPr>
          <a:xfrm>
            <a:off x="479672" y="-65430"/>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0xFFFFFFFFFFFFFFFF</a:t>
            </a:r>
          </a:p>
        </p:txBody>
      </p:sp>
      <p:sp>
        <p:nvSpPr>
          <p:cNvPr id="8" name="TextBox 7"/>
          <p:cNvSpPr txBox="1"/>
          <p:nvPr/>
        </p:nvSpPr>
        <p:spPr>
          <a:xfrm>
            <a:off x="479673" y="3961502"/>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0x0000000000000000</a:t>
            </a:r>
          </a:p>
        </p:txBody>
      </p:sp>
      <p:graphicFrame>
        <p:nvGraphicFramePr>
          <p:cNvPr id="11" name="Table 10"/>
          <p:cNvGraphicFramePr>
            <a:graphicFrameLocks noGrp="1"/>
          </p:cNvGraphicFramePr>
          <p:nvPr/>
        </p:nvGraphicFramePr>
        <p:xfrm>
          <a:off x="50620" y="4433990"/>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0x28</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0xa</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0x7fffffffdd60</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0x7fffffffdd70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0x555555554623</a:t>
                      </a:r>
                    </a:p>
                  </a:txBody>
                  <a:tcPr/>
                </a:tc>
                <a:extLst>
                  <a:ext uri="{0D108BD9-81ED-4DB2-BD59-A6C34878D82A}">
                    <a16:rowId xmlns:a16="http://schemas.microsoft.com/office/drawing/2014/main" val="10004"/>
                  </a:ext>
                </a:extLst>
              </a:tr>
            </a:tbl>
          </a:graphicData>
        </a:graphic>
      </p:graphicFrame>
      <p:sp>
        <p:nvSpPr>
          <p:cNvPr id="17" name="Content Placeholder 2"/>
          <p:cNvSpPr txBox="1">
            <a:spLocks/>
          </p:cNvSpPr>
          <p:nvPr/>
        </p:nvSpPr>
        <p:spPr>
          <a:xfrm>
            <a:off x="4809074" y="190041"/>
            <a:ext cx="6225066" cy="666795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800" dirty="0" err="1">
                <a:solidFill>
                  <a:schemeClr val="accent2"/>
                </a:solidFill>
                <a:latin typeface="Consolas" charset="0"/>
                <a:ea typeface="Consolas" charset="0"/>
                <a:cs typeface="Consolas" charset="0"/>
              </a:rPr>
              <a:t>callee</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edi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r>
              <a:rPr lang="en-US" sz="1800" dirty="0" err="1">
                <a:solidFill>
                  <a:schemeClr val="tx2"/>
                </a:solidFill>
                <a:latin typeface="Consolas" charset="0"/>
                <a:ea typeface="Consolas" charset="0"/>
                <a:cs typeface="Consolas" charset="0"/>
              </a:rPr>
              <a:t>esi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edx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p>
          <a:p>
            <a:pPr marL="0" indent="0">
              <a:lnSpc>
                <a:spcPct val="80000"/>
              </a:lnSpc>
              <a:buNone/>
            </a:pPr>
            <a:r>
              <a:rPr lang="en-US" sz="1800" dirty="0">
                <a:latin typeface="Consolas" charset="0"/>
                <a:ea typeface="Consolas" charset="0"/>
                <a:cs typeface="Consolas" charset="0"/>
              </a:rPr>
              <a:t>  add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edx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add </a:t>
            </a:r>
            <a:r>
              <a:rPr lang="en-US" sz="1800" dirty="0">
                <a:solidFill>
                  <a:schemeClr val="tx2"/>
                </a:solidFill>
                <a:latin typeface="Consolas" charset="0"/>
                <a:ea typeface="Consolas" charset="0"/>
                <a:cs typeface="Consolas" charset="0"/>
              </a:rPr>
              <a:t>eax</a:t>
            </a:r>
            <a:r>
              <a:rPr lang="en-US" sz="1800" dirty="0">
                <a:latin typeface="Consolas" charset="0"/>
                <a:ea typeface="Consolas" charset="0"/>
                <a:cs typeface="Consolas" charset="0"/>
              </a:rPr>
              <a:t>,0x1</a:t>
            </a:r>
          </a:p>
          <a:p>
            <a:pPr marL="0" indent="0">
              <a:lnSpc>
                <a:spcPct val="80000"/>
              </a:lnSpc>
              <a:buNone/>
            </a:pPr>
            <a:r>
              <a:rPr lang="en-US" sz="1800" dirty="0">
                <a:latin typeface="Consolas" charset="0"/>
                <a:ea typeface="Consolas" charset="0"/>
                <a:cs typeface="Consolas" charset="0"/>
              </a:rPr>
              <a:t>  pop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ret </a:t>
            </a:r>
          </a:p>
          <a:p>
            <a:pPr marL="0" indent="0">
              <a:lnSpc>
                <a:spcPct val="80000"/>
              </a:lnSpc>
              <a:buNone/>
            </a:pPr>
            <a:r>
              <a:rPr lang="en-US" sz="1800" dirty="0">
                <a:solidFill>
                  <a:schemeClr val="accent2"/>
                </a:solidFill>
                <a:latin typeface="Consolas" charset="0"/>
                <a:ea typeface="Consolas" charset="0"/>
                <a:cs typeface="Consolas" charset="0"/>
              </a:rPr>
              <a:t>main</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sub </a:t>
            </a:r>
            <a:r>
              <a:rPr lang="en-US" sz="1800" dirty="0">
                <a:solidFill>
                  <a:schemeClr val="tx2"/>
                </a:solidFill>
                <a:latin typeface="Consolas" charset="0"/>
                <a:ea typeface="Consolas" charset="0"/>
                <a:cs typeface="Consolas" charset="0"/>
              </a:rPr>
              <a:t>rsp</a:t>
            </a:r>
            <a:r>
              <a:rPr lang="en-US" sz="1800" dirty="0">
                <a:latin typeface="Consolas" charset="0"/>
                <a:ea typeface="Consolas" charset="0"/>
                <a:cs typeface="Consolas" charset="0"/>
              </a:rPr>
              <a:t>,0x10</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esi</a:t>
            </a:r>
            <a:r>
              <a:rPr lang="en-US" sz="1800" dirty="0">
                <a:latin typeface="Consolas" charset="0"/>
                <a:ea typeface="Consolas" charset="0"/>
                <a:cs typeface="Consolas" charset="0"/>
              </a:rPr>
              <a:t>,0x28</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edi</a:t>
            </a:r>
            <a:r>
              <a:rPr lang="en-US" sz="1800" dirty="0">
                <a:latin typeface="Consolas" charset="0"/>
                <a:ea typeface="Consolas" charset="0"/>
                <a:cs typeface="Consolas" charset="0"/>
              </a:rPr>
              <a:t>,0xa</a:t>
            </a:r>
          </a:p>
          <a:p>
            <a:pPr marL="0" indent="0">
              <a:lnSpc>
                <a:spcPct val="80000"/>
              </a:lnSpc>
              <a:buNone/>
            </a:pPr>
            <a:r>
              <a:rPr lang="en-US" sz="1800" dirty="0">
                <a:latin typeface="Consolas" charset="0"/>
                <a:ea typeface="Consolas" charset="0"/>
                <a:cs typeface="Consolas" charset="0"/>
              </a:rPr>
              <a:t>  call 5fa &lt;</a:t>
            </a:r>
            <a:r>
              <a:rPr lang="en-US" sz="1800" dirty="0" err="1">
                <a:latin typeface="Consolas" charset="0"/>
                <a:ea typeface="Consolas" charset="0"/>
                <a:cs typeface="Consolas" charset="0"/>
              </a:rPr>
              <a:t>callee</a:t>
            </a:r>
            <a:r>
              <a:rPr lang="en-US" sz="1800" dirty="0">
                <a:latin typeface="Consolas" charset="0"/>
                <a:ea typeface="Consolas" charset="0"/>
                <a:cs typeface="Consolas" charset="0"/>
              </a:rPr>
              <a:t>&gt;</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eax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leave</a:t>
            </a:r>
          </a:p>
          <a:p>
            <a:pPr marL="0" indent="0">
              <a:lnSpc>
                <a:spcPct val="80000"/>
              </a:lnSpc>
              <a:buNone/>
            </a:pPr>
            <a:r>
              <a:rPr lang="en-US" sz="1800" dirty="0">
                <a:latin typeface="Consolas" charset="0"/>
                <a:ea typeface="Consolas" charset="0"/>
                <a:cs typeface="Consolas" charset="0"/>
              </a:rPr>
              <a:t>  ret</a:t>
            </a:r>
            <a:endParaRPr lang="en-US" sz="1800" b="1" dirty="0">
              <a:latin typeface="Consolas" charset="0"/>
              <a:ea typeface="Consolas" charset="0"/>
              <a:cs typeface="Consolas" charset="0"/>
            </a:endParaRPr>
          </a:p>
        </p:txBody>
      </p:sp>
      <p:sp>
        <p:nvSpPr>
          <p:cNvPr id="18" name="Right Arrow 17"/>
          <p:cNvSpPr/>
          <p:nvPr/>
        </p:nvSpPr>
        <p:spPr>
          <a:xfrm>
            <a:off x="4530468" y="492977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5" name="Right Arrow 14">
            <a:extLst>
              <a:ext uri="{FF2B5EF4-FFF2-40B4-BE49-F238E27FC236}">
                <a16:creationId xmlns:a16="http://schemas.microsoft.com/office/drawing/2014/main" id="{5A3BC3D9-0E43-A747-808A-E0E44D934A04}"/>
              </a:ext>
            </a:extLst>
          </p:cNvPr>
          <p:cNvSpPr/>
          <p:nvPr/>
        </p:nvSpPr>
        <p:spPr>
          <a:xfrm>
            <a:off x="77571" y="101832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6" name="Right Arrow 15">
            <a:extLst>
              <a:ext uri="{FF2B5EF4-FFF2-40B4-BE49-F238E27FC236}">
                <a16:creationId xmlns:a16="http://schemas.microsoft.com/office/drawing/2014/main" id="{1FFD1904-2815-4344-981E-E3FA6B1CF87F}"/>
              </a:ext>
            </a:extLst>
          </p:cNvPr>
          <p:cNvSpPr/>
          <p:nvPr/>
        </p:nvSpPr>
        <p:spPr>
          <a:xfrm>
            <a:off x="77571" y="1750701"/>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9" name="TextBox 18">
            <a:extLst>
              <a:ext uri="{FF2B5EF4-FFF2-40B4-BE49-F238E27FC236}">
                <a16:creationId xmlns:a16="http://schemas.microsoft.com/office/drawing/2014/main" id="{7441263C-08E4-2242-9E48-DC60AB1C7A0C}"/>
              </a:ext>
            </a:extLst>
          </p:cNvPr>
          <p:cNvSpPr txBox="1"/>
          <p:nvPr/>
        </p:nvSpPr>
        <p:spPr>
          <a:xfrm>
            <a:off x="3008506" y="14766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0x7f..fdd78</a:t>
            </a:r>
          </a:p>
        </p:txBody>
      </p:sp>
      <p:sp>
        <p:nvSpPr>
          <p:cNvPr id="20" name="TextBox 19">
            <a:extLst>
              <a:ext uri="{FF2B5EF4-FFF2-40B4-BE49-F238E27FC236}">
                <a16:creationId xmlns:a16="http://schemas.microsoft.com/office/drawing/2014/main" id="{981E8636-091E-5D4F-AC4A-60244FCBB3E9}"/>
              </a:ext>
            </a:extLst>
          </p:cNvPr>
          <p:cNvSpPr txBox="1"/>
          <p:nvPr/>
        </p:nvSpPr>
        <p:spPr>
          <a:xfrm>
            <a:off x="3041166" y="85652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21" name="TextBox 20">
            <a:extLst>
              <a:ext uri="{FF2B5EF4-FFF2-40B4-BE49-F238E27FC236}">
                <a16:creationId xmlns:a16="http://schemas.microsoft.com/office/drawing/2014/main" id="{CD075878-5533-BF4B-B0A7-DB03329CBC4B}"/>
              </a:ext>
            </a:extLst>
          </p:cNvPr>
          <p:cNvSpPr txBox="1"/>
          <p:nvPr/>
        </p:nvSpPr>
        <p:spPr>
          <a:xfrm>
            <a:off x="3041166" y="1588895"/>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0x7f..fdd60</a:t>
            </a:r>
          </a:p>
        </p:txBody>
      </p:sp>
    </p:spTree>
    <p:extLst>
      <p:ext uri="{BB962C8B-B14F-4D97-AF65-F5344CB8AC3E}">
        <p14:creationId xmlns:p14="http://schemas.microsoft.com/office/powerpoint/2010/main" val="6475582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941AFE-49AA-C740-9169-1B0B05C5D90C}"/>
              </a:ext>
            </a:extLst>
          </p:cNvPr>
          <p:cNvSpPr/>
          <p:nvPr/>
        </p:nvSpPr>
        <p:spPr>
          <a:xfrm>
            <a:off x="77571" y="6415825"/>
            <a:ext cx="3412273"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 name="Content Placeholder 4"/>
          <p:cNvGraphicFramePr>
            <a:graphicFrameLocks noGrp="1"/>
          </p:cNvGraphicFramePr>
          <p:nvPr>
            <p:ph idx="1"/>
          </p:nvPr>
        </p:nvGraphicFramePr>
        <p:xfrm>
          <a:off x="479672" y="303902"/>
          <a:ext cx="2831284" cy="36576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344473">
                <a:tc>
                  <a:txBody>
                    <a:bodyPr/>
                    <a:lstStyle/>
                    <a:p>
                      <a:pPr algn="ctr"/>
                      <a:r>
                        <a:rPr lang="en-US" dirty="0">
                          <a:latin typeface="Consolas" charset="0"/>
                          <a:ea typeface="Consolas" charset="0"/>
                          <a:cs typeface="Consolas" charset="0"/>
                        </a:rPr>
                        <a:t>0x00005555</a:t>
                      </a:r>
                    </a:p>
                  </a:txBody>
                  <a:tcPr/>
                </a:tc>
                <a:extLst>
                  <a:ext uri="{0D108BD9-81ED-4DB2-BD59-A6C34878D82A}">
                    <a16:rowId xmlns:a16="http://schemas.microsoft.com/office/drawing/2014/main" val="10000"/>
                  </a:ext>
                </a:extLst>
              </a:tr>
              <a:tr h="344473">
                <a:tc>
                  <a:txBody>
                    <a:bodyPr/>
                    <a:lstStyle/>
                    <a:p>
                      <a:pPr algn="ctr"/>
                      <a:r>
                        <a:rPr lang="en-US" dirty="0">
                          <a:latin typeface="Consolas" charset="0"/>
                          <a:ea typeface="Consolas" charset="0"/>
                          <a:cs typeface="Consolas" charset="0"/>
                        </a:rPr>
                        <a:t>0x55554630</a:t>
                      </a:r>
                    </a:p>
                  </a:txBody>
                  <a:tcPr/>
                </a:tc>
                <a:extLst>
                  <a:ext uri="{0D108BD9-81ED-4DB2-BD59-A6C34878D82A}">
                    <a16:rowId xmlns:a16="http://schemas.microsoft.com/office/drawing/2014/main" val="10001"/>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2"/>
                  </a:ext>
                </a:extLst>
              </a:tr>
              <a:tr h="344473">
                <a:tc>
                  <a:txBody>
                    <a:bodyPr/>
                    <a:lstStyle/>
                    <a:p>
                      <a:pPr algn="ctr"/>
                      <a:r>
                        <a:rPr lang="en-US" dirty="0">
                          <a:latin typeface="Consolas" charset="0"/>
                          <a:ea typeface="Consolas" charset="0"/>
                          <a:cs typeface="Consolas" charset="0"/>
                        </a:rPr>
                        <a:t>…</a:t>
                      </a:r>
                    </a:p>
                  </a:txBody>
                  <a:tcPr/>
                </a:tc>
                <a:extLst>
                  <a:ext uri="{0D108BD9-81ED-4DB2-BD59-A6C34878D82A}">
                    <a16:rowId xmlns:a16="http://schemas.microsoft.com/office/drawing/2014/main" val="10003"/>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4"/>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5"/>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6"/>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7"/>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8"/>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9"/>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41</a:t>
            </a:fld>
            <a:endParaRPr lang="en-US"/>
          </a:p>
        </p:txBody>
      </p:sp>
      <p:sp>
        <p:nvSpPr>
          <p:cNvPr id="7" name="TextBox 6"/>
          <p:cNvSpPr txBox="1"/>
          <p:nvPr/>
        </p:nvSpPr>
        <p:spPr>
          <a:xfrm>
            <a:off x="479672" y="-65430"/>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0xFFFFFFFFFFFFFFFF</a:t>
            </a:r>
          </a:p>
        </p:txBody>
      </p:sp>
      <p:sp>
        <p:nvSpPr>
          <p:cNvPr id="8" name="TextBox 7"/>
          <p:cNvSpPr txBox="1"/>
          <p:nvPr/>
        </p:nvSpPr>
        <p:spPr>
          <a:xfrm>
            <a:off x="479673" y="3961502"/>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0x0000000000000000</a:t>
            </a:r>
          </a:p>
        </p:txBody>
      </p:sp>
      <p:graphicFrame>
        <p:nvGraphicFramePr>
          <p:cNvPr id="11" name="Table 10"/>
          <p:cNvGraphicFramePr>
            <a:graphicFrameLocks noGrp="1"/>
          </p:cNvGraphicFramePr>
          <p:nvPr/>
        </p:nvGraphicFramePr>
        <p:xfrm>
          <a:off x="50620" y="4433990"/>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0x28</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0xa</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0x7fffffffdd60</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0x7fffffffdd70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0x555555554623</a:t>
                      </a:r>
                    </a:p>
                  </a:txBody>
                  <a:tcPr/>
                </a:tc>
                <a:extLst>
                  <a:ext uri="{0D108BD9-81ED-4DB2-BD59-A6C34878D82A}">
                    <a16:rowId xmlns:a16="http://schemas.microsoft.com/office/drawing/2014/main" val="10004"/>
                  </a:ext>
                </a:extLst>
              </a:tr>
            </a:tbl>
          </a:graphicData>
        </a:graphic>
      </p:graphicFrame>
      <p:sp>
        <p:nvSpPr>
          <p:cNvPr id="17" name="Content Placeholder 2"/>
          <p:cNvSpPr txBox="1">
            <a:spLocks/>
          </p:cNvSpPr>
          <p:nvPr/>
        </p:nvSpPr>
        <p:spPr>
          <a:xfrm>
            <a:off x="4809074" y="190041"/>
            <a:ext cx="6225066" cy="666795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800" dirty="0" err="1">
                <a:solidFill>
                  <a:schemeClr val="accent2"/>
                </a:solidFill>
                <a:latin typeface="Consolas" charset="0"/>
                <a:ea typeface="Consolas" charset="0"/>
                <a:cs typeface="Consolas" charset="0"/>
              </a:rPr>
              <a:t>callee</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edi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r>
              <a:rPr lang="en-US" sz="1800" dirty="0" err="1">
                <a:solidFill>
                  <a:schemeClr val="tx2"/>
                </a:solidFill>
                <a:latin typeface="Consolas" charset="0"/>
                <a:ea typeface="Consolas" charset="0"/>
                <a:cs typeface="Consolas" charset="0"/>
              </a:rPr>
              <a:t>esi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edx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p>
          <a:p>
            <a:pPr marL="0" indent="0">
              <a:lnSpc>
                <a:spcPct val="80000"/>
              </a:lnSpc>
              <a:buNone/>
            </a:pPr>
            <a:r>
              <a:rPr lang="en-US" sz="1800" dirty="0">
                <a:latin typeface="Consolas" charset="0"/>
                <a:ea typeface="Consolas" charset="0"/>
                <a:cs typeface="Consolas" charset="0"/>
              </a:rPr>
              <a:t>  add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edx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add </a:t>
            </a:r>
            <a:r>
              <a:rPr lang="en-US" sz="1800" dirty="0">
                <a:solidFill>
                  <a:schemeClr val="tx2"/>
                </a:solidFill>
                <a:latin typeface="Consolas" charset="0"/>
                <a:ea typeface="Consolas" charset="0"/>
                <a:cs typeface="Consolas" charset="0"/>
              </a:rPr>
              <a:t>eax</a:t>
            </a:r>
            <a:r>
              <a:rPr lang="en-US" sz="1800" dirty="0">
                <a:latin typeface="Consolas" charset="0"/>
                <a:ea typeface="Consolas" charset="0"/>
                <a:cs typeface="Consolas" charset="0"/>
              </a:rPr>
              <a:t>,0x1</a:t>
            </a:r>
          </a:p>
          <a:p>
            <a:pPr marL="0" indent="0">
              <a:lnSpc>
                <a:spcPct val="80000"/>
              </a:lnSpc>
              <a:buNone/>
            </a:pPr>
            <a:r>
              <a:rPr lang="en-US" sz="1800" dirty="0">
                <a:latin typeface="Consolas" charset="0"/>
                <a:ea typeface="Consolas" charset="0"/>
                <a:cs typeface="Consolas" charset="0"/>
              </a:rPr>
              <a:t>  pop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ret </a:t>
            </a:r>
          </a:p>
          <a:p>
            <a:pPr marL="0" indent="0">
              <a:lnSpc>
                <a:spcPct val="80000"/>
              </a:lnSpc>
              <a:buNone/>
            </a:pPr>
            <a:r>
              <a:rPr lang="en-US" sz="1800" dirty="0">
                <a:solidFill>
                  <a:schemeClr val="accent2"/>
                </a:solidFill>
                <a:latin typeface="Consolas" charset="0"/>
                <a:ea typeface="Consolas" charset="0"/>
                <a:cs typeface="Consolas" charset="0"/>
              </a:rPr>
              <a:t>main</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sub </a:t>
            </a:r>
            <a:r>
              <a:rPr lang="en-US" sz="1800" dirty="0">
                <a:solidFill>
                  <a:schemeClr val="tx2"/>
                </a:solidFill>
                <a:latin typeface="Consolas" charset="0"/>
                <a:ea typeface="Consolas" charset="0"/>
                <a:cs typeface="Consolas" charset="0"/>
              </a:rPr>
              <a:t>rsp</a:t>
            </a:r>
            <a:r>
              <a:rPr lang="en-US" sz="1800" dirty="0">
                <a:latin typeface="Consolas" charset="0"/>
                <a:ea typeface="Consolas" charset="0"/>
                <a:cs typeface="Consolas" charset="0"/>
              </a:rPr>
              <a:t>,0x10</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esi</a:t>
            </a:r>
            <a:r>
              <a:rPr lang="en-US" sz="1800" dirty="0">
                <a:latin typeface="Consolas" charset="0"/>
                <a:ea typeface="Consolas" charset="0"/>
                <a:cs typeface="Consolas" charset="0"/>
              </a:rPr>
              <a:t>,0x28</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edi</a:t>
            </a:r>
            <a:r>
              <a:rPr lang="en-US" sz="1800" dirty="0">
                <a:latin typeface="Consolas" charset="0"/>
                <a:ea typeface="Consolas" charset="0"/>
                <a:cs typeface="Consolas" charset="0"/>
              </a:rPr>
              <a:t>,0xa</a:t>
            </a:r>
          </a:p>
          <a:p>
            <a:pPr marL="0" indent="0">
              <a:lnSpc>
                <a:spcPct val="80000"/>
              </a:lnSpc>
              <a:buNone/>
            </a:pPr>
            <a:r>
              <a:rPr lang="en-US" sz="1800" dirty="0">
                <a:latin typeface="Consolas" charset="0"/>
                <a:ea typeface="Consolas" charset="0"/>
                <a:cs typeface="Consolas" charset="0"/>
              </a:rPr>
              <a:t>  call 5fa &lt;</a:t>
            </a:r>
            <a:r>
              <a:rPr lang="en-US" sz="1800" dirty="0" err="1">
                <a:latin typeface="Consolas" charset="0"/>
                <a:ea typeface="Consolas" charset="0"/>
                <a:cs typeface="Consolas" charset="0"/>
              </a:rPr>
              <a:t>callee</a:t>
            </a:r>
            <a:r>
              <a:rPr lang="en-US" sz="1800" dirty="0">
                <a:latin typeface="Consolas" charset="0"/>
                <a:ea typeface="Consolas" charset="0"/>
                <a:cs typeface="Consolas" charset="0"/>
              </a:rPr>
              <a:t>&gt;</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eax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leave</a:t>
            </a:r>
          </a:p>
          <a:p>
            <a:pPr marL="0" indent="0">
              <a:lnSpc>
                <a:spcPct val="80000"/>
              </a:lnSpc>
              <a:buNone/>
            </a:pPr>
            <a:r>
              <a:rPr lang="en-US" sz="1800" dirty="0">
                <a:latin typeface="Consolas" charset="0"/>
                <a:ea typeface="Consolas" charset="0"/>
                <a:cs typeface="Consolas" charset="0"/>
              </a:rPr>
              <a:t>  ret</a:t>
            </a:r>
            <a:endParaRPr lang="en-US" sz="1800" b="1" dirty="0">
              <a:latin typeface="Consolas" charset="0"/>
              <a:ea typeface="Consolas" charset="0"/>
              <a:cs typeface="Consolas" charset="0"/>
            </a:endParaRPr>
          </a:p>
        </p:txBody>
      </p:sp>
      <p:sp>
        <p:nvSpPr>
          <p:cNvPr id="18" name="Right Arrow 17"/>
          <p:cNvSpPr/>
          <p:nvPr/>
        </p:nvSpPr>
        <p:spPr>
          <a:xfrm>
            <a:off x="4530468" y="492977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3" name="Rectangle 2">
            <a:extLst>
              <a:ext uri="{FF2B5EF4-FFF2-40B4-BE49-F238E27FC236}">
                <a16:creationId xmlns:a16="http://schemas.microsoft.com/office/drawing/2014/main" id="{6CA7E38E-DFBB-DC46-90B4-DE442F91F4DC}"/>
              </a:ext>
            </a:extLst>
          </p:cNvPr>
          <p:cNvSpPr/>
          <p:nvPr/>
        </p:nvSpPr>
        <p:spPr>
          <a:xfrm>
            <a:off x="5827921" y="119236"/>
            <a:ext cx="1957587" cy="369332"/>
          </a:xfrm>
          <a:prstGeom prst="rect">
            <a:avLst/>
          </a:prstGeom>
          <a:noFill/>
        </p:spPr>
        <p:style>
          <a:lnRef idx="2">
            <a:schemeClr val="dk1"/>
          </a:lnRef>
          <a:fillRef idx="1">
            <a:schemeClr val="lt1"/>
          </a:fillRef>
          <a:effectRef idx="0">
            <a:schemeClr val="dk1"/>
          </a:effectRef>
          <a:fontRef idx="minor">
            <a:schemeClr val="dk1"/>
          </a:fontRef>
        </p:style>
        <p:txBody>
          <a:bodyPr wrap="none">
            <a:spAutoFit/>
          </a:bodyPr>
          <a:lstStyle/>
          <a:p>
            <a:r>
              <a:rPr lang="en-US" dirty="0">
                <a:latin typeface="Consolas" panose="020B0609020204030204" pitchFamily="49" charset="0"/>
                <a:cs typeface="Consolas" panose="020B0609020204030204" pitchFamily="49" charset="0"/>
              </a:rPr>
              <a:t>0x5555555545fa</a:t>
            </a:r>
          </a:p>
        </p:txBody>
      </p:sp>
      <p:cxnSp>
        <p:nvCxnSpPr>
          <p:cNvPr id="15" name="Straight Arrow Connector 14">
            <a:extLst>
              <a:ext uri="{FF2B5EF4-FFF2-40B4-BE49-F238E27FC236}">
                <a16:creationId xmlns:a16="http://schemas.microsoft.com/office/drawing/2014/main" id="{508C952C-FCD8-2445-8298-2A694239DAA3}"/>
              </a:ext>
            </a:extLst>
          </p:cNvPr>
          <p:cNvCxnSpPr/>
          <p:nvPr/>
        </p:nvCxnSpPr>
        <p:spPr>
          <a:xfrm flipV="1">
            <a:off x="5029200" y="486668"/>
            <a:ext cx="1779814" cy="4443108"/>
          </a:xfrm>
          <a:prstGeom prst="straightConnector1">
            <a:avLst/>
          </a:prstGeom>
          <a:ln w="76200">
            <a:headEnd type="none"/>
            <a:tailEnd type="triangle"/>
          </a:ln>
        </p:spPr>
        <p:style>
          <a:lnRef idx="2">
            <a:schemeClr val="accent1"/>
          </a:lnRef>
          <a:fillRef idx="0">
            <a:schemeClr val="accent1"/>
          </a:fillRef>
          <a:effectRef idx="1">
            <a:schemeClr val="accent1"/>
          </a:effectRef>
          <a:fontRef idx="minor">
            <a:schemeClr val="tx1"/>
          </a:fontRef>
        </p:style>
      </p:cxnSp>
      <p:sp>
        <p:nvSpPr>
          <p:cNvPr id="19" name="Right Arrow 18">
            <a:extLst>
              <a:ext uri="{FF2B5EF4-FFF2-40B4-BE49-F238E27FC236}">
                <a16:creationId xmlns:a16="http://schemas.microsoft.com/office/drawing/2014/main" id="{E467C266-1743-0845-9D1E-A65FA06D3346}"/>
              </a:ext>
            </a:extLst>
          </p:cNvPr>
          <p:cNvSpPr/>
          <p:nvPr/>
        </p:nvSpPr>
        <p:spPr>
          <a:xfrm>
            <a:off x="77571" y="101832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20" name="Right Arrow 19">
            <a:extLst>
              <a:ext uri="{FF2B5EF4-FFF2-40B4-BE49-F238E27FC236}">
                <a16:creationId xmlns:a16="http://schemas.microsoft.com/office/drawing/2014/main" id="{CE84CB01-4E48-8847-8CB0-758A13E1251E}"/>
              </a:ext>
            </a:extLst>
          </p:cNvPr>
          <p:cNvSpPr/>
          <p:nvPr/>
        </p:nvSpPr>
        <p:spPr>
          <a:xfrm>
            <a:off x="77571" y="1750701"/>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21" name="TextBox 20">
            <a:extLst>
              <a:ext uri="{FF2B5EF4-FFF2-40B4-BE49-F238E27FC236}">
                <a16:creationId xmlns:a16="http://schemas.microsoft.com/office/drawing/2014/main" id="{5E8FE9D8-0549-0142-89EE-C9BDC876B718}"/>
              </a:ext>
            </a:extLst>
          </p:cNvPr>
          <p:cNvSpPr txBox="1"/>
          <p:nvPr/>
        </p:nvSpPr>
        <p:spPr>
          <a:xfrm>
            <a:off x="3008506" y="14766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0x7f..fdd78</a:t>
            </a:r>
          </a:p>
        </p:txBody>
      </p:sp>
      <p:sp>
        <p:nvSpPr>
          <p:cNvPr id="22" name="TextBox 21">
            <a:extLst>
              <a:ext uri="{FF2B5EF4-FFF2-40B4-BE49-F238E27FC236}">
                <a16:creationId xmlns:a16="http://schemas.microsoft.com/office/drawing/2014/main" id="{DB685232-23ED-3642-A03D-72A01F3B8A18}"/>
              </a:ext>
            </a:extLst>
          </p:cNvPr>
          <p:cNvSpPr txBox="1"/>
          <p:nvPr/>
        </p:nvSpPr>
        <p:spPr>
          <a:xfrm>
            <a:off x="3041166" y="85652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23" name="TextBox 22">
            <a:extLst>
              <a:ext uri="{FF2B5EF4-FFF2-40B4-BE49-F238E27FC236}">
                <a16:creationId xmlns:a16="http://schemas.microsoft.com/office/drawing/2014/main" id="{0A2605A5-996E-8C4D-B54D-ED18290FA481}"/>
              </a:ext>
            </a:extLst>
          </p:cNvPr>
          <p:cNvSpPr txBox="1"/>
          <p:nvPr/>
        </p:nvSpPr>
        <p:spPr>
          <a:xfrm>
            <a:off x="3041166" y="1588895"/>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0x7f..fdd60</a:t>
            </a:r>
          </a:p>
        </p:txBody>
      </p:sp>
    </p:spTree>
    <p:extLst>
      <p:ext uri="{BB962C8B-B14F-4D97-AF65-F5344CB8AC3E}">
        <p14:creationId xmlns:p14="http://schemas.microsoft.com/office/powerpoint/2010/main" val="172198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941AFE-49AA-C740-9169-1B0B05C5D90C}"/>
              </a:ext>
            </a:extLst>
          </p:cNvPr>
          <p:cNvSpPr/>
          <p:nvPr/>
        </p:nvSpPr>
        <p:spPr>
          <a:xfrm>
            <a:off x="77571" y="6415825"/>
            <a:ext cx="3412273"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 name="Content Placeholder 4"/>
          <p:cNvGraphicFramePr>
            <a:graphicFrameLocks noGrp="1"/>
          </p:cNvGraphicFramePr>
          <p:nvPr>
            <p:ph idx="1"/>
          </p:nvPr>
        </p:nvGraphicFramePr>
        <p:xfrm>
          <a:off x="479672" y="303902"/>
          <a:ext cx="2831284" cy="36576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344473">
                <a:tc>
                  <a:txBody>
                    <a:bodyPr/>
                    <a:lstStyle/>
                    <a:p>
                      <a:pPr algn="ctr"/>
                      <a:r>
                        <a:rPr lang="en-US" dirty="0">
                          <a:latin typeface="Consolas" charset="0"/>
                          <a:ea typeface="Consolas" charset="0"/>
                          <a:cs typeface="Consolas" charset="0"/>
                        </a:rPr>
                        <a:t>0x00005555</a:t>
                      </a:r>
                    </a:p>
                  </a:txBody>
                  <a:tcPr/>
                </a:tc>
                <a:extLst>
                  <a:ext uri="{0D108BD9-81ED-4DB2-BD59-A6C34878D82A}">
                    <a16:rowId xmlns:a16="http://schemas.microsoft.com/office/drawing/2014/main" val="10000"/>
                  </a:ext>
                </a:extLst>
              </a:tr>
              <a:tr h="344473">
                <a:tc>
                  <a:txBody>
                    <a:bodyPr/>
                    <a:lstStyle/>
                    <a:p>
                      <a:pPr algn="ctr"/>
                      <a:r>
                        <a:rPr lang="en-US" dirty="0">
                          <a:latin typeface="Consolas" charset="0"/>
                          <a:ea typeface="Consolas" charset="0"/>
                          <a:cs typeface="Consolas" charset="0"/>
                        </a:rPr>
                        <a:t>0x55554630</a:t>
                      </a:r>
                    </a:p>
                  </a:txBody>
                  <a:tcPr/>
                </a:tc>
                <a:extLst>
                  <a:ext uri="{0D108BD9-81ED-4DB2-BD59-A6C34878D82A}">
                    <a16:rowId xmlns:a16="http://schemas.microsoft.com/office/drawing/2014/main" val="10001"/>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2"/>
                  </a:ext>
                </a:extLst>
              </a:tr>
              <a:tr h="344473">
                <a:tc>
                  <a:txBody>
                    <a:bodyPr/>
                    <a:lstStyle/>
                    <a:p>
                      <a:pPr algn="ctr"/>
                      <a:r>
                        <a:rPr lang="en-US" dirty="0">
                          <a:latin typeface="Consolas" charset="0"/>
                          <a:ea typeface="Consolas" charset="0"/>
                          <a:cs typeface="Consolas" charset="0"/>
                        </a:rPr>
                        <a:t>…</a:t>
                      </a:r>
                    </a:p>
                  </a:txBody>
                  <a:tcPr/>
                </a:tc>
                <a:extLst>
                  <a:ext uri="{0D108BD9-81ED-4DB2-BD59-A6C34878D82A}">
                    <a16:rowId xmlns:a16="http://schemas.microsoft.com/office/drawing/2014/main" val="10003"/>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4"/>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5"/>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6"/>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7"/>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8"/>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9"/>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42</a:t>
            </a:fld>
            <a:endParaRPr lang="en-US"/>
          </a:p>
        </p:txBody>
      </p:sp>
      <p:sp>
        <p:nvSpPr>
          <p:cNvPr id="7" name="TextBox 6"/>
          <p:cNvSpPr txBox="1"/>
          <p:nvPr/>
        </p:nvSpPr>
        <p:spPr>
          <a:xfrm>
            <a:off x="479672" y="-65430"/>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0xFFFFFFFFFFFFFFFF</a:t>
            </a:r>
          </a:p>
        </p:txBody>
      </p:sp>
      <p:sp>
        <p:nvSpPr>
          <p:cNvPr id="8" name="TextBox 7"/>
          <p:cNvSpPr txBox="1"/>
          <p:nvPr/>
        </p:nvSpPr>
        <p:spPr>
          <a:xfrm>
            <a:off x="479673" y="3961502"/>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0x0000000000000000</a:t>
            </a:r>
          </a:p>
        </p:txBody>
      </p:sp>
      <p:graphicFrame>
        <p:nvGraphicFramePr>
          <p:cNvPr id="11" name="Table 10"/>
          <p:cNvGraphicFramePr>
            <a:graphicFrameLocks noGrp="1"/>
          </p:cNvGraphicFramePr>
          <p:nvPr/>
        </p:nvGraphicFramePr>
        <p:xfrm>
          <a:off x="50620" y="4433990"/>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0x28</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0xa</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0x7fffffffdd60</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0x7fffffffdd70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0x555555554623</a:t>
                      </a:r>
                    </a:p>
                  </a:txBody>
                  <a:tcPr/>
                </a:tc>
                <a:extLst>
                  <a:ext uri="{0D108BD9-81ED-4DB2-BD59-A6C34878D82A}">
                    <a16:rowId xmlns:a16="http://schemas.microsoft.com/office/drawing/2014/main" val="10004"/>
                  </a:ext>
                </a:extLst>
              </a:tr>
            </a:tbl>
          </a:graphicData>
        </a:graphic>
      </p:graphicFrame>
      <p:sp>
        <p:nvSpPr>
          <p:cNvPr id="17" name="Content Placeholder 2"/>
          <p:cNvSpPr txBox="1">
            <a:spLocks/>
          </p:cNvSpPr>
          <p:nvPr/>
        </p:nvSpPr>
        <p:spPr>
          <a:xfrm>
            <a:off x="4809074" y="190041"/>
            <a:ext cx="6225066" cy="666795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800" dirty="0" err="1">
                <a:solidFill>
                  <a:schemeClr val="accent2"/>
                </a:solidFill>
                <a:latin typeface="Consolas" charset="0"/>
                <a:ea typeface="Consolas" charset="0"/>
                <a:cs typeface="Consolas" charset="0"/>
              </a:rPr>
              <a:t>callee</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edi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r>
              <a:rPr lang="en-US" sz="1800" dirty="0" err="1">
                <a:solidFill>
                  <a:schemeClr val="tx2"/>
                </a:solidFill>
                <a:latin typeface="Consolas" charset="0"/>
                <a:ea typeface="Consolas" charset="0"/>
                <a:cs typeface="Consolas" charset="0"/>
              </a:rPr>
              <a:t>esi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edx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p>
          <a:p>
            <a:pPr marL="0" indent="0">
              <a:lnSpc>
                <a:spcPct val="80000"/>
              </a:lnSpc>
              <a:buNone/>
            </a:pPr>
            <a:r>
              <a:rPr lang="en-US" sz="1800" dirty="0">
                <a:latin typeface="Consolas" charset="0"/>
                <a:ea typeface="Consolas" charset="0"/>
                <a:cs typeface="Consolas" charset="0"/>
              </a:rPr>
              <a:t>  add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edx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add </a:t>
            </a:r>
            <a:r>
              <a:rPr lang="en-US" sz="1800" dirty="0">
                <a:solidFill>
                  <a:schemeClr val="tx2"/>
                </a:solidFill>
                <a:latin typeface="Consolas" charset="0"/>
                <a:ea typeface="Consolas" charset="0"/>
                <a:cs typeface="Consolas" charset="0"/>
              </a:rPr>
              <a:t>eax</a:t>
            </a:r>
            <a:r>
              <a:rPr lang="en-US" sz="1800" dirty="0">
                <a:latin typeface="Consolas" charset="0"/>
                <a:ea typeface="Consolas" charset="0"/>
                <a:cs typeface="Consolas" charset="0"/>
              </a:rPr>
              <a:t>,0x1</a:t>
            </a:r>
          </a:p>
          <a:p>
            <a:pPr marL="0" indent="0">
              <a:lnSpc>
                <a:spcPct val="80000"/>
              </a:lnSpc>
              <a:buNone/>
            </a:pPr>
            <a:r>
              <a:rPr lang="en-US" sz="1800" dirty="0">
                <a:latin typeface="Consolas" charset="0"/>
                <a:ea typeface="Consolas" charset="0"/>
                <a:cs typeface="Consolas" charset="0"/>
              </a:rPr>
              <a:t>  pop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ret </a:t>
            </a:r>
          </a:p>
          <a:p>
            <a:pPr marL="0" indent="0">
              <a:lnSpc>
                <a:spcPct val="80000"/>
              </a:lnSpc>
              <a:buNone/>
            </a:pPr>
            <a:r>
              <a:rPr lang="en-US" sz="1800" dirty="0">
                <a:solidFill>
                  <a:schemeClr val="accent2"/>
                </a:solidFill>
                <a:latin typeface="Consolas" charset="0"/>
                <a:ea typeface="Consolas" charset="0"/>
                <a:cs typeface="Consolas" charset="0"/>
              </a:rPr>
              <a:t>main</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sub </a:t>
            </a:r>
            <a:r>
              <a:rPr lang="en-US" sz="1800" dirty="0">
                <a:solidFill>
                  <a:schemeClr val="tx2"/>
                </a:solidFill>
                <a:latin typeface="Consolas" charset="0"/>
                <a:ea typeface="Consolas" charset="0"/>
                <a:cs typeface="Consolas" charset="0"/>
              </a:rPr>
              <a:t>rsp</a:t>
            </a:r>
            <a:r>
              <a:rPr lang="en-US" sz="1800" dirty="0">
                <a:latin typeface="Consolas" charset="0"/>
                <a:ea typeface="Consolas" charset="0"/>
                <a:cs typeface="Consolas" charset="0"/>
              </a:rPr>
              <a:t>,0x10</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esi</a:t>
            </a:r>
            <a:r>
              <a:rPr lang="en-US" sz="1800" dirty="0">
                <a:latin typeface="Consolas" charset="0"/>
                <a:ea typeface="Consolas" charset="0"/>
                <a:cs typeface="Consolas" charset="0"/>
              </a:rPr>
              <a:t>,0x28</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edi</a:t>
            </a:r>
            <a:r>
              <a:rPr lang="en-US" sz="1800" dirty="0">
                <a:latin typeface="Consolas" charset="0"/>
                <a:ea typeface="Consolas" charset="0"/>
                <a:cs typeface="Consolas" charset="0"/>
              </a:rPr>
              <a:t>,0xa</a:t>
            </a:r>
          </a:p>
          <a:p>
            <a:pPr marL="0" indent="0">
              <a:lnSpc>
                <a:spcPct val="80000"/>
              </a:lnSpc>
              <a:buNone/>
            </a:pPr>
            <a:r>
              <a:rPr lang="en-US" sz="1800" dirty="0">
                <a:latin typeface="Consolas" charset="0"/>
                <a:ea typeface="Consolas" charset="0"/>
                <a:cs typeface="Consolas" charset="0"/>
              </a:rPr>
              <a:t>  call 5fa &lt;</a:t>
            </a:r>
            <a:r>
              <a:rPr lang="en-US" sz="1800" dirty="0" err="1">
                <a:latin typeface="Consolas" charset="0"/>
                <a:ea typeface="Consolas" charset="0"/>
                <a:cs typeface="Consolas" charset="0"/>
              </a:rPr>
              <a:t>callee</a:t>
            </a:r>
            <a:r>
              <a:rPr lang="en-US" sz="1800" dirty="0">
                <a:latin typeface="Consolas" charset="0"/>
                <a:ea typeface="Consolas" charset="0"/>
                <a:cs typeface="Consolas" charset="0"/>
              </a:rPr>
              <a:t>&gt;</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eax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leave</a:t>
            </a:r>
          </a:p>
          <a:p>
            <a:pPr marL="0" indent="0">
              <a:lnSpc>
                <a:spcPct val="80000"/>
              </a:lnSpc>
              <a:buNone/>
            </a:pPr>
            <a:r>
              <a:rPr lang="en-US" sz="1800" dirty="0">
                <a:latin typeface="Consolas" charset="0"/>
                <a:ea typeface="Consolas" charset="0"/>
                <a:cs typeface="Consolas" charset="0"/>
              </a:rPr>
              <a:t>  ret</a:t>
            </a:r>
            <a:endParaRPr lang="en-US" sz="1800" b="1" dirty="0">
              <a:latin typeface="Consolas" charset="0"/>
              <a:ea typeface="Consolas" charset="0"/>
              <a:cs typeface="Consolas" charset="0"/>
            </a:endParaRPr>
          </a:p>
        </p:txBody>
      </p:sp>
      <p:sp>
        <p:nvSpPr>
          <p:cNvPr id="18" name="Right Arrow 17"/>
          <p:cNvSpPr/>
          <p:nvPr/>
        </p:nvSpPr>
        <p:spPr>
          <a:xfrm>
            <a:off x="4530468" y="492977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3" name="Rectangle 2">
            <a:extLst>
              <a:ext uri="{FF2B5EF4-FFF2-40B4-BE49-F238E27FC236}">
                <a16:creationId xmlns:a16="http://schemas.microsoft.com/office/drawing/2014/main" id="{6CA7E38E-DFBB-DC46-90B4-DE442F91F4DC}"/>
              </a:ext>
            </a:extLst>
          </p:cNvPr>
          <p:cNvSpPr/>
          <p:nvPr/>
        </p:nvSpPr>
        <p:spPr>
          <a:xfrm>
            <a:off x="5827921" y="119236"/>
            <a:ext cx="1957587" cy="369332"/>
          </a:xfrm>
          <a:prstGeom prst="rect">
            <a:avLst/>
          </a:prstGeom>
          <a:noFill/>
        </p:spPr>
        <p:style>
          <a:lnRef idx="2">
            <a:schemeClr val="dk1"/>
          </a:lnRef>
          <a:fillRef idx="1">
            <a:schemeClr val="lt1"/>
          </a:fillRef>
          <a:effectRef idx="0">
            <a:schemeClr val="dk1"/>
          </a:effectRef>
          <a:fontRef idx="minor">
            <a:schemeClr val="dk1"/>
          </a:fontRef>
        </p:style>
        <p:txBody>
          <a:bodyPr wrap="none">
            <a:spAutoFit/>
          </a:bodyPr>
          <a:lstStyle/>
          <a:p>
            <a:r>
              <a:rPr lang="en-US" dirty="0">
                <a:latin typeface="Consolas" panose="020B0609020204030204" pitchFamily="49" charset="0"/>
                <a:cs typeface="Consolas" panose="020B0609020204030204" pitchFamily="49" charset="0"/>
              </a:rPr>
              <a:t>0x5555555545fa</a:t>
            </a:r>
          </a:p>
        </p:txBody>
      </p:sp>
      <p:cxnSp>
        <p:nvCxnSpPr>
          <p:cNvPr id="15" name="Straight Arrow Connector 14">
            <a:extLst>
              <a:ext uri="{FF2B5EF4-FFF2-40B4-BE49-F238E27FC236}">
                <a16:creationId xmlns:a16="http://schemas.microsoft.com/office/drawing/2014/main" id="{508C952C-FCD8-2445-8298-2A694239DAA3}"/>
              </a:ext>
            </a:extLst>
          </p:cNvPr>
          <p:cNvCxnSpPr/>
          <p:nvPr/>
        </p:nvCxnSpPr>
        <p:spPr>
          <a:xfrm flipV="1">
            <a:off x="5029200" y="486668"/>
            <a:ext cx="1779814" cy="4443108"/>
          </a:xfrm>
          <a:prstGeom prst="straightConnector1">
            <a:avLst/>
          </a:prstGeom>
          <a:ln w="76200">
            <a:headEnd type="none"/>
            <a:tailEnd type="triangle"/>
          </a:ln>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445040A5-AFBF-434B-8A30-461CE9C8C11D}"/>
              </a:ext>
            </a:extLst>
          </p:cNvPr>
          <p:cNvSpPr/>
          <p:nvPr/>
        </p:nvSpPr>
        <p:spPr>
          <a:xfrm>
            <a:off x="3186599" y="5078651"/>
            <a:ext cx="1957587" cy="369332"/>
          </a:xfrm>
          <a:prstGeom prst="rect">
            <a:avLst/>
          </a:prstGeom>
          <a:noFill/>
        </p:spPr>
        <p:style>
          <a:lnRef idx="2">
            <a:schemeClr val="dk1"/>
          </a:lnRef>
          <a:fillRef idx="1">
            <a:schemeClr val="lt1"/>
          </a:fillRef>
          <a:effectRef idx="0">
            <a:schemeClr val="dk1"/>
          </a:effectRef>
          <a:fontRef idx="minor">
            <a:schemeClr val="dk1"/>
          </a:fontRef>
        </p:style>
        <p:txBody>
          <a:bodyPr wrap="none">
            <a:spAutoFit/>
          </a:bodyPr>
          <a:lstStyle/>
          <a:p>
            <a:r>
              <a:rPr lang="en-US" dirty="0">
                <a:latin typeface="Consolas" panose="020B0609020204030204" pitchFamily="49" charset="0"/>
                <a:cs typeface="Consolas" panose="020B0609020204030204" pitchFamily="49" charset="0"/>
              </a:rPr>
              <a:t>0x555555554628</a:t>
            </a:r>
          </a:p>
        </p:txBody>
      </p:sp>
      <p:sp>
        <p:nvSpPr>
          <p:cNvPr id="20" name="Right Arrow 19">
            <a:extLst>
              <a:ext uri="{FF2B5EF4-FFF2-40B4-BE49-F238E27FC236}">
                <a16:creationId xmlns:a16="http://schemas.microsoft.com/office/drawing/2014/main" id="{13BEBDF2-D151-E04F-81A8-FD8B069B3EFC}"/>
              </a:ext>
            </a:extLst>
          </p:cNvPr>
          <p:cNvSpPr/>
          <p:nvPr/>
        </p:nvSpPr>
        <p:spPr>
          <a:xfrm>
            <a:off x="77571" y="101832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25" name="TextBox 24">
            <a:extLst>
              <a:ext uri="{FF2B5EF4-FFF2-40B4-BE49-F238E27FC236}">
                <a16:creationId xmlns:a16="http://schemas.microsoft.com/office/drawing/2014/main" id="{3F878B5D-9617-A04C-B05F-262575D563AA}"/>
              </a:ext>
            </a:extLst>
          </p:cNvPr>
          <p:cNvSpPr txBox="1"/>
          <p:nvPr/>
        </p:nvSpPr>
        <p:spPr>
          <a:xfrm>
            <a:off x="3008506" y="14766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0x7f..fdd78</a:t>
            </a:r>
          </a:p>
        </p:txBody>
      </p:sp>
      <p:sp>
        <p:nvSpPr>
          <p:cNvPr id="26" name="TextBox 25">
            <a:extLst>
              <a:ext uri="{FF2B5EF4-FFF2-40B4-BE49-F238E27FC236}">
                <a16:creationId xmlns:a16="http://schemas.microsoft.com/office/drawing/2014/main" id="{E4B44E18-A0E8-E14F-8B8D-B93CB731D38E}"/>
              </a:ext>
            </a:extLst>
          </p:cNvPr>
          <p:cNvSpPr txBox="1"/>
          <p:nvPr/>
        </p:nvSpPr>
        <p:spPr>
          <a:xfrm>
            <a:off x="3041166" y="85652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27" name="TextBox 26">
            <a:extLst>
              <a:ext uri="{FF2B5EF4-FFF2-40B4-BE49-F238E27FC236}">
                <a16:creationId xmlns:a16="http://schemas.microsoft.com/office/drawing/2014/main" id="{FE307B7A-3AF3-5C4D-8127-6C5EE81B591F}"/>
              </a:ext>
            </a:extLst>
          </p:cNvPr>
          <p:cNvSpPr txBox="1"/>
          <p:nvPr/>
        </p:nvSpPr>
        <p:spPr>
          <a:xfrm>
            <a:off x="3041166" y="1588895"/>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0x7f..fdd60</a:t>
            </a:r>
          </a:p>
        </p:txBody>
      </p:sp>
      <p:sp>
        <p:nvSpPr>
          <p:cNvPr id="28" name="Right Arrow 27">
            <a:extLst>
              <a:ext uri="{FF2B5EF4-FFF2-40B4-BE49-F238E27FC236}">
                <a16:creationId xmlns:a16="http://schemas.microsoft.com/office/drawing/2014/main" id="{DB41CBEC-3C51-6348-B202-304D5C3E6771}"/>
              </a:ext>
            </a:extLst>
          </p:cNvPr>
          <p:cNvSpPr/>
          <p:nvPr/>
        </p:nvSpPr>
        <p:spPr>
          <a:xfrm>
            <a:off x="77571" y="1750701"/>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Tree>
    <p:extLst>
      <p:ext uri="{BB962C8B-B14F-4D97-AF65-F5344CB8AC3E}">
        <p14:creationId xmlns:p14="http://schemas.microsoft.com/office/powerpoint/2010/main" val="33586082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941AFE-49AA-C740-9169-1B0B05C5D90C}"/>
              </a:ext>
            </a:extLst>
          </p:cNvPr>
          <p:cNvSpPr/>
          <p:nvPr/>
        </p:nvSpPr>
        <p:spPr>
          <a:xfrm>
            <a:off x="77571" y="6415825"/>
            <a:ext cx="3412273"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 name="Content Placeholder 4"/>
          <p:cNvGraphicFramePr>
            <a:graphicFrameLocks noGrp="1"/>
          </p:cNvGraphicFramePr>
          <p:nvPr>
            <p:ph idx="1"/>
          </p:nvPr>
        </p:nvGraphicFramePr>
        <p:xfrm>
          <a:off x="479672" y="303902"/>
          <a:ext cx="2831284" cy="36576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344473">
                <a:tc>
                  <a:txBody>
                    <a:bodyPr/>
                    <a:lstStyle/>
                    <a:p>
                      <a:pPr algn="ctr"/>
                      <a:r>
                        <a:rPr lang="en-US" dirty="0">
                          <a:latin typeface="Consolas" charset="0"/>
                          <a:ea typeface="Consolas" charset="0"/>
                          <a:cs typeface="Consolas" charset="0"/>
                        </a:rPr>
                        <a:t>0x00005555</a:t>
                      </a:r>
                    </a:p>
                  </a:txBody>
                  <a:tcPr/>
                </a:tc>
                <a:extLst>
                  <a:ext uri="{0D108BD9-81ED-4DB2-BD59-A6C34878D82A}">
                    <a16:rowId xmlns:a16="http://schemas.microsoft.com/office/drawing/2014/main" val="10000"/>
                  </a:ext>
                </a:extLst>
              </a:tr>
              <a:tr h="344473">
                <a:tc>
                  <a:txBody>
                    <a:bodyPr/>
                    <a:lstStyle/>
                    <a:p>
                      <a:pPr algn="ctr"/>
                      <a:r>
                        <a:rPr lang="en-US" dirty="0">
                          <a:latin typeface="Consolas" charset="0"/>
                          <a:ea typeface="Consolas" charset="0"/>
                          <a:cs typeface="Consolas" charset="0"/>
                        </a:rPr>
                        <a:t>0x55554630</a:t>
                      </a:r>
                    </a:p>
                  </a:txBody>
                  <a:tcPr/>
                </a:tc>
                <a:extLst>
                  <a:ext uri="{0D108BD9-81ED-4DB2-BD59-A6C34878D82A}">
                    <a16:rowId xmlns:a16="http://schemas.microsoft.com/office/drawing/2014/main" val="10001"/>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2"/>
                  </a:ext>
                </a:extLst>
              </a:tr>
              <a:tr h="344473">
                <a:tc>
                  <a:txBody>
                    <a:bodyPr/>
                    <a:lstStyle/>
                    <a:p>
                      <a:pPr algn="ctr"/>
                      <a:r>
                        <a:rPr lang="en-US" dirty="0">
                          <a:latin typeface="Consolas" charset="0"/>
                          <a:ea typeface="Consolas" charset="0"/>
                          <a:cs typeface="Consolas" charset="0"/>
                        </a:rPr>
                        <a:t>…</a:t>
                      </a:r>
                    </a:p>
                  </a:txBody>
                  <a:tcPr/>
                </a:tc>
                <a:extLst>
                  <a:ext uri="{0D108BD9-81ED-4DB2-BD59-A6C34878D82A}">
                    <a16:rowId xmlns:a16="http://schemas.microsoft.com/office/drawing/2014/main" val="10003"/>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4"/>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5"/>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6"/>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7"/>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8"/>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9"/>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43</a:t>
            </a:fld>
            <a:endParaRPr lang="en-US"/>
          </a:p>
        </p:txBody>
      </p:sp>
      <p:sp>
        <p:nvSpPr>
          <p:cNvPr id="7" name="TextBox 6"/>
          <p:cNvSpPr txBox="1"/>
          <p:nvPr/>
        </p:nvSpPr>
        <p:spPr>
          <a:xfrm>
            <a:off x="479672" y="-65430"/>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0xFFFFFFFFFFFFFFFF</a:t>
            </a:r>
          </a:p>
        </p:txBody>
      </p:sp>
      <p:sp>
        <p:nvSpPr>
          <p:cNvPr id="8" name="TextBox 7"/>
          <p:cNvSpPr txBox="1"/>
          <p:nvPr/>
        </p:nvSpPr>
        <p:spPr>
          <a:xfrm>
            <a:off x="479673" y="3961502"/>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0x0000000000000000</a:t>
            </a:r>
          </a:p>
        </p:txBody>
      </p:sp>
      <p:graphicFrame>
        <p:nvGraphicFramePr>
          <p:cNvPr id="11" name="Table 10"/>
          <p:cNvGraphicFramePr>
            <a:graphicFrameLocks noGrp="1"/>
          </p:cNvGraphicFramePr>
          <p:nvPr/>
        </p:nvGraphicFramePr>
        <p:xfrm>
          <a:off x="50620" y="4433990"/>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0x28</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0xa</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0x7fffffffdd60</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0x7fffffffdd70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0x555555554623</a:t>
                      </a:r>
                    </a:p>
                  </a:txBody>
                  <a:tcPr/>
                </a:tc>
                <a:extLst>
                  <a:ext uri="{0D108BD9-81ED-4DB2-BD59-A6C34878D82A}">
                    <a16:rowId xmlns:a16="http://schemas.microsoft.com/office/drawing/2014/main" val="10004"/>
                  </a:ext>
                </a:extLst>
              </a:tr>
            </a:tbl>
          </a:graphicData>
        </a:graphic>
      </p:graphicFrame>
      <p:sp>
        <p:nvSpPr>
          <p:cNvPr id="17" name="Content Placeholder 2"/>
          <p:cNvSpPr txBox="1">
            <a:spLocks/>
          </p:cNvSpPr>
          <p:nvPr/>
        </p:nvSpPr>
        <p:spPr>
          <a:xfrm>
            <a:off x="4809074" y="190041"/>
            <a:ext cx="6225066" cy="666795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800" dirty="0" err="1">
                <a:solidFill>
                  <a:schemeClr val="accent2"/>
                </a:solidFill>
                <a:latin typeface="Consolas" charset="0"/>
                <a:ea typeface="Consolas" charset="0"/>
                <a:cs typeface="Consolas" charset="0"/>
              </a:rPr>
              <a:t>callee</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edi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r>
              <a:rPr lang="en-US" sz="1800" dirty="0" err="1">
                <a:solidFill>
                  <a:schemeClr val="tx2"/>
                </a:solidFill>
                <a:latin typeface="Consolas" charset="0"/>
                <a:ea typeface="Consolas" charset="0"/>
                <a:cs typeface="Consolas" charset="0"/>
              </a:rPr>
              <a:t>esi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edx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p>
          <a:p>
            <a:pPr marL="0" indent="0">
              <a:lnSpc>
                <a:spcPct val="80000"/>
              </a:lnSpc>
              <a:buNone/>
            </a:pPr>
            <a:r>
              <a:rPr lang="en-US" sz="1800" dirty="0">
                <a:latin typeface="Consolas" charset="0"/>
                <a:ea typeface="Consolas" charset="0"/>
                <a:cs typeface="Consolas" charset="0"/>
              </a:rPr>
              <a:t>  add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edx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add </a:t>
            </a:r>
            <a:r>
              <a:rPr lang="en-US" sz="1800" dirty="0">
                <a:solidFill>
                  <a:schemeClr val="tx2"/>
                </a:solidFill>
                <a:latin typeface="Consolas" charset="0"/>
                <a:ea typeface="Consolas" charset="0"/>
                <a:cs typeface="Consolas" charset="0"/>
              </a:rPr>
              <a:t>eax</a:t>
            </a:r>
            <a:r>
              <a:rPr lang="en-US" sz="1800" dirty="0">
                <a:latin typeface="Consolas" charset="0"/>
                <a:ea typeface="Consolas" charset="0"/>
                <a:cs typeface="Consolas" charset="0"/>
              </a:rPr>
              <a:t>,0x1</a:t>
            </a:r>
          </a:p>
          <a:p>
            <a:pPr marL="0" indent="0">
              <a:lnSpc>
                <a:spcPct val="80000"/>
              </a:lnSpc>
              <a:buNone/>
            </a:pPr>
            <a:r>
              <a:rPr lang="en-US" sz="1800" dirty="0">
                <a:latin typeface="Consolas" charset="0"/>
                <a:ea typeface="Consolas" charset="0"/>
                <a:cs typeface="Consolas" charset="0"/>
              </a:rPr>
              <a:t>  pop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ret </a:t>
            </a:r>
          </a:p>
          <a:p>
            <a:pPr marL="0" indent="0">
              <a:lnSpc>
                <a:spcPct val="80000"/>
              </a:lnSpc>
              <a:buNone/>
            </a:pPr>
            <a:r>
              <a:rPr lang="en-US" sz="1800" dirty="0">
                <a:solidFill>
                  <a:schemeClr val="accent2"/>
                </a:solidFill>
                <a:latin typeface="Consolas" charset="0"/>
                <a:ea typeface="Consolas" charset="0"/>
                <a:cs typeface="Consolas" charset="0"/>
              </a:rPr>
              <a:t>main</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sub </a:t>
            </a:r>
            <a:r>
              <a:rPr lang="en-US" sz="1800" dirty="0">
                <a:solidFill>
                  <a:schemeClr val="tx2"/>
                </a:solidFill>
                <a:latin typeface="Consolas" charset="0"/>
                <a:ea typeface="Consolas" charset="0"/>
                <a:cs typeface="Consolas" charset="0"/>
              </a:rPr>
              <a:t>rsp</a:t>
            </a:r>
            <a:r>
              <a:rPr lang="en-US" sz="1800" dirty="0">
                <a:latin typeface="Consolas" charset="0"/>
                <a:ea typeface="Consolas" charset="0"/>
                <a:cs typeface="Consolas" charset="0"/>
              </a:rPr>
              <a:t>,0x10</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esi</a:t>
            </a:r>
            <a:r>
              <a:rPr lang="en-US" sz="1800" dirty="0">
                <a:latin typeface="Consolas" charset="0"/>
                <a:ea typeface="Consolas" charset="0"/>
                <a:cs typeface="Consolas" charset="0"/>
              </a:rPr>
              <a:t>,0x28</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edi</a:t>
            </a:r>
            <a:r>
              <a:rPr lang="en-US" sz="1800" dirty="0">
                <a:latin typeface="Consolas" charset="0"/>
                <a:ea typeface="Consolas" charset="0"/>
                <a:cs typeface="Consolas" charset="0"/>
              </a:rPr>
              <a:t>,0xa</a:t>
            </a:r>
          </a:p>
          <a:p>
            <a:pPr marL="0" indent="0">
              <a:lnSpc>
                <a:spcPct val="80000"/>
              </a:lnSpc>
              <a:buNone/>
            </a:pPr>
            <a:r>
              <a:rPr lang="en-US" sz="1800" dirty="0">
                <a:latin typeface="Consolas" charset="0"/>
                <a:ea typeface="Consolas" charset="0"/>
                <a:cs typeface="Consolas" charset="0"/>
              </a:rPr>
              <a:t>  call 5fa &lt;</a:t>
            </a:r>
            <a:r>
              <a:rPr lang="en-US" sz="1800" dirty="0" err="1">
                <a:latin typeface="Consolas" charset="0"/>
                <a:ea typeface="Consolas" charset="0"/>
                <a:cs typeface="Consolas" charset="0"/>
              </a:rPr>
              <a:t>callee</a:t>
            </a:r>
            <a:r>
              <a:rPr lang="en-US" sz="1800" dirty="0">
                <a:latin typeface="Consolas" charset="0"/>
                <a:ea typeface="Consolas" charset="0"/>
                <a:cs typeface="Consolas" charset="0"/>
              </a:rPr>
              <a:t>&gt;</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eax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leave</a:t>
            </a:r>
          </a:p>
          <a:p>
            <a:pPr marL="0" indent="0">
              <a:lnSpc>
                <a:spcPct val="80000"/>
              </a:lnSpc>
              <a:buNone/>
            </a:pPr>
            <a:r>
              <a:rPr lang="en-US" sz="1800" dirty="0">
                <a:latin typeface="Consolas" charset="0"/>
                <a:ea typeface="Consolas" charset="0"/>
                <a:cs typeface="Consolas" charset="0"/>
              </a:rPr>
              <a:t>  ret</a:t>
            </a:r>
            <a:endParaRPr lang="en-US" sz="1800" b="1" dirty="0">
              <a:latin typeface="Consolas" charset="0"/>
              <a:ea typeface="Consolas" charset="0"/>
              <a:cs typeface="Consolas" charset="0"/>
            </a:endParaRPr>
          </a:p>
        </p:txBody>
      </p:sp>
      <p:sp>
        <p:nvSpPr>
          <p:cNvPr id="18" name="Right Arrow 17"/>
          <p:cNvSpPr/>
          <p:nvPr/>
        </p:nvSpPr>
        <p:spPr>
          <a:xfrm>
            <a:off x="4530468" y="492977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3" name="Rectangle 2">
            <a:extLst>
              <a:ext uri="{FF2B5EF4-FFF2-40B4-BE49-F238E27FC236}">
                <a16:creationId xmlns:a16="http://schemas.microsoft.com/office/drawing/2014/main" id="{6CA7E38E-DFBB-DC46-90B4-DE442F91F4DC}"/>
              </a:ext>
            </a:extLst>
          </p:cNvPr>
          <p:cNvSpPr/>
          <p:nvPr/>
        </p:nvSpPr>
        <p:spPr>
          <a:xfrm>
            <a:off x="5827921" y="119236"/>
            <a:ext cx="1957587" cy="369332"/>
          </a:xfrm>
          <a:prstGeom prst="rect">
            <a:avLst/>
          </a:prstGeom>
          <a:noFill/>
        </p:spPr>
        <p:style>
          <a:lnRef idx="2">
            <a:schemeClr val="dk1"/>
          </a:lnRef>
          <a:fillRef idx="1">
            <a:schemeClr val="lt1"/>
          </a:fillRef>
          <a:effectRef idx="0">
            <a:schemeClr val="dk1"/>
          </a:effectRef>
          <a:fontRef idx="minor">
            <a:schemeClr val="dk1"/>
          </a:fontRef>
        </p:style>
        <p:txBody>
          <a:bodyPr wrap="none">
            <a:spAutoFit/>
          </a:bodyPr>
          <a:lstStyle/>
          <a:p>
            <a:r>
              <a:rPr lang="en-US" dirty="0">
                <a:latin typeface="Consolas" panose="020B0609020204030204" pitchFamily="49" charset="0"/>
                <a:cs typeface="Consolas" panose="020B0609020204030204" pitchFamily="49" charset="0"/>
              </a:rPr>
              <a:t>0x5555555545fa</a:t>
            </a:r>
          </a:p>
        </p:txBody>
      </p:sp>
      <p:sp>
        <p:nvSpPr>
          <p:cNvPr id="19" name="Rectangle 18">
            <a:extLst>
              <a:ext uri="{FF2B5EF4-FFF2-40B4-BE49-F238E27FC236}">
                <a16:creationId xmlns:a16="http://schemas.microsoft.com/office/drawing/2014/main" id="{445040A5-AFBF-434B-8A30-461CE9C8C11D}"/>
              </a:ext>
            </a:extLst>
          </p:cNvPr>
          <p:cNvSpPr/>
          <p:nvPr/>
        </p:nvSpPr>
        <p:spPr>
          <a:xfrm>
            <a:off x="3186599" y="5078651"/>
            <a:ext cx="1957587" cy="369332"/>
          </a:xfrm>
          <a:prstGeom prst="rect">
            <a:avLst/>
          </a:prstGeom>
          <a:noFill/>
        </p:spPr>
        <p:style>
          <a:lnRef idx="2">
            <a:schemeClr val="dk1"/>
          </a:lnRef>
          <a:fillRef idx="1">
            <a:schemeClr val="lt1"/>
          </a:fillRef>
          <a:effectRef idx="0">
            <a:schemeClr val="dk1"/>
          </a:effectRef>
          <a:fontRef idx="minor">
            <a:schemeClr val="dk1"/>
          </a:fontRef>
        </p:style>
        <p:txBody>
          <a:bodyPr wrap="none">
            <a:spAutoFit/>
          </a:bodyPr>
          <a:lstStyle/>
          <a:p>
            <a:r>
              <a:rPr lang="en-US" dirty="0">
                <a:latin typeface="Consolas" panose="020B0609020204030204" pitchFamily="49" charset="0"/>
                <a:cs typeface="Consolas" panose="020B0609020204030204" pitchFamily="49" charset="0"/>
              </a:rPr>
              <a:t>0x555555554628</a:t>
            </a:r>
          </a:p>
        </p:txBody>
      </p:sp>
      <p:sp>
        <p:nvSpPr>
          <p:cNvPr id="21" name="Right Arrow 20">
            <a:extLst>
              <a:ext uri="{FF2B5EF4-FFF2-40B4-BE49-F238E27FC236}">
                <a16:creationId xmlns:a16="http://schemas.microsoft.com/office/drawing/2014/main" id="{B88B9718-E59B-0B4F-A26B-89C5EB9500AE}"/>
              </a:ext>
            </a:extLst>
          </p:cNvPr>
          <p:cNvSpPr/>
          <p:nvPr/>
        </p:nvSpPr>
        <p:spPr>
          <a:xfrm>
            <a:off x="77571" y="101832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23" name="TextBox 22">
            <a:extLst>
              <a:ext uri="{FF2B5EF4-FFF2-40B4-BE49-F238E27FC236}">
                <a16:creationId xmlns:a16="http://schemas.microsoft.com/office/drawing/2014/main" id="{3553A552-E2D2-DF4F-8517-0AA567424E93}"/>
              </a:ext>
            </a:extLst>
          </p:cNvPr>
          <p:cNvSpPr txBox="1"/>
          <p:nvPr/>
        </p:nvSpPr>
        <p:spPr>
          <a:xfrm>
            <a:off x="3008506" y="14766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0x7f..fdd78</a:t>
            </a:r>
          </a:p>
        </p:txBody>
      </p:sp>
      <p:sp>
        <p:nvSpPr>
          <p:cNvPr id="24" name="TextBox 23">
            <a:extLst>
              <a:ext uri="{FF2B5EF4-FFF2-40B4-BE49-F238E27FC236}">
                <a16:creationId xmlns:a16="http://schemas.microsoft.com/office/drawing/2014/main" id="{EC4B2290-B58F-A247-B8E5-55675FBD84CF}"/>
              </a:ext>
            </a:extLst>
          </p:cNvPr>
          <p:cNvSpPr txBox="1"/>
          <p:nvPr/>
        </p:nvSpPr>
        <p:spPr>
          <a:xfrm>
            <a:off x="3041166" y="85652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25" name="TextBox 24">
            <a:extLst>
              <a:ext uri="{FF2B5EF4-FFF2-40B4-BE49-F238E27FC236}">
                <a16:creationId xmlns:a16="http://schemas.microsoft.com/office/drawing/2014/main" id="{F10EFC8D-E379-6243-A428-635D9A90AACD}"/>
              </a:ext>
            </a:extLst>
          </p:cNvPr>
          <p:cNvSpPr txBox="1"/>
          <p:nvPr/>
        </p:nvSpPr>
        <p:spPr>
          <a:xfrm>
            <a:off x="3041166" y="1588895"/>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0x7f..fdd60</a:t>
            </a:r>
          </a:p>
        </p:txBody>
      </p:sp>
      <p:cxnSp>
        <p:nvCxnSpPr>
          <p:cNvPr id="26" name="Straight Arrow Connector 25">
            <a:extLst>
              <a:ext uri="{FF2B5EF4-FFF2-40B4-BE49-F238E27FC236}">
                <a16:creationId xmlns:a16="http://schemas.microsoft.com/office/drawing/2014/main" id="{FC6AEE69-0966-0247-ADC2-935691E47E10}"/>
              </a:ext>
            </a:extLst>
          </p:cNvPr>
          <p:cNvCxnSpPr>
            <a:cxnSpLocks/>
          </p:cNvCxnSpPr>
          <p:nvPr/>
        </p:nvCxnSpPr>
        <p:spPr>
          <a:xfrm flipH="1" flipV="1">
            <a:off x="1910443" y="2511334"/>
            <a:ext cx="2254950" cy="2567317"/>
          </a:xfrm>
          <a:prstGeom prst="straightConnector1">
            <a:avLst/>
          </a:prstGeom>
          <a:ln w="76200">
            <a:headEnd type="none"/>
            <a:tailEnd type="triangle"/>
          </a:ln>
        </p:spPr>
        <p:style>
          <a:lnRef idx="2">
            <a:schemeClr val="accent1"/>
          </a:lnRef>
          <a:fillRef idx="0">
            <a:schemeClr val="accent1"/>
          </a:fillRef>
          <a:effectRef idx="1">
            <a:schemeClr val="accent1"/>
          </a:effectRef>
          <a:fontRef idx="minor">
            <a:schemeClr val="tx1"/>
          </a:fontRef>
        </p:style>
      </p:cxnSp>
      <p:sp>
        <p:nvSpPr>
          <p:cNvPr id="27" name="Right Arrow 26">
            <a:extLst>
              <a:ext uri="{FF2B5EF4-FFF2-40B4-BE49-F238E27FC236}">
                <a16:creationId xmlns:a16="http://schemas.microsoft.com/office/drawing/2014/main" id="{24C5906B-B2D7-D04A-9F1D-286BC690DA28}"/>
              </a:ext>
            </a:extLst>
          </p:cNvPr>
          <p:cNvSpPr/>
          <p:nvPr/>
        </p:nvSpPr>
        <p:spPr>
          <a:xfrm>
            <a:off x="77571" y="1750701"/>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Tree>
    <p:extLst>
      <p:ext uri="{BB962C8B-B14F-4D97-AF65-F5344CB8AC3E}">
        <p14:creationId xmlns:p14="http://schemas.microsoft.com/office/powerpoint/2010/main" val="35238452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941AFE-49AA-C740-9169-1B0B05C5D90C}"/>
              </a:ext>
            </a:extLst>
          </p:cNvPr>
          <p:cNvSpPr/>
          <p:nvPr/>
        </p:nvSpPr>
        <p:spPr>
          <a:xfrm>
            <a:off x="77571" y="6415825"/>
            <a:ext cx="3412273"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 name="Content Placeholder 4"/>
          <p:cNvGraphicFramePr>
            <a:graphicFrameLocks noGrp="1"/>
          </p:cNvGraphicFramePr>
          <p:nvPr>
            <p:ph idx="1"/>
          </p:nvPr>
        </p:nvGraphicFramePr>
        <p:xfrm>
          <a:off x="479672" y="303902"/>
          <a:ext cx="2831284" cy="36576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344473">
                <a:tc>
                  <a:txBody>
                    <a:bodyPr/>
                    <a:lstStyle/>
                    <a:p>
                      <a:pPr algn="ctr"/>
                      <a:r>
                        <a:rPr lang="en-US" dirty="0">
                          <a:latin typeface="Consolas" charset="0"/>
                          <a:ea typeface="Consolas" charset="0"/>
                          <a:cs typeface="Consolas" charset="0"/>
                        </a:rPr>
                        <a:t>0x00005555</a:t>
                      </a:r>
                    </a:p>
                  </a:txBody>
                  <a:tcPr/>
                </a:tc>
                <a:extLst>
                  <a:ext uri="{0D108BD9-81ED-4DB2-BD59-A6C34878D82A}">
                    <a16:rowId xmlns:a16="http://schemas.microsoft.com/office/drawing/2014/main" val="10000"/>
                  </a:ext>
                </a:extLst>
              </a:tr>
              <a:tr h="344473">
                <a:tc>
                  <a:txBody>
                    <a:bodyPr/>
                    <a:lstStyle/>
                    <a:p>
                      <a:pPr algn="ctr"/>
                      <a:r>
                        <a:rPr lang="en-US" dirty="0">
                          <a:latin typeface="Consolas" charset="0"/>
                          <a:ea typeface="Consolas" charset="0"/>
                          <a:cs typeface="Consolas" charset="0"/>
                        </a:rPr>
                        <a:t>0x55554630</a:t>
                      </a:r>
                    </a:p>
                  </a:txBody>
                  <a:tcPr/>
                </a:tc>
                <a:extLst>
                  <a:ext uri="{0D108BD9-81ED-4DB2-BD59-A6C34878D82A}">
                    <a16:rowId xmlns:a16="http://schemas.microsoft.com/office/drawing/2014/main" val="10001"/>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2"/>
                  </a:ext>
                </a:extLst>
              </a:tr>
              <a:tr h="344473">
                <a:tc>
                  <a:txBody>
                    <a:bodyPr/>
                    <a:lstStyle/>
                    <a:p>
                      <a:pPr algn="ctr"/>
                      <a:r>
                        <a:rPr lang="en-US" dirty="0">
                          <a:latin typeface="Consolas" charset="0"/>
                          <a:ea typeface="Consolas" charset="0"/>
                          <a:cs typeface="Consolas" charset="0"/>
                        </a:rPr>
                        <a:t>…</a:t>
                      </a:r>
                    </a:p>
                  </a:txBody>
                  <a:tcPr/>
                </a:tc>
                <a:extLst>
                  <a:ext uri="{0D108BD9-81ED-4DB2-BD59-A6C34878D82A}">
                    <a16:rowId xmlns:a16="http://schemas.microsoft.com/office/drawing/2014/main" val="10003"/>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4"/>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5"/>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6"/>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7"/>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8"/>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9"/>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44</a:t>
            </a:fld>
            <a:endParaRPr lang="en-US"/>
          </a:p>
        </p:txBody>
      </p:sp>
      <p:sp>
        <p:nvSpPr>
          <p:cNvPr id="7" name="TextBox 6"/>
          <p:cNvSpPr txBox="1"/>
          <p:nvPr/>
        </p:nvSpPr>
        <p:spPr>
          <a:xfrm>
            <a:off x="479672" y="-65430"/>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0xFFFFFFFFFFFFFFFF</a:t>
            </a:r>
          </a:p>
        </p:txBody>
      </p:sp>
      <p:sp>
        <p:nvSpPr>
          <p:cNvPr id="8" name="TextBox 7"/>
          <p:cNvSpPr txBox="1"/>
          <p:nvPr/>
        </p:nvSpPr>
        <p:spPr>
          <a:xfrm>
            <a:off x="479673" y="3961502"/>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0x0000000000000000</a:t>
            </a:r>
          </a:p>
        </p:txBody>
      </p:sp>
      <p:graphicFrame>
        <p:nvGraphicFramePr>
          <p:cNvPr id="11" name="Table 10"/>
          <p:cNvGraphicFramePr>
            <a:graphicFrameLocks noGrp="1"/>
          </p:cNvGraphicFramePr>
          <p:nvPr/>
        </p:nvGraphicFramePr>
        <p:xfrm>
          <a:off x="50620" y="4433990"/>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0x28</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0xa</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0x7fffffffdd60</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0x7fffffffdd70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0x5555555545fa</a:t>
                      </a:r>
                    </a:p>
                  </a:txBody>
                  <a:tcPr/>
                </a:tc>
                <a:extLst>
                  <a:ext uri="{0D108BD9-81ED-4DB2-BD59-A6C34878D82A}">
                    <a16:rowId xmlns:a16="http://schemas.microsoft.com/office/drawing/2014/main" val="10004"/>
                  </a:ext>
                </a:extLst>
              </a:tr>
            </a:tbl>
          </a:graphicData>
        </a:graphic>
      </p:graphicFrame>
      <p:sp>
        <p:nvSpPr>
          <p:cNvPr id="17" name="Content Placeholder 2"/>
          <p:cNvSpPr txBox="1">
            <a:spLocks/>
          </p:cNvSpPr>
          <p:nvPr/>
        </p:nvSpPr>
        <p:spPr>
          <a:xfrm>
            <a:off x="4809074" y="190041"/>
            <a:ext cx="6225066" cy="666795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800" dirty="0" err="1">
                <a:solidFill>
                  <a:schemeClr val="accent2"/>
                </a:solidFill>
                <a:latin typeface="Consolas" charset="0"/>
                <a:ea typeface="Consolas" charset="0"/>
                <a:cs typeface="Consolas" charset="0"/>
              </a:rPr>
              <a:t>callee</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edi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r>
              <a:rPr lang="en-US" sz="1800" dirty="0" err="1">
                <a:solidFill>
                  <a:schemeClr val="tx2"/>
                </a:solidFill>
                <a:latin typeface="Consolas" charset="0"/>
                <a:ea typeface="Consolas" charset="0"/>
                <a:cs typeface="Consolas" charset="0"/>
              </a:rPr>
              <a:t>esi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edx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p>
          <a:p>
            <a:pPr marL="0" indent="0">
              <a:lnSpc>
                <a:spcPct val="80000"/>
              </a:lnSpc>
              <a:buNone/>
            </a:pPr>
            <a:r>
              <a:rPr lang="en-US" sz="1800" dirty="0">
                <a:latin typeface="Consolas" charset="0"/>
                <a:ea typeface="Consolas" charset="0"/>
                <a:cs typeface="Consolas" charset="0"/>
              </a:rPr>
              <a:t>  add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edx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add </a:t>
            </a:r>
            <a:r>
              <a:rPr lang="en-US" sz="1800" dirty="0">
                <a:solidFill>
                  <a:schemeClr val="tx2"/>
                </a:solidFill>
                <a:latin typeface="Consolas" charset="0"/>
                <a:ea typeface="Consolas" charset="0"/>
                <a:cs typeface="Consolas" charset="0"/>
              </a:rPr>
              <a:t>eax</a:t>
            </a:r>
            <a:r>
              <a:rPr lang="en-US" sz="1800" dirty="0">
                <a:latin typeface="Consolas" charset="0"/>
                <a:ea typeface="Consolas" charset="0"/>
                <a:cs typeface="Consolas" charset="0"/>
              </a:rPr>
              <a:t>,0x1</a:t>
            </a:r>
          </a:p>
          <a:p>
            <a:pPr marL="0" indent="0">
              <a:lnSpc>
                <a:spcPct val="80000"/>
              </a:lnSpc>
              <a:buNone/>
            </a:pPr>
            <a:r>
              <a:rPr lang="en-US" sz="1800" dirty="0">
                <a:latin typeface="Consolas" charset="0"/>
                <a:ea typeface="Consolas" charset="0"/>
                <a:cs typeface="Consolas" charset="0"/>
              </a:rPr>
              <a:t>  pop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ret </a:t>
            </a:r>
          </a:p>
          <a:p>
            <a:pPr marL="0" indent="0">
              <a:lnSpc>
                <a:spcPct val="80000"/>
              </a:lnSpc>
              <a:buNone/>
            </a:pPr>
            <a:r>
              <a:rPr lang="en-US" sz="1800" dirty="0">
                <a:solidFill>
                  <a:schemeClr val="accent2"/>
                </a:solidFill>
                <a:latin typeface="Consolas" charset="0"/>
                <a:ea typeface="Consolas" charset="0"/>
                <a:cs typeface="Consolas" charset="0"/>
              </a:rPr>
              <a:t>main</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sub </a:t>
            </a:r>
            <a:r>
              <a:rPr lang="en-US" sz="1800" dirty="0">
                <a:solidFill>
                  <a:schemeClr val="tx2"/>
                </a:solidFill>
                <a:latin typeface="Consolas" charset="0"/>
                <a:ea typeface="Consolas" charset="0"/>
                <a:cs typeface="Consolas" charset="0"/>
              </a:rPr>
              <a:t>rsp</a:t>
            </a:r>
            <a:r>
              <a:rPr lang="en-US" sz="1800" dirty="0">
                <a:latin typeface="Consolas" charset="0"/>
                <a:ea typeface="Consolas" charset="0"/>
                <a:cs typeface="Consolas" charset="0"/>
              </a:rPr>
              <a:t>,0x10</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esi</a:t>
            </a:r>
            <a:r>
              <a:rPr lang="en-US" sz="1800" dirty="0">
                <a:latin typeface="Consolas" charset="0"/>
                <a:ea typeface="Consolas" charset="0"/>
                <a:cs typeface="Consolas" charset="0"/>
              </a:rPr>
              <a:t>,0x28</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edi</a:t>
            </a:r>
            <a:r>
              <a:rPr lang="en-US" sz="1800" dirty="0">
                <a:latin typeface="Consolas" charset="0"/>
                <a:ea typeface="Consolas" charset="0"/>
                <a:cs typeface="Consolas" charset="0"/>
              </a:rPr>
              <a:t>,0xa</a:t>
            </a:r>
          </a:p>
          <a:p>
            <a:pPr marL="0" indent="0">
              <a:lnSpc>
                <a:spcPct val="80000"/>
              </a:lnSpc>
              <a:buNone/>
            </a:pPr>
            <a:r>
              <a:rPr lang="en-US" sz="1800" dirty="0">
                <a:latin typeface="Consolas" charset="0"/>
                <a:ea typeface="Consolas" charset="0"/>
                <a:cs typeface="Consolas" charset="0"/>
              </a:rPr>
              <a:t>  call 5fa &lt;</a:t>
            </a:r>
            <a:r>
              <a:rPr lang="en-US" sz="1800" dirty="0" err="1">
                <a:latin typeface="Consolas" charset="0"/>
                <a:ea typeface="Consolas" charset="0"/>
                <a:cs typeface="Consolas" charset="0"/>
              </a:rPr>
              <a:t>callee</a:t>
            </a:r>
            <a:r>
              <a:rPr lang="en-US" sz="1800" dirty="0">
                <a:latin typeface="Consolas" charset="0"/>
                <a:ea typeface="Consolas" charset="0"/>
                <a:cs typeface="Consolas" charset="0"/>
              </a:rPr>
              <a:t>&gt;</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eax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leave</a:t>
            </a:r>
          </a:p>
          <a:p>
            <a:pPr marL="0" indent="0">
              <a:lnSpc>
                <a:spcPct val="80000"/>
              </a:lnSpc>
              <a:buNone/>
            </a:pPr>
            <a:r>
              <a:rPr lang="en-US" sz="1800" dirty="0">
                <a:latin typeface="Consolas" charset="0"/>
                <a:ea typeface="Consolas" charset="0"/>
                <a:cs typeface="Consolas" charset="0"/>
              </a:rPr>
              <a:t>  ret</a:t>
            </a:r>
            <a:endParaRPr lang="en-US" sz="1800" b="1" dirty="0">
              <a:latin typeface="Consolas" charset="0"/>
              <a:ea typeface="Consolas" charset="0"/>
              <a:cs typeface="Consolas" charset="0"/>
            </a:endParaRPr>
          </a:p>
        </p:txBody>
      </p:sp>
      <p:sp>
        <p:nvSpPr>
          <p:cNvPr id="18" name="Right Arrow 17"/>
          <p:cNvSpPr/>
          <p:nvPr/>
        </p:nvSpPr>
        <p:spPr>
          <a:xfrm>
            <a:off x="4750903" y="595600"/>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3" name="Rectangle 2">
            <a:extLst>
              <a:ext uri="{FF2B5EF4-FFF2-40B4-BE49-F238E27FC236}">
                <a16:creationId xmlns:a16="http://schemas.microsoft.com/office/drawing/2014/main" id="{6CA7E38E-DFBB-DC46-90B4-DE442F91F4DC}"/>
              </a:ext>
            </a:extLst>
          </p:cNvPr>
          <p:cNvSpPr/>
          <p:nvPr/>
        </p:nvSpPr>
        <p:spPr>
          <a:xfrm>
            <a:off x="5827921" y="119236"/>
            <a:ext cx="1957587" cy="369332"/>
          </a:xfrm>
          <a:prstGeom prst="rect">
            <a:avLst/>
          </a:prstGeom>
          <a:noFill/>
        </p:spPr>
        <p:style>
          <a:lnRef idx="2">
            <a:schemeClr val="dk1"/>
          </a:lnRef>
          <a:fillRef idx="1">
            <a:schemeClr val="lt1"/>
          </a:fillRef>
          <a:effectRef idx="0">
            <a:schemeClr val="dk1"/>
          </a:effectRef>
          <a:fontRef idx="minor">
            <a:schemeClr val="dk1"/>
          </a:fontRef>
        </p:style>
        <p:txBody>
          <a:bodyPr wrap="none">
            <a:spAutoFit/>
          </a:bodyPr>
          <a:lstStyle/>
          <a:p>
            <a:r>
              <a:rPr lang="en-US" dirty="0">
                <a:latin typeface="Consolas" panose="020B0609020204030204" pitchFamily="49" charset="0"/>
                <a:cs typeface="Consolas" panose="020B0609020204030204" pitchFamily="49" charset="0"/>
              </a:rPr>
              <a:t>0x5555555545fa</a:t>
            </a:r>
          </a:p>
        </p:txBody>
      </p:sp>
      <p:sp>
        <p:nvSpPr>
          <p:cNvPr id="19" name="Rectangle 18">
            <a:extLst>
              <a:ext uri="{FF2B5EF4-FFF2-40B4-BE49-F238E27FC236}">
                <a16:creationId xmlns:a16="http://schemas.microsoft.com/office/drawing/2014/main" id="{445040A5-AFBF-434B-8A30-461CE9C8C11D}"/>
              </a:ext>
            </a:extLst>
          </p:cNvPr>
          <p:cNvSpPr/>
          <p:nvPr/>
        </p:nvSpPr>
        <p:spPr>
          <a:xfrm>
            <a:off x="3186599" y="5078651"/>
            <a:ext cx="1957587" cy="369332"/>
          </a:xfrm>
          <a:prstGeom prst="rect">
            <a:avLst/>
          </a:prstGeom>
          <a:noFill/>
        </p:spPr>
        <p:style>
          <a:lnRef idx="2">
            <a:schemeClr val="dk1"/>
          </a:lnRef>
          <a:fillRef idx="1">
            <a:schemeClr val="lt1"/>
          </a:fillRef>
          <a:effectRef idx="0">
            <a:schemeClr val="dk1"/>
          </a:effectRef>
          <a:fontRef idx="minor">
            <a:schemeClr val="dk1"/>
          </a:fontRef>
        </p:style>
        <p:txBody>
          <a:bodyPr wrap="none">
            <a:spAutoFit/>
          </a:bodyPr>
          <a:lstStyle/>
          <a:p>
            <a:r>
              <a:rPr lang="en-US" dirty="0">
                <a:latin typeface="Consolas" panose="020B0609020204030204" pitchFamily="49" charset="0"/>
                <a:cs typeface="Consolas" panose="020B0609020204030204" pitchFamily="49" charset="0"/>
              </a:rPr>
              <a:t>0x555555554628</a:t>
            </a:r>
          </a:p>
        </p:txBody>
      </p:sp>
      <p:sp>
        <p:nvSpPr>
          <p:cNvPr id="20" name="Right Arrow 19">
            <a:extLst>
              <a:ext uri="{FF2B5EF4-FFF2-40B4-BE49-F238E27FC236}">
                <a16:creationId xmlns:a16="http://schemas.microsoft.com/office/drawing/2014/main" id="{E0F17E36-F0D3-3545-811C-04B789129323}"/>
              </a:ext>
            </a:extLst>
          </p:cNvPr>
          <p:cNvSpPr/>
          <p:nvPr/>
        </p:nvSpPr>
        <p:spPr>
          <a:xfrm>
            <a:off x="77571" y="101832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21" name="Right Arrow 20">
            <a:extLst>
              <a:ext uri="{FF2B5EF4-FFF2-40B4-BE49-F238E27FC236}">
                <a16:creationId xmlns:a16="http://schemas.microsoft.com/office/drawing/2014/main" id="{94EBB079-6DAB-DD4C-9510-810E7FBC6A61}"/>
              </a:ext>
            </a:extLst>
          </p:cNvPr>
          <p:cNvSpPr/>
          <p:nvPr/>
        </p:nvSpPr>
        <p:spPr>
          <a:xfrm>
            <a:off x="77571" y="1750701"/>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22" name="TextBox 21">
            <a:extLst>
              <a:ext uri="{FF2B5EF4-FFF2-40B4-BE49-F238E27FC236}">
                <a16:creationId xmlns:a16="http://schemas.microsoft.com/office/drawing/2014/main" id="{5BE2493B-CE05-604E-A981-28C582F44848}"/>
              </a:ext>
            </a:extLst>
          </p:cNvPr>
          <p:cNvSpPr txBox="1"/>
          <p:nvPr/>
        </p:nvSpPr>
        <p:spPr>
          <a:xfrm>
            <a:off x="3008506" y="14766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0x7f..fdd78</a:t>
            </a:r>
          </a:p>
        </p:txBody>
      </p:sp>
      <p:sp>
        <p:nvSpPr>
          <p:cNvPr id="23" name="TextBox 22">
            <a:extLst>
              <a:ext uri="{FF2B5EF4-FFF2-40B4-BE49-F238E27FC236}">
                <a16:creationId xmlns:a16="http://schemas.microsoft.com/office/drawing/2014/main" id="{4C170160-BA7F-D640-8565-3FCFFE8A6E16}"/>
              </a:ext>
            </a:extLst>
          </p:cNvPr>
          <p:cNvSpPr txBox="1"/>
          <p:nvPr/>
        </p:nvSpPr>
        <p:spPr>
          <a:xfrm>
            <a:off x="3041166" y="85652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24" name="TextBox 23">
            <a:extLst>
              <a:ext uri="{FF2B5EF4-FFF2-40B4-BE49-F238E27FC236}">
                <a16:creationId xmlns:a16="http://schemas.microsoft.com/office/drawing/2014/main" id="{50DEC157-3608-7443-9DA3-D5CEB6B1E6F9}"/>
              </a:ext>
            </a:extLst>
          </p:cNvPr>
          <p:cNvSpPr txBox="1"/>
          <p:nvPr/>
        </p:nvSpPr>
        <p:spPr>
          <a:xfrm>
            <a:off x="3041166" y="1588895"/>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0x7f..fdd60</a:t>
            </a:r>
          </a:p>
        </p:txBody>
      </p:sp>
      <p:cxnSp>
        <p:nvCxnSpPr>
          <p:cNvPr id="25" name="Straight Arrow Connector 24">
            <a:extLst>
              <a:ext uri="{FF2B5EF4-FFF2-40B4-BE49-F238E27FC236}">
                <a16:creationId xmlns:a16="http://schemas.microsoft.com/office/drawing/2014/main" id="{4570A2FA-73FC-F449-AA00-BBDDFA35706F}"/>
              </a:ext>
            </a:extLst>
          </p:cNvPr>
          <p:cNvCxnSpPr>
            <a:cxnSpLocks/>
          </p:cNvCxnSpPr>
          <p:nvPr/>
        </p:nvCxnSpPr>
        <p:spPr>
          <a:xfrm flipH="1" flipV="1">
            <a:off x="1910443" y="2511334"/>
            <a:ext cx="2254950" cy="2567317"/>
          </a:xfrm>
          <a:prstGeom prst="straightConnector1">
            <a:avLst/>
          </a:prstGeom>
          <a:ln w="76200">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68779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941AFE-49AA-C740-9169-1B0B05C5D90C}"/>
              </a:ext>
            </a:extLst>
          </p:cNvPr>
          <p:cNvSpPr/>
          <p:nvPr/>
        </p:nvSpPr>
        <p:spPr>
          <a:xfrm>
            <a:off x="77571" y="6415825"/>
            <a:ext cx="3412273"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 name="Content Placeholder 4"/>
          <p:cNvGraphicFramePr>
            <a:graphicFrameLocks noGrp="1"/>
          </p:cNvGraphicFramePr>
          <p:nvPr>
            <p:ph idx="1"/>
          </p:nvPr>
        </p:nvGraphicFramePr>
        <p:xfrm>
          <a:off x="479672" y="303902"/>
          <a:ext cx="2831284" cy="36576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344473">
                <a:tc>
                  <a:txBody>
                    <a:bodyPr/>
                    <a:lstStyle/>
                    <a:p>
                      <a:pPr algn="ctr"/>
                      <a:r>
                        <a:rPr lang="en-US" dirty="0">
                          <a:latin typeface="Consolas" charset="0"/>
                          <a:ea typeface="Consolas" charset="0"/>
                          <a:cs typeface="Consolas" charset="0"/>
                        </a:rPr>
                        <a:t>0x00005555</a:t>
                      </a:r>
                    </a:p>
                  </a:txBody>
                  <a:tcPr/>
                </a:tc>
                <a:extLst>
                  <a:ext uri="{0D108BD9-81ED-4DB2-BD59-A6C34878D82A}">
                    <a16:rowId xmlns:a16="http://schemas.microsoft.com/office/drawing/2014/main" val="10000"/>
                  </a:ext>
                </a:extLst>
              </a:tr>
              <a:tr h="344473">
                <a:tc>
                  <a:txBody>
                    <a:bodyPr/>
                    <a:lstStyle/>
                    <a:p>
                      <a:pPr algn="ctr"/>
                      <a:r>
                        <a:rPr lang="en-US" dirty="0">
                          <a:latin typeface="Consolas" charset="0"/>
                          <a:ea typeface="Consolas" charset="0"/>
                          <a:cs typeface="Consolas" charset="0"/>
                        </a:rPr>
                        <a:t>0x55554630</a:t>
                      </a:r>
                    </a:p>
                  </a:txBody>
                  <a:tcPr/>
                </a:tc>
                <a:extLst>
                  <a:ext uri="{0D108BD9-81ED-4DB2-BD59-A6C34878D82A}">
                    <a16:rowId xmlns:a16="http://schemas.microsoft.com/office/drawing/2014/main" val="10001"/>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2"/>
                  </a:ext>
                </a:extLst>
              </a:tr>
              <a:tr h="344473">
                <a:tc>
                  <a:txBody>
                    <a:bodyPr/>
                    <a:lstStyle/>
                    <a:p>
                      <a:pPr algn="ctr"/>
                      <a:r>
                        <a:rPr lang="en-US" dirty="0">
                          <a:latin typeface="Consolas" charset="0"/>
                          <a:ea typeface="Consolas" charset="0"/>
                          <a:cs typeface="Consolas" charset="0"/>
                        </a:rPr>
                        <a:t>…</a:t>
                      </a:r>
                    </a:p>
                  </a:txBody>
                  <a:tcPr/>
                </a:tc>
                <a:extLst>
                  <a:ext uri="{0D108BD9-81ED-4DB2-BD59-A6C34878D82A}">
                    <a16:rowId xmlns:a16="http://schemas.microsoft.com/office/drawing/2014/main" val="10003"/>
                  </a:ext>
                </a:extLst>
              </a:tr>
              <a:tr h="344473">
                <a:tc>
                  <a:txBody>
                    <a:bodyPr/>
                    <a:lstStyle/>
                    <a:p>
                      <a:pPr algn="ctr"/>
                      <a:r>
                        <a:rPr lang="en-US" dirty="0">
                          <a:latin typeface="Consolas" charset="0"/>
                          <a:ea typeface="Consolas" charset="0"/>
                          <a:cs typeface="Consolas" charset="0"/>
                        </a:rPr>
                        <a:t>0x00005555</a:t>
                      </a:r>
                    </a:p>
                  </a:txBody>
                  <a:tcPr/>
                </a:tc>
                <a:extLst>
                  <a:ext uri="{0D108BD9-81ED-4DB2-BD59-A6C34878D82A}">
                    <a16:rowId xmlns:a16="http://schemas.microsoft.com/office/drawing/2014/main" val="10004"/>
                  </a:ext>
                </a:extLst>
              </a:tr>
              <a:tr h="344473">
                <a:tc>
                  <a:txBody>
                    <a:bodyPr/>
                    <a:lstStyle/>
                    <a:p>
                      <a:pPr algn="ctr"/>
                      <a:r>
                        <a:rPr lang="en-US" dirty="0">
                          <a:latin typeface="Consolas" charset="0"/>
                          <a:ea typeface="Consolas" charset="0"/>
                          <a:cs typeface="Consolas" charset="0"/>
                        </a:rPr>
                        <a:t>0x55554628</a:t>
                      </a:r>
                    </a:p>
                  </a:txBody>
                  <a:tcPr/>
                </a:tc>
                <a:extLst>
                  <a:ext uri="{0D108BD9-81ED-4DB2-BD59-A6C34878D82A}">
                    <a16:rowId xmlns:a16="http://schemas.microsoft.com/office/drawing/2014/main" val="10005"/>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6"/>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7"/>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8"/>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9"/>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45</a:t>
            </a:fld>
            <a:endParaRPr lang="en-US"/>
          </a:p>
        </p:txBody>
      </p:sp>
      <p:sp>
        <p:nvSpPr>
          <p:cNvPr id="7" name="TextBox 6"/>
          <p:cNvSpPr txBox="1"/>
          <p:nvPr/>
        </p:nvSpPr>
        <p:spPr>
          <a:xfrm>
            <a:off x="479672" y="-65430"/>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0xFFFFFFFFFFFFFFFF</a:t>
            </a:r>
          </a:p>
        </p:txBody>
      </p:sp>
      <p:sp>
        <p:nvSpPr>
          <p:cNvPr id="8" name="TextBox 7"/>
          <p:cNvSpPr txBox="1"/>
          <p:nvPr/>
        </p:nvSpPr>
        <p:spPr>
          <a:xfrm>
            <a:off x="479673" y="3961502"/>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0x0000000000000000</a:t>
            </a:r>
          </a:p>
        </p:txBody>
      </p:sp>
      <p:graphicFrame>
        <p:nvGraphicFramePr>
          <p:cNvPr id="11" name="Table 10"/>
          <p:cNvGraphicFramePr>
            <a:graphicFrameLocks noGrp="1"/>
          </p:cNvGraphicFramePr>
          <p:nvPr/>
        </p:nvGraphicFramePr>
        <p:xfrm>
          <a:off x="50620" y="4433990"/>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0x28</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0xa</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0x7fffffffdd58</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0x7fffffffdd70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0x5555555545fa</a:t>
                      </a:r>
                    </a:p>
                  </a:txBody>
                  <a:tcPr/>
                </a:tc>
                <a:extLst>
                  <a:ext uri="{0D108BD9-81ED-4DB2-BD59-A6C34878D82A}">
                    <a16:rowId xmlns:a16="http://schemas.microsoft.com/office/drawing/2014/main" val="10004"/>
                  </a:ext>
                </a:extLst>
              </a:tr>
            </a:tbl>
          </a:graphicData>
        </a:graphic>
      </p:graphicFrame>
      <p:sp>
        <p:nvSpPr>
          <p:cNvPr id="17" name="Content Placeholder 2"/>
          <p:cNvSpPr txBox="1">
            <a:spLocks/>
          </p:cNvSpPr>
          <p:nvPr/>
        </p:nvSpPr>
        <p:spPr>
          <a:xfrm>
            <a:off x="4809074" y="190041"/>
            <a:ext cx="6225066" cy="666795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800" dirty="0" err="1">
                <a:solidFill>
                  <a:schemeClr val="accent2"/>
                </a:solidFill>
                <a:latin typeface="Consolas" charset="0"/>
                <a:ea typeface="Consolas" charset="0"/>
                <a:cs typeface="Consolas" charset="0"/>
              </a:rPr>
              <a:t>callee</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edi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r>
              <a:rPr lang="en-US" sz="1800" dirty="0" err="1">
                <a:solidFill>
                  <a:schemeClr val="tx2"/>
                </a:solidFill>
                <a:latin typeface="Consolas" charset="0"/>
                <a:ea typeface="Consolas" charset="0"/>
                <a:cs typeface="Consolas" charset="0"/>
              </a:rPr>
              <a:t>esi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edx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p>
          <a:p>
            <a:pPr marL="0" indent="0">
              <a:lnSpc>
                <a:spcPct val="80000"/>
              </a:lnSpc>
              <a:buNone/>
            </a:pPr>
            <a:r>
              <a:rPr lang="en-US" sz="1800" dirty="0">
                <a:latin typeface="Consolas" charset="0"/>
                <a:ea typeface="Consolas" charset="0"/>
                <a:cs typeface="Consolas" charset="0"/>
              </a:rPr>
              <a:t>  add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edx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add </a:t>
            </a:r>
            <a:r>
              <a:rPr lang="en-US" sz="1800" dirty="0">
                <a:solidFill>
                  <a:schemeClr val="tx2"/>
                </a:solidFill>
                <a:latin typeface="Consolas" charset="0"/>
                <a:ea typeface="Consolas" charset="0"/>
                <a:cs typeface="Consolas" charset="0"/>
              </a:rPr>
              <a:t>eax</a:t>
            </a:r>
            <a:r>
              <a:rPr lang="en-US" sz="1800" dirty="0">
                <a:latin typeface="Consolas" charset="0"/>
                <a:ea typeface="Consolas" charset="0"/>
                <a:cs typeface="Consolas" charset="0"/>
              </a:rPr>
              <a:t>,0x1</a:t>
            </a:r>
          </a:p>
          <a:p>
            <a:pPr marL="0" indent="0">
              <a:lnSpc>
                <a:spcPct val="80000"/>
              </a:lnSpc>
              <a:buNone/>
            </a:pPr>
            <a:r>
              <a:rPr lang="en-US" sz="1800" dirty="0">
                <a:latin typeface="Consolas" charset="0"/>
                <a:ea typeface="Consolas" charset="0"/>
                <a:cs typeface="Consolas" charset="0"/>
              </a:rPr>
              <a:t>  pop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ret </a:t>
            </a:r>
          </a:p>
          <a:p>
            <a:pPr marL="0" indent="0">
              <a:lnSpc>
                <a:spcPct val="80000"/>
              </a:lnSpc>
              <a:buNone/>
            </a:pPr>
            <a:r>
              <a:rPr lang="en-US" sz="1800" dirty="0">
                <a:solidFill>
                  <a:schemeClr val="accent2"/>
                </a:solidFill>
                <a:latin typeface="Consolas" charset="0"/>
                <a:ea typeface="Consolas" charset="0"/>
                <a:cs typeface="Consolas" charset="0"/>
              </a:rPr>
              <a:t>main</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sub </a:t>
            </a:r>
            <a:r>
              <a:rPr lang="en-US" sz="1800" dirty="0">
                <a:solidFill>
                  <a:schemeClr val="tx2"/>
                </a:solidFill>
                <a:latin typeface="Consolas" charset="0"/>
                <a:ea typeface="Consolas" charset="0"/>
                <a:cs typeface="Consolas" charset="0"/>
              </a:rPr>
              <a:t>rsp</a:t>
            </a:r>
            <a:r>
              <a:rPr lang="en-US" sz="1800" dirty="0">
                <a:latin typeface="Consolas" charset="0"/>
                <a:ea typeface="Consolas" charset="0"/>
                <a:cs typeface="Consolas" charset="0"/>
              </a:rPr>
              <a:t>,0x10</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esi</a:t>
            </a:r>
            <a:r>
              <a:rPr lang="en-US" sz="1800" dirty="0">
                <a:latin typeface="Consolas" charset="0"/>
                <a:ea typeface="Consolas" charset="0"/>
                <a:cs typeface="Consolas" charset="0"/>
              </a:rPr>
              <a:t>,0x28</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edi</a:t>
            </a:r>
            <a:r>
              <a:rPr lang="en-US" sz="1800" dirty="0">
                <a:latin typeface="Consolas" charset="0"/>
                <a:ea typeface="Consolas" charset="0"/>
                <a:cs typeface="Consolas" charset="0"/>
              </a:rPr>
              <a:t>,0xa</a:t>
            </a:r>
          </a:p>
          <a:p>
            <a:pPr marL="0" indent="0">
              <a:lnSpc>
                <a:spcPct val="80000"/>
              </a:lnSpc>
              <a:buNone/>
            </a:pPr>
            <a:r>
              <a:rPr lang="en-US" sz="1800" dirty="0">
                <a:latin typeface="Consolas" charset="0"/>
                <a:ea typeface="Consolas" charset="0"/>
                <a:cs typeface="Consolas" charset="0"/>
              </a:rPr>
              <a:t>  call 5fa &lt;</a:t>
            </a:r>
            <a:r>
              <a:rPr lang="en-US" sz="1800" dirty="0" err="1">
                <a:latin typeface="Consolas" charset="0"/>
                <a:ea typeface="Consolas" charset="0"/>
                <a:cs typeface="Consolas" charset="0"/>
              </a:rPr>
              <a:t>callee</a:t>
            </a:r>
            <a:r>
              <a:rPr lang="en-US" sz="1800" dirty="0">
                <a:latin typeface="Consolas" charset="0"/>
                <a:ea typeface="Consolas" charset="0"/>
                <a:cs typeface="Consolas" charset="0"/>
              </a:rPr>
              <a:t>&gt;</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eax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leave</a:t>
            </a:r>
          </a:p>
          <a:p>
            <a:pPr marL="0" indent="0">
              <a:lnSpc>
                <a:spcPct val="80000"/>
              </a:lnSpc>
              <a:buNone/>
            </a:pPr>
            <a:r>
              <a:rPr lang="en-US" sz="1800" dirty="0">
                <a:latin typeface="Consolas" charset="0"/>
                <a:ea typeface="Consolas" charset="0"/>
                <a:cs typeface="Consolas" charset="0"/>
              </a:rPr>
              <a:t>  ret</a:t>
            </a:r>
            <a:endParaRPr lang="en-US" sz="1800" b="1" dirty="0">
              <a:latin typeface="Consolas" charset="0"/>
              <a:ea typeface="Consolas" charset="0"/>
              <a:cs typeface="Consolas" charset="0"/>
            </a:endParaRPr>
          </a:p>
        </p:txBody>
      </p:sp>
      <p:sp>
        <p:nvSpPr>
          <p:cNvPr id="18" name="Right Arrow 17"/>
          <p:cNvSpPr/>
          <p:nvPr/>
        </p:nvSpPr>
        <p:spPr>
          <a:xfrm>
            <a:off x="4750903" y="595600"/>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3" name="Rectangle 2">
            <a:extLst>
              <a:ext uri="{FF2B5EF4-FFF2-40B4-BE49-F238E27FC236}">
                <a16:creationId xmlns:a16="http://schemas.microsoft.com/office/drawing/2014/main" id="{6CA7E38E-DFBB-DC46-90B4-DE442F91F4DC}"/>
              </a:ext>
            </a:extLst>
          </p:cNvPr>
          <p:cNvSpPr/>
          <p:nvPr/>
        </p:nvSpPr>
        <p:spPr>
          <a:xfrm>
            <a:off x="5827921" y="119236"/>
            <a:ext cx="1957587" cy="369332"/>
          </a:xfrm>
          <a:prstGeom prst="rect">
            <a:avLst/>
          </a:prstGeom>
          <a:noFill/>
        </p:spPr>
        <p:style>
          <a:lnRef idx="2">
            <a:schemeClr val="dk1"/>
          </a:lnRef>
          <a:fillRef idx="1">
            <a:schemeClr val="lt1"/>
          </a:fillRef>
          <a:effectRef idx="0">
            <a:schemeClr val="dk1"/>
          </a:effectRef>
          <a:fontRef idx="minor">
            <a:schemeClr val="dk1"/>
          </a:fontRef>
        </p:style>
        <p:txBody>
          <a:bodyPr wrap="none">
            <a:spAutoFit/>
          </a:bodyPr>
          <a:lstStyle/>
          <a:p>
            <a:r>
              <a:rPr lang="en-US" dirty="0">
                <a:latin typeface="Consolas" panose="020B0609020204030204" pitchFamily="49" charset="0"/>
                <a:cs typeface="Consolas" panose="020B0609020204030204" pitchFamily="49" charset="0"/>
              </a:rPr>
              <a:t>0x5555555545fa</a:t>
            </a:r>
          </a:p>
        </p:txBody>
      </p:sp>
      <p:cxnSp>
        <p:nvCxnSpPr>
          <p:cNvPr id="15" name="Straight Arrow Connector 14">
            <a:extLst>
              <a:ext uri="{FF2B5EF4-FFF2-40B4-BE49-F238E27FC236}">
                <a16:creationId xmlns:a16="http://schemas.microsoft.com/office/drawing/2014/main" id="{508C952C-FCD8-2445-8298-2A694239DAA3}"/>
              </a:ext>
            </a:extLst>
          </p:cNvPr>
          <p:cNvCxnSpPr>
            <a:cxnSpLocks/>
            <a:stCxn id="19" idx="0"/>
          </p:cNvCxnSpPr>
          <p:nvPr/>
        </p:nvCxnSpPr>
        <p:spPr>
          <a:xfrm flipH="1" flipV="1">
            <a:off x="1910443" y="2511334"/>
            <a:ext cx="2254950" cy="2567317"/>
          </a:xfrm>
          <a:prstGeom prst="straightConnector1">
            <a:avLst/>
          </a:prstGeom>
          <a:ln w="76200">
            <a:headEnd type="none"/>
            <a:tailEnd type="triangle"/>
          </a:ln>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445040A5-AFBF-434B-8A30-461CE9C8C11D}"/>
              </a:ext>
            </a:extLst>
          </p:cNvPr>
          <p:cNvSpPr/>
          <p:nvPr/>
        </p:nvSpPr>
        <p:spPr>
          <a:xfrm>
            <a:off x="3186599" y="5078651"/>
            <a:ext cx="1957587" cy="369332"/>
          </a:xfrm>
          <a:prstGeom prst="rect">
            <a:avLst/>
          </a:prstGeom>
          <a:noFill/>
        </p:spPr>
        <p:style>
          <a:lnRef idx="2">
            <a:schemeClr val="dk1"/>
          </a:lnRef>
          <a:fillRef idx="1">
            <a:schemeClr val="lt1"/>
          </a:fillRef>
          <a:effectRef idx="0">
            <a:schemeClr val="dk1"/>
          </a:effectRef>
          <a:fontRef idx="minor">
            <a:schemeClr val="dk1"/>
          </a:fontRef>
        </p:style>
        <p:txBody>
          <a:bodyPr wrap="none">
            <a:spAutoFit/>
          </a:bodyPr>
          <a:lstStyle/>
          <a:p>
            <a:r>
              <a:rPr lang="en-US" dirty="0">
                <a:latin typeface="Consolas" panose="020B0609020204030204" pitchFamily="49" charset="0"/>
                <a:cs typeface="Consolas" panose="020B0609020204030204" pitchFamily="49" charset="0"/>
              </a:rPr>
              <a:t>0x555555554628</a:t>
            </a:r>
          </a:p>
        </p:txBody>
      </p:sp>
      <p:sp>
        <p:nvSpPr>
          <p:cNvPr id="22" name="Right Arrow 21">
            <a:extLst>
              <a:ext uri="{FF2B5EF4-FFF2-40B4-BE49-F238E27FC236}">
                <a16:creationId xmlns:a16="http://schemas.microsoft.com/office/drawing/2014/main" id="{63AAB5D3-F25D-2D42-B0F3-85F195312DD6}"/>
              </a:ext>
            </a:extLst>
          </p:cNvPr>
          <p:cNvSpPr/>
          <p:nvPr/>
        </p:nvSpPr>
        <p:spPr>
          <a:xfrm>
            <a:off x="77571" y="101832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23" name="Right Arrow 22">
            <a:extLst>
              <a:ext uri="{FF2B5EF4-FFF2-40B4-BE49-F238E27FC236}">
                <a16:creationId xmlns:a16="http://schemas.microsoft.com/office/drawing/2014/main" id="{4E6A2A78-2F4F-8B49-A29E-FBB89D5166D3}"/>
              </a:ext>
            </a:extLst>
          </p:cNvPr>
          <p:cNvSpPr/>
          <p:nvPr/>
        </p:nvSpPr>
        <p:spPr>
          <a:xfrm>
            <a:off x="77571" y="2465615"/>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24" name="TextBox 23">
            <a:extLst>
              <a:ext uri="{FF2B5EF4-FFF2-40B4-BE49-F238E27FC236}">
                <a16:creationId xmlns:a16="http://schemas.microsoft.com/office/drawing/2014/main" id="{F11E5623-E6AF-A74F-98BE-3B4E9841BB2E}"/>
              </a:ext>
            </a:extLst>
          </p:cNvPr>
          <p:cNvSpPr txBox="1"/>
          <p:nvPr/>
        </p:nvSpPr>
        <p:spPr>
          <a:xfrm>
            <a:off x="3008506" y="14766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0x7f..fdd78</a:t>
            </a:r>
          </a:p>
        </p:txBody>
      </p:sp>
      <p:sp>
        <p:nvSpPr>
          <p:cNvPr id="25" name="TextBox 24">
            <a:extLst>
              <a:ext uri="{FF2B5EF4-FFF2-40B4-BE49-F238E27FC236}">
                <a16:creationId xmlns:a16="http://schemas.microsoft.com/office/drawing/2014/main" id="{9EAF47CF-301E-934A-A0F7-59E674FBE434}"/>
              </a:ext>
            </a:extLst>
          </p:cNvPr>
          <p:cNvSpPr txBox="1"/>
          <p:nvPr/>
        </p:nvSpPr>
        <p:spPr>
          <a:xfrm>
            <a:off x="3041166" y="85652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26" name="TextBox 25">
            <a:extLst>
              <a:ext uri="{FF2B5EF4-FFF2-40B4-BE49-F238E27FC236}">
                <a16:creationId xmlns:a16="http://schemas.microsoft.com/office/drawing/2014/main" id="{23F2B43B-BB56-0347-920E-F13F4F8A4B7A}"/>
              </a:ext>
            </a:extLst>
          </p:cNvPr>
          <p:cNvSpPr txBox="1"/>
          <p:nvPr/>
        </p:nvSpPr>
        <p:spPr>
          <a:xfrm>
            <a:off x="3041166" y="1588895"/>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0x7f..fdd60</a:t>
            </a:r>
          </a:p>
        </p:txBody>
      </p:sp>
      <p:sp>
        <p:nvSpPr>
          <p:cNvPr id="27" name="TextBox 26">
            <a:extLst>
              <a:ext uri="{FF2B5EF4-FFF2-40B4-BE49-F238E27FC236}">
                <a16:creationId xmlns:a16="http://schemas.microsoft.com/office/drawing/2014/main" id="{8CD6412F-2B5D-A34C-B523-5269492103E7}"/>
              </a:ext>
            </a:extLst>
          </p:cNvPr>
          <p:cNvSpPr txBox="1"/>
          <p:nvPr/>
        </p:nvSpPr>
        <p:spPr>
          <a:xfrm>
            <a:off x="3041165" y="232127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0x7f..fdd58</a:t>
            </a:r>
          </a:p>
        </p:txBody>
      </p:sp>
    </p:spTree>
    <p:extLst>
      <p:ext uri="{BB962C8B-B14F-4D97-AF65-F5344CB8AC3E}">
        <p14:creationId xmlns:p14="http://schemas.microsoft.com/office/powerpoint/2010/main" val="40008857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941AFE-49AA-C740-9169-1B0B05C5D90C}"/>
              </a:ext>
            </a:extLst>
          </p:cNvPr>
          <p:cNvSpPr/>
          <p:nvPr/>
        </p:nvSpPr>
        <p:spPr>
          <a:xfrm>
            <a:off x="77571" y="6415825"/>
            <a:ext cx="3412273"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 name="Content Placeholder 4"/>
          <p:cNvGraphicFramePr>
            <a:graphicFrameLocks noGrp="1"/>
          </p:cNvGraphicFramePr>
          <p:nvPr>
            <p:ph idx="1"/>
          </p:nvPr>
        </p:nvGraphicFramePr>
        <p:xfrm>
          <a:off x="479672" y="303902"/>
          <a:ext cx="2831284" cy="36576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344473">
                <a:tc>
                  <a:txBody>
                    <a:bodyPr/>
                    <a:lstStyle/>
                    <a:p>
                      <a:pPr algn="ctr"/>
                      <a:r>
                        <a:rPr lang="en-US" dirty="0">
                          <a:latin typeface="Consolas" charset="0"/>
                          <a:ea typeface="Consolas" charset="0"/>
                          <a:cs typeface="Consolas" charset="0"/>
                        </a:rPr>
                        <a:t>0x00005555</a:t>
                      </a:r>
                    </a:p>
                  </a:txBody>
                  <a:tcPr/>
                </a:tc>
                <a:extLst>
                  <a:ext uri="{0D108BD9-81ED-4DB2-BD59-A6C34878D82A}">
                    <a16:rowId xmlns:a16="http://schemas.microsoft.com/office/drawing/2014/main" val="10000"/>
                  </a:ext>
                </a:extLst>
              </a:tr>
              <a:tr h="344473">
                <a:tc>
                  <a:txBody>
                    <a:bodyPr/>
                    <a:lstStyle/>
                    <a:p>
                      <a:pPr algn="ctr"/>
                      <a:r>
                        <a:rPr lang="en-US" dirty="0">
                          <a:latin typeface="Consolas" charset="0"/>
                          <a:ea typeface="Consolas" charset="0"/>
                          <a:cs typeface="Consolas" charset="0"/>
                        </a:rPr>
                        <a:t>0x55554630</a:t>
                      </a:r>
                    </a:p>
                  </a:txBody>
                  <a:tcPr/>
                </a:tc>
                <a:extLst>
                  <a:ext uri="{0D108BD9-81ED-4DB2-BD59-A6C34878D82A}">
                    <a16:rowId xmlns:a16="http://schemas.microsoft.com/office/drawing/2014/main" val="10001"/>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2"/>
                  </a:ext>
                </a:extLst>
              </a:tr>
              <a:tr h="344473">
                <a:tc>
                  <a:txBody>
                    <a:bodyPr/>
                    <a:lstStyle/>
                    <a:p>
                      <a:pPr algn="ctr"/>
                      <a:r>
                        <a:rPr lang="en-US" dirty="0">
                          <a:latin typeface="Consolas" charset="0"/>
                          <a:ea typeface="Consolas" charset="0"/>
                          <a:cs typeface="Consolas" charset="0"/>
                        </a:rPr>
                        <a:t>…</a:t>
                      </a:r>
                    </a:p>
                  </a:txBody>
                  <a:tcPr/>
                </a:tc>
                <a:extLst>
                  <a:ext uri="{0D108BD9-81ED-4DB2-BD59-A6C34878D82A}">
                    <a16:rowId xmlns:a16="http://schemas.microsoft.com/office/drawing/2014/main" val="10003"/>
                  </a:ext>
                </a:extLst>
              </a:tr>
              <a:tr h="344473">
                <a:tc>
                  <a:txBody>
                    <a:bodyPr/>
                    <a:lstStyle/>
                    <a:p>
                      <a:pPr algn="ctr"/>
                      <a:r>
                        <a:rPr lang="en-US" dirty="0">
                          <a:latin typeface="Consolas" charset="0"/>
                          <a:ea typeface="Consolas" charset="0"/>
                          <a:cs typeface="Consolas" charset="0"/>
                        </a:rPr>
                        <a:t>0x00005555</a:t>
                      </a:r>
                    </a:p>
                  </a:txBody>
                  <a:tcPr/>
                </a:tc>
                <a:extLst>
                  <a:ext uri="{0D108BD9-81ED-4DB2-BD59-A6C34878D82A}">
                    <a16:rowId xmlns:a16="http://schemas.microsoft.com/office/drawing/2014/main" val="10004"/>
                  </a:ext>
                </a:extLst>
              </a:tr>
              <a:tr h="344473">
                <a:tc>
                  <a:txBody>
                    <a:bodyPr/>
                    <a:lstStyle/>
                    <a:p>
                      <a:pPr algn="ctr"/>
                      <a:r>
                        <a:rPr lang="en-US" dirty="0">
                          <a:latin typeface="Consolas" charset="0"/>
                          <a:ea typeface="Consolas" charset="0"/>
                          <a:cs typeface="Consolas" charset="0"/>
                        </a:rPr>
                        <a:t>0x55554628</a:t>
                      </a:r>
                    </a:p>
                  </a:txBody>
                  <a:tcPr/>
                </a:tc>
                <a:extLst>
                  <a:ext uri="{0D108BD9-81ED-4DB2-BD59-A6C34878D82A}">
                    <a16:rowId xmlns:a16="http://schemas.microsoft.com/office/drawing/2014/main" val="10005"/>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6"/>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7"/>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8"/>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9"/>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46</a:t>
            </a:fld>
            <a:endParaRPr lang="en-US"/>
          </a:p>
        </p:txBody>
      </p:sp>
      <p:sp>
        <p:nvSpPr>
          <p:cNvPr id="6" name="Right Arrow 5"/>
          <p:cNvSpPr/>
          <p:nvPr/>
        </p:nvSpPr>
        <p:spPr>
          <a:xfrm>
            <a:off x="77571" y="101832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7" name="TextBox 6"/>
          <p:cNvSpPr txBox="1"/>
          <p:nvPr/>
        </p:nvSpPr>
        <p:spPr>
          <a:xfrm>
            <a:off x="479672" y="-65430"/>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0xFFFFFFFFFFFFFFFF</a:t>
            </a:r>
          </a:p>
        </p:txBody>
      </p:sp>
      <p:sp>
        <p:nvSpPr>
          <p:cNvPr id="8" name="TextBox 7"/>
          <p:cNvSpPr txBox="1"/>
          <p:nvPr/>
        </p:nvSpPr>
        <p:spPr>
          <a:xfrm>
            <a:off x="479673" y="3961502"/>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0x0000000000000000</a:t>
            </a:r>
          </a:p>
        </p:txBody>
      </p:sp>
      <p:sp>
        <p:nvSpPr>
          <p:cNvPr id="9" name="TextBox 8"/>
          <p:cNvSpPr txBox="1"/>
          <p:nvPr/>
        </p:nvSpPr>
        <p:spPr>
          <a:xfrm>
            <a:off x="3008506" y="14766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0x7f..fdd78</a:t>
            </a:r>
          </a:p>
        </p:txBody>
      </p:sp>
      <p:graphicFrame>
        <p:nvGraphicFramePr>
          <p:cNvPr id="11" name="Table 10"/>
          <p:cNvGraphicFramePr>
            <a:graphicFrameLocks noGrp="1"/>
          </p:cNvGraphicFramePr>
          <p:nvPr/>
        </p:nvGraphicFramePr>
        <p:xfrm>
          <a:off x="50620" y="4433990"/>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0x28</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0xa</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0x7fffffffdd58</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0x7fffffffdd70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0x5555555545fa</a:t>
                      </a:r>
                    </a:p>
                  </a:txBody>
                  <a:tcPr/>
                </a:tc>
                <a:extLst>
                  <a:ext uri="{0D108BD9-81ED-4DB2-BD59-A6C34878D82A}">
                    <a16:rowId xmlns:a16="http://schemas.microsoft.com/office/drawing/2014/main" val="10004"/>
                  </a:ext>
                </a:extLst>
              </a:tr>
            </a:tbl>
          </a:graphicData>
        </a:graphic>
      </p:graphicFrame>
      <p:sp>
        <p:nvSpPr>
          <p:cNvPr id="17" name="Content Placeholder 2"/>
          <p:cNvSpPr txBox="1">
            <a:spLocks/>
          </p:cNvSpPr>
          <p:nvPr/>
        </p:nvSpPr>
        <p:spPr>
          <a:xfrm>
            <a:off x="4809074" y="190041"/>
            <a:ext cx="6225066" cy="666795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800" dirty="0" err="1">
                <a:solidFill>
                  <a:schemeClr val="accent2"/>
                </a:solidFill>
                <a:latin typeface="Consolas" charset="0"/>
                <a:ea typeface="Consolas" charset="0"/>
                <a:cs typeface="Consolas" charset="0"/>
              </a:rPr>
              <a:t>callee</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edi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r>
              <a:rPr lang="en-US" sz="1800" dirty="0" err="1">
                <a:solidFill>
                  <a:schemeClr val="tx2"/>
                </a:solidFill>
                <a:latin typeface="Consolas" charset="0"/>
                <a:ea typeface="Consolas" charset="0"/>
                <a:cs typeface="Consolas" charset="0"/>
              </a:rPr>
              <a:t>esi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edx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p>
          <a:p>
            <a:pPr marL="0" indent="0">
              <a:lnSpc>
                <a:spcPct val="80000"/>
              </a:lnSpc>
              <a:buNone/>
            </a:pPr>
            <a:r>
              <a:rPr lang="en-US" sz="1800" dirty="0">
                <a:latin typeface="Consolas" charset="0"/>
                <a:ea typeface="Consolas" charset="0"/>
                <a:cs typeface="Consolas" charset="0"/>
              </a:rPr>
              <a:t>  add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edx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add </a:t>
            </a:r>
            <a:r>
              <a:rPr lang="en-US" sz="1800" dirty="0">
                <a:solidFill>
                  <a:schemeClr val="tx2"/>
                </a:solidFill>
                <a:latin typeface="Consolas" charset="0"/>
                <a:ea typeface="Consolas" charset="0"/>
                <a:cs typeface="Consolas" charset="0"/>
              </a:rPr>
              <a:t>eax</a:t>
            </a:r>
            <a:r>
              <a:rPr lang="en-US" sz="1800" dirty="0">
                <a:latin typeface="Consolas" charset="0"/>
                <a:ea typeface="Consolas" charset="0"/>
                <a:cs typeface="Consolas" charset="0"/>
              </a:rPr>
              <a:t>,0x1</a:t>
            </a:r>
          </a:p>
          <a:p>
            <a:pPr marL="0" indent="0">
              <a:lnSpc>
                <a:spcPct val="80000"/>
              </a:lnSpc>
              <a:buNone/>
            </a:pPr>
            <a:r>
              <a:rPr lang="en-US" sz="1800" dirty="0">
                <a:latin typeface="Consolas" charset="0"/>
                <a:ea typeface="Consolas" charset="0"/>
                <a:cs typeface="Consolas" charset="0"/>
              </a:rPr>
              <a:t>  pop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ret </a:t>
            </a:r>
          </a:p>
          <a:p>
            <a:pPr marL="0" indent="0">
              <a:lnSpc>
                <a:spcPct val="80000"/>
              </a:lnSpc>
              <a:buNone/>
            </a:pPr>
            <a:r>
              <a:rPr lang="en-US" sz="1800" dirty="0">
                <a:solidFill>
                  <a:schemeClr val="accent2"/>
                </a:solidFill>
                <a:latin typeface="Consolas" charset="0"/>
                <a:ea typeface="Consolas" charset="0"/>
                <a:cs typeface="Consolas" charset="0"/>
              </a:rPr>
              <a:t>main</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sub </a:t>
            </a:r>
            <a:r>
              <a:rPr lang="en-US" sz="1800" dirty="0">
                <a:solidFill>
                  <a:schemeClr val="tx2"/>
                </a:solidFill>
                <a:latin typeface="Consolas" charset="0"/>
                <a:ea typeface="Consolas" charset="0"/>
                <a:cs typeface="Consolas" charset="0"/>
              </a:rPr>
              <a:t>rsp</a:t>
            </a:r>
            <a:r>
              <a:rPr lang="en-US" sz="1800" dirty="0">
                <a:latin typeface="Consolas" charset="0"/>
                <a:ea typeface="Consolas" charset="0"/>
                <a:cs typeface="Consolas" charset="0"/>
              </a:rPr>
              <a:t>,0x10</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esi</a:t>
            </a:r>
            <a:r>
              <a:rPr lang="en-US" sz="1800" dirty="0">
                <a:latin typeface="Consolas" charset="0"/>
                <a:ea typeface="Consolas" charset="0"/>
                <a:cs typeface="Consolas" charset="0"/>
              </a:rPr>
              <a:t>,0x28</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edi</a:t>
            </a:r>
            <a:r>
              <a:rPr lang="en-US" sz="1800" dirty="0">
                <a:latin typeface="Consolas" charset="0"/>
                <a:ea typeface="Consolas" charset="0"/>
                <a:cs typeface="Consolas" charset="0"/>
              </a:rPr>
              <a:t>,0xa</a:t>
            </a:r>
          </a:p>
          <a:p>
            <a:pPr marL="0" indent="0">
              <a:lnSpc>
                <a:spcPct val="80000"/>
              </a:lnSpc>
              <a:buNone/>
            </a:pPr>
            <a:r>
              <a:rPr lang="en-US" sz="1800" dirty="0">
                <a:latin typeface="Consolas" charset="0"/>
                <a:ea typeface="Consolas" charset="0"/>
                <a:cs typeface="Consolas" charset="0"/>
              </a:rPr>
              <a:t>  call 5fa &lt;</a:t>
            </a:r>
            <a:r>
              <a:rPr lang="en-US" sz="1800" dirty="0" err="1">
                <a:latin typeface="Consolas" charset="0"/>
                <a:ea typeface="Consolas" charset="0"/>
                <a:cs typeface="Consolas" charset="0"/>
              </a:rPr>
              <a:t>callee</a:t>
            </a:r>
            <a:r>
              <a:rPr lang="en-US" sz="1800" dirty="0">
                <a:latin typeface="Consolas" charset="0"/>
                <a:ea typeface="Consolas" charset="0"/>
                <a:cs typeface="Consolas" charset="0"/>
              </a:rPr>
              <a:t>&gt;</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eax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leave</a:t>
            </a:r>
          </a:p>
          <a:p>
            <a:pPr marL="0" indent="0">
              <a:lnSpc>
                <a:spcPct val="80000"/>
              </a:lnSpc>
              <a:buNone/>
            </a:pPr>
            <a:r>
              <a:rPr lang="en-US" sz="1800" dirty="0">
                <a:latin typeface="Consolas" charset="0"/>
                <a:ea typeface="Consolas" charset="0"/>
                <a:cs typeface="Consolas" charset="0"/>
              </a:rPr>
              <a:t>  ret</a:t>
            </a:r>
            <a:endParaRPr lang="en-US" sz="1800" b="1" dirty="0">
              <a:latin typeface="Consolas" charset="0"/>
              <a:ea typeface="Consolas" charset="0"/>
              <a:cs typeface="Consolas" charset="0"/>
            </a:endParaRPr>
          </a:p>
        </p:txBody>
      </p:sp>
      <p:sp>
        <p:nvSpPr>
          <p:cNvPr id="18" name="Right Arrow 17"/>
          <p:cNvSpPr/>
          <p:nvPr/>
        </p:nvSpPr>
        <p:spPr>
          <a:xfrm>
            <a:off x="4750903" y="595600"/>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2" name="TextBox 11">
            <a:extLst>
              <a:ext uri="{FF2B5EF4-FFF2-40B4-BE49-F238E27FC236}">
                <a16:creationId xmlns:a16="http://schemas.microsoft.com/office/drawing/2014/main" id="{F5F00841-A4D2-8B47-9A4C-B3163EEF5F63}"/>
              </a:ext>
            </a:extLst>
          </p:cNvPr>
          <p:cNvSpPr txBox="1"/>
          <p:nvPr/>
        </p:nvSpPr>
        <p:spPr>
          <a:xfrm>
            <a:off x="3041166" y="85652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13" name="Right Arrow 12">
            <a:extLst>
              <a:ext uri="{FF2B5EF4-FFF2-40B4-BE49-F238E27FC236}">
                <a16:creationId xmlns:a16="http://schemas.microsoft.com/office/drawing/2014/main" id="{B0094627-2537-5649-8AE0-AEE69057BA8C}"/>
              </a:ext>
            </a:extLst>
          </p:cNvPr>
          <p:cNvSpPr/>
          <p:nvPr/>
        </p:nvSpPr>
        <p:spPr>
          <a:xfrm>
            <a:off x="77571" y="2465615"/>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4" name="TextBox 13">
            <a:extLst>
              <a:ext uri="{FF2B5EF4-FFF2-40B4-BE49-F238E27FC236}">
                <a16:creationId xmlns:a16="http://schemas.microsoft.com/office/drawing/2014/main" id="{B7AC34FC-6B6F-3644-A304-9938D6266971}"/>
              </a:ext>
            </a:extLst>
          </p:cNvPr>
          <p:cNvSpPr txBox="1"/>
          <p:nvPr/>
        </p:nvSpPr>
        <p:spPr>
          <a:xfrm>
            <a:off x="3041166" y="1588895"/>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0x7f..fdd60</a:t>
            </a:r>
          </a:p>
        </p:txBody>
      </p:sp>
      <p:sp>
        <p:nvSpPr>
          <p:cNvPr id="20" name="TextBox 19">
            <a:extLst>
              <a:ext uri="{FF2B5EF4-FFF2-40B4-BE49-F238E27FC236}">
                <a16:creationId xmlns:a16="http://schemas.microsoft.com/office/drawing/2014/main" id="{E961F67E-1791-0144-8E22-CAEB6E94852F}"/>
              </a:ext>
            </a:extLst>
          </p:cNvPr>
          <p:cNvSpPr txBox="1"/>
          <p:nvPr/>
        </p:nvSpPr>
        <p:spPr>
          <a:xfrm>
            <a:off x="3041165" y="232127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0x7f..fdd58</a:t>
            </a:r>
          </a:p>
        </p:txBody>
      </p:sp>
    </p:spTree>
    <p:extLst>
      <p:ext uri="{BB962C8B-B14F-4D97-AF65-F5344CB8AC3E}">
        <p14:creationId xmlns:p14="http://schemas.microsoft.com/office/powerpoint/2010/main" val="32963088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941AFE-49AA-C740-9169-1B0B05C5D90C}"/>
              </a:ext>
            </a:extLst>
          </p:cNvPr>
          <p:cNvSpPr/>
          <p:nvPr/>
        </p:nvSpPr>
        <p:spPr>
          <a:xfrm>
            <a:off x="77571" y="6415825"/>
            <a:ext cx="3412273"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 name="Content Placeholder 4"/>
          <p:cNvGraphicFramePr>
            <a:graphicFrameLocks noGrp="1"/>
          </p:cNvGraphicFramePr>
          <p:nvPr>
            <p:ph idx="1"/>
          </p:nvPr>
        </p:nvGraphicFramePr>
        <p:xfrm>
          <a:off x="479672" y="303902"/>
          <a:ext cx="2831284" cy="36576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344473">
                <a:tc>
                  <a:txBody>
                    <a:bodyPr/>
                    <a:lstStyle/>
                    <a:p>
                      <a:pPr algn="ctr"/>
                      <a:r>
                        <a:rPr lang="en-US" dirty="0">
                          <a:latin typeface="Consolas" charset="0"/>
                          <a:ea typeface="Consolas" charset="0"/>
                          <a:cs typeface="Consolas" charset="0"/>
                        </a:rPr>
                        <a:t>0x00005555</a:t>
                      </a:r>
                    </a:p>
                  </a:txBody>
                  <a:tcPr/>
                </a:tc>
                <a:extLst>
                  <a:ext uri="{0D108BD9-81ED-4DB2-BD59-A6C34878D82A}">
                    <a16:rowId xmlns:a16="http://schemas.microsoft.com/office/drawing/2014/main" val="10000"/>
                  </a:ext>
                </a:extLst>
              </a:tr>
              <a:tr h="344473">
                <a:tc>
                  <a:txBody>
                    <a:bodyPr/>
                    <a:lstStyle/>
                    <a:p>
                      <a:pPr algn="ctr"/>
                      <a:r>
                        <a:rPr lang="en-US" dirty="0">
                          <a:latin typeface="Consolas" charset="0"/>
                          <a:ea typeface="Consolas" charset="0"/>
                          <a:cs typeface="Consolas" charset="0"/>
                        </a:rPr>
                        <a:t>0x55554630</a:t>
                      </a:r>
                    </a:p>
                  </a:txBody>
                  <a:tcPr/>
                </a:tc>
                <a:extLst>
                  <a:ext uri="{0D108BD9-81ED-4DB2-BD59-A6C34878D82A}">
                    <a16:rowId xmlns:a16="http://schemas.microsoft.com/office/drawing/2014/main" val="10001"/>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2"/>
                  </a:ext>
                </a:extLst>
              </a:tr>
              <a:tr h="344473">
                <a:tc>
                  <a:txBody>
                    <a:bodyPr/>
                    <a:lstStyle/>
                    <a:p>
                      <a:pPr algn="ctr"/>
                      <a:r>
                        <a:rPr lang="en-US" dirty="0">
                          <a:latin typeface="Consolas" charset="0"/>
                          <a:ea typeface="Consolas" charset="0"/>
                          <a:cs typeface="Consolas" charset="0"/>
                        </a:rPr>
                        <a:t>…</a:t>
                      </a:r>
                    </a:p>
                  </a:txBody>
                  <a:tcPr/>
                </a:tc>
                <a:extLst>
                  <a:ext uri="{0D108BD9-81ED-4DB2-BD59-A6C34878D82A}">
                    <a16:rowId xmlns:a16="http://schemas.microsoft.com/office/drawing/2014/main" val="10003"/>
                  </a:ext>
                </a:extLst>
              </a:tr>
              <a:tr h="344473">
                <a:tc>
                  <a:txBody>
                    <a:bodyPr/>
                    <a:lstStyle/>
                    <a:p>
                      <a:pPr algn="ctr"/>
                      <a:r>
                        <a:rPr lang="en-US" dirty="0">
                          <a:latin typeface="Consolas" charset="0"/>
                          <a:ea typeface="Consolas" charset="0"/>
                          <a:cs typeface="Consolas" charset="0"/>
                        </a:rPr>
                        <a:t>0x00005555</a:t>
                      </a:r>
                    </a:p>
                  </a:txBody>
                  <a:tcPr/>
                </a:tc>
                <a:extLst>
                  <a:ext uri="{0D108BD9-81ED-4DB2-BD59-A6C34878D82A}">
                    <a16:rowId xmlns:a16="http://schemas.microsoft.com/office/drawing/2014/main" val="10004"/>
                  </a:ext>
                </a:extLst>
              </a:tr>
              <a:tr h="344473">
                <a:tc>
                  <a:txBody>
                    <a:bodyPr/>
                    <a:lstStyle/>
                    <a:p>
                      <a:pPr algn="ctr"/>
                      <a:r>
                        <a:rPr lang="en-US" dirty="0">
                          <a:latin typeface="Consolas" charset="0"/>
                          <a:ea typeface="Consolas" charset="0"/>
                          <a:cs typeface="Consolas" charset="0"/>
                        </a:rPr>
                        <a:t>0x55554628</a:t>
                      </a:r>
                    </a:p>
                  </a:txBody>
                  <a:tcPr/>
                </a:tc>
                <a:extLst>
                  <a:ext uri="{0D108BD9-81ED-4DB2-BD59-A6C34878D82A}">
                    <a16:rowId xmlns:a16="http://schemas.microsoft.com/office/drawing/2014/main" val="10005"/>
                  </a:ext>
                </a:extLst>
              </a:tr>
              <a:tr h="344473">
                <a:tc>
                  <a:txBody>
                    <a:bodyPr/>
                    <a:lstStyle/>
                    <a:p>
                      <a:pPr algn="ctr"/>
                      <a:r>
                        <a:rPr lang="en-US" dirty="0">
                          <a:latin typeface="Consolas" charset="0"/>
                          <a:ea typeface="Consolas" charset="0"/>
                          <a:cs typeface="Consolas" charset="0"/>
                        </a:rPr>
                        <a:t>0x00007fff</a:t>
                      </a:r>
                    </a:p>
                  </a:txBody>
                  <a:tcPr/>
                </a:tc>
                <a:extLst>
                  <a:ext uri="{0D108BD9-81ED-4DB2-BD59-A6C34878D82A}">
                    <a16:rowId xmlns:a16="http://schemas.microsoft.com/office/drawing/2014/main" val="10006"/>
                  </a:ext>
                </a:extLst>
              </a:tr>
              <a:tr h="344473">
                <a:tc>
                  <a:txBody>
                    <a:bodyPr/>
                    <a:lstStyle/>
                    <a:p>
                      <a:pPr algn="ctr"/>
                      <a:r>
                        <a:rPr lang="en-US" dirty="0">
                          <a:latin typeface="Consolas" charset="0"/>
                          <a:ea typeface="Consolas" charset="0"/>
                          <a:cs typeface="Consolas" charset="0"/>
                        </a:rPr>
                        <a:t>0xffffdd70</a:t>
                      </a:r>
                    </a:p>
                  </a:txBody>
                  <a:tcPr/>
                </a:tc>
                <a:extLst>
                  <a:ext uri="{0D108BD9-81ED-4DB2-BD59-A6C34878D82A}">
                    <a16:rowId xmlns:a16="http://schemas.microsoft.com/office/drawing/2014/main" val="10007"/>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8"/>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9"/>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47</a:t>
            </a:fld>
            <a:endParaRPr lang="en-US"/>
          </a:p>
        </p:txBody>
      </p:sp>
      <p:sp>
        <p:nvSpPr>
          <p:cNvPr id="6" name="Right Arrow 5"/>
          <p:cNvSpPr/>
          <p:nvPr/>
        </p:nvSpPr>
        <p:spPr>
          <a:xfrm>
            <a:off x="77571" y="101832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7" name="TextBox 6"/>
          <p:cNvSpPr txBox="1"/>
          <p:nvPr/>
        </p:nvSpPr>
        <p:spPr>
          <a:xfrm>
            <a:off x="479672" y="-65430"/>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0xFFFFFFFFFFFFFFFF</a:t>
            </a:r>
          </a:p>
        </p:txBody>
      </p:sp>
      <p:sp>
        <p:nvSpPr>
          <p:cNvPr id="8" name="TextBox 7"/>
          <p:cNvSpPr txBox="1"/>
          <p:nvPr/>
        </p:nvSpPr>
        <p:spPr>
          <a:xfrm>
            <a:off x="479673" y="3961502"/>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0x0000000000000000</a:t>
            </a:r>
          </a:p>
        </p:txBody>
      </p:sp>
      <p:sp>
        <p:nvSpPr>
          <p:cNvPr id="9" name="TextBox 8"/>
          <p:cNvSpPr txBox="1"/>
          <p:nvPr/>
        </p:nvSpPr>
        <p:spPr>
          <a:xfrm>
            <a:off x="3008506" y="14766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0x7f..fdd78</a:t>
            </a:r>
          </a:p>
        </p:txBody>
      </p:sp>
      <p:graphicFrame>
        <p:nvGraphicFramePr>
          <p:cNvPr id="11" name="Table 10"/>
          <p:cNvGraphicFramePr>
            <a:graphicFrameLocks noGrp="1"/>
          </p:cNvGraphicFramePr>
          <p:nvPr/>
        </p:nvGraphicFramePr>
        <p:xfrm>
          <a:off x="50620" y="4433990"/>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0x28</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0xa</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0x7fffffffdd50</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0x7fffffffdd70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0x5555555545fb</a:t>
                      </a:r>
                    </a:p>
                  </a:txBody>
                  <a:tcPr/>
                </a:tc>
                <a:extLst>
                  <a:ext uri="{0D108BD9-81ED-4DB2-BD59-A6C34878D82A}">
                    <a16:rowId xmlns:a16="http://schemas.microsoft.com/office/drawing/2014/main" val="10004"/>
                  </a:ext>
                </a:extLst>
              </a:tr>
            </a:tbl>
          </a:graphicData>
        </a:graphic>
      </p:graphicFrame>
      <p:sp>
        <p:nvSpPr>
          <p:cNvPr id="17" name="Content Placeholder 2"/>
          <p:cNvSpPr txBox="1">
            <a:spLocks/>
          </p:cNvSpPr>
          <p:nvPr/>
        </p:nvSpPr>
        <p:spPr>
          <a:xfrm>
            <a:off x="4809074" y="190041"/>
            <a:ext cx="6225066" cy="666795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800" dirty="0" err="1">
                <a:solidFill>
                  <a:schemeClr val="accent2"/>
                </a:solidFill>
                <a:latin typeface="Consolas" charset="0"/>
                <a:ea typeface="Consolas" charset="0"/>
                <a:cs typeface="Consolas" charset="0"/>
              </a:rPr>
              <a:t>callee</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edi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r>
              <a:rPr lang="en-US" sz="1800" dirty="0" err="1">
                <a:solidFill>
                  <a:schemeClr val="tx2"/>
                </a:solidFill>
                <a:latin typeface="Consolas" charset="0"/>
                <a:ea typeface="Consolas" charset="0"/>
                <a:cs typeface="Consolas" charset="0"/>
              </a:rPr>
              <a:t>esi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edx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p>
          <a:p>
            <a:pPr marL="0" indent="0">
              <a:lnSpc>
                <a:spcPct val="80000"/>
              </a:lnSpc>
              <a:buNone/>
            </a:pPr>
            <a:r>
              <a:rPr lang="en-US" sz="1800" dirty="0">
                <a:latin typeface="Consolas" charset="0"/>
                <a:ea typeface="Consolas" charset="0"/>
                <a:cs typeface="Consolas" charset="0"/>
              </a:rPr>
              <a:t>  add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edx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add </a:t>
            </a:r>
            <a:r>
              <a:rPr lang="en-US" sz="1800" dirty="0">
                <a:solidFill>
                  <a:schemeClr val="tx2"/>
                </a:solidFill>
                <a:latin typeface="Consolas" charset="0"/>
                <a:ea typeface="Consolas" charset="0"/>
                <a:cs typeface="Consolas" charset="0"/>
              </a:rPr>
              <a:t>eax</a:t>
            </a:r>
            <a:r>
              <a:rPr lang="en-US" sz="1800" dirty="0">
                <a:latin typeface="Consolas" charset="0"/>
                <a:ea typeface="Consolas" charset="0"/>
                <a:cs typeface="Consolas" charset="0"/>
              </a:rPr>
              <a:t>,0x1</a:t>
            </a:r>
          </a:p>
          <a:p>
            <a:pPr marL="0" indent="0">
              <a:lnSpc>
                <a:spcPct val="80000"/>
              </a:lnSpc>
              <a:buNone/>
            </a:pPr>
            <a:r>
              <a:rPr lang="en-US" sz="1800" dirty="0">
                <a:latin typeface="Consolas" charset="0"/>
                <a:ea typeface="Consolas" charset="0"/>
                <a:cs typeface="Consolas" charset="0"/>
              </a:rPr>
              <a:t>  pop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ret </a:t>
            </a:r>
          </a:p>
          <a:p>
            <a:pPr marL="0" indent="0">
              <a:lnSpc>
                <a:spcPct val="80000"/>
              </a:lnSpc>
              <a:buNone/>
            </a:pPr>
            <a:r>
              <a:rPr lang="en-US" sz="1800" dirty="0">
                <a:solidFill>
                  <a:schemeClr val="accent2"/>
                </a:solidFill>
                <a:latin typeface="Consolas" charset="0"/>
                <a:ea typeface="Consolas" charset="0"/>
                <a:cs typeface="Consolas" charset="0"/>
              </a:rPr>
              <a:t>main</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sub </a:t>
            </a:r>
            <a:r>
              <a:rPr lang="en-US" sz="1800" dirty="0">
                <a:solidFill>
                  <a:schemeClr val="tx2"/>
                </a:solidFill>
                <a:latin typeface="Consolas" charset="0"/>
                <a:ea typeface="Consolas" charset="0"/>
                <a:cs typeface="Consolas" charset="0"/>
              </a:rPr>
              <a:t>rsp</a:t>
            </a:r>
            <a:r>
              <a:rPr lang="en-US" sz="1800" dirty="0">
                <a:latin typeface="Consolas" charset="0"/>
                <a:ea typeface="Consolas" charset="0"/>
                <a:cs typeface="Consolas" charset="0"/>
              </a:rPr>
              <a:t>,0x10</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esi</a:t>
            </a:r>
            <a:r>
              <a:rPr lang="en-US" sz="1800" dirty="0">
                <a:latin typeface="Consolas" charset="0"/>
                <a:ea typeface="Consolas" charset="0"/>
                <a:cs typeface="Consolas" charset="0"/>
              </a:rPr>
              <a:t>,0x28</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edi</a:t>
            </a:r>
            <a:r>
              <a:rPr lang="en-US" sz="1800" dirty="0">
                <a:latin typeface="Consolas" charset="0"/>
                <a:ea typeface="Consolas" charset="0"/>
                <a:cs typeface="Consolas" charset="0"/>
              </a:rPr>
              <a:t>,0xa</a:t>
            </a:r>
          </a:p>
          <a:p>
            <a:pPr marL="0" indent="0">
              <a:lnSpc>
                <a:spcPct val="80000"/>
              </a:lnSpc>
              <a:buNone/>
            </a:pPr>
            <a:r>
              <a:rPr lang="en-US" sz="1800" dirty="0">
                <a:latin typeface="Consolas" charset="0"/>
                <a:ea typeface="Consolas" charset="0"/>
                <a:cs typeface="Consolas" charset="0"/>
              </a:rPr>
              <a:t>  call 5fa &lt;</a:t>
            </a:r>
            <a:r>
              <a:rPr lang="en-US" sz="1800" dirty="0" err="1">
                <a:latin typeface="Consolas" charset="0"/>
                <a:ea typeface="Consolas" charset="0"/>
                <a:cs typeface="Consolas" charset="0"/>
              </a:rPr>
              <a:t>callee</a:t>
            </a:r>
            <a:r>
              <a:rPr lang="en-US" sz="1800" dirty="0">
                <a:latin typeface="Consolas" charset="0"/>
                <a:ea typeface="Consolas" charset="0"/>
                <a:cs typeface="Consolas" charset="0"/>
              </a:rPr>
              <a:t>&gt;</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eax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leave</a:t>
            </a:r>
          </a:p>
          <a:p>
            <a:pPr marL="0" indent="0">
              <a:lnSpc>
                <a:spcPct val="80000"/>
              </a:lnSpc>
              <a:buNone/>
            </a:pPr>
            <a:r>
              <a:rPr lang="en-US" sz="1800" dirty="0">
                <a:latin typeface="Consolas" charset="0"/>
                <a:ea typeface="Consolas" charset="0"/>
                <a:cs typeface="Consolas" charset="0"/>
              </a:rPr>
              <a:t>  ret</a:t>
            </a:r>
            <a:endParaRPr lang="en-US" sz="1800" b="1" dirty="0">
              <a:latin typeface="Consolas" charset="0"/>
              <a:ea typeface="Consolas" charset="0"/>
              <a:cs typeface="Consolas" charset="0"/>
            </a:endParaRPr>
          </a:p>
        </p:txBody>
      </p:sp>
      <p:sp>
        <p:nvSpPr>
          <p:cNvPr id="18" name="Right Arrow 17"/>
          <p:cNvSpPr/>
          <p:nvPr/>
        </p:nvSpPr>
        <p:spPr>
          <a:xfrm>
            <a:off x="4750903" y="857183"/>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2" name="TextBox 11">
            <a:extLst>
              <a:ext uri="{FF2B5EF4-FFF2-40B4-BE49-F238E27FC236}">
                <a16:creationId xmlns:a16="http://schemas.microsoft.com/office/drawing/2014/main" id="{F5F00841-A4D2-8B47-9A4C-B3163EEF5F63}"/>
              </a:ext>
            </a:extLst>
          </p:cNvPr>
          <p:cNvSpPr txBox="1"/>
          <p:nvPr/>
        </p:nvSpPr>
        <p:spPr>
          <a:xfrm>
            <a:off x="3041166" y="85652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13" name="Right Arrow 12">
            <a:extLst>
              <a:ext uri="{FF2B5EF4-FFF2-40B4-BE49-F238E27FC236}">
                <a16:creationId xmlns:a16="http://schemas.microsoft.com/office/drawing/2014/main" id="{B0094627-2537-5649-8AE0-AEE69057BA8C}"/>
              </a:ext>
            </a:extLst>
          </p:cNvPr>
          <p:cNvSpPr/>
          <p:nvPr/>
        </p:nvSpPr>
        <p:spPr>
          <a:xfrm>
            <a:off x="77571" y="3200400"/>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4" name="TextBox 13">
            <a:extLst>
              <a:ext uri="{FF2B5EF4-FFF2-40B4-BE49-F238E27FC236}">
                <a16:creationId xmlns:a16="http://schemas.microsoft.com/office/drawing/2014/main" id="{B7AC34FC-6B6F-3644-A304-9938D6266971}"/>
              </a:ext>
            </a:extLst>
          </p:cNvPr>
          <p:cNvSpPr txBox="1"/>
          <p:nvPr/>
        </p:nvSpPr>
        <p:spPr>
          <a:xfrm>
            <a:off x="3041166" y="1588895"/>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0x7f..fdd60</a:t>
            </a:r>
          </a:p>
        </p:txBody>
      </p:sp>
      <p:sp>
        <p:nvSpPr>
          <p:cNvPr id="20" name="TextBox 19">
            <a:extLst>
              <a:ext uri="{FF2B5EF4-FFF2-40B4-BE49-F238E27FC236}">
                <a16:creationId xmlns:a16="http://schemas.microsoft.com/office/drawing/2014/main" id="{E961F67E-1791-0144-8E22-CAEB6E94852F}"/>
              </a:ext>
            </a:extLst>
          </p:cNvPr>
          <p:cNvSpPr txBox="1"/>
          <p:nvPr/>
        </p:nvSpPr>
        <p:spPr>
          <a:xfrm>
            <a:off x="3041165" y="232127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0x7f..fdd58</a:t>
            </a:r>
          </a:p>
        </p:txBody>
      </p:sp>
      <p:sp>
        <p:nvSpPr>
          <p:cNvPr id="16" name="TextBox 15">
            <a:extLst>
              <a:ext uri="{FF2B5EF4-FFF2-40B4-BE49-F238E27FC236}">
                <a16:creationId xmlns:a16="http://schemas.microsoft.com/office/drawing/2014/main" id="{58BCC8E9-B92A-4F4F-83BF-DDFF8E38BC53}"/>
              </a:ext>
            </a:extLst>
          </p:cNvPr>
          <p:cNvSpPr txBox="1"/>
          <p:nvPr/>
        </p:nvSpPr>
        <p:spPr>
          <a:xfrm>
            <a:off x="3041164" y="3037052"/>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0x7f..fdd50</a:t>
            </a:r>
          </a:p>
        </p:txBody>
      </p:sp>
    </p:spTree>
    <p:extLst>
      <p:ext uri="{BB962C8B-B14F-4D97-AF65-F5344CB8AC3E}">
        <p14:creationId xmlns:p14="http://schemas.microsoft.com/office/powerpoint/2010/main" val="42883769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941AFE-49AA-C740-9169-1B0B05C5D90C}"/>
              </a:ext>
            </a:extLst>
          </p:cNvPr>
          <p:cNvSpPr/>
          <p:nvPr/>
        </p:nvSpPr>
        <p:spPr>
          <a:xfrm>
            <a:off x="77571" y="6415825"/>
            <a:ext cx="3412273"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 name="Content Placeholder 4"/>
          <p:cNvGraphicFramePr>
            <a:graphicFrameLocks noGrp="1"/>
          </p:cNvGraphicFramePr>
          <p:nvPr>
            <p:ph idx="1"/>
          </p:nvPr>
        </p:nvGraphicFramePr>
        <p:xfrm>
          <a:off x="479672" y="303902"/>
          <a:ext cx="2831284" cy="36576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344473">
                <a:tc>
                  <a:txBody>
                    <a:bodyPr/>
                    <a:lstStyle/>
                    <a:p>
                      <a:pPr algn="ctr"/>
                      <a:r>
                        <a:rPr lang="en-US" dirty="0">
                          <a:latin typeface="Consolas" charset="0"/>
                          <a:ea typeface="Consolas" charset="0"/>
                          <a:cs typeface="Consolas" charset="0"/>
                        </a:rPr>
                        <a:t>0x00005555</a:t>
                      </a:r>
                    </a:p>
                  </a:txBody>
                  <a:tcPr/>
                </a:tc>
                <a:extLst>
                  <a:ext uri="{0D108BD9-81ED-4DB2-BD59-A6C34878D82A}">
                    <a16:rowId xmlns:a16="http://schemas.microsoft.com/office/drawing/2014/main" val="10000"/>
                  </a:ext>
                </a:extLst>
              </a:tr>
              <a:tr h="344473">
                <a:tc>
                  <a:txBody>
                    <a:bodyPr/>
                    <a:lstStyle/>
                    <a:p>
                      <a:pPr algn="ctr"/>
                      <a:r>
                        <a:rPr lang="en-US" dirty="0">
                          <a:latin typeface="Consolas" charset="0"/>
                          <a:ea typeface="Consolas" charset="0"/>
                          <a:cs typeface="Consolas" charset="0"/>
                        </a:rPr>
                        <a:t>0x55554630</a:t>
                      </a:r>
                    </a:p>
                  </a:txBody>
                  <a:tcPr/>
                </a:tc>
                <a:extLst>
                  <a:ext uri="{0D108BD9-81ED-4DB2-BD59-A6C34878D82A}">
                    <a16:rowId xmlns:a16="http://schemas.microsoft.com/office/drawing/2014/main" val="10001"/>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2"/>
                  </a:ext>
                </a:extLst>
              </a:tr>
              <a:tr h="344473">
                <a:tc>
                  <a:txBody>
                    <a:bodyPr/>
                    <a:lstStyle/>
                    <a:p>
                      <a:pPr algn="ctr"/>
                      <a:r>
                        <a:rPr lang="en-US" dirty="0">
                          <a:latin typeface="Consolas" charset="0"/>
                          <a:ea typeface="Consolas" charset="0"/>
                          <a:cs typeface="Consolas" charset="0"/>
                        </a:rPr>
                        <a:t>…</a:t>
                      </a:r>
                    </a:p>
                  </a:txBody>
                  <a:tcPr/>
                </a:tc>
                <a:extLst>
                  <a:ext uri="{0D108BD9-81ED-4DB2-BD59-A6C34878D82A}">
                    <a16:rowId xmlns:a16="http://schemas.microsoft.com/office/drawing/2014/main" val="10003"/>
                  </a:ext>
                </a:extLst>
              </a:tr>
              <a:tr h="344473">
                <a:tc>
                  <a:txBody>
                    <a:bodyPr/>
                    <a:lstStyle/>
                    <a:p>
                      <a:pPr algn="ctr"/>
                      <a:r>
                        <a:rPr lang="en-US" dirty="0">
                          <a:latin typeface="Consolas" charset="0"/>
                          <a:ea typeface="Consolas" charset="0"/>
                          <a:cs typeface="Consolas" charset="0"/>
                        </a:rPr>
                        <a:t>0x00005555</a:t>
                      </a:r>
                    </a:p>
                  </a:txBody>
                  <a:tcPr/>
                </a:tc>
                <a:extLst>
                  <a:ext uri="{0D108BD9-81ED-4DB2-BD59-A6C34878D82A}">
                    <a16:rowId xmlns:a16="http://schemas.microsoft.com/office/drawing/2014/main" val="10004"/>
                  </a:ext>
                </a:extLst>
              </a:tr>
              <a:tr h="344473">
                <a:tc>
                  <a:txBody>
                    <a:bodyPr/>
                    <a:lstStyle/>
                    <a:p>
                      <a:pPr algn="ctr"/>
                      <a:r>
                        <a:rPr lang="en-US" dirty="0">
                          <a:latin typeface="Consolas" charset="0"/>
                          <a:ea typeface="Consolas" charset="0"/>
                          <a:cs typeface="Consolas" charset="0"/>
                        </a:rPr>
                        <a:t>0x55554628</a:t>
                      </a:r>
                    </a:p>
                  </a:txBody>
                  <a:tcPr/>
                </a:tc>
                <a:extLst>
                  <a:ext uri="{0D108BD9-81ED-4DB2-BD59-A6C34878D82A}">
                    <a16:rowId xmlns:a16="http://schemas.microsoft.com/office/drawing/2014/main" val="10005"/>
                  </a:ext>
                </a:extLst>
              </a:tr>
              <a:tr h="344473">
                <a:tc>
                  <a:txBody>
                    <a:bodyPr/>
                    <a:lstStyle/>
                    <a:p>
                      <a:pPr algn="ctr"/>
                      <a:r>
                        <a:rPr lang="en-US">
                          <a:latin typeface="Consolas" charset="0"/>
                          <a:ea typeface="Consolas" charset="0"/>
                          <a:cs typeface="Consolas" charset="0"/>
                        </a:rPr>
                        <a:t>0x00007fff</a:t>
                      </a:r>
                      <a:endParaRPr lang="en-US" dirty="0">
                        <a:latin typeface="Consolas" charset="0"/>
                        <a:ea typeface="Consolas" charset="0"/>
                        <a:cs typeface="Consolas" charset="0"/>
                      </a:endParaRPr>
                    </a:p>
                  </a:txBody>
                  <a:tcPr/>
                </a:tc>
                <a:extLst>
                  <a:ext uri="{0D108BD9-81ED-4DB2-BD59-A6C34878D82A}">
                    <a16:rowId xmlns:a16="http://schemas.microsoft.com/office/drawing/2014/main" val="10006"/>
                  </a:ext>
                </a:extLst>
              </a:tr>
              <a:tr h="344473">
                <a:tc>
                  <a:txBody>
                    <a:bodyPr/>
                    <a:lstStyle/>
                    <a:p>
                      <a:pPr algn="ctr"/>
                      <a:r>
                        <a:rPr lang="en-US" dirty="0">
                          <a:latin typeface="Consolas" charset="0"/>
                          <a:ea typeface="Consolas" charset="0"/>
                          <a:cs typeface="Consolas" charset="0"/>
                        </a:rPr>
                        <a:t>0xffffdd70</a:t>
                      </a:r>
                    </a:p>
                  </a:txBody>
                  <a:tcPr/>
                </a:tc>
                <a:extLst>
                  <a:ext uri="{0D108BD9-81ED-4DB2-BD59-A6C34878D82A}">
                    <a16:rowId xmlns:a16="http://schemas.microsoft.com/office/drawing/2014/main" val="10007"/>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8"/>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9"/>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48</a:t>
            </a:fld>
            <a:endParaRPr lang="en-US"/>
          </a:p>
        </p:txBody>
      </p:sp>
      <p:sp>
        <p:nvSpPr>
          <p:cNvPr id="7" name="TextBox 6"/>
          <p:cNvSpPr txBox="1"/>
          <p:nvPr/>
        </p:nvSpPr>
        <p:spPr>
          <a:xfrm>
            <a:off x="479672" y="-65430"/>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0xFFFFFFFFFFFFFFFF</a:t>
            </a:r>
          </a:p>
        </p:txBody>
      </p:sp>
      <p:sp>
        <p:nvSpPr>
          <p:cNvPr id="8" name="TextBox 7"/>
          <p:cNvSpPr txBox="1"/>
          <p:nvPr/>
        </p:nvSpPr>
        <p:spPr>
          <a:xfrm>
            <a:off x="479673" y="3961502"/>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0x0000000000000000</a:t>
            </a:r>
          </a:p>
        </p:txBody>
      </p:sp>
      <p:sp>
        <p:nvSpPr>
          <p:cNvPr id="9" name="TextBox 8"/>
          <p:cNvSpPr txBox="1"/>
          <p:nvPr/>
        </p:nvSpPr>
        <p:spPr>
          <a:xfrm>
            <a:off x="3008506" y="14766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0x7f..fdd78</a:t>
            </a:r>
          </a:p>
        </p:txBody>
      </p:sp>
      <p:graphicFrame>
        <p:nvGraphicFramePr>
          <p:cNvPr id="11" name="Table 10"/>
          <p:cNvGraphicFramePr>
            <a:graphicFrameLocks noGrp="1"/>
          </p:cNvGraphicFramePr>
          <p:nvPr/>
        </p:nvGraphicFramePr>
        <p:xfrm>
          <a:off x="50620" y="4433990"/>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0x28</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0xa</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0x7fffffffdd50</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0x7fffffffdd50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0x5555555545fe</a:t>
                      </a:r>
                    </a:p>
                  </a:txBody>
                  <a:tcPr/>
                </a:tc>
                <a:extLst>
                  <a:ext uri="{0D108BD9-81ED-4DB2-BD59-A6C34878D82A}">
                    <a16:rowId xmlns:a16="http://schemas.microsoft.com/office/drawing/2014/main" val="10004"/>
                  </a:ext>
                </a:extLst>
              </a:tr>
            </a:tbl>
          </a:graphicData>
        </a:graphic>
      </p:graphicFrame>
      <p:sp>
        <p:nvSpPr>
          <p:cNvPr id="17" name="Content Placeholder 2"/>
          <p:cNvSpPr txBox="1">
            <a:spLocks/>
          </p:cNvSpPr>
          <p:nvPr/>
        </p:nvSpPr>
        <p:spPr>
          <a:xfrm>
            <a:off x="4809074" y="190041"/>
            <a:ext cx="6225066" cy="666795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800" dirty="0" err="1">
                <a:solidFill>
                  <a:schemeClr val="accent2"/>
                </a:solidFill>
                <a:latin typeface="Consolas" charset="0"/>
                <a:ea typeface="Consolas" charset="0"/>
                <a:cs typeface="Consolas" charset="0"/>
              </a:rPr>
              <a:t>callee</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edi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r>
              <a:rPr lang="en-US" sz="1800" dirty="0" err="1">
                <a:solidFill>
                  <a:schemeClr val="tx2"/>
                </a:solidFill>
                <a:latin typeface="Consolas" charset="0"/>
                <a:ea typeface="Consolas" charset="0"/>
                <a:cs typeface="Consolas" charset="0"/>
              </a:rPr>
              <a:t>esi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edx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p>
          <a:p>
            <a:pPr marL="0" indent="0">
              <a:lnSpc>
                <a:spcPct val="80000"/>
              </a:lnSpc>
              <a:buNone/>
            </a:pPr>
            <a:r>
              <a:rPr lang="en-US" sz="1800" dirty="0">
                <a:latin typeface="Consolas" charset="0"/>
                <a:ea typeface="Consolas" charset="0"/>
                <a:cs typeface="Consolas" charset="0"/>
              </a:rPr>
              <a:t>  add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edx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add </a:t>
            </a:r>
            <a:r>
              <a:rPr lang="en-US" sz="1800" dirty="0">
                <a:solidFill>
                  <a:schemeClr val="tx2"/>
                </a:solidFill>
                <a:latin typeface="Consolas" charset="0"/>
                <a:ea typeface="Consolas" charset="0"/>
                <a:cs typeface="Consolas" charset="0"/>
              </a:rPr>
              <a:t>eax</a:t>
            </a:r>
            <a:r>
              <a:rPr lang="en-US" sz="1800" dirty="0">
                <a:latin typeface="Consolas" charset="0"/>
                <a:ea typeface="Consolas" charset="0"/>
                <a:cs typeface="Consolas" charset="0"/>
              </a:rPr>
              <a:t>,0x1</a:t>
            </a:r>
          </a:p>
          <a:p>
            <a:pPr marL="0" indent="0">
              <a:lnSpc>
                <a:spcPct val="80000"/>
              </a:lnSpc>
              <a:buNone/>
            </a:pPr>
            <a:r>
              <a:rPr lang="en-US" sz="1800" dirty="0">
                <a:latin typeface="Consolas" charset="0"/>
                <a:ea typeface="Consolas" charset="0"/>
                <a:cs typeface="Consolas" charset="0"/>
              </a:rPr>
              <a:t>  pop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ret </a:t>
            </a:r>
          </a:p>
          <a:p>
            <a:pPr marL="0" indent="0">
              <a:lnSpc>
                <a:spcPct val="80000"/>
              </a:lnSpc>
              <a:buNone/>
            </a:pPr>
            <a:r>
              <a:rPr lang="en-US" sz="1800" dirty="0">
                <a:solidFill>
                  <a:schemeClr val="accent2"/>
                </a:solidFill>
                <a:latin typeface="Consolas" charset="0"/>
                <a:ea typeface="Consolas" charset="0"/>
                <a:cs typeface="Consolas" charset="0"/>
              </a:rPr>
              <a:t>main</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sub </a:t>
            </a:r>
            <a:r>
              <a:rPr lang="en-US" sz="1800" dirty="0">
                <a:solidFill>
                  <a:schemeClr val="tx2"/>
                </a:solidFill>
                <a:latin typeface="Consolas" charset="0"/>
                <a:ea typeface="Consolas" charset="0"/>
                <a:cs typeface="Consolas" charset="0"/>
              </a:rPr>
              <a:t>rsp</a:t>
            </a:r>
            <a:r>
              <a:rPr lang="en-US" sz="1800" dirty="0">
                <a:latin typeface="Consolas" charset="0"/>
                <a:ea typeface="Consolas" charset="0"/>
                <a:cs typeface="Consolas" charset="0"/>
              </a:rPr>
              <a:t>,0x10</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esi</a:t>
            </a:r>
            <a:r>
              <a:rPr lang="en-US" sz="1800" dirty="0">
                <a:latin typeface="Consolas" charset="0"/>
                <a:ea typeface="Consolas" charset="0"/>
                <a:cs typeface="Consolas" charset="0"/>
              </a:rPr>
              <a:t>,0x28</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edi</a:t>
            </a:r>
            <a:r>
              <a:rPr lang="en-US" sz="1800" dirty="0">
                <a:latin typeface="Consolas" charset="0"/>
                <a:ea typeface="Consolas" charset="0"/>
                <a:cs typeface="Consolas" charset="0"/>
              </a:rPr>
              <a:t>,0xa</a:t>
            </a:r>
          </a:p>
          <a:p>
            <a:pPr marL="0" indent="0">
              <a:lnSpc>
                <a:spcPct val="80000"/>
              </a:lnSpc>
              <a:buNone/>
            </a:pPr>
            <a:r>
              <a:rPr lang="en-US" sz="1800" dirty="0">
                <a:latin typeface="Consolas" charset="0"/>
                <a:ea typeface="Consolas" charset="0"/>
                <a:cs typeface="Consolas" charset="0"/>
              </a:rPr>
              <a:t>  call 5fa &lt;</a:t>
            </a:r>
            <a:r>
              <a:rPr lang="en-US" sz="1800" dirty="0" err="1">
                <a:latin typeface="Consolas" charset="0"/>
                <a:ea typeface="Consolas" charset="0"/>
                <a:cs typeface="Consolas" charset="0"/>
              </a:rPr>
              <a:t>callee</a:t>
            </a:r>
            <a:r>
              <a:rPr lang="en-US" sz="1800" dirty="0">
                <a:latin typeface="Consolas" charset="0"/>
                <a:ea typeface="Consolas" charset="0"/>
                <a:cs typeface="Consolas" charset="0"/>
              </a:rPr>
              <a:t>&gt;</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eax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leave</a:t>
            </a:r>
          </a:p>
          <a:p>
            <a:pPr marL="0" indent="0">
              <a:lnSpc>
                <a:spcPct val="80000"/>
              </a:lnSpc>
              <a:buNone/>
            </a:pPr>
            <a:r>
              <a:rPr lang="en-US" sz="1800" dirty="0">
                <a:latin typeface="Consolas" charset="0"/>
                <a:ea typeface="Consolas" charset="0"/>
                <a:cs typeface="Consolas" charset="0"/>
              </a:rPr>
              <a:t>  ret</a:t>
            </a:r>
            <a:endParaRPr lang="en-US" sz="1800" b="1" dirty="0">
              <a:latin typeface="Consolas" charset="0"/>
              <a:ea typeface="Consolas" charset="0"/>
              <a:cs typeface="Consolas" charset="0"/>
            </a:endParaRPr>
          </a:p>
        </p:txBody>
      </p:sp>
      <p:sp>
        <p:nvSpPr>
          <p:cNvPr id="12" name="TextBox 11">
            <a:extLst>
              <a:ext uri="{FF2B5EF4-FFF2-40B4-BE49-F238E27FC236}">
                <a16:creationId xmlns:a16="http://schemas.microsoft.com/office/drawing/2014/main" id="{F5F00841-A4D2-8B47-9A4C-B3163EEF5F63}"/>
              </a:ext>
            </a:extLst>
          </p:cNvPr>
          <p:cNvSpPr txBox="1"/>
          <p:nvPr/>
        </p:nvSpPr>
        <p:spPr>
          <a:xfrm>
            <a:off x="3041166" y="85652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13" name="Right Arrow 12">
            <a:extLst>
              <a:ext uri="{FF2B5EF4-FFF2-40B4-BE49-F238E27FC236}">
                <a16:creationId xmlns:a16="http://schemas.microsoft.com/office/drawing/2014/main" id="{B0094627-2537-5649-8AE0-AEE69057BA8C}"/>
              </a:ext>
            </a:extLst>
          </p:cNvPr>
          <p:cNvSpPr/>
          <p:nvPr/>
        </p:nvSpPr>
        <p:spPr>
          <a:xfrm>
            <a:off x="77571" y="3200400"/>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4" name="TextBox 13">
            <a:extLst>
              <a:ext uri="{FF2B5EF4-FFF2-40B4-BE49-F238E27FC236}">
                <a16:creationId xmlns:a16="http://schemas.microsoft.com/office/drawing/2014/main" id="{B7AC34FC-6B6F-3644-A304-9938D6266971}"/>
              </a:ext>
            </a:extLst>
          </p:cNvPr>
          <p:cNvSpPr txBox="1"/>
          <p:nvPr/>
        </p:nvSpPr>
        <p:spPr>
          <a:xfrm>
            <a:off x="3041166" y="1588895"/>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0x7f..fdd60</a:t>
            </a:r>
          </a:p>
        </p:txBody>
      </p:sp>
      <p:sp>
        <p:nvSpPr>
          <p:cNvPr id="20" name="TextBox 19">
            <a:extLst>
              <a:ext uri="{FF2B5EF4-FFF2-40B4-BE49-F238E27FC236}">
                <a16:creationId xmlns:a16="http://schemas.microsoft.com/office/drawing/2014/main" id="{E961F67E-1791-0144-8E22-CAEB6E94852F}"/>
              </a:ext>
            </a:extLst>
          </p:cNvPr>
          <p:cNvSpPr txBox="1"/>
          <p:nvPr/>
        </p:nvSpPr>
        <p:spPr>
          <a:xfrm>
            <a:off x="3041165" y="232127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0x7f..fdd58</a:t>
            </a:r>
          </a:p>
        </p:txBody>
      </p:sp>
      <p:sp>
        <p:nvSpPr>
          <p:cNvPr id="16" name="TextBox 15">
            <a:extLst>
              <a:ext uri="{FF2B5EF4-FFF2-40B4-BE49-F238E27FC236}">
                <a16:creationId xmlns:a16="http://schemas.microsoft.com/office/drawing/2014/main" id="{58BCC8E9-B92A-4F4F-83BF-DDFF8E38BC53}"/>
              </a:ext>
            </a:extLst>
          </p:cNvPr>
          <p:cNvSpPr txBox="1"/>
          <p:nvPr/>
        </p:nvSpPr>
        <p:spPr>
          <a:xfrm>
            <a:off x="3041164" y="3037052"/>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0x7f..fdd50</a:t>
            </a:r>
          </a:p>
        </p:txBody>
      </p:sp>
      <p:sp>
        <p:nvSpPr>
          <p:cNvPr id="18" name="Right Arrow 17"/>
          <p:cNvSpPr/>
          <p:nvPr/>
        </p:nvSpPr>
        <p:spPr>
          <a:xfrm>
            <a:off x="4750903" y="1160619"/>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Tree>
    <p:extLst>
      <p:ext uri="{BB962C8B-B14F-4D97-AF65-F5344CB8AC3E}">
        <p14:creationId xmlns:p14="http://schemas.microsoft.com/office/powerpoint/2010/main" val="14643109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941AFE-49AA-C740-9169-1B0B05C5D90C}"/>
              </a:ext>
            </a:extLst>
          </p:cNvPr>
          <p:cNvSpPr/>
          <p:nvPr/>
        </p:nvSpPr>
        <p:spPr>
          <a:xfrm>
            <a:off x="77571" y="6415825"/>
            <a:ext cx="3412273"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 name="Content Placeholder 4"/>
          <p:cNvGraphicFramePr>
            <a:graphicFrameLocks noGrp="1"/>
          </p:cNvGraphicFramePr>
          <p:nvPr>
            <p:ph idx="1"/>
          </p:nvPr>
        </p:nvGraphicFramePr>
        <p:xfrm>
          <a:off x="479672" y="303902"/>
          <a:ext cx="2831284" cy="36576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344473">
                <a:tc>
                  <a:txBody>
                    <a:bodyPr/>
                    <a:lstStyle/>
                    <a:p>
                      <a:pPr algn="ctr"/>
                      <a:r>
                        <a:rPr lang="en-US" dirty="0">
                          <a:latin typeface="Consolas" charset="0"/>
                          <a:ea typeface="Consolas" charset="0"/>
                          <a:cs typeface="Consolas" charset="0"/>
                        </a:rPr>
                        <a:t>0x00005555</a:t>
                      </a:r>
                    </a:p>
                  </a:txBody>
                  <a:tcPr/>
                </a:tc>
                <a:extLst>
                  <a:ext uri="{0D108BD9-81ED-4DB2-BD59-A6C34878D82A}">
                    <a16:rowId xmlns:a16="http://schemas.microsoft.com/office/drawing/2014/main" val="10000"/>
                  </a:ext>
                </a:extLst>
              </a:tr>
              <a:tr h="344473">
                <a:tc>
                  <a:txBody>
                    <a:bodyPr/>
                    <a:lstStyle/>
                    <a:p>
                      <a:pPr algn="ctr"/>
                      <a:r>
                        <a:rPr lang="en-US" dirty="0">
                          <a:latin typeface="Consolas" charset="0"/>
                          <a:ea typeface="Consolas" charset="0"/>
                          <a:cs typeface="Consolas" charset="0"/>
                        </a:rPr>
                        <a:t>0x55554630</a:t>
                      </a:r>
                    </a:p>
                  </a:txBody>
                  <a:tcPr/>
                </a:tc>
                <a:extLst>
                  <a:ext uri="{0D108BD9-81ED-4DB2-BD59-A6C34878D82A}">
                    <a16:rowId xmlns:a16="http://schemas.microsoft.com/office/drawing/2014/main" val="10001"/>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2"/>
                  </a:ext>
                </a:extLst>
              </a:tr>
              <a:tr h="344473">
                <a:tc>
                  <a:txBody>
                    <a:bodyPr/>
                    <a:lstStyle/>
                    <a:p>
                      <a:pPr algn="ctr"/>
                      <a:r>
                        <a:rPr lang="en-US" dirty="0">
                          <a:latin typeface="Consolas" charset="0"/>
                          <a:ea typeface="Consolas" charset="0"/>
                          <a:cs typeface="Consolas" charset="0"/>
                        </a:rPr>
                        <a:t>…</a:t>
                      </a:r>
                    </a:p>
                  </a:txBody>
                  <a:tcPr/>
                </a:tc>
                <a:extLst>
                  <a:ext uri="{0D108BD9-81ED-4DB2-BD59-A6C34878D82A}">
                    <a16:rowId xmlns:a16="http://schemas.microsoft.com/office/drawing/2014/main" val="10003"/>
                  </a:ext>
                </a:extLst>
              </a:tr>
              <a:tr h="344473">
                <a:tc>
                  <a:txBody>
                    <a:bodyPr/>
                    <a:lstStyle/>
                    <a:p>
                      <a:pPr algn="ctr"/>
                      <a:r>
                        <a:rPr lang="en-US" dirty="0">
                          <a:latin typeface="Consolas" charset="0"/>
                          <a:ea typeface="Consolas" charset="0"/>
                          <a:cs typeface="Consolas" charset="0"/>
                        </a:rPr>
                        <a:t>0x00005555</a:t>
                      </a:r>
                    </a:p>
                  </a:txBody>
                  <a:tcPr/>
                </a:tc>
                <a:extLst>
                  <a:ext uri="{0D108BD9-81ED-4DB2-BD59-A6C34878D82A}">
                    <a16:rowId xmlns:a16="http://schemas.microsoft.com/office/drawing/2014/main" val="10004"/>
                  </a:ext>
                </a:extLst>
              </a:tr>
              <a:tr h="344473">
                <a:tc>
                  <a:txBody>
                    <a:bodyPr/>
                    <a:lstStyle/>
                    <a:p>
                      <a:pPr algn="ctr"/>
                      <a:r>
                        <a:rPr lang="en-US" dirty="0">
                          <a:latin typeface="Consolas" charset="0"/>
                          <a:ea typeface="Consolas" charset="0"/>
                          <a:cs typeface="Consolas" charset="0"/>
                        </a:rPr>
                        <a:t>0x55554628</a:t>
                      </a:r>
                    </a:p>
                  </a:txBody>
                  <a:tcPr/>
                </a:tc>
                <a:extLst>
                  <a:ext uri="{0D108BD9-81ED-4DB2-BD59-A6C34878D82A}">
                    <a16:rowId xmlns:a16="http://schemas.microsoft.com/office/drawing/2014/main" val="10005"/>
                  </a:ext>
                </a:extLst>
              </a:tr>
              <a:tr h="344473">
                <a:tc>
                  <a:txBody>
                    <a:bodyPr/>
                    <a:lstStyle/>
                    <a:p>
                      <a:pPr algn="ctr"/>
                      <a:r>
                        <a:rPr lang="en-US">
                          <a:latin typeface="Consolas" charset="0"/>
                          <a:ea typeface="Consolas" charset="0"/>
                          <a:cs typeface="Consolas" charset="0"/>
                        </a:rPr>
                        <a:t>0x00007fff</a:t>
                      </a:r>
                      <a:endParaRPr lang="en-US" dirty="0">
                        <a:latin typeface="Consolas" charset="0"/>
                        <a:ea typeface="Consolas" charset="0"/>
                        <a:cs typeface="Consolas" charset="0"/>
                      </a:endParaRPr>
                    </a:p>
                  </a:txBody>
                  <a:tcPr/>
                </a:tc>
                <a:extLst>
                  <a:ext uri="{0D108BD9-81ED-4DB2-BD59-A6C34878D82A}">
                    <a16:rowId xmlns:a16="http://schemas.microsoft.com/office/drawing/2014/main" val="10006"/>
                  </a:ext>
                </a:extLst>
              </a:tr>
              <a:tr h="344473">
                <a:tc>
                  <a:txBody>
                    <a:bodyPr/>
                    <a:lstStyle/>
                    <a:p>
                      <a:pPr algn="ctr"/>
                      <a:r>
                        <a:rPr lang="en-US" dirty="0">
                          <a:latin typeface="Consolas" charset="0"/>
                          <a:ea typeface="Consolas" charset="0"/>
                          <a:cs typeface="Consolas" charset="0"/>
                        </a:rPr>
                        <a:t>0xffffdd70</a:t>
                      </a:r>
                    </a:p>
                  </a:txBody>
                  <a:tcPr/>
                </a:tc>
                <a:extLst>
                  <a:ext uri="{0D108BD9-81ED-4DB2-BD59-A6C34878D82A}">
                    <a16:rowId xmlns:a16="http://schemas.microsoft.com/office/drawing/2014/main" val="10007"/>
                  </a:ext>
                </a:extLst>
              </a:tr>
              <a:tr h="34447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latin typeface="Consolas" charset="0"/>
                          <a:ea typeface="Consolas" charset="0"/>
                          <a:cs typeface="Consolas" charset="0"/>
                        </a:rPr>
                        <a:t>0xa</a:t>
                      </a:r>
                    </a:p>
                  </a:txBody>
                  <a:tcPr/>
                </a:tc>
                <a:extLst>
                  <a:ext uri="{0D108BD9-81ED-4DB2-BD59-A6C34878D82A}">
                    <a16:rowId xmlns:a16="http://schemas.microsoft.com/office/drawing/2014/main" val="10008"/>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9"/>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49</a:t>
            </a:fld>
            <a:endParaRPr lang="en-US"/>
          </a:p>
        </p:txBody>
      </p:sp>
      <p:sp>
        <p:nvSpPr>
          <p:cNvPr id="7" name="TextBox 6"/>
          <p:cNvSpPr txBox="1"/>
          <p:nvPr/>
        </p:nvSpPr>
        <p:spPr>
          <a:xfrm>
            <a:off x="479672" y="-65430"/>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0xFFFFFFFFFFFFFFFF</a:t>
            </a:r>
          </a:p>
        </p:txBody>
      </p:sp>
      <p:sp>
        <p:nvSpPr>
          <p:cNvPr id="8" name="TextBox 7"/>
          <p:cNvSpPr txBox="1"/>
          <p:nvPr/>
        </p:nvSpPr>
        <p:spPr>
          <a:xfrm>
            <a:off x="479673" y="3961502"/>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0x0000000000000000</a:t>
            </a:r>
          </a:p>
        </p:txBody>
      </p:sp>
      <p:sp>
        <p:nvSpPr>
          <p:cNvPr id="9" name="TextBox 8"/>
          <p:cNvSpPr txBox="1"/>
          <p:nvPr/>
        </p:nvSpPr>
        <p:spPr>
          <a:xfrm>
            <a:off x="3008506" y="14766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0x7f..fdd78</a:t>
            </a:r>
          </a:p>
        </p:txBody>
      </p:sp>
      <p:graphicFrame>
        <p:nvGraphicFramePr>
          <p:cNvPr id="11" name="Table 10"/>
          <p:cNvGraphicFramePr>
            <a:graphicFrameLocks noGrp="1"/>
          </p:cNvGraphicFramePr>
          <p:nvPr/>
        </p:nvGraphicFramePr>
        <p:xfrm>
          <a:off x="50620" y="4433990"/>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0x28</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0xa</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0x7fffffffdd50</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0x7fffffffdd50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0x555555554601</a:t>
                      </a:r>
                    </a:p>
                  </a:txBody>
                  <a:tcPr/>
                </a:tc>
                <a:extLst>
                  <a:ext uri="{0D108BD9-81ED-4DB2-BD59-A6C34878D82A}">
                    <a16:rowId xmlns:a16="http://schemas.microsoft.com/office/drawing/2014/main" val="10004"/>
                  </a:ext>
                </a:extLst>
              </a:tr>
            </a:tbl>
          </a:graphicData>
        </a:graphic>
      </p:graphicFrame>
      <p:sp>
        <p:nvSpPr>
          <p:cNvPr id="17" name="Content Placeholder 2"/>
          <p:cNvSpPr txBox="1">
            <a:spLocks/>
          </p:cNvSpPr>
          <p:nvPr/>
        </p:nvSpPr>
        <p:spPr>
          <a:xfrm>
            <a:off x="4809074" y="190041"/>
            <a:ext cx="6225066" cy="666795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800" dirty="0" err="1">
                <a:solidFill>
                  <a:schemeClr val="accent2"/>
                </a:solidFill>
                <a:latin typeface="Consolas" charset="0"/>
                <a:ea typeface="Consolas" charset="0"/>
                <a:cs typeface="Consolas" charset="0"/>
              </a:rPr>
              <a:t>callee</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edi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r>
              <a:rPr lang="en-US" sz="1800" dirty="0" err="1">
                <a:solidFill>
                  <a:schemeClr val="tx2"/>
                </a:solidFill>
                <a:latin typeface="Consolas" charset="0"/>
                <a:ea typeface="Consolas" charset="0"/>
                <a:cs typeface="Consolas" charset="0"/>
              </a:rPr>
              <a:t>esi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edx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p>
          <a:p>
            <a:pPr marL="0" indent="0">
              <a:lnSpc>
                <a:spcPct val="80000"/>
              </a:lnSpc>
              <a:buNone/>
            </a:pPr>
            <a:r>
              <a:rPr lang="en-US" sz="1800" dirty="0">
                <a:latin typeface="Consolas" charset="0"/>
                <a:ea typeface="Consolas" charset="0"/>
                <a:cs typeface="Consolas" charset="0"/>
              </a:rPr>
              <a:t>  add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edx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add </a:t>
            </a:r>
            <a:r>
              <a:rPr lang="en-US" sz="1800" dirty="0">
                <a:solidFill>
                  <a:schemeClr val="tx2"/>
                </a:solidFill>
                <a:latin typeface="Consolas" charset="0"/>
                <a:ea typeface="Consolas" charset="0"/>
                <a:cs typeface="Consolas" charset="0"/>
              </a:rPr>
              <a:t>eax</a:t>
            </a:r>
            <a:r>
              <a:rPr lang="en-US" sz="1800" dirty="0">
                <a:latin typeface="Consolas" charset="0"/>
                <a:ea typeface="Consolas" charset="0"/>
                <a:cs typeface="Consolas" charset="0"/>
              </a:rPr>
              <a:t>,0x1</a:t>
            </a:r>
          </a:p>
          <a:p>
            <a:pPr marL="0" indent="0">
              <a:lnSpc>
                <a:spcPct val="80000"/>
              </a:lnSpc>
              <a:buNone/>
            </a:pPr>
            <a:r>
              <a:rPr lang="en-US" sz="1800" dirty="0">
                <a:latin typeface="Consolas" charset="0"/>
                <a:ea typeface="Consolas" charset="0"/>
                <a:cs typeface="Consolas" charset="0"/>
              </a:rPr>
              <a:t>  pop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ret </a:t>
            </a:r>
          </a:p>
          <a:p>
            <a:pPr marL="0" indent="0">
              <a:lnSpc>
                <a:spcPct val="80000"/>
              </a:lnSpc>
              <a:buNone/>
            </a:pPr>
            <a:r>
              <a:rPr lang="en-US" sz="1800" dirty="0">
                <a:solidFill>
                  <a:schemeClr val="accent2"/>
                </a:solidFill>
                <a:latin typeface="Consolas" charset="0"/>
                <a:ea typeface="Consolas" charset="0"/>
                <a:cs typeface="Consolas" charset="0"/>
              </a:rPr>
              <a:t>main</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sub </a:t>
            </a:r>
            <a:r>
              <a:rPr lang="en-US" sz="1800" dirty="0">
                <a:solidFill>
                  <a:schemeClr val="tx2"/>
                </a:solidFill>
                <a:latin typeface="Consolas" charset="0"/>
                <a:ea typeface="Consolas" charset="0"/>
                <a:cs typeface="Consolas" charset="0"/>
              </a:rPr>
              <a:t>rsp</a:t>
            </a:r>
            <a:r>
              <a:rPr lang="en-US" sz="1800" dirty="0">
                <a:latin typeface="Consolas" charset="0"/>
                <a:ea typeface="Consolas" charset="0"/>
                <a:cs typeface="Consolas" charset="0"/>
              </a:rPr>
              <a:t>,0x10</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esi</a:t>
            </a:r>
            <a:r>
              <a:rPr lang="en-US" sz="1800" dirty="0">
                <a:latin typeface="Consolas" charset="0"/>
                <a:ea typeface="Consolas" charset="0"/>
                <a:cs typeface="Consolas" charset="0"/>
              </a:rPr>
              <a:t>,0x28</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edi</a:t>
            </a:r>
            <a:r>
              <a:rPr lang="en-US" sz="1800" dirty="0">
                <a:latin typeface="Consolas" charset="0"/>
                <a:ea typeface="Consolas" charset="0"/>
                <a:cs typeface="Consolas" charset="0"/>
              </a:rPr>
              <a:t>,0xa</a:t>
            </a:r>
          </a:p>
          <a:p>
            <a:pPr marL="0" indent="0">
              <a:lnSpc>
                <a:spcPct val="80000"/>
              </a:lnSpc>
              <a:buNone/>
            </a:pPr>
            <a:r>
              <a:rPr lang="en-US" sz="1800" dirty="0">
                <a:latin typeface="Consolas" charset="0"/>
                <a:ea typeface="Consolas" charset="0"/>
                <a:cs typeface="Consolas" charset="0"/>
              </a:rPr>
              <a:t>  call 5fa &lt;</a:t>
            </a:r>
            <a:r>
              <a:rPr lang="en-US" sz="1800" dirty="0" err="1">
                <a:latin typeface="Consolas" charset="0"/>
                <a:ea typeface="Consolas" charset="0"/>
                <a:cs typeface="Consolas" charset="0"/>
              </a:rPr>
              <a:t>callee</a:t>
            </a:r>
            <a:r>
              <a:rPr lang="en-US" sz="1800" dirty="0">
                <a:latin typeface="Consolas" charset="0"/>
                <a:ea typeface="Consolas" charset="0"/>
                <a:cs typeface="Consolas" charset="0"/>
              </a:rPr>
              <a:t>&gt;</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eax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leave</a:t>
            </a:r>
          </a:p>
          <a:p>
            <a:pPr marL="0" indent="0">
              <a:lnSpc>
                <a:spcPct val="80000"/>
              </a:lnSpc>
              <a:buNone/>
            </a:pPr>
            <a:r>
              <a:rPr lang="en-US" sz="1800" dirty="0">
                <a:latin typeface="Consolas" charset="0"/>
                <a:ea typeface="Consolas" charset="0"/>
                <a:cs typeface="Consolas" charset="0"/>
              </a:rPr>
              <a:t>  ret</a:t>
            </a:r>
            <a:endParaRPr lang="en-US" sz="1800" b="1" dirty="0">
              <a:latin typeface="Consolas" charset="0"/>
              <a:ea typeface="Consolas" charset="0"/>
              <a:cs typeface="Consolas" charset="0"/>
            </a:endParaRPr>
          </a:p>
        </p:txBody>
      </p:sp>
      <p:sp>
        <p:nvSpPr>
          <p:cNvPr id="12" name="TextBox 11">
            <a:extLst>
              <a:ext uri="{FF2B5EF4-FFF2-40B4-BE49-F238E27FC236}">
                <a16:creationId xmlns:a16="http://schemas.microsoft.com/office/drawing/2014/main" id="{F5F00841-A4D2-8B47-9A4C-B3163EEF5F63}"/>
              </a:ext>
            </a:extLst>
          </p:cNvPr>
          <p:cNvSpPr txBox="1"/>
          <p:nvPr/>
        </p:nvSpPr>
        <p:spPr>
          <a:xfrm>
            <a:off x="3041166" y="85652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13" name="Right Arrow 12">
            <a:extLst>
              <a:ext uri="{FF2B5EF4-FFF2-40B4-BE49-F238E27FC236}">
                <a16:creationId xmlns:a16="http://schemas.microsoft.com/office/drawing/2014/main" id="{B0094627-2537-5649-8AE0-AEE69057BA8C}"/>
              </a:ext>
            </a:extLst>
          </p:cNvPr>
          <p:cNvSpPr/>
          <p:nvPr/>
        </p:nvSpPr>
        <p:spPr>
          <a:xfrm>
            <a:off x="77571" y="3200400"/>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4" name="TextBox 13">
            <a:extLst>
              <a:ext uri="{FF2B5EF4-FFF2-40B4-BE49-F238E27FC236}">
                <a16:creationId xmlns:a16="http://schemas.microsoft.com/office/drawing/2014/main" id="{B7AC34FC-6B6F-3644-A304-9938D6266971}"/>
              </a:ext>
            </a:extLst>
          </p:cNvPr>
          <p:cNvSpPr txBox="1"/>
          <p:nvPr/>
        </p:nvSpPr>
        <p:spPr>
          <a:xfrm>
            <a:off x="3041166" y="1588895"/>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0x7f..fdd60</a:t>
            </a:r>
          </a:p>
        </p:txBody>
      </p:sp>
      <p:sp>
        <p:nvSpPr>
          <p:cNvPr id="20" name="TextBox 19">
            <a:extLst>
              <a:ext uri="{FF2B5EF4-FFF2-40B4-BE49-F238E27FC236}">
                <a16:creationId xmlns:a16="http://schemas.microsoft.com/office/drawing/2014/main" id="{E961F67E-1791-0144-8E22-CAEB6E94852F}"/>
              </a:ext>
            </a:extLst>
          </p:cNvPr>
          <p:cNvSpPr txBox="1"/>
          <p:nvPr/>
        </p:nvSpPr>
        <p:spPr>
          <a:xfrm>
            <a:off x="3041165" y="232127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0x7f..fdd58</a:t>
            </a:r>
          </a:p>
        </p:txBody>
      </p:sp>
      <p:sp>
        <p:nvSpPr>
          <p:cNvPr id="16" name="TextBox 15">
            <a:extLst>
              <a:ext uri="{FF2B5EF4-FFF2-40B4-BE49-F238E27FC236}">
                <a16:creationId xmlns:a16="http://schemas.microsoft.com/office/drawing/2014/main" id="{58BCC8E9-B92A-4F4F-83BF-DDFF8E38BC53}"/>
              </a:ext>
            </a:extLst>
          </p:cNvPr>
          <p:cNvSpPr txBox="1"/>
          <p:nvPr/>
        </p:nvSpPr>
        <p:spPr>
          <a:xfrm>
            <a:off x="3041164" y="3037052"/>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0x7f..fdd50</a:t>
            </a:r>
          </a:p>
        </p:txBody>
      </p:sp>
      <p:sp>
        <p:nvSpPr>
          <p:cNvPr id="18" name="Right Arrow 17"/>
          <p:cNvSpPr/>
          <p:nvPr/>
        </p:nvSpPr>
        <p:spPr>
          <a:xfrm>
            <a:off x="4750903" y="1430041"/>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Tree>
    <p:extLst>
      <p:ext uri="{BB962C8B-B14F-4D97-AF65-F5344CB8AC3E}">
        <p14:creationId xmlns:p14="http://schemas.microsoft.com/office/powerpoint/2010/main" val="782388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D70C2-E62D-E748-88C3-795AE1A1F53F}"/>
              </a:ext>
            </a:extLst>
          </p:cNvPr>
          <p:cNvSpPr>
            <a:spLocks noGrp="1"/>
          </p:cNvSpPr>
          <p:nvPr>
            <p:ph type="title"/>
          </p:nvPr>
        </p:nvSpPr>
        <p:spPr/>
        <p:txBody>
          <a:bodyPr/>
          <a:lstStyle/>
          <a:p>
            <a:r>
              <a:rPr lang="en-US" dirty="0"/>
              <a:t>Function Signature</a:t>
            </a:r>
          </a:p>
        </p:txBody>
      </p:sp>
      <p:sp>
        <p:nvSpPr>
          <p:cNvPr id="3" name="Content Placeholder 2">
            <a:extLst>
              <a:ext uri="{FF2B5EF4-FFF2-40B4-BE49-F238E27FC236}">
                <a16:creationId xmlns:a16="http://schemas.microsoft.com/office/drawing/2014/main" id="{FB4598B4-BAE7-9543-AE6E-44FB685178D3}"/>
              </a:ext>
            </a:extLst>
          </p:cNvPr>
          <p:cNvSpPr>
            <a:spLocks noGrp="1"/>
          </p:cNvSpPr>
          <p:nvPr>
            <p:ph idx="1"/>
          </p:nvPr>
        </p:nvSpPr>
        <p:spPr/>
        <p:txBody>
          <a:bodyPr/>
          <a:lstStyle/>
          <a:p>
            <a:r>
              <a:rPr lang="en-US" dirty="0"/>
              <a:t>Example function signatures</a:t>
            </a:r>
          </a:p>
          <a:p>
            <a:r>
              <a:rPr lang="en-US" dirty="0">
                <a:latin typeface="Consolas" panose="020B0609020204030204" pitchFamily="49" charset="0"/>
                <a:cs typeface="Consolas" panose="020B0609020204030204" pitchFamily="49" charset="0"/>
              </a:rPr>
              <a:t>int add(int a, int b)</a:t>
            </a:r>
          </a:p>
          <a:p>
            <a:r>
              <a:rPr lang="en-US" dirty="0">
                <a:latin typeface="Consolas" panose="020B0609020204030204" pitchFamily="49" charset="0"/>
                <a:cs typeface="Consolas" panose="020B0609020204030204" pitchFamily="49" charset="0"/>
              </a:rPr>
              <a:t>int random()</a:t>
            </a:r>
          </a:p>
        </p:txBody>
      </p:sp>
      <p:sp>
        <p:nvSpPr>
          <p:cNvPr id="4" name="Slide Number Placeholder 3">
            <a:extLst>
              <a:ext uri="{FF2B5EF4-FFF2-40B4-BE49-F238E27FC236}">
                <a16:creationId xmlns:a16="http://schemas.microsoft.com/office/drawing/2014/main" id="{DD4D3BEC-9981-9141-AD6F-4B465480CEB4}"/>
              </a:ext>
            </a:extLst>
          </p:cNvPr>
          <p:cNvSpPr>
            <a:spLocks noGrp="1"/>
          </p:cNvSpPr>
          <p:nvPr>
            <p:ph type="sldNum" sz="quarter" idx="12"/>
          </p:nvPr>
        </p:nvSpPr>
        <p:spPr/>
        <p:txBody>
          <a:bodyPr/>
          <a:lstStyle/>
          <a:p>
            <a:fld id="{FCFB7E3C-6220-8942-988C-3F6E25750AD7}" type="slidenum">
              <a:rPr lang="en-US" smtClean="0"/>
              <a:t>5</a:t>
            </a:fld>
            <a:endParaRPr lang="en-US"/>
          </a:p>
        </p:txBody>
      </p:sp>
    </p:spTree>
    <p:extLst>
      <p:ext uri="{BB962C8B-B14F-4D97-AF65-F5344CB8AC3E}">
        <p14:creationId xmlns:p14="http://schemas.microsoft.com/office/powerpoint/2010/main" val="229435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941AFE-49AA-C740-9169-1B0B05C5D90C}"/>
              </a:ext>
            </a:extLst>
          </p:cNvPr>
          <p:cNvSpPr/>
          <p:nvPr/>
        </p:nvSpPr>
        <p:spPr>
          <a:xfrm>
            <a:off x="77571" y="6415825"/>
            <a:ext cx="3412273"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 name="Content Placeholder 4"/>
          <p:cNvGraphicFramePr>
            <a:graphicFrameLocks noGrp="1"/>
          </p:cNvGraphicFramePr>
          <p:nvPr>
            <p:ph idx="1"/>
          </p:nvPr>
        </p:nvGraphicFramePr>
        <p:xfrm>
          <a:off x="479672" y="303902"/>
          <a:ext cx="2831284" cy="36576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344473">
                <a:tc>
                  <a:txBody>
                    <a:bodyPr/>
                    <a:lstStyle/>
                    <a:p>
                      <a:pPr algn="ctr"/>
                      <a:r>
                        <a:rPr lang="en-US" dirty="0">
                          <a:latin typeface="Consolas" charset="0"/>
                          <a:ea typeface="Consolas" charset="0"/>
                          <a:cs typeface="Consolas" charset="0"/>
                        </a:rPr>
                        <a:t>0x00005555</a:t>
                      </a:r>
                    </a:p>
                  </a:txBody>
                  <a:tcPr/>
                </a:tc>
                <a:extLst>
                  <a:ext uri="{0D108BD9-81ED-4DB2-BD59-A6C34878D82A}">
                    <a16:rowId xmlns:a16="http://schemas.microsoft.com/office/drawing/2014/main" val="10000"/>
                  </a:ext>
                </a:extLst>
              </a:tr>
              <a:tr h="344473">
                <a:tc>
                  <a:txBody>
                    <a:bodyPr/>
                    <a:lstStyle/>
                    <a:p>
                      <a:pPr algn="ctr"/>
                      <a:r>
                        <a:rPr lang="en-US" dirty="0">
                          <a:latin typeface="Consolas" charset="0"/>
                          <a:ea typeface="Consolas" charset="0"/>
                          <a:cs typeface="Consolas" charset="0"/>
                        </a:rPr>
                        <a:t>0x55554630</a:t>
                      </a:r>
                    </a:p>
                  </a:txBody>
                  <a:tcPr/>
                </a:tc>
                <a:extLst>
                  <a:ext uri="{0D108BD9-81ED-4DB2-BD59-A6C34878D82A}">
                    <a16:rowId xmlns:a16="http://schemas.microsoft.com/office/drawing/2014/main" val="10001"/>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2"/>
                  </a:ext>
                </a:extLst>
              </a:tr>
              <a:tr h="344473">
                <a:tc>
                  <a:txBody>
                    <a:bodyPr/>
                    <a:lstStyle/>
                    <a:p>
                      <a:pPr algn="ctr"/>
                      <a:r>
                        <a:rPr lang="en-US" dirty="0">
                          <a:latin typeface="Consolas" charset="0"/>
                          <a:ea typeface="Consolas" charset="0"/>
                          <a:cs typeface="Consolas" charset="0"/>
                        </a:rPr>
                        <a:t>…</a:t>
                      </a:r>
                    </a:p>
                  </a:txBody>
                  <a:tcPr/>
                </a:tc>
                <a:extLst>
                  <a:ext uri="{0D108BD9-81ED-4DB2-BD59-A6C34878D82A}">
                    <a16:rowId xmlns:a16="http://schemas.microsoft.com/office/drawing/2014/main" val="10003"/>
                  </a:ext>
                </a:extLst>
              </a:tr>
              <a:tr h="344473">
                <a:tc>
                  <a:txBody>
                    <a:bodyPr/>
                    <a:lstStyle/>
                    <a:p>
                      <a:pPr algn="ctr"/>
                      <a:r>
                        <a:rPr lang="en-US" dirty="0">
                          <a:latin typeface="Consolas" charset="0"/>
                          <a:ea typeface="Consolas" charset="0"/>
                          <a:cs typeface="Consolas" charset="0"/>
                        </a:rPr>
                        <a:t>0x00005555</a:t>
                      </a:r>
                    </a:p>
                  </a:txBody>
                  <a:tcPr/>
                </a:tc>
                <a:extLst>
                  <a:ext uri="{0D108BD9-81ED-4DB2-BD59-A6C34878D82A}">
                    <a16:rowId xmlns:a16="http://schemas.microsoft.com/office/drawing/2014/main" val="10004"/>
                  </a:ext>
                </a:extLst>
              </a:tr>
              <a:tr h="344473">
                <a:tc>
                  <a:txBody>
                    <a:bodyPr/>
                    <a:lstStyle/>
                    <a:p>
                      <a:pPr algn="ctr"/>
                      <a:r>
                        <a:rPr lang="en-US" dirty="0">
                          <a:latin typeface="Consolas" charset="0"/>
                          <a:ea typeface="Consolas" charset="0"/>
                          <a:cs typeface="Consolas" charset="0"/>
                        </a:rPr>
                        <a:t>0x55554628</a:t>
                      </a:r>
                    </a:p>
                  </a:txBody>
                  <a:tcPr/>
                </a:tc>
                <a:extLst>
                  <a:ext uri="{0D108BD9-81ED-4DB2-BD59-A6C34878D82A}">
                    <a16:rowId xmlns:a16="http://schemas.microsoft.com/office/drawing/2014/main" val="10005"/>
                  </a:ext>
                </a:extLst>
              </a:tr>
              <a:tr h="344473">
                <a:tc>
                  <a:txBody>
                    <a:bodyPr/>
                    <a:lstStyle/>
                    <a:p>
                      <a:pPr algn="ctr"/>
                      <a:r>
                        <a:rPr lang="en-US">
                          <a:latin typeface="Consolas" charset="0"/>
                          <a:ea typeface="Consolas" charset="0"/>
                          <a:cs typeface="Consolas" charset="0"/>
                        </a:rPr>
                        <a:t>0x00007fff</a:t>
                      </a:r>
                      <a:endParaRPr lang="en-US" dirty="0">
                        <a:latin typeface="Consolas" charset="0"/>
                        <a:ea typeface="Consolas" charset="0"/>
                        <a:cs typeface="Consolas" charset="0"/>
                      </a:endParaRPr>
                    </a:p>
                  </a:txBody>
                  <a:tcPr/>
                </a:tc>
                <a:extLst>
                  <a:ext uri="{0D108BD9-81ED-4DB2-BD59-A6C34878D82A}">
                    <a16:rowId xmlns:a16="http://schemas.microsoft.com/office/drawing/2014/main" val="10006"/>
                  </a:ext>
                </a:extLst>
              </a:tr>
              <a:tr h="344473">
                <a:tc>
                  <a:txBody>
                    <a:bodyPr/>
                    <a:lstStyle/>
                    <a:p>
                      <a:pPr algn="ctr"/>
                      <a:r>
                        <a:rPr lang="en-US" dirty="0">
                          <a:latin typeface="Consolas" charset="0"/>
                          <a:ea typeface="Consolas" charset="0"/>
                          <a:cs typeface="Consolas" charset="0"/>
                        </a:rPr>
                        <a:t>0xffffdd70</a:t>
                      </a:r>
                    </a:p>
                  </a:txBody>
                  <a:tcPr/>
                </a:tc>
                <a:extLst>
                  <a:ext uri="{0D108BD9-81ED-4DB2-BD59-A6C34878D82A}">
                    <a16:rowId xmlns:a16="http://schemas.microsoft.com/office/drawing/2014/main" val="10007"/>
                  </a:ext>
                </a:extLst>
              </a:tr>
              <a:tr h="34447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latin typeface="Consolas" charset="0"/>
                          <a:ea typeface="Consolas" charset="0"/>
                          <a:cs typeface="Consolas" charset="0"/>
                        </a:rPr>
                        <a:t>0xa</a:t>
                      </a:r>
                    </a:p>
                  </a:txBody>
                  <a:tcPr/>
                </a:tc>
                <a:extLst>
                  <a:ext uri="{0D108BD9-81ED-4DB2-BD59-A6C34878D82A}">
                    <a16:rowId xmlns:a16="http://schemas.microsoft.com/office/drawing/2014/main" val="10008"/>
                  </a:ext>
                </a:extLst>
              </a:tr>
              <a:tr h="34447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latin typeface="Consolas" charset="0"/>
                          <a:ea typeface="Consolas" charset="0"/>
                          <a:cs typeface="Consolas" charset="0"/>
                        </a:rPr>
                        <a:t>0x28</a:t>
                      </a:r>
                    </a:p>
                  </a:txBody>
                  <a:tcPr/>
                </a:tc>
                <a:extLst>
                  <a:ext uri="{0D108BD9-81ED-4DB2-BD59-A6C34878D82A}">
                    <a16:rowId xmlns:a16="http://schemas.microsoft.com/office/drawing/2014/main" val="10009"/>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50</a:t>
            </a:fld>
            <a:endParaRPr lang="en-US"/>
          </a:p>
        </p:txBody>
      </p:sp>
      <p:sp>
        <p:nvSpPr>
          <p:cNvPr id="7" name="TextBox 6"/>
          <p:cNvSpPr txBox="1"/>
          <p:nvPr/>
        </p:nvSpPr>
        <p:spPr>
          <a:xfrm>
            <a:off x="479672" y="-65430"/>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0xFFFFFFFFFFFFFFFF</a:t>
            </a:r>
          </a:p>
        </p:txBody>
      </p:sp>
      <p:sp>
        <p:nvSpPr>
          <p:cNvPr id="8" name="TextBox 7"/>
          <p:cNvSpPr txBox="1"/>
          <p:nvPr/>
        </p:nvSpPr>
        <p:spPr>
          <a:xfrm>
            <a:off x="479673" y="3961502"/>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0x0000000000000000</a:t>
            </a:r>
          </a:p>
        </p:txBody>
      </p:sp>
      <p:sp>
        <p:nvSpPr>
          <p:cNvPr id="9" name="TextBox 8"/>
          <p:cNvSpPr txBox="1"/>
          <p:nvPr/>
        </p:nvSpPr>
        <p:spPr>
          <a:xfrm>
            <a:off x="3008506" y="14766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0x7f..fdd78</a:t>
            </a:r>
          </a:p>
        </p:txBody>
      </p:sp>
      <p:graphicFrame>
        <p:nvGraphicFramePr>
          <p:cNvPr id="11" name="Table 10"/>
          <p:cNvGraphicFramePr>
            <a:graphicFrameLocks noGrp="1"/>
          </p:cNvGraphicFramePr>
          <p:nvPr/>
        </p:nvGraphicFramePr>
        <p:xfrm>
          <a:off x="50620" y="4433990"/>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0x28</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0xa</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0x7fffffffdd50</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0x7fffffffdd50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0x555555554604</a:t>
                      </a:r>
                    </a:p>
                  </a:txBody>
                  <a:tcPr/>
                </a:tc>
                <a:extLst>
                  <a:ext uri="{0D108BD9-81ED-4DB2-BD59-A6C34878D82A}">
                    <a16:rowId xmlns:a16="http://schemas.microsoft.com/office/drawing/2014/main" val="10004"/>
                  </a:ext>
                </a:extLst>
              </a:tr>
            </a:tbl>
          </a:graphicData>
        </a:graphic>
      </p:graphicFrame>
      <p:sp>
        <p:nvSpPr>
          <p:cNvPr id="17" name="Content Placeholder 2"/>
          <p:cNvSpPr txBox="1">
            <a:spLocks/>
          </p:cNvSpPr>
          <p:nvPr/>
        </p:nvSpPr>
        <p:spPr>
          <a:xfrm>
            <a:off x="4809074" y="190041"/>
            <a:ext cx="6225066" cy="666795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800" dirty="0" err="1">
                <a:solidFill>
                  <a:schemeClr val="accent2"/>
                </a:solidFill>
                <a:latin typeface="Consolas" charset="0"/>
                <a:ea typeface="Consolas" charset="0"/>
                <a:cs typeface="Consolas" charset="0"/>
              </a:rPr>
              <a:t>callee</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edi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r>
              <a:rPr lang="en-US" sz="1800" dirty="0" err="1">
                <a:solidFill>
                  <a:schemeClr val="tx2"/>
                </a:solidFill>
                <a:latin typeface="Consolas" charset="0"/>
                <a:ea typeface="Consolas" charset="0"/>
                <a:cs typeface="Consolas" charset="0"/>
              </a:rPr>
              <a:t>esi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edx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p>
          <a:p>
            <a:pPr marL="0" indent="0">
              <a:lnSpc>
                <a:spcPct val="80000"/>
              </a:lnSpc>
              <a:buNone/>
            </a:pPr>
            <a:r>
              <a:rPr lang="en-US" sz="1800" dirty="0">
                <a:latin typeface="Consolas" charset="0"/>
                <a:ea typeface="Consolas" charset="0"/>
                <a:cs typeface="Consolas" charset="0"/>
              </a:rPr>
              <a:t>  add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edx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add </a:t>
            </a:r>
            <a:r>
              <a:rPr lang="en-US" sz="1800" dirty="0">
                <a:solidFill>
                  <a:schemeClr val="tx2"/>
                </a:solidFill>
                <a:latin typeface="Consolas" charset="0"/>
                <a:ea typeface="Consolas" charset="0"/>
                <a:cs typeface="Consolas" charset="0"/>
              </a:rPr>
              <a:t>eax</a:t>
            </a:r>
            <a:r>
              <a:rPr lang="en-US" sz="1800" dirty="0">
                <a:latin typeface="Consolas" charset="0"/>
                <a:ea typeface="Consolas" charset="0"/>
                <a:cs typeface="Consolas" charset="0"/>
              </a:rPr>
              <a:t>,0x1</a:t>
            </a:r>
          </a:p>
          <a:p>
            <a:pPr marL="0" indent="0">
              <a:lnSpc>
                <a:spcPct val="80000"/>
              </a:lnSpc>
              <a:buNone/>
            </a:pPr>
            <a:r>
              <a:rPr lang="en-US" sz="1800" dirty="0">
                <a:latin typeface="Consolas" charset="0"/>
                <a:ea typeface="Consolas" charset="0"/>
                <a:cs typeface="Consolas" charset="0"/>
              </a:rPr>
              <a:t>  pop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ret </a:t>
            </a:r>
          </a:p>
          <a:p>
            <a:pPr marL="0" indent="0">
              <a:lnSpc>
                <a:spcPct val="80000"/>
              </a:lnSpc>
              <a:buNone/>
            </a:pPr>
            <a:r>
              <a:rPr lang="en-US" sz="1800" dirty="0">
                <a:solidFill>
                  <a:schemeClr val="accent2"/>
                </a:solidFill>
                <a:latin typeface="Consolas" charset="0"/>
                <a:ea typeface="Consolas" charset="0"/>
                <a:cs typeface="Consolas" charset="0"/>
              </a:rPr>
              <a:t>main</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sub </a:t>
            </a:r>
            <a:r>
              <a:rPr lang="en-US" sz="1800" dirty="0">
                <a:solidFill>
                  <a:schemeClr val="tx2"/>
                </a:solidFill>
                <a:latin typeface="Consolas" charset="0"/>
                <a:ea typeface="Consolas" charset="0"/>
                <a:cs typeface="Consolas" charset="0"/>
              </a:rPr>
              <a:t>rsp</a:t>
            </a:r>
            <a:r>
              <a:rPr lang="en-US" sz="1800" dirty="0">
                <a:latin typeface="Consolas" charset="0"/>
                <a:ea typeface="Consolas" charset="0"/>
                <a:cs typeface="Consolas" charset="0"/>
              </a:rPr>
              <a:t>,0x10</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esi</a:t>
            </a:r>
            <a:r>
              <a:rPr lang="en-US" sz="1800" dirty="0">
                <a:latin typeface="Consolas" charset="0"/>
                <a:ea typeface="Consolas" charset="0"/>
                <a:cs typeface="Consolas" charset="0"/>
              </a:rPr>
              <a:t>,0x28</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edi</a:t>
            </a:r>
            <a:r>
              <a:rPr lang="en-US" sz="1800" dirty="0">
                <a:latin typeface="Consolas" charset="0"/>
                <a:ea typeface="Consolas" charset="0"/>
                <a:cs typeface="Consolas" charset="0"/>
              </a:rPr>
              <a:t>,0xa</a:t>
            </a:r>
          </a:p>
          <a:p>
            <a:pPr marL="0" indent="0">
              <a:lnSpc>
                <a:spcPct val="80000"/>
              </a:lnSpc>
              <a:buNone/>
            </a:pPr>
            <a:r>
              <a:rPr lang="en-US" sz="1800" dirty="0">
                <a:latin typeface="Consolas" charset="0"/>
                <a:ea typeface="Consolas" charset="0"/>
                <a:cs typeface="Consolas" charset="0"/>
              </a:rPr>
              <a:t>  call 5fa &lt;</a:t>
            </a:r>
            <a:r>
              <a:rPr lang="en-US" sz="1800" dirty="0" err="1">
                <a:latin typeface="Consolas" charset="0"/>
                <a:ea typeface="Consolas" charset="0"/>
                <a:cs typeface="Consolas" charset="0"/>
              </a:rPr>
              <a:t>callee</a:t>
            </a:r>
            <a:r>
              <a:rPr lang="en-US" sz="1800" dirty="0">
                <a:latin typeface="Consolas" charset="0"/>
                <a:ea typeface="Consolas" charset="0"/>
                <a:cs typeface="Consolas" charset="0"/>
              </a:rPr>
              <a:t>&gt;</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eax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leave</a:t>
            </a:r>
          </a:p>
          <a:p>
            <a:pPr marL="0" indent="0">
              <a:lnSpc>
                <a:spcPct val="80000"/>
              </a:lnSpc>
              <a:buNone/>
            </a:pPr>
            <a:r>
              <a:rPr lang="en-US" sz="1800" dirty="0">
                <a:latin typeface="Consolas" charset="0"/>
                <a:ea typeface="Consolas" charset="0"/>
                <a:cs typeface="Consolas" charset="0"/>
              </a:rPr>
              <a:t>  ret</a:t>
            </a:r>
            <a:endParaRPr lang="en-US" sz="1800" b="1" dirty="0">
              <a:latin typeface="Consolas" charset="0"/>
              <a:ea typeface="Consolas" charset="0"/>
              <a:cs typeface="Consolas" charset="0"/>
            </a:endParaRPr>
          </a:p>
        </p:txBody>
      </p:sp>
      <p:sp>
        <p:nvSpPr>
          <p:cNvPr id="12" name="TextBox 11">
            <a:extLst>
              <a:ext uri="{FF2B5EF4-FFF2-40B4-BE49-F238E27FC236}">
                <a16:creationId xmlns:a16="http://schemas.microsoft.com/office/drawing/2014/main" id="{F5F00841-A4D2-8B47-9A4C-B3163EEF5F63}"/>
              </a:ext>
            </a:extLst>
          </p:cNvPr>
          <p:cNvSpPr txBox="1"/>
          <p:nvPr/>
        </p:nvSpPr>
        <p:spPr>
          <a:xfrm>
            <a:off x="3041166" y="85652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13" name="Right Arrow 12">
            <a:extLst>
              <a:ext uri="{FF2B5EF4-FFF2-40B4-BE49-F238E27FC236}">
                <a16:creationId xmlns:a16="http://schemas.microsoft.com/office/drawing/2014/main" id="{B0094627-2537-5649-8AE0-AEE69057BA8C}"/>
              </a:ext>
            </a:extLst>
          </p:cNvPr>
          <p:cNvSpPr/>
          <p:nvPr/>
        </p:nvSpPr>
        <p:spPr>
          <a:xfrm>
            <a:off x="77571" y="3200400"/>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4" name="TextBox 13">
            <a:extLst>
              <a:ext uri="{FF2B5EF4-FFF2-40B4-BE49-F238E27FC236}">
                <a16:creationId xmlns:a16="http://schemas.microsoft.com/office/drawing/2014/main" id="{B7AC34FC-6B6F-3644-A304-9938D6266971}"/>
              </a:ext>
            </a:extLst>
          </p:cNvPr>
          <p:cNvSpPr txBox="1"/>
          <p:nvPr/>
        </p:nvSpPr>
        <p:spPr>
          <a:xfrm>
            <a:off x="3041166" y="1588895"/>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0x7f..fdd60</a:t>
            </a:r>
          </a:p>
        </p:txBody>
      </p:sp>
      <p:sp>
        <p:nvSpPr>
          <p:cNvPr id="20" name="TextBox 19">
            <a:extLst>
              <a:ext uri="{FF2B5EF4-FFF2-40B4-BE49-F238E27FC236}">
                <a16:creationId xmlns:a16="http://schemas.microsoft.com/office/drawing/2014/main" id="{E961F67E-1791-0144-8E22-CAEB6E94852F}"/>
              </a:ext>
            </a:extLst>
          </p:cNvPr>
          <p:cNvSpPr txBox="1"/>
          <p:nvPr/>
        </p:nvSpPr>
        <p:spPr>
          <a:xfrm>
            <a:off x="3041165" y="232127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0x7f..fdd58</a:t>
            </a:r>
          </a:p>
        </p:txBody>
      </p:sp>
      <p:sp>
        <p:nvSpPr>
          <p:cNvPr id="16" name="TextBox 15">
            <a:extLst>
              <a:ext uri="{FF2B5EF4-FFF2-40B4-BE49-F238E27FC236}">
                <a16:creationId xmlns:a16="http://schemas.microsoft.com/office/drawing/2014/main" id="{58BCC8E9-B92A-4F4F-83BF-DDFF8E38BC53}"/>
              </a:ext>
            </a:extLst>
          </p:cNvPr>
          <p:cNvSpPr txBox="1"/>
          <p:nvPr/>
        </p:nvSpPr>
        <p:spPr>
          <a:xfrm>
            <a:off x="3041164" y="3037052"/>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0x7f..fdd50</a:t>
            </a:r>
          </a:p>
        </p:txBody>
      </p:sp>
      <p:sp>
        <p:nvSpPr>
          <p:cNvPr id="18" name="Right Arrow 17"/>
          <p:cNvSpPr/>
          <p:nvPr/>
        </p:nvSpPr>
        <p:spPr>
          <a:xfrm>
            <a:off x="4750903" y="1691299"/>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Tree>
    <p:extLst>
      <p:ext uri="{BB962C8B-B14F-4D97-AF65-F5344CB8AC3E}">
        <p14:creationId xmlns:p14="http://schemas.microsoft.com/office/powerpoint/2010/main" val="4959656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941AFE-49AA-C740-9169-1B0B05C5D90C}"/>
              </a:ext>
            </a:extLst>
          </p:cNvPr>
          <p:cNvSpPr/>
          <p:nvPr/>
        </p:nvSpPr>
        <p:spPr>
          <a:xfrm>
            <a:off x="77571" y="6415825"/>
            <a:ext cx="3412273"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 name="Content Placeholder 4"/>
          <p:cNvGraphicFramePr>
            <a:graphicFrameLocks noGrp="1"/>
          </p:cNvGraphicFramePr>
          <p:nvPr>
            <p:ph idx="1"/>
          </p:nvPr>
        </p:nvGraphicFramePr>
        <p:xfrm>
          <a:off x="479672" y="303902"/>
          <a:ext cx="2831284" cy="36576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344473">
                <a:tc>
                  <a:txBody>
                    <a:bodyPr/>
                    <a:lstStyle/>
                    <a:p>
                      <a:pPr algn="ctr"/>
                      <a:r>
                        <a:rPr lang="en-US" dirty="0">
                          <a:latin typeface="Consolas" charset="0"/>
                          <a:ea typeface="Consolas" charset="0"/>
                          <a:cs typeface="Consolas" charset="0"/>
                        </a:rPr>
                        <a:t>0x00005555</a:t>
                      </a:r>
                    </a:p>
                  </a:txBody>
                  <a:tcPr/>
                </a:tc>
                <a:extLst>
                  <a:ext uri="{0D108BD9-81ED-4DB2-BD59-A6C34878D82A}">
                    <a16:rowId xmlns:a16="http://schemas.microsoft.com/office/drawing/2014/main" val="10000"/>
                  </a:ext>
                </a:extLst>
              </a:tr>
              <a:tr h="344473">
                <a:tc>
                  <a:txBody>
                    <a:bodyPr/>
                    <a:lstStyle/>
                    <a:p>
                      <a:pPr algn="ctr"/>
                      <a:r>
                        <a:rPr lang="en-US" dirty="0">
                          <a:latin typeface="Consolas" charset="0"/>
                          <a:ea typeface="Consolas" charset="0"/>
                          <a:cs typeface="Consolas" charset="0"/>
                        </a:rPr>
                        <a:t>0x55554630</a:t>
                      </a:r>
                    </a:p>
                  </a:txBody>
                  <a:tcPr/>
                </a:tc>
                <a:extLst>
                  <a:ext uri="{0D108BD9-81ED-4DB2-BD59-A6C34878D82A}">
                    <a16:rowId xmlns:a16="http://schemas.microsoft.com/office/drawing/2014/main" val="10001"/>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2"/>
                  </a:ext>
                </a:extLst>
              </a:tr>
              <a:tr h="344473">
                <a:tc>
                  <a:txBody>
                    <a:bodyPr/>
                    <a:lstStyle/>
                    <a:p>
                      <a:pPr algn="ctr"/>
                      <a:r>
                        <a:rPr lang="en-US" dirty="0">
                          <a:latin typeface="Consolas" charset="0"/>
                          <a:ea typeface="Consolas" charset="0"/>
                          <a:cs typeface="Consolas" charset="0"/>
                        </a:rPr>
                        <a:t>…</a:t>
                      </a:r>
                    </a:p>
                  </a:txBody>
                  <a:tcPr/>
                </a:tc>
                <a:extLst>
                  <a:ext uri="{0D108BD9-81ED-4DB2-BD59-A6C34878D82A}">
                    <a16:rowId xmlns:a16="http://schemas.microsoft.com/office/drawing/2014/main" val="10003"/>
                  </a:ext>
                </a:extLst>
              </a:tr>
              <a:tr h="344473">
                <a:tc>
                  <a:txBody>
                    <a:bodyPr/>
                    <a:lstStyle/>
                    <a:p>
                      <a:pPr algn="ctr"/>
                      <a:r>
                        <a:rPr lang="en-US" dirty="0">
                          <a:latin typeface="Consolas" charset="0"/>
                          <a:ea typeface="Consolas" charset="0"/>
                          <a:cs typeface="Consolas" charset="0"/>
                        </a:rPr>
                        <a:t>0x00005555</a:t>
                      </a:r>
                    </a:p>
                  </a:txBody>
                  <a:tcPr/>
                </a:tc>
                <a:extLst>
                  <a:ext uri="{0D108BD9-81ED-4DB2-BD59-A6C34878D82A}">
                    <a16:rowId xmlns:a16="http://schemas.microsoft.com/office/drawing/2014/main" val="10004"/>
                  </a:ext>
                </a:extLst>
              </a:tr>
              <a:tr h="344473">
                <a:tc>
                  <a:txBody>
                    <a:bodyPr/>
                    <a:lstStyle/>
                    <a:p>
                      <a:pPr algn="ctr"/>
                      <a:r>
                        <a:rPr lang="en-US" dirty="0">
                          <a:latin typeface="Consolas" charset="0"/>
                          <a:ea typeface="Consolas" charset="0"/>
                          <a:cs typeface="Consolas" charset="0"/>
                        </a:rPr>
                        <a:t>0x55554628</a:t>
                      </a:r>
                    </a:p>
                  </a:txBody>
                  <a:tcPr/>
                </a:tc>
                <a:extLst>
                  <a:ext uri="{0D108BD9-81ED-4DB2-BD59-A6C34878D82A}">
                    <a16:rowId xmlns:a16="http://schemas.microsoft.com/office/drawing/2014/main" val="10005"/>
                  </a:ext>
                </a:extLst>
              </a:tr>
              <a:tr h="344473">
                <a:tc>
                  <a:txBody>
                    <a:bodyPr/>
                    <a:lstStyle/>
                    <a:p>
                      <a:pPr algn="ctr"/>
                      <a:r>
                        <a:rPr lang="en-US">
                          <a:latin typeface="Consolas" charset="0"/>
                          <a:ea typeface="Consolas" charset="0"/>
                          <a:cs typeface="Consolas" charset="0"/>
                        </a:rPr>
                        <a:t>0x00007fff</a:t>
                      </a:r>
                      <a:endParaRPr lang="en-US" dirty="0">
                        <a:latin typeface="Consolas" charset="0"/>
                        <a:ea typeface="Consolas" charset="0"/>
                        <a:cs typeface="Consolas" charset="0"/>
                      </a:endParaRPr>
                    </a:p>
                  </a:txBody>
                  <a:tcPr/>
                </a:tc>
                <a:extLst>
                  <a:ext uri="{0D108BD9-81ED-4DB2-BD59-A6C34878D82A}">
                    <a16:rowId xmlns:a16="http://schemas.microsoft.com/office/drawing/2014/main" val="10006"/>
                  </a:ext>
                </a:extLst>
              </a:tr>
              <a:tr h="344473">
                <a:tc>
                  <a:txBody>
                    <a:bodyPr/>
                    <a:lstStyle/>
                    <a:p>
                      <a:pPr algn="ctr"/>
                      <a:r>
                        <a:rPr lang="en-US" dirty="0">
                          <a:latin typeface="Consolas" charset="0"/>
                          <a:ea typeface="Consolas" charset="0"/>
                          <a:cs typeface="Consolas" charset="0"/>
                        </a:rPr>
                        <a:t>0xffffdd70</a:t>
                      </a:r>
                    </a:p>
                  </a:txBody>
                  <a:tcPr/>
                </a:tc>
                <a:extLst>
                  <a:ext uri="{0D108BD9-81ED-4DB2-BD59-A6C34878D82A}">
                    <a16:rowId xmlns:a16="http://schemas.microsoft.com/office/drawing/2014/main" val="10007"/>
                  </a:ext>
                </a:extLst>
              </a:tr>
              <a:tr h="34447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latin typeface="Consolas" charset="0"/>
                          <a:ea typeface="Consolas" charset="0"/>
                          <a:cs typeface="Consolas" charset="0"/>
                        </a:rPr>
                        <a:t>0xa</a:t>
                      </a:r>
                    </a:p>
                  </a:txBody>
                  <a:tcPr/>
                </a:tc>
                <a:extLst>
                  <a:ext uri="{0D108BD9-81ED-4DB2-BD59-A6C34878D82A}">
                    <a16:rowId xmlns:a16="http://schemas.microsoft.com/office/drawing/2014/main" val="10008"/>
                  </a:ext>
                </a:extLst>
              </a:tr>
              <a:tr h="34447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latin typeface="Consolas" charset="0"/>
                          <a:ea typeface="Consolas" charset="0"/>
                          <a:cs typeface="Consolas" charset="0"/>
                        </a:rPr>
                        <a:t>0x28</a:t>
                      </a:r>
                    </a:p>
                  </a:txBody>
                  <a:tcPr/>
                </a:tc>
                <a:extLst>
                  <a:ext uri="{0D108BD9-81ED-4DB2-BD59-A6C34878D82A}">
                    <a16:rowId xmlns:a16="http://schemas.microsoft.com/office/drawing/2014/main" val="10009"/>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51</a:t>
            </a:fld>
            <a:endParaRPr lang="en-US"/>
          </a:p>
        </p:txBody>
      </p:sp>
      <p:sp>
        <p:nvSpPr>
          <p:cNvPr id="7" name="TextBox 6"/>
          <p:cNvSpPr txBox="1"/>
          <p:nvPr/>
        </p:nvSpPr>
        <p:spPr>
          <a:xfrm>
            <a:off x="479672" y="-65430"/>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0xFFFFFFFFFFFFFFFF</a:t>
            </a:r>
          </a:p>
        </p:txBody>
      </p:sp>
      <p:sp>
        <p:nvSpPr>
          <p:cNvPr id="8" name="TextBox 7"/>
          <p:cNvSpPr txBox="1"/>
          <p:nvPr/>
        </p:nvSpPr>
        <p:spPr>
          <a:xfrm>
            <a:off x="479673" y="3961502"/>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0x0000000000000000</a:t>
            </a:r>
          </a:p>
        </p:txBody>
      </p:sp>
      <p:sp>
        <p:nvSpPr>
          <p:cNvPr id="9" name="TextBox 8"/>
          <p:cNvSpPr txBox="1"/>
          <p:nvPr/>
        </p:nvSpPr>
        <p:spPr>
          <a:xfrm>
            <a:off x="3008506" y="14766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0x7f..fdd78</a:t>
            </a:r>
          </a:p>
        </p:txBody>
      </p:sp>
      <p:graphicFrame>
        <p:nvGraphicFramePr>
          <p:cNvPr id="11" name="Table 10"/>
          <p:cNvGraphicFramePr>
            <a:graphicFrameLocks noGrp="1"/>
          </p:cNvGraphicFramePr>
          <p:nvPr/>
        </p:nvGraphicFramePr>
        <p:xfrm>
          <a:off x="50620" y="4433990"/>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0xa</a:t>
                      </a: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0x28</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0xa</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0x7fffffffdd50</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0x7fffffffdd50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0x555555554607</a:t>
                      </a:r>
                    </a:p>
                  </a:txBody>
                  <a:tcPr/>
                </a:tc>
                <a:extLst>
                  <a:ext uri="{0D108BD9-81ED-4DB2-BD59-A6C34878D82A}">
                    <a16:rowId xmlns:a16="http://schemas.microsoft.com/office/drawing/2014/main" val="10004"/>
                  </a:ext>
                </a:extLst>
              </a:tr>
            </a:tbl>
          </a:graphicData>
        </a:graphic>
      </p:graphicFrame>
      <p:sp>
        <p:nvSpPr>
          <p:cNvPr id="17" name="Content Placeholder 2"/>
          <p:cNvSpPr txBox="1">
            <a:spLocks/>
          </p:cNvSpPr>
          <p:nvPr/>
        </p:nvSpPr>
        <p:spPr>
          <a:xfrm>
            <a:off x="4809074" y="190041"/>
            <a:ext cx="6225066" cy="666795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800" dirty="0" err="1">
                <a:solidFill>
                  <a:schemeClr val="accent2"/>
                </a:solidFill>
                <a:latin typeface="Consolas" charset="0"/>
                <a:ea typeface="Consolas" charset="0"/>
                <a:cs typeface="Consolas" charset="0"/>
              </a:rPr>
              <a:t>callee</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edi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r>
              <a:rPr lang="en-US" sz="1800" dirty="0" err="1">
                <a:solidFill>
                  <a:schemeClr val="tx2"/>
                </a:solidFill>
                <a:latin typeface="Consolas" charset="0"/>
                <a:ea typeface="Consolas" charset="0"/>
                <a:cs typeface="Consolas" charset="0"/>
              </a:rPr>
              <a:t>esi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edx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p>
          <a:p>
            <a:pPr marL="0" indent="0">
              <a:lnSpc>
                <a:spcPct val="80000"/>
              </a:lnSpc>
              <a:buNone/>
            </a:pPr>
            <a:r>
              <a:rPr lang="en-US" sz="1800" dirty="0">
                <a:latin typeface="Consolas" charset="0"/>
                <a:ea typeface="Consolas" charset="0"/>
                <a:cs typeface="Consolas" charset="0"/>
              </a:rPr>
              <a:t>  add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edx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add </a:t>
            </a:r>
            <a:r>
              <a:rPr lang="en-US" sz="1800" dirty="0">
                <a:solidFill>
                  <a:schemeClr val="tx2"/>
                </a:solidFill>
                <a:latin typeface="Consolas" charset="0"/>
                <a:ea typeface="Consolas" charset="0"/>
                <a:cs typeface="Consolas" charset="0"/>
              </a:rPr>
              <a:t>eax</a:t>
            </a:r>
            <a:r>
              <a:rPr lang="en-US" sz="1800" dirty="0">
                <a:latin typeface="Consolas" charset="0"/>
                <a:ea typeface="Consolas" charset="0"/>
                <a:cs typeface="Consolas" charset="0"/>
              </a:rPr>
              <a:t>,0x1</a:t>
            </a:r>
          </a:p>
          <a:p>
            <a:pPr marL="0" indent="0">
              <a:lnSpc>
                <a:spcPct val="80000"/>
              </a:lnSpc>
              <a:buNone/>
            </a:pPr>
            <a:r>
              <a:rPr lang="en-US" sz="1800" dirty="0">
                <a:latin typeface="Consolas" charset="0"/>
                <a:ea typeface="Consolas" charset="0"/>
                <a:cs typeface="Consolas" charset="0"/>
              </a:rPr>
              <a:t>  pop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ret </a:t>
            </a:r>
          </a:p>
          <a:p>
            <a:pPr marL="0" indent="0">
              <a:lnSpc>
                <a:spcPct val="80000"/>
              </a:lnSpc>
              <a:buNone/>
            </a:pPr>
            <a:r>
              <a:rPr lang="en-US" sz="1800" dirty="0">
                <a:solidFill>
                  <a:schemeClr val="accent2"/>
                </a:solidFill>
                <a:latin typeface="Consolas" charset="0"/>
                <a:ea typeface="Consolas" charset="0"/>
                <a:cs typeface="Consolas" charset="0"/>
              </a:rPr>
              <a:t>main</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sub </a:t>
            </a:r>
            <a:r>
              <a:rPr lang="en-US" sz="1800" dirty="0">
                <a:solidFill>
                  <a:schemeClr val="tx2"/>
                </a:solidFill>
                <a:latin typeface="Consolas" charset="0"/>
                <a:ea typeface="Consolas" charset="0"/>
                <a:cs typeface="Consolas" charset="0"/>
              </a:rPr>
              <a:t>rsp</a:t>
            </a:r>
            <a:r>
              <a:rPr lang="en-US" sz="1800" dirty="0">
                <a:latin typeface="Consolas" charset="0"/>
                <a:ea typeface="Consolas" charset="0"/>
                <a:cs typeface="Consolas" charset="0"/>
              </a:rPr>
              <a:t>,0x10</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esi</a:t>
            </a:r>
            <a:r>
              <a:rPr lang="en-US" sz="1800" dirty="0">
                <a:latin typeface="Consolas" charset="0"/>
                <a:ea typeface="Consolas" charset="0"/>
                <a:cs typeface="Consolas" charset="0"/>
              </a:rPr>
              <a:t>,0x28</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edi</a:t>
            </a:r>
            <a:r>
              <a:rPr lang="en-US" sz="1800" dirty="0">
                <a:latin typeface="Consolas" charset="0"/>
                <a:ea typeface="Consolas" charset="0"/>
                <a:cs typeface="Consolas" charset="0"/>
              </a:rPr>
              <a:t>,0xa</a:t>
            </a:r>
          </a:p>
          <a:p>
            <a:pPr marL="0" indent="0">
              <a:lnSpc>
                <a:spcPct val="80000"/>
              </a:lnSpc>
              <a:buNone/>
            </a:pPr>
            <a:r>
              <a:rPr lang="en-US" sz="1800" dirty="0">
                <a:latin typeface="Consolas" charset="0"/>
                <a:ea typeface="Consolas" charset="0"/>
                <a:cs typeface="Consolas" charset="0"/>
              </a:rPr>
              <a:t>  call 5fa &lt;</a:t>
            </a:r>
            <a:r>
              <a:rPr lang="en-US" sz="1800" dirty="0" err="1">
                <a:latin typeface="Consolas" charset="0"/>
                <a:ea typeface="Consolas" charset="0"/>
                <a:cs typeface="Consolas" charset="0"/>
              </a:rPr>
              <a:t>callee</a:t>
            </a:r>
            <a:r>
              <a:rPr lang="en-US" sz="1800" dirty="0">
                <a:latin typeface="Consolas" charset="0"/>
                <a:ea typeface="Consolas" charset="0"/>
                <a:cs typeface="Consolas" charset="0"/>
              </a:rPr>
              <a:t>&gt;</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eax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leave</a:t>
            </a:r>
          </a:p>
          <a:p>
            <a:pPr marL="0" indent="0">
              <a:lnSpc>
                <a:spcPct val="80000"/>
              </a:lnSpc>
              <a:buNone/>
            </a:pPr>
            <a:r>
              <a:rPr lang="en-US" sz="1800" dirty="0">
                <a:latin typeface="Consolas" charset="0"/>
                <a:ea typeface="Consolas" charset="0"/>
                <a:cs typeface="Consolas" charset="0"/>
              </a:rPr>
              <a:t>  ret</a:t>
            </a:r>
            <a:endParaRPr lang="en-US" sz="1800" b="1" dirty="0">
              <a:latin typeface="Consolas" charset="0"/>
              <a:ea typeface="Consolas" charset="0"/>
              <a:cs typeface="Consolas" charset="0"/>
            </a:endParaRPr>
          </a:p>
        </p:txBody>
      </p:sp>
      <p:sp>
        <p:nvSpPr>
          <p:cNvPr id="12" name="TextBox 11">
            <a:extLst>
              <a:ext uri="{FF2B5EF4-FFF2-40B4-BE49-F238E27FC236}">
                <a16:creationId xmlns:a16="http://schemas.microsoft.com/office/drawing/2014/main" id="{F5F00841-A4D2-8B47-9A4C-B3163EEF5F63}"/>
              </a:ext>
            </a:extLst>
          </p:cNvPr>
          <p:cNvSpPr txBox="1"/>
          <p:nvPr/>
        </p:nvSpPr>
        <p:spPr>
          <a:xfrm>
            <a:off x="3041166" y="85652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13" name="Right Arrow 12">
            <a:extLst>
              <a:ext uri="{FF2B5EF4-FFF2-40B4-BE49-F238E27FC236}">
                <a16:creationId xmlns:a16="http://schemas.microsoft.com/office/drawing/2014/main" id="{B0094627-2537-5649-8AE0-AEE69057BA8C}"/>
              </a:ext>
            </a:extLst>
          </p:cNvPr>
          <p:cNvSpPr/>
          <p:nvPr/>
        </p:nvSpPr>
        <p:spPr>
          <a:xfrm>
            <a:off x="77571" y="3200400"/>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4" name="TextBox 13">
            <a:extLst>
              <a:ext uri="{FF2B5EF4-FFF2-40B4-BE49-F238E27FC236}">
                <a16:creationId xmlns:a16="http://schemas.microsoft.com/office/drawing/2014/main" id="{B7AC34FC-6B6F-3644-A304-9938D6266971}"/>
              </a:ext>
            </a:extLst>
          </p:cNvPr>
          <p:cNvSpPr txBox="1"/>
          <p:nvPr/>
        </p:nvSpPr>
        <p:spPr>
          <a:xfrm>
            <a:off x="3041166" y="1588895"/>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0x7f..fdd60</a:t>
            </a:r>
          </a:p>
        </p:txBody>
      </p:sp>
      <p:sp>
        <p:nvSpPr>
          <p:cNvPr id="20" name="TextBox 19">
            <a:extLst>
              <a:ext uri="{FF2B5EF4-FFF2-40B4-BE49-F238E27FC236}">
                <a16:creationId xmlns:a16="http://schemas.microsoft.com/office/drawing/2014/main" id="{E961F67E-1791-0144-8E22-CAEB6E94852F}"/>
              </a:ext>
            </a:extLst>
          </p:cNvPr>
          <p:cNvSpPr txBox="1"/>
          <p:nvPr/>
        </p:nvSpPr>
        <p:spPr>
          <a:xfrm>
            <a:off x="3041165" y="232127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0x7f..fdd58</a:t>
            </a:r>
          </a:p>
        </p:txBody>
      </p:sp>
      <p:sp>
        <p:nvSpPr>
          <p:cNvPr id="16" name="TextBox 15">
            <a:extLst>
              <a:ext uri="{FF2B5EF4-FFF2-40B4-BE49-F238E27FC236}">
                <a16:creationId xmlns:a16="http://schemas.microsoft.com/office/drawing/2014/main" id="{58BCC8E9-B92A-4F4F-83BF-DDFF8E38BC53}"/>
              </a:ext>
            </a:extLst>
          </p:cNvPr>
          <p:cNvSpPr txBox="1"/>
          <p:nvPr/>
        </p:nvSpPr>
        <p:spPr>
          <a:xfrm>
            <a:off x="3041164" y="3037052"/>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0x7f..fdd50</a:t>
            </a:r>
          </a:p>
        </p:txBody>
      </p:sp>
      <p:sp>
        <p:nvSpPr>
          <p:cNvPr id="18" name="Right Arrow 17"/>
          <p:cNvSpPr/>
          <p:nvPr/>
        </p:nvSpPr>
        <p:spPr>
          <a:xfrm>
            <a:off x="4750903" y="1968881"/>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Tree>
    <p:extLst>
      <p:ext uri="{BB962C8B-B14F-4D97-AF65-F5344CB8AC3E}">
        <p14:creationId xmlns:p14="http://schemas.microsoft.com/office/powerpoint/2010/main" val="10821702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941AFE-49AA-C740-9169-1B0B05C5D90C}"/>
              </a:ext>
            </a:extLst>
          </p:cNvPr>
          <p:cNvSpPr/>
          <p:nvPr/>
        </p:nvSpPr>
        <p:spPr>
          <a:xfrm>
            <a:off x="77571" y="6415825"/>
            <a:ext cx="3412273"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 name="Content Placeholder 4"/>
          <p:cNvGraphicFramePr>
            <a:graphicFrameLocks noGrp="1"/>
          </p:cNvGraphicFramePr>
          <p:nvPr>
            <p:ph idx="1"/>
          </p:nvPr>
        </p:nvGraphicFramePr>
        <p:xfrm>
          <a:off x="479672" y="303902"/>
          <a:ext cx="2831284" cy="36576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344473">
                <a:tc>
                  <a:txBody>
                    <a:bodyPr/>
                    <a:lstStyle/>
                    <a:p>
                      <a:pPr algn="ctr"/>
                      <a:r>
                        <a:rPr lang="en-US" dirty="0">
                          <a:latin typeface="Consolas" charset="0"/>
                          <a:ea typeface="Consolas" charset="0"/>
                          <a:cs typeface="Consolas" charset="0"/>
                        </a:rPr>
                        <a:t>0x00005555</a:t>
                      </a:r>
                    </a:p>
                  </a:txBody>
                  <a:tcPr/>
                </a:tc>
                <a:extLst>
                  <a:ext uri="{0D108BD9-81ED-4DB2-BD59-A6C34878D82A}">
                    <a16:rowId xmlns:a16="http://schemas.microsoft.com/office/drawing/2014/main" val="10000"/>
                  </a:ext>
                </a:extLst>
              </a:tr>
              <a:tr h="344473">
                <a:tc>
                  <a:txBody>
                    <a:bodyPr/>
                    <a:lstStyle/>
                    <a:p>
                      <a:pPr algn="ctr"/>
                      <a:r>
                        <a:rPr lang="en-US" dirty="0">
                          <a:latin typeface="Consolas" charset="0"/>
                          <a:ea typeface="Consolas" charset="0"/>
                          <a:cs typeface="Consolas" charset="0"/>
                        </a:rPr>
                        <a:t>0x55554630</a:t>
                      </a:r>
                    </a:p>
                  </a:txBody>
                  <a:tcPr/>
                </a:tc>
                <a:extLst>
                  <a:ext uri="{0D108BD9-81ED-4DB2-BD59-A6C34878D82A}">
                    <a16:rowId xmlns:a16="http://schemas.microsoft.com/office/drawing/2014/main" val="10001"/>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2"/>
                  </a:ext>
                </a:extLst>
              </a:tr>
              <a:tr h="344473">
                <a:tc>
                  <a:txBody>
                    <a:bodyPr/>
                    <a:lstStyle/>
                    <a:p>
                      <a:pPr algn="ctr"/>
                      <a:r>
                        <a:rPr lang="en-US" dirty="0">
                          <a:latin typeface="Consolas" charset="0"/>
                          <a:ea typeface="Consolas" charset="0"/>
                          <a:cs typeface="Consolas" charset="0"/>
                        </a:rPr>
                        <a:t>…</a:t>
                      </a:r>
                    </a:p>
                  </a:txBody>
                  <a:tcPr/>
                </a:tc>
                <a:extLst>
                  <a:ext uri="{0D108BD9-81ED-4DB2-BD59-A6C34878D82A}">
                    <a16:rowId xmlns:a16="http://schemas.microsoft.com/office/drawing/2014/main" val="10003"/>
                  </a:ext>
                </a:extLst>
              </a:tr>
              <a:tr h="344473">
                <a:tc>
                  <a:txBody>
                    <a:bodyPr/>
                    <a:lstStyle/>
                    <a:p>
                      <a:pPr algn="ctr"/>
                      <a:r>
                        <a:rPr lang="en-US" dirty="0">
                          <a:latin typeface="Consolas" charset="0"/>
                          <a:ea typeface="Consolas" charset="0"/>
                          <a:cs typeface="Consolas" charset="0"/>
                        </a:rPr>
                        <a:t>0x00005555</a:t>
                      </a:r>
                    </a:p>
                  </a:txBody>
                  <a:tcPr/>
                </a:tc>
                <a:extLst>
                  <a:ext uri="{0D108BD9-81ED-4DB2-BD59-A6C34878D82A}">
                    <a16:rowId xmlns:a16="http://schemas.microsoft.com/office/drawing/2014/main" val="10004"/>
                  </a:ext>
                </a:extLst>
              </a:tr>
              <a:tr h="344473">
                <a:tc>
                  <a:txBody>
                    <a:bodyPr/>
                    <a:lstStyle/>
                    <a:p>
                      <a:pPr algn="ctr"/>
                      <a:r>
                        <a:rPr lang="en-US" dirty="0">
                          <a:latin typeface="Consolas" charset="0"/>
                          <a:ea typeface="Consolas" charset="0"/>
                          <a:cs typeface="Consolas" charset="0"/>
                        </a:rPr>
                        <a:t>0x55554628</a:t>
                      </a:r>
                    </a:p>
                  </a:txBody>
                  <a:tcPr/>
                </a:tc>
                <a:extLst>
                  <a:ext uri="{0D108BD9-81ED-4DB2-BD59-A6C34878D82A}">
                    <a16:rowId xmlns:a16="http://schemas.microsoft.com/office/drawing/2014/main" val="10005"/>
                  </a:ext>
                </a:extLst>
              </a:tr>
              <a:tr h="344473">
                <a:tc>
                  <a:txBody>
                    <a:bodyPr/>
                    <a:lstStyle/>
                    <a:p>
                      <a:pPr algn="ctr"/>
                      <a:r>
                        <a:rPr lang="en-US">
                          <a:latin typeface="Consolas" charset="0"/>
                          <a:ea typeface="Consolas" charset="0"/>
                          <a:cs typeface="Consolas" charset="0"/>
                        </a:rPr>
                        <a:t>0x00007fff</a:t>
                      </a:r>
                      <a:endParaRPr lang="en-US" dirty="0">
                        <a:latin typeface="Consolas" charset="0"/>
                        <a:ea typeface="Consolas" charset="0"/>
                        <a:cs typeface="Consolas" charset="0"/>
                      </a:endParaRPr>
                    </a:p>
                  </a:txBody>
                  <a:tcPr/>
                </a:tc>
                <a:extLst>
                  <a:ext uri="{0D108BD9-81ED-4DB2-BD59-A6C34878D82A}">
                    <a16:rowId xmlns:a16="http://schemas.microsoft.com/office/drawing/2014/main" val="10006"/>
                  </a:ext>
                </a:extLst>
              </a:tr>
              <a:tr h="344473">
                <a:tc>
                  <a:txBody>
                    <a:bodyPr/>
                    <a:lstStyle/>
                    <a:p>
                      <a:pPr algn="ctr"/>
                      <a:r>
                        <a:rPr lang="en-US" dirty="0">
                          <a:latin typeface="Consolas" charset="0"/>
                          <a:ea typeface="Consolas" charset="0"/>
                          <a:cs typeface="Consolas" charset="0"/>
                        </a:rPr>
                        <a:t>0xffffdd70</a:t>
                      </a:r>
                    </a:p>
                  </a:txBody>
                  <a:tcPr/>
                </a:tc>
                <a:extLst>
                  <a:ext uri="{0D108BD9-81ED-4DB2-BD59-A6C34878D82A}">
                    <a16:rowId xmlns:a16="http://schemas.microsoft.com/office/drawing/2014/main" val="10007"/>
                  </a:ext>
                </a:extLst>
              </a:tr>
              <a:tr h="34447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latin typeface="Consolas" charset="0"/>
                          <a:ea typeface="Consolas" charset="0"/>
                          <a:cs typeface="Consolas" charset="0"/>
                        </a:rPr>
                        <a:t>0xa</a:t>
                      </a:r>
                    </a:p>
                  </a:txBody>
                  <a:tcPr/>
                </a:tc>
                <a:extLst>
                  <a:ext uri="{0D108BD9-81ED-4DB2-BD59-A6C34878D82A}">
                    <a16:rowId xmlns:a16="http://schemas.microsoft.com/office/drawing/2014/main" val="10008"/>
                  </a:ext>
                </a:extLst>
              </a:tr>
              <a:tr h="34447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latin typeface="Consolas" charset="0"/>
                          <a:ea typeface="Consolas" charset="0"/>
                          <a:cs typeface="Consolas" charset="0"/>
                        </a:rPr>
                        <a:t>0x28</a:t>
                      </a:r>
                    </a:p>
                  </a:txBody>
                  <a:tcPr/>
                </a:tc>
                <a:extLst>
                  <a:ext uri="{0D108BD9-81ED-4DB2-BD59-A6C34878D82A}">
                    <a16:rowId xmlns:a16="http://schemas.microsoft.com/office/drawing/2014/main" val="10009"/>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52</a:t>
            </a:fld>
            <a:endParaRPr lang="en-US"/>
          </a:p>
        </p:txBody>
      </p:sp>
      <p:sp>
        <p:nvSpPr>
          <p:cNvPr id="7" name="TextBox 6"/>
          <p:cNvSpPr txBox="1"/>
          <p:nvPr/>
        </p:nvSpPr>
        <p:spPr>
          <a:xfrm>
            <a:off x="479672" y="-65430"/>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0xFFFFFFFFFFFFFFFF</a:t>
            </a:r>
          </a:p>
        </p:txBody>
      </p:sp>
      <p:sp>
        <p:nvSpPr>
          <p:cNvPr id="8" name="TextBox 7"/>
          <p:cNvSpPr txBox="1"/>
          <p:nvPr/>
        </p:nvSpPr>
        <p:spPr>
          <a:xfrm>
            <a:off x="479673" y="3961502"/>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0x0000000000000000</a:t>
            </a:r>
          </a:p>
        </p:txBody>
      </p:sp>
      <p:sp>
        <p:nvSpPr>
          <p:cNvPr id="9" name="TextBox 8"/>
          <p:cNvSpPr txBox="1"/>
          <p:nvPr/>
        </p:nvSpPr>
        <p:spPr>
          <a:xfrm>
            <a:off x="3008506" y="14766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0x7f..fdd78</a:t>
            </a:r>
          </a:p>
        </p:txBody>
      </p:sp>
      <p:graphicFrame>
        <p:nvGraphicFramePr>
          <p:cNvPr id="11" name="Table 10"/>
          <p:cNvGraphicFramePr>
            <a:graphicFrameLocks noGrp="1"/>
          </p:cNvGraphicFramePr>
          <p:nvPr/>
        </p:nvGraphicFramePr>
        <p:xfrm>
          <a:off x="50620" y="4433990"/>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0x28</a:t>
                      </a: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0xa</a:t>
                      </a: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0x28</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0xa</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0x7fffffffdd50</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0x7fffffffdd50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0x55555555460a</a:t>
                      </a:r>
                    </a:p>
                  </a:txBody>
                  <a:tcPr/>
                </a:tc>
                <a:extLst>
                  <a:ext uri="{0D108BD9-81ED-4DB2-BD59-A6C34878D82A}">
                    <a16:rowId xmlns:a16="http://schemas.microsoft.com/office/drawing/2014/main" val="10004"/>
                  </a:ext>
                </a:extLst>
              </a:tr>
            </a:tbl>
          </a:graphicData>
        </a:graphic>
      </p:graphicFrame>
      <p:sp>
        <p:nvSpPr>
          <p:cNvPr id="17" name="Content Placeholder 2"/>
          <p:cNvSpPr txBox="1">
            <a:spLocks/>
          </p:cNvSpPr>
          <p:nvPr/>
        </p:nvSpPr>
        <p:spPr>
          <a:xfrm>
            <a:off x="4809074" y="190041"/>
            <a:ext cx="6225066" cy="666795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800" dirty="0" err="1">
                <a:solidFill>
                  <a:schemeClr val="accent2"/>
                </a:solidFill>
                <a:latin typeface="Consolas" charset="0"/>
                <a:ea typeface="Consolas" charset="0"/>
                <a:cs typeface="Consolas" charset="0"/>
              </a:rPr>
              <a:t>callee</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edi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r>
              <a:rPr lang="en-US" sz="1800" dirty="0" err="1">
                <a:solidFill>
                  <a:schemeClr val="tx2"/>
                </a:solidFill>
                <a:latin typeface="Consolas" charset="0"/>
                <a:ea typeface="Consolas" charset="0"/>
                <a:cs typeface="Consolas" charset="0"/>
              </a:rPr>
              <a:t>esi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edx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p>
          <a:p>
            <a:pPr marL="0" indent="0">
              <a:lnSpc>
                <a:spcPct val="80000"/>
              </a:lnSpc>
              <a:buNone/>
            </a:pPr>
            <a:r>
              <a:rPr lang="en-US" sz="1800" dirty="0">
                <a:latin typeface="Consolas" charset="0"/>
                <a:ea typeface="Consolas" charset="0"/>
                <a:cs typeface="Consolas" charset="0"/>
              </a:rPr>
              <a:t>  add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edx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add </a:t>
            </a:r>
            <a:r>
              <a:rPr lang="en-US" sz="1800" dirty="0">
                <a:solidFill>
                  <a:schemeClr val="tx2"/>
                </a:solidFill>
                <a:latin typeface="Consolas" charset="0"/>
                <a:ea typeface="Consolas" charset="0"/>
                <a:cs typeface="Consolas" charset="0"/>
              </a:rPr>
              <a:t>eax</a:t>
            </a:r>
            <a:r>
              <a:rPr lang="en-US" sz="1800" dirty="0">
                <a:latin typeface="Consolas" charset="0"/>
                <a:ea typeface="Consolas" charset="0"/>
                <a:cs typeface="Consolas" charset="0"/>
              </a:rPr>
              <a:t>,0x1</a:t>
            </a:r>
          </a:p>
          <a:p>
            <a:pPr marL="0" indent="0">
              <a:lnSpc>
                <a:spcPct val="80000"/>
              </a:lnSpc>
              <a:buNone/>
            </a:pPr>
            <a:r>
              <a:rPr lang="en-US" sz="1800" dirty="0">
                <a:latin typeface="Consolas" charset="0"/>
                <a:ea typeface="Consolas" charset="0"/>
                <a:cs typeface="Consolas" charset="0"/>
              </a:rPr>
              <a:t>  pop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ret </a:t>
            </a:r>
          </a:p>
          <a:p>
            <a:pPr marL="0" indent="0">
              <a:lnSpc>
                <a:spcPct val="80000"/>
              </a:lnSpc>
              <a:buNone/>
            </a:pPr>
            <a:r>
              <a:rPr lang="en-US" sz="1800" dirty="0">
                <a:solidFill>
                  <a:schemeClr val="accent2"/>
                </a:solidFill>
                <a:latin typeface="Consolas" charset="0"/>
                <a:ea typeface="Consolas" charset="0"/>
                <a:cs typeface="Consolas" charset="0"/>
              </a:rPr>
              <a:t>main</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sub </a:t>
            </a:r>
            <a:r>
              <a:rPr lang="en-US" sz="1800" dirty="0">
                <a:solidFill>
                  <a:schemeClr val="tx2"/>
                </a:solidFill>
                <a:latin typeface="Consolas" charset="0"/>
                <a:ea typeface="Consolas" charset="0"/>
                <a:cs typeface="Consolas" charset="0"/>
              </a:rPr>
              <a:t>rsp</a:t>
            </a:r>
            <a:r>
              <a:rPr lang="en-US" sz="1800" dirty="0">
                <a:latin typeface="Consolas" charset="0"/>
                <a:ea typeface="Consolas" charset="0"/>
                <a:cs typeface="Consolas" charset="0"/>
              </a:rPr>
              <a:t>,0x10</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esi</a:t>
            </a:r>
            <a:r>
              <a:rPr lang="en-US" sz="1800" dirty="0">
                <a:latin typeface="Consolas" charset="0"/>
                <a:ea typeface="Consolas" charset="0"/>
                <a:cs typeface="Consolas" charset="0"/>
              </a:rPr>
              <a:t>,0x28</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edi</a:t>
            </a:r>
            <a:r>
              <a:rPr lang="en-US" sz="1800" dirty="0">
                <a:latin typeface="Consolas" charset="0"/>
                <a:ea typeface="Consolas" charset="0"/>
                <a:cs typeface="Consolas" charset="0"/>
              </a:rPr>
              <a:t>,0xa</a:t>
            </a:r>
          </a:p>
          <a:p>
            <a:pPr marL="0" indent="0">
              <a:lnSpc>
                <a:spcPct val="80000"/>
              </a:lnSpc>
              <a:buNone/>
            </a:pPr>
            <a:r>
              <a:rPr lang="en-US" sz="1800" dirty="0">
                <a:latin typeface="Consolas" charset="0"/>
                <a:ea typeface="Consolas" charset="0"/>
                <a:cs typeface="Consolas" charset="0"/>
              </a:rPr>
              <a:t>  call 5fa &lt;</a:t>
            </a:r>
            <a:r>
              <a:rPr lang="en-US" sz="1800" dirty="0" err="1">
                <a:latin typeface="Consolas" charset="0"/>
                <a:ea typeface="Consolas" charset="0"/>
                <a:cs typeface="Consolas" charset="0"/>
              </a:rPr>
              <a:t>callee</a:t>
            </a:r>
            <a:r>
              <a:rPr lang="en-US" sz="1800" dirty="0">
                <a:latin typeface="Consolas" charset="0"/>
                <a:ea typeface="Consolas" charset="0"/>
                <a:cs typeface="Consolas" charset="0"/>
              </a:rPr>
              <a:t>&gt;</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eax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leave</a:t>
            </a:r>
          </a:p>
          <a:p>
            <a:pPr marL="0" indent="0">
              <a:lnSpc>
                <a:spcPct val="80000"/>
              </a:lnSpc>
              <a:buNone/>
            </a:pPr>
            <a:r>
              <a:rPr lang="en-US" sz="1800" dirty="0">
                <a:latin typeface="Consolas" charset="0"/>
                <a:ea typeface="Consolas" charset="0"/>
                <a:cs typeface="Consolas" charset="0"/>
              </a:rPr>
              <a:t>  ret</a:t>
            </a:r>
            <a:endParaRPr lang="en-US" sz="1800" b="1" dirty="0">
              <a:latin typeface="Consolas" charset="0"/>
              <a:ea typeface="Consolas" charset="0"/>
              <a:cs typeface="Consolas" charset="0"/>
            </a:endParaRPr>
          </a:p>
        </p:txBody>
      </p:sp>
      <p:sp>
        <p:nvSpPr>
          <p:cNvPr id="12" name="TextBox 11">
            <a:extLst>
              <a:ext uri="{FF2B5EF4-FFF2-40B4-BE49-F238E27FC236}">
                <a16:creationId xmlns:a16="http://schemas.microsoft.com/office/drawing/2014/main" id="{F5F00841-A4D2-8B47-9A4C-B3163EEF5F63}"/>
              </a:ext>
            </a:extLst>
          </p:cNvPr>
          <p:cNvSpPr txBox="1"/>
          <p:nvPr/>
        </p:nvSpPr>
        <p:spPr>
          <a:xfrm>
            <a:off x="3041166" y="85652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13" name="Right Arrow 12">
            <a:extLst>
              <a:ext uri="{FF2B5EF4-FFF2-40B4-BE49-F238E27FC236}">
                <a16:creationId xmlns:a16="http://schemas.microsoft.com/office/drawing/2014/main" id="{B0094627-2537-5649-8AE0-AEE69057BA8C}"/>
              </a:ext>
            </a:extLst>
          </p:cNvPr>
          <p:cNvSpPr/>
          <p:nvPr/>
        </p:nvSpPr>
        <p:spPr>
          <a:xfrm>
            <a:off x="77571" y="3200400"/>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4" name="TextBox 13">
            <a:extLst>
              <a:ext uri="{FF2B5EF4-FFF2-40B4-BE49-F238E27FC236}">
                <a16:creationId xmlns:a16="http://schemas.microsoft.com/office/drawing/2014/main" id="{B7AC34FC-6B6F-3644-A304-9938D6266971}"/>
              </a:ext>
            </a:extLst>
          </p:cNvPr>
          <p:cNvSpPr txBox="1"/>
          <p:nvPr/>
        </p:nvSpPr>
        <p:spPr>
          <a:xfrm>
            <a:off x="3041166" y="1588895"/>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0x7f..fdd60</a:t>
            </a:r>
          </a:p>
        </p:txBody>
      </p:sp>
      <p:sp>
        <p:nvSpPr>
          <p:cNvPr id="20" name="TextBox 19">
            <a:extLst>
              <a:ext uri="{FF2B5EF4-FFF2-40B4-BE49-F238E27FC236}">
                <a16:creationId xmlns:a16="http://schemas.microsoft.com/office/drawing/2014/main" id="{E961F67E-1791-0144-8E22-CAEB6E94852F}"/>
              </a:ext>
            </a:extLst>
          </p:cNvPr>
          <p:cNvSpPr txBox="1"/>
          <p:nvPr/>
        </p:nvSpPr>
        <p:spPr>
          <a:xfrm>
            <a:off x="3041165" y="232127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0x7f..fdd58</a:t>
            </a:r>
          </a:p>
        </p:txBody>
      </p:sp>
      <p:sp>
        <p:nvSpPr>
          <p:cNvPr id="16" name="TextBox 15">
            <a:extLst>
              <a:ext uri="{FF2B5EF4-FFF2-40B4-BE49-F238E27FC236}">
                <a16:creationId xmlns:a16="http://schemas.microsoft.com/office/drawing/2014/main" id="{58BCC8E9-B92A-4F4F-83BF-DDFF8E38BC53}"/>
              </a:ext>
            </a:extLst>
          </p:cNvPr>
          <p:cNvSpPr txBox="1"/>
          <p:nvPr/>
        </p:nvSpPr>
        <p:spPr>
          <a:xfrm>
            <a:off x="3041164" y="3037052"/>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0x7f..fdd50</a:t>
            </a:r>
          </a:p>
        </p:txBody>
      </p:sp>
      <p:sp>
        <p:nvSpPr>
          <p:cNvPr id="18" name="Right Arrow 17"/>
          <p:cNvSpPr/>
          <p:nvPr/>
        </p:nvSpPr>
        <p:spPr>
          <a:xfrm>
            <a:off x="4750903" y="2230137"/>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Tree>
    <p:extLst>
      <p:ext uri="{BB962C8B-B14F-4D97-AF65-F5344CB8AC3E}">
        <p14:creationId xmlns:p14="http://schemas.microsoft.com/office/powerpoint/2010/main" val="6493862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941AFE-49AA-C740-9169-1B0B05C5D90C}"/>
              </a:ext>
            </a:extLst>
          </p:cNvPr>
          <p:cNvSpPr/>
          <p:nvPr/>
        </p:nvSpPr>
        <p:spPr>
          <a:xfrm>
            <a:off x="77571" y="6415825"/>
            <a:ext cx="3412273"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 name="Content Placeholder 4"/>
          <p:cNvGraphicFramePr>
            <a:graphicFrameLocks noGrp="1"/>
          </p:cNvGraphicFramePr>
          <p:nvPr>
            <p:ph idx="1"/>
          </p:nvPr>
        </p:nvGraphicFramePr>
        <p:xfrm>
          <a:off x="479672" y="303902"/>
          <a:ext cx="2831284" cy="36576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344473">
                <a:tc>
                  <a:txBody>
                    <a:bodyPr/>
                    <a:lstStyle/>
                    <a:p>
                      <a:pPr algn="ctr"/>
                      <a:r>
                        <a:rPr lang="en-US" dirty="0">
                          <a:latin typeface="Consolas" charset="0"/>
                          <a:ea typeface="Consolas" charset="0"/>
                          <a:cs typeface="Consolas" charset="0"/>
                        </a:rPr>
                        <a:t>0x00005555</a:t>
                      </a:r>
                    </a:p>
                  </a:txBody>
                  <a:tcPr/>
                </a:tc>
                <a:extLst>
                  <a:ext uri="{0D108BD9-81ED-4DB2-BD59-A6C34878D82A}">
                    <a16:rowId xmlns:a16="http://schemas.microsoft.com/office/drawing/2014/main" val="10000"/>
                  </a:ext>
                </a:extLst>
              </a:tr>
              <a:tr h="344473">
                <a:tc>
                  <a:txBody>
                    <a:bodyPr/>
                    <a:lstStyle/>
                    <a:p>
                      <a:pPr algn="ctr"/>
                      <a:r>
                        <a:rPr lang="en-US" dirty="0">
                          <a:latin typeface="Consolas" charset="0"/>
                          <a:ea typeface="Consolas" charset="0"/>
                          <a:cs typeface="Consolas" charset="0"/>
                        </a:rPr>
                        <a:t>0x55554630</a:t>
                      </a:r>
                    </a:p>
                  </a:txBody>
                  <a:tcPr/>
                </a:tc>
                <a:extLst>
                  <a:ext uri="{0D108BD9-81ED-4DB2-BD59-A6C34878D82A}">
                    <a16:rowId xmlns:a16="http://schemas.microsoft.com/office/drawing/2014/main" val="10001"/>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2"/>
                  </a:ext>
                </a:extLst>
              </a:tr>
              <a:tr h="344473">
                <a:tc>
                  <a:txBody>
                    <a:bodyPr/>
                    <a:lstStyle/>
                    <a:p>
                      <a:pPr algn="ctr"/>
                      <a:r>
                        <a:rPr lang="en-US" dirty="0">
                          <a:latin typeface="Consolas" charset="0"/>
                          <a:ea typeface="Consolas" charset="0"/>
                          <a:cs typeface="Consolas" charset="0"/>
                        </a:rPr>
                        <a:t>…</a:t>
                      </a:r>
                    </a:p>
                  </a:txBody>
                  <a:tcPr/>
                </a:tc>
                <a:extLst>
                  <a:ext uri="{0D108BD9-81ED-4DB2-BD59-A6C34878D82A}">
                    <a16:rowId xmlns:a16="http://schemas.microsoft.com/office/drawing/2014/main" val="10003"/>
                  </a:ext>
                </a:extLst>
              </a:tr>
              <a:tr h="344473">
                <a:tc>
                  <a:txBody>
                    <a:bodyPr/>
                    <a:lstStyle/>
                    <a:p>
                      <a:pPr algn="ctr"/>
                      <a:r>
                        <a:rPr lang="en-US" dirty="0">
                          <a:latin typeface="Consolas" charset="0"/>
                          <a:ea typeface="Consolas" charset="0"/>
                          <a:cs typeface="Consolas" charset="0"/>
                        </a:rPr>
                        <a:t>0x00005555</a:t>
                      </a:r>
                    </a:p>
                  </a:txBody>
                  <a:tcPr/>
                </a:tc>
                <a:extLst>
                  <a:ext uri="{0D108BD9-81ED-4DB2-BD59-A6C34878D82A}">
                    <a16:rowId xmlns:a16="http://schemas.microsoft.com/office/drawing/2014/main" val="10004"/>
                  </a:ext>
                </a:extLst>
              </a:tr>
              <a:tr h="344473">
                <a:tc>
                  <a:txBody>
                    <a:bodyPr/>
                    <a:lstStyle/>
                    <a:p>
                      <a:pPr algn="ctr"/>
                      <a:r>
                        <a:rPr lang="en-US" dirty="0">
                          <a:latin typeface="Consolas" charset="0"/>
                          <a:ea typeface="Consolas" charset="0"/>
                          <a:cs typeface="Consolas" charset="0"/>
                        </a:rPr>
                        <a:t>0x55554628</a:t>
                      </a:r>
                    </a:p>
                  </a:txBody>
                  <a:tcPr/>
                </a:tc>
                <a:extLst>
                  <a:ext uri="{0D108BD9-81ED-4DB2-BD59-A6C34878D82A}">
                    <a16:rowId xmlns:a16="http://schemas.microsoft.com/office/drawing/2014/main" val="10005"/>
                  </a:ext>
                </a:extLst>
              </a:tr>
              <a:tr h="344473">
                <a:tc>
                  <a:txBody>
                    <a:bodyPr/>
                    <a:lstStyle/>
                    <a:p>
                      <a:pPr algn="ctr"/>
                      <a:r>
                        <a:rPr lang="en-US">
                          <a:latin typeface="Consolas" charset="0"/>
                          <a:ea typeface="Consolas" charset="0"/>
                          <a:cs typeface="Consolas" charset="0"/>
                        </a:rPr>
                        <a:t>0x00007fff</a:t>
                      </a:r>
                      <a:endParaRPr lang="en-US" dirty="0">
                        <a:latin typeface="Consolas" charset="0"/>
                        <a:ea typeface="Consolas" charset="0"/>
                        <a:cs typeface="Consolas" charset="0"/>
                      </a:endParaRPr>
                    </a:p>
                  </a:txBody>
                  <a:tcPr/>
                </a:tc>
                <a:extLst>
                  <a:ext uri="{0D108BD9-81ED-4DB2-BD59-A6C34878D82A}">
                    <a16:rowId xmlns:a16="http://schemas.microsoft.com/office/drawing/2014/main" val="10006"/>
                  </a:ext>
                </a:extLst>
              </a:tr>
              <a:tr h="344473">
                <a:tc>
                  <a:txBody>
                    <a:bodyPr/>
                    <a:lstStyle/>
                    <a:p>
                      <a:pPr algn="ctr"/>
                      <a:r>
                        <a:rPr lang="en-US" dirty="0">
                          <a:latin typeface="Consolas" charset="0"/>
                          <a:ea typeface="Consolas" charset="0"/>
                          <a:cs typeface="Consolas" charset="0"/>
                        </a:rPr>
                        <a:t>0xffffdd70</a:t>
                      </a:r>
                    </a:p>
                  </a:txBody>
                  <a:tcPr/>
                </a:tc>
                <a:extLst>
                  <a:ext uri="{0D108BD9-81ED-4DB2-BD59-A6C34878D82A}">
                    <a16:rowId xmlns:a16="http://schemas.microsoft.com/office/drawing/2014/main" val="10007"/>
                  </a:ext>
                </a:extLst>
              </a:tr>
              <a:tr h="34447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latin typeface="Consolas" charset="0"/>
                          <a:ea typeface="Consolas" charset="0"/>
                          <a:cs typeface="Consolas" charset="0"/>
                        </a:rPr>
                        <a:t>0xa</a:t>
                      </a:r>
                    </a:p>
                  </a:txBody>
                  <a:tcPr/>
                </a:tc>
                <a:extLst>
                  <a:ext uri="{0D108BD9-81ED-4DB2-BD59-A6C34878D82A}">
                    <a16:rowId xmlns:a16="http://schemas.microsoft.com/office/drawing/2014/main" val="10008"/>
                  </a:ext>
                </a:extLst>
              </a:tr>
              <a:tr h="34447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latin typeface="Consolas" charset="0"/>
                          <a:ea typeface="Consolas" charset="0"/>
                          <a:cs typeface="Consolas" charset="0"/>
                        </a:rPr>
                        <a:t>0x28</a:t>
                      </a:r>
                    </a:p>
                  </a:txBody>
                  <a:tcPr/>
                </a:tc>
                <a:extLst>
                  <a:ext uri="{0D108BD9-81ED-4DB2-BD59-A6C34878D82A}">
                    <a16:rowId xmlns:a16="http://schemas.microsoft.com/office/drawing/2014/main" val="10009"/>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53</a:t>
            </a:fld>
            <a:endParaRPr lang="en-US"/>
          </a:p>
        </p:txBody>
      </p:sp>
      <p:sp>
        <p:nvSpPr>
          <p:cNvPr id="7" name="TextBox 6"/>
          <p:cNvSpPr txBox="1"/>
          <p:nvPr/>
        </p:nvSpPr>
        <p:spPr>
          <a:xfrm>
            <a:off x="479672" y="-65430"/>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0xFFFFFFFFFFFFFFFF</a:t>
            </a:r>
          </a:p>
        </p:txBody>
      </p:sp>
      <p:sp>
        <p:nvSpPr>
          <p:cNvPr id="8" name="TextBox 7"/>
          <p:cNvSpPr txBox="1"/>
          <p:nvPr/>
        </p:nvSpPr>
        <p:spPr>
          <a:xfrm>
            <a:off x="479673" y="3961502"/>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0x0000000000000000</a:t>
            </a:r>
          </a:p>
        </p:txBody>
      </p:sp>
      <p:sp>
        <p:nvSpPr>
          <p:cNvPr id="9" name="TextBox 8"/>
          <p:cNvSpPr txBox="1"/>
          <p:nvPr/>
        </p:nvSpPr>
        <p:spPr>
          <a:xfrm>
            <a:off x="3008506" y="14766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0x7f..fdd78</a:t>
            </a:r>
          </a:p>
        </p:txBody>
      </p:sp>
      <p:graphicFrame>
        <p:nvGraphicFramePr>
          <p:cNvPr id="11" name="Table 10"/>
          <p:cNvGraphicFramePr>
            <a:graphicFrameLocks noGrp="1"/>
          </p:cNvGraphicFramePr>
          <p:nvPr/>
        </p:nvGraphicFramePr>
        <p:xfrm>
          <a:off x="50620" y="4433990"/>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0x32</a:t>
                      </a: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0xa</a:t>
                      </a: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0x28</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0xa</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0x7fffffffdd50</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0x7fffffffdd50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0x55555555460c</a:t>
                      </a:r>
                    </a:p>
                  </a:txBody>
                  <a:tcPr/>
                </a:tc>
                <a:extLst>
                  <a:ext uri="{0D108BD9-81ED-4DB2-BD59-A6C34878D82A}">
                    <a16:rowId xmlns:a16="http://schemas.microsoft.com/office/drawing/2014/main" val="10004"/>
                  </a:ext>
                </a:extLst>
              </a:tr>
            </a:tbl>
          </a:graphicData>
        </a:graphic>
      </p:graphicFrame>
      <p:sp>
        <p:nvSpPr>
          <p:cNvPr id="17" name="Content Placeholder 2"/>
          <p:cNvSpPr txBox="1">
            <a:spLocks/>
          </p:cNvSpPr>
          <p:nvPr/>
        </p:nvSpPr>
        <p:spPr>
          <a:xfrm>
            <a:off x="4809074" y="190041"/>
            <a:ext cx="6225066" cy="666795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800" dirty="0" err="1">
                <a:solidFill>
                  <a:schemeClr val="accent2"/>
                </a:solidFill>
                <a:latin typeface="Consolas" charset="0"/>
                <a:ea typeface="Consolas" charset="0"/>
                <a:cs typeface="Consolas" charset="0"/>
              </a:rPr>
              <a:t>callee</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edi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r>
              <a:rPr lang="en-US" sz="1800" dirty="0" err="1">
                <a:solidFill>
                  <a:schemeClr val="tx2"/>
                </a:solidFill>
                <a:latin typeface="Consolas" charset="0"/>
                <a:ea typeface="Consolas" charset="0"/>
                <a:cs typeface="Consolas" charset="0"/>
              </a:rPr>
              <a:t>esi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edx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p>
          <a:p>
            <a:pPr marL="0" indent="0">
              <a:lnSpc>
                <a:spcPct val="80000"/>
              </a:lnSpc>
              <a:buNone/>
            </a:pPr>
            <a:r>
              <a:rPr lang="en-US" sz="1800" dirty="0">
                <a:latin typeface="Consolas" charset="0"/>
                <a:ea typeface="Consolas" charset="0"/>
                <a:cs typeface="Consolas" charset="0"/>
              </a:rPr>
              <a:t>  add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edx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add </a:t>
            </a:r>
            <a:r>
              <a:rPr lang="en-US" sz="1800" dirty="0">
                <a:solidFill>
                  <a:schemeClr val="tx2"/>
                </a:solidFill>
                <a:latin typeface="Consolas" charset="0"/>
                <a:ea typeface="Consolas" charset="0"/>
                <a:cs typeface="Consolas" charset="0"/>
              </a:rPr>
              <a:t>eax</a:t>
            </a:r>
            <a:r>
              <a:rPr lang="en-US" sz="1800" dirty="0">
                <a:latin typeface="Consolas" charset="0"/>
                <a:ea typeface="Consolas" charset="0"/>
                <a:cs typeface="Consolas" charset="0"/>
              </a:rPr>
              <a:t>,0x1</a:t>
            </a:r>
          </a:p>
          <a:p>
            <a:pPr marL="0" indent="0">
              <a:lnSpc>
                <a:spcPct val="80000"/>
              </a:lnSpc>
              <a:buNone/>
            </a:pPr>
            <a:r>
              <a:rPr lang="en-US" sz="1800" dirty="0">
                <a:latin typeface="Consolas" charset="0"/>
                <a:ea typeface="Consolas" charset="0"/>
                <a:cs typeface="Consolas" charset="0"/>
              </a:rPr>
              <a:t>  pop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ret </a:t>
            </a:r>
          </a:p>
          <a:p>
            <a:pPr marL="0" indent="0">
              <a:lnSpc>
                <a:spcPct val="80000"/>
              </a:lnSpc>
              <a:buNone/>
            </a:pPr>
            <a:r>
              <a:rPr lang="en-US" sz="1800" dirty="0">
                <a:solidFill>
                  <a:schemeClr val="accent2"/>
                </a:solidFill>
                <a:latin typeface="Consolas" charset="0"/>
                <a:ea typeface="Consolas" charset="0"/>
                <a:cs typeface="Consolas" charset="0"/>
              </a:rPr>
              <a:t>main</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sub </a:t>
            </a:r>
            <a:r>
              <a:rPr lang="en-US" sz="1800" dirty="0">
                <a:solidFill>
                  <a:schemeClr val="tx2"/>
                </a:solidFill>
                <a:latin typeface="Consolas" charset="0"/>
                <a:ea typeface="Consolas" charset="0"/>
                <a:cs typeface="Consolas" charset="0"/>
              </a:rPr>
              <a:t>rsp</a:t>
            </a:r>
            <a:r>
              <a:rPr lang="en-US" sz="1800" dirty="0">
                <a:latin typeface="Consolas" charset="0"/>
                <a:ea typeface="Consolas" charset="0"/>
                <a:cs typeface="Consolas" charset="0"/>
              </a:rPr>
              <a:t>,0x10</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esi</a:t>
            </a:r>
            <a:r>
              <a:rPr lang="en-US" sz="1800" dirty="0">
                <a:latin typeface="Consolas" charset="0"/>
                <a:ea typeface="Consolas" charset="0"/>
                <a:cs typeface="Consolas" charset="0"/>
              </a:rPr>
              <a:t>,0x28</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edi</a:t>
            </a:r>
            <a:r>
              <a:rPr lang="en-US" sz="1800" dirty="0">
                <a:latin typeface="Consolas" charset="0"/>
                <a:ea typeface="Consolas" charset="0"/>
                <a:cs typeface="Consolas" charset="0"/>
              </a:rPr>
              <a:t>,0xa</a:t>
            </a:r>
          </a:p>
          <a:p>
            <a:pPr marL="0" indent="0">
              <a:lnSpc>
                <a:spcPct val="80000"/>
              </a:lnSpc>
              <a:buNone/>
            </a:pPr>
            <a:r>
              <a:rPr lang="en-US" sz="1800" dirty="0">
                <a:latin typeface="Consolas" charset="0"/>
                <a:ea typeface="Consolas" charset="0"/>
                <a:cs typeface="Consolas" charset="0"/>
              </a:rPr>
              <a:t>  call 5fa &lt;</a:t>
            </a:r>
            <a:r>
              <a:rPr lang="en-US" sz="1800" dirty="0" err="1">
                <a:latin typeface="Consolas" charset="0"/>
                <a:ea typeface="Consolas" charset="0"/>
                <a:cs typeface="Consolas" charset="0"/>
              </a:rPr>
              <a:t>callee</a:t>
            </a:r>
            <a:r>
              <a:rPr lang="en-US" sz="1800" dirty="0">
                <a:latin typeface="Consolas" charset="0"/>
                <a:ea typeface="Consolas" charset="0"/>
                <a:cs typeface="Consolas" charset="0"/>
              </a:rPr>
              <a:t>&gt;</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eax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leave</a:t>
            </a:r>
          </a:p>
          <a:p>
            <a:pPr marL="0" indent="0">
              <a:lnSpc>
                <a:spcPct val="80000"/>
              </a:lnSpc>
              <a:buNone/>
            </a:pPr>
            <a:r>
              <a:rPr lang="en-US" sz="1800" dirty="0">
                <a:latin typeface="Consolas" charset="0"/>
                <a:ea typeface="Consolas" charset="0"/>
                <a:cs typeface="Consolas" charset="0"/>
              </a:rPr>
              <a:t>  ret</a:t>
            </a:r>
            <a:endParaRPr lang="en-US" sz="1800" b="1" dirty="0">
              <a:latin typeface="Consolas" charset="0"/>
              <a:ea typeface="Consolas" charset="0"/>
              <a:cs typeface="Consolas" charset="0"/>
            </a:endParaRPr>
          </a:p>
        </p:txBody>
      </p:sp>
      <p:sp>
        <p:nvSpPr>
          <p:cNvPr id="12" name="TextBox 11">
            <a:extLst>
              <a:ext uri="{FF2B5EF4-FFF2-40B4-BE49-F238E27FC236}">
                <a16:creationId xmlns:a16="http://schemas.microsoft.com/office/drawing/2014/main" id="{F5F00841-A4D2-8B47-9A4C-B3163EEF5F63}"/>
              </a:ext>
            </a:extLst>
          </p:cNvPr>
          <p:cNvSpPr txBox="1"/>
          <p:nvPr/>
        </p:nvSpPr>
        <p:spPr>
          <a:xfrm>
            <a:off x="3041166" y="85652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13" name="Right Arrow 12">
            <a:extLst>
              <a:ext uri="{FF2B5EF4-FFF2-40B4-BE49-F238E27FC236}">
                <a16:creationId xmlns:a16="http://schemas.microsoft.com/office/drawing/2014/main" id="{B0094627-2537-5649-8AE0-AEE69057BA8C}"/>
              </a:ext>
            </a:extLst>
          </p:cNvPr>
          <p:cNvSpPr/>
          <p:nvPr/>
        </p:nvSpPr>
        <p:spPr>
          <a:xfrm>
            <a:off x="77571" y="3200400"/>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4" name="TextBox 13">
            <a:extLst>
              <a:ext uri="{FF2B5EF4-FFF2-40B4-BE49-F238E27FC236}">
                <a16:creationId xmlns:a16="http://schemas.microsoft.com/office/drawing/2014/main" id="{B7AC34FC-6B6F-3644-A304-9938D6266971}"/>
              </a:ext>
            </a:extLst>
          </p:cNvPr>
          <p:cNvSpPr txBox="1"/>
          <p:nvPr/>
        </p:nvSpPr>
        <p:spPr>
          <a:xfrm>
            <a:off x="3041166" y="1588895"/>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0x7f..fdd60</a:t>
            </a:r>
          </a:p>
        </p:txBody>
      </p:sp>
      <p:sp>
        <p:nvSpPr>
          <p:cNvPr id="20" name="TextBox 19">
            <a:extLst>
              <a:ext uri="{FF2B5EF4-FFF2-40B4-BE49-F238E27FC236}">
                <a16:creationId xmlns:a16="http://schemas.microsoft.com/office/drawing/2014/main" id="{E961F67E-1791-0144-8E22-CAEB6E94852F}"/>
              </a:ext>
            </a:extLst>
          </p:cNvPr>
          <p:cNvSpPr txBox="1"/>
          <p:nvPr/>
        </p:nvSpPr>
        <p:spPr>
          <a:xfrm>
            <a:off x="3041165" y="232127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0x7f..fdd58</a:t>
            </a:r>
          </a:p>
        </p:txBody>
      </p:sp>
      <p:sp>
        <p:nvSpPr>
          <p:cNvPr id="16" name="TextBox 15">
            <a:extLst>
              <a:ext uri="{FF2B5EF4-FFF2-40B4-BE49-F238E27FC236}">
                <a16:creationId xmlns:a16="http://schemas.microsoft.com/office/drawing/2014/main" id="{58BCC8E9-B92A-4F4F-83BF-DDFF8E38BC53}"/>
              </a:ext>
            </a:extLst>
          </p:cNvPr>
          <p:cNvSpPr txBox="1"/>
          <p:nvPr/>
        </p:nvSpPr>
        <p:spPr>
          <a:xfrm>
            <a:off x="3041164" y="3037052"/>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0x7f..fdd50</a:t>
            </a:r>
          </a:p>
        </p:txBody>
      </p:sp>
      <p:sp>
        <p:nvSpPr>
          <p:cNvPr id="18" name="Right Arrow 17"/>
          <p:cNvSpPr/>
          <p:nvPr/>
        </p:nvSpPr>
        <p:spPr>
          <a:xfrm>
            <a:off x="4750903" y="2515887"/>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Tree>
    <p:extLst>
      <p:ext uri="{BB962C8B-B14F-4D97-AF65-F5344CB8AC3E}">
        <p14:creationId xmlns:p14="http://schemas.microsoft.com/office/powerpoint/2010/main" val="18847176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941AFE-49AA-C740-9169-1B0B05C5D90C}"/>
              </a:ext>
            </a:extLst>
          </p:cNvPr>
          <p:cNvSpPr/>
          <p:nvPr/>
        </p:nvSpPr>
        <p:spPr>
          <a:xfrm>
            <a:off x="77571" y="6415825"/>
            <a:ext cx="3412273"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 name="Content Placeholder 4"/>
          <p:cNvGraphicFramePr>
            <a:graphicFrameLocks noGrp="1"/>
          </p:cNvGraphicFramePr>
          <p:nvPr>
            <p:ph idx="1"/>
          </p:nvPr>
        </p:nvGraphicFramePr>
        <p:xfrm>
          <a:off x="479672" y="303902"/>
          <a:ext cx="2831284" cy="36576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344473">
                <a:tc>
                  <a:txBody>
                    <a:bodyPr/>
                    <a:lstStyle/>
                    <a:p>
                      <a:pPr algn="ctr"/>
                      <a:r>
                        <a:rPr lang="en-US" dirty="0">
                          <a:latin typeface="Consolas" charset="0"/>
                          <a:ea typeface="Consolas" charset="0"/>
                          <a:cs typeface="Consolas" charset="0"/>
                        </a:rPr>
                        <a:t>0x00005555</a:t>
                      </a:r>
                    </a:p>
                  </a:txBody>
                  <a:tcPr/>
                </a:tc>
                <a:extLst>
                  <a:ext uri="{0D108BD9-81ED-4DB2-BD59-A6C34878D82A}">
                    <a16:rowId xmlns:a16="http://schemas.microsoft.com/office/drawing/2014/main" val="10000"/>
                  </a:ext>
                </a:extLst>
              </a:tr>
              <a:tr h="344473">
                <a:tc>
                  <a:txBody>
                    <a:bodyPr/>
                    <a:lstStyle/>
                    <a:p>
                      <a:pPr algn="ctr"/>
                      <a:r>
                        <a:rPr lang="en-US" dirty="0">
                          <a:latin typeface="Consolas" charset="0"/>
                          <a:ea typeface="Consolas" charset="0"/>
                          <a:cs typeface="Consolas" charset="0"/>
                        </a:rPr>
                        <a:t>0x55554630</a:t>
                      </a:r>
                    </a:p>
                  </a:txBody>
                  <a:tcPr/>
                </a:tc>
                <a:extLst>
                  <a:ext uri="{0D108BD9-81ED-4DB2-BD59-A6C34878D82A}">
                    <a16:rowId xmlns:a16="http://schemas.microsoft.com/office/drawing/2014/main" val="10001"/>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2"/>
                  </a:ext>
                </a:extLst>
              </a:tr>
              <a:tr h="344473">
                <a:tc>
                  <a:txBody>
                    <a:bodyPr/>
                    <a:lstStyle/>
                    <a:p>
                      <a:pPr algn="ctr"/>
                      <a:r>
                        <a:rPr lang="en-US" dirty="0">
                          <a:latin typeface="Consolas" charset="0"/>
                          <a:ea typeface="Consolas" charset="0"/>
                          <a:cs typeface="Consolas" charset="0"/>
                        </a:rPr>
                        <a:t>…</a:t>
                      </a:r>
                    </a:p>
                  </a:txBody>
                  <a:tcPr/>
                </a:tc>
                <a:extLst>
                  <a:ext uri="{0D108BD9-81ED-4DB2-BD59-A6C34878D82A}">
                    <a16:rowId xmlns:a16="http://schemas.microsoft.com/office/drawing/2014/main" val="10003"/>
                  </a:ext>
                </a:extLst>
              </a:tr>
              <a:tr h="344473">
                <a:tc>
                  <a:txBody>
                    <a:bodyPr/>
                    <a:lstStyle/>
                    <a:p>
                      <a:pPr algn="ctr"/>
                      <a:r>
                        <a:rPr lang="en-US" dirty="0">
                          <a:latin typeface="Consolas" charset="0"/>
                          <a:ea typeface="Consolas" charset="0"/>
                          <a:cs typeface="Consolas" charset="0"/>
                        </a:rPr>
                        <a:t>0x00005555</a:t>
                      </a:r>
                    </a:p>
                  </a:txBody>
                  <a:tcPr/>
                </a:tc>
                <a:extLst>
                  <a:ext uri="{0D108BD9-81ED-4DB2-BD59-A6C34878D82A}">
                    <a16:rowId xmlns:a16="http://schemas.microsoft.com/office/drawing/2014/main" val="10004"/>
                  </a:ext>
                </a:extLst>
              </a:tr>
              <a:tr h="344473">
                <a:tc>
                  <a:txBody>
                    <a:bodyPr/>
                    <a:lstStyle/>
                    <a:p>
                      <a:pPr algn="ctr"/>
                      <a:r>
                        <a:rPr lang="en-US" dirty="0">
                          <a:latin typeface="Consolas" charset="0"/>
                          <a:ea typeface="Consolas" charset="0"/>
                          <a:cs typeface="Consolas" charset="0"/>
                        </a:rPr>
                        <a:t>0x55554628</a:t>
                      </a:r>
                    </a:p>
                  </a:txBody>
                  <a:tcPr/>
                </a:tc>
                <a:extLst>
                  <a:ext uri="{0D108BD9-81ED-4DB2-BD59-A6C34878D82A}">
                    <a16:rowId xmlns:a16="http://schemas.microsoft.com/office/drawing/2014/main" val="10005"/>
                  </a:ext>
                </a:extLst>
              </a:tr>
              <a:tr h="344473">
                <a:tc>
                  <a:txBody>
                    <a:bodyPr/>
                    <a:lstStyle/>
                    <a:p>
                      <a:pPr algn="ctr"/>
                      <a:r>
                        <a:rPr lang="en-US">
                          <a:latin typeface="Consolas" charset="0"/>
                          <a:ea typeface="Consolas" charset="0"/>
                          <a:cs typeface="Consolas" charset="0"/>
                        </a:rPr>
                        <a:t>0x00007fff</a:t>
                      </a:r>
                      <a:endParaRPr lang="en-US" dirty="0">
                        <a:latin typeface="Consolas" charset="0"/>
                        <a:ea typeface="Consolas" charset="0"/>
                        <a:cs typeface="Consolas" charset="0"/>
                      </a:endParaRPr>
                    </a:p>
                  </a:txBody>
                  <a:tcPr/>
                </a:tc>
                <a:extLst>
                  <a:ext uri="{0D108BD9-81ED-4DB2-BD59-A6C34878D82A}">
                    <a16:rowId xmlns:a16="http://schemas.microsoft.com/office/drawing/2014/main" val="10006"/>
                  </a:ext>
                </a:extLst>
              </a:tr>
              <a:tr h="344473">
                <a:tc>
                  <a:txBody>
                    <a:bodyPr/>
                    <a:lstStyle/>
                    <a:p>
                      <a:pPr algn="ctr"/>
                      <a:r>
                        <a:rPr lang="en-US" dirty="0">
                          <a:latin typeface="Consolas" charset="0"/>
                          <a:ea typeface="Consolas" charset="0"/>
                          <a:cs typeface="Consolas" charset="0"/>
                        </a:rPr>
                        <a:t>0xffffdd70</a:t>
                      </a:r>
                    </a:p>
                  </a:txBody>
                  <a:tcPr/>
                </a:tc>
                <a:extLst>
                  <a:ext uri="{0D108BD9-81ED-4DB2-BD59-A6C34878D82A}">
                    <a16:rowId xmlns:a16="http://schemas.microsoft.com/office/drawing/2014/main" val="10007"/>
                  </a:ext>
                </a:extLst>
              </a:tr>
              <a:tr h="34447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latin typeface="Consolas" charset="0"/>
                          <a:ea typeface="Consolas" charset="0"/>
                          <a:cs typeface="Consolas" charset="0"/>
                        </a:rPr>
                        <a:t>0xa</a:t>
                      </a:r>
                    </a:p>
                  </a:txBody>
                  <a:tcPr/>
                </a:tc>
                <a:extLst>
                  <a:ext uri="{0D108BD9-81ED-4DB2-BD59-A6C34878D82A}">
                    <a16:rowId xmlns:a16="http://schemas.microsoft.com/office/drawing/2014/main" val="10008"/>
                  </a:ext>
                </a:extLst>
              </a:tr>
              <a:tr h="34447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latin typeface="Consolas" charset="0"/>
                          <a:ea typeface="Consolas" charset="0"/>
                          <a:cs typeface="Consolas" charset="0"/>
                        </a:rPr>
                        <a:t>0x28</a:t>
                      </a:r>
                    </a:p>
                  </a:txBody>
                  <a:tcPr/>
                </a:tc>
                <a:extLst>
                  <a:ext uri="{0D108BD9-81ED-4DB2-BD59-A6C34878D82A}">
                    <a16:rowId xmlns:a16="http://schemas.microsoft.com/office/drawing/2014/main" val="10009"/>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54</a:t>
            </a:fld>
            <a:endParaRPr lang="en-US"/>
          </a:p>
        </p:txBody>
      </p:sp>
      <p:sp>
        <p:nvSpPr>
          <p:cNvPr id="7" name="TextBox 6"/>
          <p:cNvSpPr txBox="1"/>
          <p:nvPr/>
        </p:nvSpPr>
        <p:spPr>
          <a:xfrm>
            <a:off x="479672" y="-65430"/>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0xFFFFFFFFFFFFFFFF</a:t>
            </a:r>
          </a:p>
        </p:txBody>
      </p:sp>
      <p:sp>
        <p:nvSpPr>
          <p:cNvPr id="8" name="TextBox 7"/>
          <p:cNvSpPr txBox="1"/>
          <p:nvPr/>
        </p:nvSpPr>
        <p:spPr>
          <a:xfrm>
            <a:off x="479673" y="3961502"/>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0x0000000000000000</a:t>
            </a:r>
          </a:p>
        </p:txBody>
      </p:sp>
      <p:sp>
        <p:nvSpPr>
          <p:cNvPr id="9" name="TextBox 8"/>
          <p:cNvSpPr txBox="1"/>
          <p:nvPr/>
        </p:nvSpPr>
        <p:spPr>
          <a:xfrm>
            <a:off x="3008506" y="14766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0x7f..fdd78</a:t>
            </a:r>
          </a:p>
        </p:txBody>
      </p:sp>
      <p:graphicFrame>
        <p:nvGraphicFramePr>
          <p:cNvPr id="11" name="Table 10"/>
          <p:cNvGraphicFramePr>
            <a:graphicFrameLocks noGrp="1"/>
          </p:cNvGraphicFramePr>
          <p:nvPr/>
        </p:nvGraphicFramePr>
        <p:xfrm>
          <a:off x="50620" y="4433990"/>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0x33</a:t>
                      </a: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0xa</a:t>
                      </a: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0x28</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0xa</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0x7fffffffdd50</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0x7fffffffdd50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0x55555555460f</a:t>
                      </a:r>
                    </a:p>
                  </a:txBody>
                  <a:tcPr/>
                </a:tc>
                <a:extLst>
                  <a:ext uri="{0D108BD9-81ED-4DB2-BD59-A6C34878D82A}">
                    <a16:rowId xmlns:a16="http://schemas.microsoft.com/office/drawing/2014/main" val="10004"/>
                  </a:ext>
                </a:extLst>
              </a:tr>
            </a:tbl>
          </a:graphicData>
        </a:graphic>
      </p:graphicFrame>
      <p:sp>
        <p:nvSpPr>
          <p:cNvPr id="17" name="Content Placeholder 2"/>
          <p:cNvSpPr txBox="1">
            <a:spLocks/>
          </p:cNvSpPr>
          <p:nvPr/>
        </p:nvSpPr>
        <p:spPr>
          <a:xfrm>
            <a:off x="4809074" y="190041"/>
            <a:ext cx="6225066" cy="666795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800" dirty="0" err="1">
                <a:solidFill>
                  <a:schemeClr val="accent2"/>
                </a:solidFill>
                <a:latin typeface="Consolas" charset="0"/>
                <a:ea typeface="Consolas" charset="0"/>
                <a:cs typeface="Consolas" charset="0"/>
              </a:rPr>
              <a:t>callee</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edi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r>
              <a:rPr lang="en-US" sz="1800" dirty="0" err="1">
                <a:solidFill>
                  <a:schemeClr val="tx2"/>
                </a:solidFill>
                <a:latin typeface="Consolas" charset="0"/>
                <a:ea typeface="Consolas" charset="0"/>
                <a:cs typeface="Consolas" charset="0"/>
              </a:rPr>
              <a:t>esi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edx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p>
          <a:p>
            <a:pPr marL="0" indent="0">
              <a:lnSpc>
                <a:spcPct val="80000"/>
              </a:lnSpc>
              <a:buNone/>
            </a:pPr>
            <a:r>
              <a:rPr lang="en-US" sz="1800" dirty="0">
                <a:latin typeface="Consolas" charset="0"/>
                <a:ea typeface="Consolas" charset="0"/>
                <a:cs typeface="Consolas" charset="0"/>
              </a:rPr>
              <a:t>  add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edx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add </a:t>
            </a:r>
            <a:r>
              <a:rPr lang="en-US" sz="1800" dirty="0">
                <a:solidFill>
                  <a:schemeClr val="tx2"/>
                </a:solidFill>
                <a:latin typeface="Consolas" charset="0"/>
                <a:ea typeface="Consolas" charset="0"/>
                <a:cs typeface="Consolas" charset="0"/>
              </a:rPr>
              <a:t>eax</a:t>
            </a:r>
            <a:r>
              <a:rPr lang="en-US" sz="1800" dirty="0">
                <a:latin typeface="Consolas" charset="0"/>
                <a:ea typeface="Consolas" charset="0"/>
                <a:cs typeface="Consolas" charset="0"/>
              </a:rPr>
              <a:t>,0x1</a:t>
            </a:r>
          </a:p>
          <a:p>
            <a:pPr marL="0" indent="0">
              <a:lnSpc>
                <a:spcPct val="80000"/>
              </a:lnSpc>
              <a:buNone/>
            </a:pPr>
            <a:r>
              <a:rPr lang="en-US" sz="1800" dirty="0">
                <a:latin typeface="Consolas" charset="0"/>
                <a:ea typeface="Consolas" charset="0"/>
                <a:cs typeface="Consolas" charset="0"/>
              </a:rPr>
              <a:t>  pop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ret </a:t>
            </a:r>
          </a:p>
          <a:p>
            <a:pPr marL="0" indent="0">
              <a:lnSpc>
                <a:spcPct val="80000"/>
              </a:lnSpc>
              <a:buNone/>
            </a:pPr>
            <a:r>
              <a:rPr lang="en-US" sz="1800" dirty="0">
                <a:solidFill>
                  <a:schemeClr val="accent2"/>
                </a:solidFill>
                <a:latin typeface="Consolas" charset="0"/>
                <a:ea typeface="Consolas" charset="0"/>
                <a:cs typeface="Consolas" charset="0"/>
              </a:rPr>
              <a:t>main</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sub </a:t>
            </a:r>
            <a:r>
              <a:rPr lang="en-US" sz="1800" dirty="0">
                <a:solidFill>
                  <a:schemeClr val="tx2"/>
                </a:solidFill>
                <a:latin typeface="Consolas" charset="0"/>
                <a:ea typeface="Consolas" charset="0"/>
                <a:cs typeface="Consolas" charset="0"/>
              </a:rPr>
              <a:t>rsp</a:t>
            </a:r>
            <a:r>
              <a:rPr lang="en-US" sz="1800" dirty="0">
                <a:latin typeface="Consolas" charset="0"/>
                <a:ea typeface="Consolas" charset="0"/>
                <a:cs typeface="Consolas" charset="0"/>
              </a:rPr>
              <a:t>,0x10</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esi</a:t>
            </a:r>
            <a:r>
              <a:rPr lang="en-US" sz="1800" dirty="0">
                <a:latin typeface="Consolas" charset="0"/>
                <a:ea typeface="Consolas" charset="0"/>
                <a:cs typeface="Consolas" charset="0"/>
              </a:rPr>
              <a:t>,0x28</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edi</a:t>
            </a:r>
            <a:r>
              <a:rPr lang="en-US" sz="1800" dirty="0">
                <a:latin typeface="Consolas" charset="0"/>
                <a:ea typeface="Consolas" charset="0"/>
                <a:cs typeface="Consolas" charset="0"/>
              </a:rPr>
              <a:t>,0xa</a:t>
            </a:r>
          </a:p>
          <a:p>
            <a:pPr marL="0" indent="0">
              <a:lnSpc>
                <a:spcPct val="80000"/>
              </a:lnSpc>
              <a:buNone/>
            </a:pPr>
            <a:r>
              <a:rPr lang="en-US" sz="1800" dirty="0">
                <a:latin typeface="Consolas" charset="0"/>
                <a:ea typeface="Consolas" charset="0"/>
                <a:cs typeface="Consolas" charset="0"/>
              </a:rPr>
              <a:t>  call 5fa &lt;</a:t>
            </a:r>
            <a:r>
              <a:rPr lang="en-US" sz="1800" dirty="0" err="1">
                <a:latin typeface="Consolas" charset="0"/>
                <a:ea typeface="Consolas" charset="0"/>
                <a:cs typeface="Consolas" charset="0"/>
              </a:rPr>
              <a:t>callee</a:t>
            </a:r>
            <a:r>
              <a:rPr lang="en-US" sz="1800" dirty="0">
                <a:latin typeface="Consolas" charset="0"/>
                <a:ea typeface="Consolas" charset="0"/>
                <a:cs typeface="Consolas" charset="0"/>
              </a:rPr>
              <a:t>&gt;</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eax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leave</a:t>
            </a:r>
          </a:p>
          <a:p>
            <a:pPr marL="0" indent="0">
              <a:lnSpc>
                <a:spcPct val="80000"/>
              </a:lnSpc>
              <a:buNone/>
            </a:pPr>
            <a:r>
              <a:rPr lang="en-US" sz="1800" dirty="0">
                <a:latin typeface="Consolas" charset="0"/>
                <a:ea typeface="Consolas" charset="0"/>
                <a:cs typeface="Consolas" charset="0"/>
              </a:rPr>
              <a:t>  ret</a:t>
            </a:r>
            <a:endParaRPr lang="en-US" sz="1800" b="1" dirty="0">
              <a:latin typeface="Consolas" charset="0"/>
              <a:ea typeface="Consolas" charset="0"/>
              <a:cs typeface="Consolas" charset="0"/>
            </a:endParaRPr>
          </a:p>
        </p:txBody>
      </p:sp>
      <p:sp>
        <p:nvSpPr>
          <p:cNvPr id="12" name="TextBox 11">
            <a:extLst>
              <a:ext uri="{FF2B5EF4-FFF2-40B4-BE49-F238E27FC236}">
                <a16:creationId xmlns:a16="http://schemas.microsoft.com/office/drawing/2014/main" id="{F5F00841-A4D2-8B47-9A4C-B3163EEF5F63}"/>
              </a:ext>
            </a:extLst>
          </p:cNvPr>
          <p:cNvSpPr txBox="1"/>
          <p:nvPr/>
        </p:nvSpPr>
        <p:spPr>
          <a:xfrm>
            <a:off x="3041166" y="85652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13" name="Right Arrow 12">
            <a:extLst>
              <a:ext uri="{FF2B5EF4-FFF2-40B4-BE49-F238E27FC236}">
                <a16:creationId xmlns:a16="http://schemas.microsoft.com/office/drawing/2014/main" id="{B0094627-2537-5649-8AE0-AEE69057BA8C}"/>
              </a:ext>
            </a:extLst>
          </p:cNvPr>
          <p:cNvSpPr/>
          <p:nvPr/>
        </p:nvSpPr>
        <p:spPr>
          <a:xfrm>
            <a:off x="77571" y="3200400"/>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4" name="TextBox 13">
            <a:extLst>
              <a:ext uri="{FF2B5EF4-FFF2-40B4-BE49-F238E27FC236}">
                <a16:creationId xmlns:a16="http://schemas.microsoft.com/office/drawing/2014/main" id="{B7AC34FC-6B6F-3644-A304-9938D6266971}"/>
              </a:ext>
            </a:extLst>
          </p:cNvPr>
          <p:cNvSpPr txBox="1"/>
          <p:nvPr/>
        </p:nvSpPr>
        <p:spPr>
          <a:xfrm>
            <a:off x="3041166" y="1588895"/>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0x7f..fdd60</a:t>
            </a:r>
          </a:p>
        </p:txBody>
      </p:sp>
      <p:sp>
        <p:nvSpPr>
          <p:cNvPr id="20" name="TextBox 19">
            <a:extLst>
              <a:ext uri="{FF2B5EF4-FFF2-40B4-BE49-F238E27FC236}">
                <a16:creationId xmlns:a16="http://schemas.microsoft.com/office/drawing/2014/main" id="{E961F67E-1791-0144-8E22-CAEB6E94852F}"/>
              </a:ext>
            </a:extLst>
          </p:cNvPr>
          <p:cNvSpPr txBox="1"/>
          <p:nvPr/>
        </p:nvSpPr>
        <p:spPr>
          <a:xfrm>
            <a:off x="3041165" y="232127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0x7f..fdd58</a:t>
            </a:r>
          </a:p>
        </p:txBody>
      </p:sp>
      <p:sp>
        <p:nvSpPr>
          <p:cNvPr id="16" name="TextBox 15">
            <a:extLst>
              <a:ext uri="{FF2B5EF4-FFF2-40B4-BE49-F238E27FC236}">
                <a16:creationId xmlns:a16="http://schemas.microsoft.com/office/drawing/2014/main" id="{58BCC8E9-B92A-4F4F-83BF-DDFF8E38BC53}"/>
              </a:ext>
            </a:extLst>
          </p:cNvPr>
          <p:cNvSpPr txBox="1"/>
          <p:nvPr/>
        </p:nvSpPr>
        <p:spPr>
          <a:xfrm>
            <a:off x="3041164" y="3037052"/>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0x7f..fdd50</a:t>
            </a:r>
          </a:p>
        </p:txBody>
      </p:sp>
      <p:sp>
        <p:nvSpPr>
          <p:cNvPr id="18" name="Right Arrow 17"/>
          <p:cNvSpPr/>
          <p:nvPr/>
        </p:nvSpPr>
        <p:spPr>
          <a:xfrm>
            <a:off x="4750903" y="2801635"/>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Tree>
    <p:extLst>
      <p:ext uri="{BB962C8B-B14F-4D97-AF65-F5344CB8AC3E}">
        <p14:creationId xmlns:p14="http://schemas.microsoft.com/office/powerpoint/2010/main" val="17315659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941AFE-49AA-C740-9169-1B0B05C5D90C}"/>
              </a:ext>
            </a:extLst>
          </p:cNvPr>
          <p:cNvSpPr/>
          <p:nvPr/>
        </p:nvSpPr>
        <p:spPr>
          <a:xfrm>
            <a:off x="77571" y="6415825"/>
            <a:ext cx="3412273"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 name="Content Placeholder 4"/>
          <p:cNvGraphicFramePr>
            <a:graphicFrameLocks noGrp="1"/>
          </p:cNvGraphicFramePr>
          <p:nvPr>
            <p:ph idx="1"/>
          </p:nvPr>
        </p:nvGraphicFramePr>
        <p:xfrm>
          <a:off x="479672" y="303902"/>
          <a:ext cx="2831284" cy="36576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344473">
                <a:tc>
                  <a:txBody>
                    <a:bodyPr/>
                    <a:lstStyle/>
                    <a:p>
                      <a:pPr algn="ctr"/>
                      <a:r>
                        <a:rPr lang="en-US" dirty="0">
                          <a:latin typeface="Consolas" charset="0"/>
                          <a:ea typeface="Consolas" charset="0"/>
                          <a:cs typeface="Consolas" charset="0"/>
                        </a:rPr>
                        <a:t>0x00005555</a:t>
                      </a:r>
                    </a:p>
                  </a:txBody>
                  <a:tcPr/>
                </a:tc>
                <a:extLst>
                  <a:ext uri="{0D108BD9-81ED-4DB2-BD59-A6C34878D82A}">
                    <a16:rowId xmlns:a16="http://schemas.microsoft.com/office/drawing/2014/main" val="10000"/>
                  </a:ext>
                </a:extLst>
              </a:tr>
              <a:tr h="344473">
                <a:tc>
                  <a:txBody>
                    <a:bodyPr/>
                    <a:lstStyle/>
                    <a:p>
                      <a:pPr algn="ctr"/>
                      <a:r>
                        <a:rPr lang="en-US" dirty="0">
                          <a:latin typeface="Consolas" charset="0"/>
                          <a:ea typeface="Consolas" charset="0"/>
                          <a:cs typeface="Consolas" charset="0"/>
                        </a:rPr>
                        <a:t>0x55554630</a:t>
                      </a:r>
                    </a:p>
                  </a:txBody>
                  <a:tcPr/>
                </a:tc>
                <a:extLst>
                  <a:ext uri="{0D108BD9-81ED-4DB2-BD59-A6C34878D82A}">
                    <a16:rowId xmlns:a16="http://schemas.microsoft.com/office/drawing/2014/main" val="10001"/>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2"/>
                  </a:ext>
                </a:extLst>
              </a:tr>
              <a:tr h="344473">
                <a:tc>
                  <a:txBody>
                    <a:bodyPr/>
                    <a:lstStyle/>
                    <a:p>
                      <a:pPr algn="ctr"/>
                      <a:r>
                        <a:rPr lang="en-US" dirty="0">
                          <a:latin typeface="Consolas" charset="0"/>
                          <a:ea typeface="Consolas" charset="0"/>
                          <a:cs typeface="Consolas" charset="0"/>
                        </a:rPr>
                        <a:t>…</a:t>
                      </a:r>
                    </a:p>
                  </a:txBody>
                  <a:tcPr/>
                </a:tc>
                <a:extLst>
                  <a:ext uri="{0D108BD9-81ED-4DB2-BD59-A6C34878D82A}">
                    <a16:rowId xmlns:a16="http://schemas.microsoft.com/office/drawing/2014/main" val="10003"/>
                  </a:ext>
                </a:extLst>
              </a:tr>
              <a:tr h="344473">
                <a:tc>
                  <a:txBody>
                    <a:bodyPr/>
                    <a:lstStyle/>
                    <a:p>
                      <a:pPr algn="ctr"/>
                      <a:r>
                        <a:rPr lang="en-US" dirty="0">
                          <a:latin typeface="Consolas" charset="0"/>
                          <a:ea typeface="Consolas" charset="0"/>
                          <a:cs typeface="Consolas" charset="0"/>
                        </a:rPr>
                        <a:t>0x00005555</a:t>
                      </a:r>
                    </a:p>
                  </a:txBody>
                  <a:tcPr/>
                </a:tc>
                <a:extLst>
                  <a:ext uri="{0D108BD9-81ED-4DB2-BD59-A6C34878D82A}">
                    <a16:rowId xmlns:a16="http://schemas.microsoft.com/office/drawing/2014/main" val="10004"/>
                  </a:ext>
                </a:extLst>
              </a:tr>
              <a:tr h="344473">
                <a:tc>
                  <a:txBody>
                    <a:bodyPr/>
                    <a:lstStyle/>
                    <a:p>
                      <a:pPr algn="ctr"/>
                      <a:r>
                        <a:rPr lang="en-US" dirty="0">
                          <a:latin typeface="Consolas" charset="0"/>
                          <a:ea typeface="Consolas" charset="0"/>
                          <a:cs typeface="Consolas" charset="0"/>
                        </a:rPr>
                        <a:t>0x55554628</a:t>
                      </a:r>
                    </a:p>
                  </a:txBody>
                  <a:tcPr/>
                </a:tc>
                <a:extLst>
                  <a:ext uri="{0D108BD9-81ED-4DB2-BD59-A6C34878D82A}">
                    <a16:rowId xmlns:a16="http://schemas.microsoft.com/office/drawing/2014/main" val="10005"/>
                  </a:ext>
                </a:extLst>
              </a:tr>
              <a:tr h="344473">
                <a:tc>
                  <a:txBody>
                    <a:bodyPr/>
                    <a:lstStyle/>
                    <a:p>
                      <a:pPr algn="ctr"/>
                      <a:r>
                        <a:rPr lang="en-US">
                          <a:latin typeface="Consolas" charset="0"/>
                          <a:ea typeface="Consolas" charset="0"/>
                          <a:cs typeface="Consolas" charset="0"/>
                        </a:rPr>
                        <a:t>0x00007fff</a:t>
                      </a:r>
                      <a:endParaRPr lang="en-US" dirty="0">
                        <a:latin typeface="Consolas" charset="0"/>
                        <a:ea typeface="Consolas" charset="0"/>
                        <a:cs typeface="Consolas" charset="0"/>
                      </a:endParaRPr>
                    </a:p>
                  </a:txBody>
                  <a:tcPr/>
                </a:tc>
                <a:extLst>
                  <a:ext uri="{0D108BD9-81ED-4DB2-BD59-A6C34878D82A}">
                    <a16:rowId xmlns:a16="http://schemas.microsoft.com/office/drawing/2014/main" val="10006"/>
                  </a:ext>
                </a:extLst>
              </a:tr>
              <a:tr h="344473">
                <a:tc>
                  <a:txBody>
                    <a:bodyPr/>
                    <a:lstStyle/>
                    <a:p>
                      <a:pPr algn="ctr"/>
                      <a:r>
                        <a:rPr lang="en-US" dirty="0">
                          <a:latin typeface="Consolas" charset="0"/>
                          <a:ea typeface="Consolas" charset="0"/>
                          <a:cs typeface="Consolas" charset="0"/>
                        </a:rPr>
                        <a:t>0xffffdd70</a:t>
                      </a:r>
                    </a:p>
                  </a:txBody>
                  <a:tcPr/>
                </a:tc>
                <a:extLst>
                  <a:ext uri="{0D108BD9-81ED-4DB2-BD59-A6C34878D82A}">
                    <a16:rowId xmlns:a16="http://schemas.microsoft.com/office/drawing/2014/main" val="10007"/>
                  </a:ext>
                </a:extLst>
              </a:tr>
              <a:tr h="34447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latin typeface="Consolas" charset="0"/>
                          <a:ea typeface="Consolas" charset="0"/>
                          <a:cs typeface="Consolas" charset="0"/>
                        </a:rPr>
                        <a:t>0xa</a:t>
                      </a:r>
                    </a:p>
                  </a:txBody>
                  <a:tcPr/>
                </a:tc>
                <a:extLst>
                  <a:ext uri="{0D108BD9-81ED-4DB2-BD59-A6C34878D82A}">
                    <a16:rowId xmlns:a16="http://schemas.microsoft.com/office/drawing/2014/main" val="10008"/>
                  </a:ext>
                </a:extLst>
              </a:tr>
              <a:tr h="34447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latin typeface="Consolas" charset="0"/>
                          <a:ea typeface="Consolas" charset="0"/>
                          <a:cs typeface="Consolas" charset="0"/>
                        </a:rPr>
                        <a:t>0x28</a:t>
                      </a:r>
                    </a:p>
                  </a:txBody>
                  <a:tcPr/>
                </a:tc>
                <a:extLst>
                  <a:ext uri="{0D108BD9-81ED-4DB2-BD59-A6C34878D82A}">
                    <a16:rowId xmlns:a16="http://schemas.microsoft.com/office/drawing/2014/main" val="10009"/>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55</a:t>
            </a:fld>
            <a:endParaRPr lang="en-US"/>
          </a:p>
        </p:txBody>
      </p:sp>
      <p:sp>
        <p:nvSpPr>
          <p:cNvPr id="7" name="TextBox 6"/>
          <p:cNvSpPr txBox="1"/>
          <p:nvPr/>
        </p:nvSpPr>
        <p:spPr>
          <a:xfrm>
            <a:off x="479672" y="-65430"/>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0xFFFFFFFFFFFFFFFF</a:t>
            </a:r>
          </a:p>
        </p:txBody>
      </p:sp>
      <p:sp>
        <p:nvSpPr>
          <p:cNvPr id="8" name="TextBox 7"/>
          <p:cNvSpPr txBox="1"/>
          <p:nvPr/>
        </p:nvSpPr>
        <p:spPr>
          <a:xfrm>
            <a:off x="479673" y="3961502"/>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0x0000000000000000</a:t>
            </a:r>
          </a:p>
        </p:txBody>
      </p:sp>
      <p:sp>
        <p:nvSpPr>
          <p:cNvPr id="9" name="TextBox 8"/>
          <p:cNvSpPr txBox="1"/>
          <p:nvPr/>
        </p:nvSpPr>
        <p:spPr>
          <a:xfrm>
            <a:off x="3008506" y="14766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0x7f..fdd78</a:t>
            </a:r>
          </a:p>
        </p:txBody>
      </p:sp>
      <p:graphicFrame>
        <p:nvGraphicFramePr>
          <p:cNvPr id="11" name="Table 10"/>
          <p:cNvGraphicFramePr>
            <a:graphicFrameLocks noGrp="1"/>
          </p:cNvGraphicFramePr>
          <p:nvPr/>
        </p:nvGraphicFramePr>
        <p:xfrm>
          <a:off x="50620" y="4433990"/>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0x33</a:t>
                      </a: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0xa</a:t>
                      </a: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0x28</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0xa</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0x7fffffffdd50</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0x7fffffffdd50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0x55555555460f</a:t>
                      </a:r>
                    </a:p>
                  </a:txBody>
                  <a:tcPr/>
                </a:tc>
                <a:extLst>
                  <a:ext uri="{0D108BD9-81ED-4DB2-BD59-A6C34878D82A}">
                    <a16:rowId xmlns:a16="http://schemas.microsoft.com/office/drawing/2014/main" val="10004"/>
                  </a:ext>
                </a:extLst>
              </a:tr>
            </a:tbl>
          </a:graphicData>
        </a:graphic>
      </p:graphicFrame>
      <p:sp>
        <p:nvSpPr>
          <p:cNvPr id="17" name="Content Placeholder 2"/>
          <p:cNvSpPr txBox="1">
            <a:spLocks/>
          </p:cNvSpPr>
          <p:nvPr/>
        </p:nvSpPr>
        <p:spPr>
          <a:xfrm>
            <a:off x="4809074" y="190041"/>
            <a:ext cx="6225066" cy="666795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800" dirty="0" err="1">
                <a:solidFill>
                  <a:schemeClr val="accent2"/>
                </a:solidFill>
                <a:latin typeface="Consolas" charset="0"/>
                <a:ea typeface="Consolas" charset="0"/>
                <a:cs typeface="Consolas" charset="0"/>
              </a:rPr>
              <a:t>callee</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edi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r>
              <a:rPr lang="en-US" sz="1800" dirty="0" err="1">
                <a:solidFill>
                  <a:schemeClr val="tx2"/>
                </a:solidFill>
                <a:latin typeface="Consolas" charset="0"/>
                <a:ea typeface="Consolas" charset="0"/>
                <a:cs typeface="Consolas" charset="0"/>
              </a:rPr>
              <a:t>esi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edx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p>
          <a:p>
            <a:pPr marL="0" indent="0">
              <a:lnSpc>
                <a:spcPct val="80000"/>
              </a:lnSpc>
              <a:buNone/>
            </a:pPr>
            <a:r>
              <a:rPr lang="en-US" sz="1800" dirty="0">
                <a:latin typeface="Consolas" charset="0"/>
                <a:ea typeface="Consolas" charset="0"/>
                <a:cs typeface="Consolas" charset="0"/>
              </a:rPr>
              <a:t>  add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edx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add </a:t>
            </a:r>
            <a:r>
              <a:rPr lang="en-US" sz="1800" dirty="0">
                <a:solidFill>
                  <a:schemeClr val="tx2"/>
                </a:solidFill>
                <a:latin typeface="Consolas" charset="0"/>
                <a:ea typeface="Consolas" charset="0"/>
                <a:cs typeface="Consolas" charset="0"/>
              </a:rPr>
              <a:t>eax</a:t>
            </a:r>
            <a:r>
              <a:rPr lang="en-US" sz="1800" dirty="0">
                <a:latin typeface="Consolas" charset="0"/>
                <a:ea typeface="Consolas" charset="0"/>
                <a:cs typeface="Consolas" charset="0"/>
              </a:rPr>
              <a:t>,0x1</a:t>
            </a:r>
          </a:p>
          <a:p>
            <a:pPr marL="0" indent="0">
              <a:lnSpc>
                <a:spcPct val="80000"/>
              </a:lnSpc>
              <a:buNone/>
            </a:pPr>
            <a:r>
              <a:rPr lang="en-US" sz="1800" dirty="0">
                <a:latin typeface="Consolas" charset="0"/>
                <a:ea typeface="Consolas" charset="0"/>
                <a:cs typeface="Consolas" charset="0"/>
              </a:rPr>
              <a:t>  pop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ret </a:t>
            </a:r>
          </a:p>
          <a:p>
            <a:pPr marL="0" indent="0">
              <a:lnSpc>
                <a:spcPct val="80000"/>
              </a:lnSpc>
              <a:buNone/>
            </a:pPr>
            <a:r>
              <a:rPr lang="en-US" sz="1800" dirty="0">
                <a:solidFill>
                  <a:schemeClr val="accent2"/>
                </a:solidFill>
                <a:latin typeface="Consolas" charset="0"/>
                <a:ea typeface="Consolas" charset="0"/>
                <a:cs typeface="Consolas" charset="0"/>
              </a:rPr>
              <a:t>main</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sub </a:t>
            </a:r>
            <a:r>
              <a:rPr lang="en-US" sz="1800" dirty="0">
                <a:solidFill>
                  <a:schemeClr val="tx2"/>
                </a:solidFill>
                <a:latin typeface="Consolas" charset="0"/>
                <a:ea typeface="Consolas" charset="0"/>
                <a:cs typeface="Consolas" charset="0"/>
              </a:rPr>
              <a:t>rsp</a:t>
            </a:r>
            <a:r>
              <a:rPr lang="en-US" sz="1800" dirty="0">
                <a:latin typeface="Consolas" charset="0"/>
                <a:ea typeface="Consolas" charset="0"/>
                <a:cs typeface="Consolas" charset="0"/>
              </a:rPr>
              <a:t>,0x10</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esi</a:t>
            </a:r>
            <a:r>
              <a:rPr lang="en-US" sz="1800" dirty="0">
                <a:latin typeface="Consolas" charset="0"/>
                <a:ea typeface="Consolas" charset="0"/>
                <a:cs typeface="Consolas" charset="0"/>
              </a:rPr>
              <a:t>,0x28</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edi</a:t>
            </a:r>
            <a:r>
              <a:rPr lang="en-US" sz="1800" dirty="0">
                <a:latin typeface="Consolas" charset="0"/>
                <a:ea typeface="Consolas" charset="0"/>
                <a:cs typeface="Consolas" charset="0"/>
              </a:rPr>
              <a:t>,0xa</a:t>
            </a:r>
          </a:p>
          <a:p>
            <a:pPr marL="0" indent="0">
              <a:lnSpc>
                <a:spcPct val="80000"/>
              </a:lnSpc>
              <a:buNone/>
            </a:pPr>
            <a:r>
              <a:rPr lang="en-US" sz="1800" dirty="0">
                <a:latin typeface="Consolas" charset="0"/>
                <a:ea typeface="Consolas" charset="0"/>
                <a:cs typeface="Consolas" charset="0"/>
              </a:rPr>
              <a:t>  call 5fa &lt;</a:t>
            </a:r>
            <a:r>
              <a:rPr lang="en-US" sz="1800" dirty="0" err="1">
                <a:latin typeface="Consolas" charset="0"/>
                <a:ea typeface="Consolas" charset="0"/>
                <a:cs typeface="Consolas" charset="0"/>
              </a:rPr>
              <a:t>callee</a:t>
            </a:r>
            <a:r>
              <a:rPr lang="en-US" sz="1800" dirty="0">
                <a:latin typeface="Consolas" charset="0"/>
                <a:ea typeface="Consolas" charset="0"/>
                <a:cs typeface="Consolas" charset="0"/>
              </a:rPr>
              <a:t>&gt;</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eax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leave</a:t>
            </a:r>
          </a:p>
          <a:p>
            <a:pPr marL="0" indent="0">
              <a:lnSpc>
                <a:spcPct val="80000"/>
              </a:lnSpc>
              <a:buNone/>
            </a:pPr>
            <a:r>
              <a:rPr lang="en-US" sz="1800" dirty="0">
                <a:latin typeface="Consolas" charset="0"/>
                <a:ea typeface="Consolas" charset="0"/>
                <a:cs typeface="Consolas" charset="0"/>
              </a:rPr>
              <a:t>  ret</a:t>
            </a:r>
            <a:endParaRPr lang="en-US" sz="1800" b="1" dirty="0">
              <a:latin typeface="Consolas" charset="0"/>
              <a:ea typeface="Consolas" charset="0"/>
              <a:cs typeface="Consolas" charset="0"/>
            </a:endParaRPr>
          </a:p>
        </p:txBody>
      </p:sp>
      <p:sp>
        <p:nvSpPr>
          <p:cNvPr id="12" name="TextBox 11">
            <a:extLst>
              <a:ext uri="{FF2B5EF4-FFF2-40B4-BE49-F238E27FC236}">
                <a16:creationId xmlns:a16="http://schemas.microsoft.com/office/drawing/2014/main" id="{F5F00841-A4D2-8B47-9A4C-B3163EEF5F63}"/>
              </a:ext>
            </a:extLst>
          </p:cNvPr>
          <p:cNvSpPr txBox="1"/>
          <p:nvPr/>
        </p:nvSpPr>
        <p:spPr>
          <a:xfrm>
            <a:off x="3041166" y="85652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13" name="Right Arrow 12">
            <a:extLst>
              <a:ext uri="{FF2B5EF4-FFF2-40B4-BE49-F238E27FC236}">
                <a16:creationId xmlns:a16="http://schemas.microsoft.com/office/drawing/2014/main" id="{B0094627-2537-5649-8AE0-AEE69057BA8C}"/>
              </a:ext>
            </a:extLst>
          </p:cNvPr>
          <p:cNvSpPr/>
          <p:nvPr/>
        </p:nvSpPr>
        <p:spPr>
          <a:xfrm>
            <a:off x="77571" y="3200400"/>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4" name="TextBox 13">
            <a:extLst>
              <a:ext uri="{FF2B5EF4-FFF2-40B4-BE49-F238E27FC236}">
                <a16:creationId xmlns:a16="http://schemas.microsoft.com/office/drawing/2014/main" id="{B7AC34FC-6B6F-3644-A304-9938D6266971}"/>
              </a:ext>
            </a:extLst>
          </p:cNvPr>
          <p:cNvSpPr txBox="1"/>
          <p:nvPr/>
        </p:nvSpPr>
        <p:spPr>
          <a:xfrm>
            <a:off x="3041166" y="1588895"/>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0x7f..fdd60</a:t>
            </a:r>
          </a:p>
        </p:txBody>
      </p:sp>
      <p:sp>
        <p:nvSpPr>
          <p:cNvPr id="20" name="TextBox 19">
            <a:extLst>
              <a:ext uri="{FF2B5EF4-FFF2-40B4-BE49-F238E27FC236}">
                <a16:creationId xmlns:a16="http://schemas.microsoft.com/office/drawing/2014/main" id="{E961F67E-1791-0144-8E22-CAEB6E94852F}"/>
              </a:ext>
            </a:extLst>
          </p:cNvPr>
          <p:cNvSpPr txBox="1"/>
          <p:nvPr/>
        </p:nvSpPr>
        <p:spPr>
          <a:xfrm>
            <a:off x="3041165" y="232127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0x7f..fdd58</a:t>
            </a:r>
          </a:p>
        </p:txBody>
      </p:sp>
      <p:sp>
        <p:nvSpPr>
          <p:cNvPr id="16" name="TextBox 15">
            <a:extLst>
              <a:ext uri="{FF2B5EF4-FFF2-40B4-BE49-F238E27FC236}">
                <a16:creationId xmlns:a16="http://schemas.microsoft.com/office/drawing/2014/main" id="{58BCC8E9-B92A-4F4F-83BF-DDFF8E38BC53}"/>
              </a:ext>
            </a:extLst>
          </p:cNvPr>
          <p:cNvSpPr txBox="1"/>
          <p:nvPr/>
        </p:nvSpPr>
        <p:spPr>
          <a:xfrm>
            <a:off x="3041164" y="3037052"/>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0x7f..fdd50</a:t>
            </a:r>
          </a:p>
        </p:txBody>
      </p:sp>
      <p:sp>
        <p:nvSpPr>
          <p:cNvPr id="18" name="Right Arrow 17"/>
          <p:cNvSpPr/>
          <p:nvPr/>
        </p:nvSpPr>
        <p:spPr>
          <a:xfrm>
            <a:off x="4750903" y="2801635"/>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grpSp>
        <p:nvGrpSpPr>
          <p:cNvPr id="19" name="Group 18">
            <a:extLst>
              <a:ext uri="{FF2B5EF4-FFF2-40B4-BE49-F238E27FC236}">
                <a16:creationId xmlns:a16="http://schemas.microsoft.com/office/drawing/2014/main" id="{D64C5459-C6B8-024D-B309-78484A0ECB9E}"/>
              </a:ext>
            </a:extLst>
          </p:cNvPr>
          <p:cNvGrpSpPr/>
          <p:nvPr/>
        </p:nvGrpSpPr>
        <p:grpSpPr>
          <a:xfrm flipH="1">
            <a:off x="0" y="303902"/>
            <a:ext cx="1374741" cy="1467748"/>
            <a:chOff x="8909853" y="-646140"/>
            <a:chExt cx="1374741" cy="15034478"/>
          </a:xfrm>
        </p:grpSpPr>
        <p:sp>
          <p:nvSpPr>
            <p:cNvPr id="21" name="Right Bracket 20">
              <a:extLst>
                <a:ext uri="{FF2B5EF4-FFF2-40B4-BE49-F238E27FC236}">
                  <a16:creationId xmlns:a16="http://schemas.microsoft.com/office/drawing/2014/main" id="{7D6DB912-4523-CC48-A458-6DA9B49926A3}"/>
                </a:ext>
              </a:extLst>
            </p:cNvPr>
            <p:cNvSpPr/>
            <p:nvPr/>
          </p:nvSpPr>
          <p:spPr>
            <a:xfrm>
              <a:off x="9164847" y="-646140"/>
              <a:ext cx="763571" cy="15034478"/>
            </a:xfrm>
            <a:prstGeom prst="rightBracket">
              <a:avLst/>
            </a:prstGeom>
            <a:ln w="76200">
              <a:solidFill>
                <a:schemeClr val="accent3"/>
              </a:solidFill>
              <a:headEnd type="none"/>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n w="0"/>
                <a:effectLst>
                  <a:outerShdw blurRad="38100" dist="19050" dir="2700000" algn="tl" rotWithShape="0">
                    <a:schemeClr val="dk1">
                      <a:alpha val="40000"/>
                    </a:schemeClr>
                  </a:outerShdw>
                </a:effectLst>
              </a:endParaRPr>
            </a:p>
          </p:txBody>
        </p:sp>
        <p:sp>
          <p:nvSpPr>
            <p:cNvPr id="22" name="TextBox 21">
              <a:extLst>
                <a:ext uri="{FF2B5EF4-FFF2-40B4-BE49-F238E27FC236}">
                  <a16:creationId xmlns:a16="http://schemas.microsoft.com/office/drawing/2014/main" id="{D4661F8E-5786-F24C-B847-014E18A7EA18}"/>
                </a:ext>
              </a:extLst>
            </p:cNvPr>
            <p:cNvSpPr txBox="1"/>
            <p:nvPr/>
          </p:nvSpPr>
          <p:spPr>
            <a:xfrm>
              <a:off x="8909853" y="3321779"/>
              <a:ext cx="1374741" cy="5359462"/>
            </a:xfrm>
            <a:prstGeom prst="rect">
              <a:avLst/>
            </a:prstGeom>
            <a:noFill/>
          </p:spPr>
          <p:txBody>
            <a:bodyPr wrap="square" rtlCol="0">
              <a:spAutoFit/>
            </a:bodyPr>
            <a:lstStyle/>
            <a:p>
              <a:r>
                <a:rPr lang="en-US" sz="1400" dirty="0">
                  <a:latin typeface="Consolas" charset="0"/>
                  <a:ea typeface="Consolas" charset="0"/>
                  <a:cs typeface="Consolas" charset="0"/>
                </a:rPr>
                <a:t>main</a:t>
              </a:r>
            </a:p>
            <a:p>
              <a:endParaRPr lang="en-US" sz="1400" dirty="0"/>
            </a:p>
          </p:txBody>
        </p:sp>
      </p:grpSp>
      <p:grpSp>
        <p:nvGrpSpPr>
          <p:cNvPr id="23" name="Group 22">
            <a:extLst>
              <a:ext uri="{FF2B5EF4-FFF2-40B4-BE49-F238E27FC236}">
                <a16:creationId xmlns:a16="http://schemas.microsoft.com/office/drawing/2014/main" id="{F1E990F1-0E7B-EF4B-A765-012FBC7241ED}"/>
              </a:ext>
            </a:extLst>
          </p:cNvPr>
          <p:cNvGrpSpPr/>
          <p:nvPr/>
        </p:nvGrpSpPr>
        <p:grpSpPr>
          <a:xfrm flipH="1">
            <a:off x="-72621" y="1830690"/>
            <a:ext cx="1374741" cy="2130812"/>
            <a:chOff x="8968536" y="-646140"/>
            <a:chExt cx="1374741" cy="15034478"/>
          </a:xfrm>
        </p:grpSpPr>
        <p:sp>
          <p:nvSpPr>
            <p:cNvPr id="24" name="Right Bracket 23">
              <a:extLst>
                <a:ext uri="{FF2B5EF4-FFF2-40B4-BE49-F238E27FC236}">
                  <a16:creationId xmlns:a16="http://schemas.microsoft.com/office/drawing/2014/main" id="{DB88520C-E8D2-8945-91C8-AB1BE6778F2A}"/>
                </a:ext>
              </a:extLst>
            </p:cNvPr>
            <p:cNvSpPr/>
            <p:nvPr/>
          </p:nvSpPr>
          <p:spPr>
            <a:xfrm>
              <a:off x="9164847" y="-646140"/>
              <a:ext cx="763571" cy="15034478"/>
            </a:xfrm>
            <a:prstGeom prst="rightBracket">
              <a:avLst/>
            </a:prstGeom>
            <a:ln w="76200">
              <a:solidFill>
                <a:schemeClr val="accent3"/>
              </a:solidFill>
              <a:headEnd type="none"/>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n w="0"/>
                <a:effectLst>
                  <a:outerShdw blurRad="38100" dist="19050" dir="2700000" algn="tl" rotWithShape="0">
                    <a:schemeClr val="dk1">
                      <a:alpha val="40000"/>
                    </a:schemeClr>
                  </a:outerShdw>
                </a:effectLst>
              </a:endParaRPr>
            </a:p>
          </p:txBody>
        </p:sp>
        <p:sp>
          <p:nvSpPr>
            <p:cNvPr id="25" name="TextBox 24">
              <a:extLst>
                <a:ext uri="{FF2B5EF4-FFF2-40B4-BE49-F238E27FC236}">
                  <a16:creationId xmlns:a16="http://schemas.microsoft.com/office/drawing/2014/main" id="{1915CD04-D4A0-3C41-8498-A7EB73755F71}"/>
                </a:ext>
              </a:extLst>
            </p:cNvPr>
            <p:cNvSpPr txBox="1"/>
            <p:nvPr/>
          </p:nvSpPr>
          <p:spPr>
            <a:xfrm>
              <a:off x="8968536" y="4566423"/>
              <a:ext cx="1374741" cy="3691710"/>
            </a:xfrm>
            <a:prstGeom prst="rect">
              <a:avLst/>
            </a:prstGeom>
            <a:noFill/>
          </p:spPr>
          <p:txBody>
            <a:bodyPr wrap="square" rtlCol="0">
              <a:spAutoFit/>
            </a:bodyPr>
            <a:lstStyle/>
            <a:p>
              <a:r>
                <a:rPr lang="en-US" sz="1400" dirty="0" err="1">
                  <a:latin typeface="Consolas" charset="0"/>
                  <a:ea typeface="Consolas" charset="0"/>
                  <a:cs typeface="Consolas" charset="0"/>
                </a:rPr>
                <a:t>callee</a:t>
              </a:r>
              <a:endParaRPr lang="en-US" sz="1400" dirty="0">
                <a:latin typeface="Consolas" charset="0"/>
                <a:ea typeface="Consolas" charset="0"/>
                <a:cs typeface="Consolas" charset="0"/>
              </a:endParaRPr>
            </a:p>
            <a:p>
              <a:endParaRPr lang="en-US" sz="1400" dirty="0"/>
            </a:p>
          </p:txBody>
        </p:sp>
      </p:grpSp>
    </p:spTree>
    <p:extLst>
      <p:ext uri="{BB962C8B-B14F-4D97-AF65-F5344CB8AC3E}">
        <p14:creationId xmlns:p14="http://schemas.microsoft.com/office/powerpoint/2010/main" val="198548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941AFE-49AA-C740-9169-1B0B05C5D90C}"/>
              </a:ext>
            </a:extLst>
          </p:cNvPr>
          <p:cNvSpPr/>
          <p:nvPr/>
        </p:nvSpPr>
        <p:spPr>
          <a:xfrm>
            <a:off x="77571" y="6415825"/>
            <a:ext cx="3412273"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 name="Content Placeholder 4"/>
          <p:cNvGraphicFramePr>
            <a:graphicFrameLocks noGrp="1"/>
          </p:cNvGraphicFramePr>
          <p:nvPr>
            <p:ph idx="1"/>
          </p:nvPr>
        </p:nvGraphicFramePr>
        <p:xfrm>
          <a:off x="479672" y="303902"/>
          <a:ext cx="2831284" cy="36576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344473">
                <a:tc>
                  <a:txBody>
                    <a:bodyPr/>
                    <a:lstStyle/>
                    <a:p>
                      <a:pPr algn="ctr"/>
                      <a:r>
                        <a:rPr lang="en-US" dirty="0">
                          <a:latin typeface="Consolas" charset="0"/>
                          <a:ea typeface="Consolas" charset="0"/>
                          <a:cs typeface="Consolas" charset="0"/>
                        </a:rPr>
                        <a:t>0x00005555</a:t>
                      </a:r>
                    </a:p>
                  </a:txBody>
                  <a:tcPr/>
                </a:tc>
                <a:extLst>
                  <a:ext uri="{0D108BD9-81ED-4DB2-BD59-A6C34878D82A}">
                    <a16:rowId xmlns:a16="http://schemas.microsoft.com/office/drawing/2014/main" val="10000"/>
                  </a:ext>
                </a:extLst>
              </a:tr>
              <a:tr h="344473">
                <a:tc>
                  <a:txBody>
                    <a:bodyPr/>
                    <a:lstStyle/>
                    <a:p>
                      <a:pPr algn="ctr"/>
                      <a:r>
                        <a:rPr lang="en-US" dirty="0">
                          <a:latin typeface="Consolas" charset="0"/>
                          <a:ea typeface="Consolas" charset="0"/>
                          <a:cs typeface="Consolas" charset="0"/>
                        </a:rPr>
                        <a:t>0x55554630</a:t>
                      </a:r>
                    </a:p>
                  </a:txBody>
                  <a:tcPr/>
                </a:tc>
                <a:extLst>
                  <a:ext uri="{0D108BD9-81ED-4DB2-BD59-A6C34878D82A}">
                    <a16:rowId xmlns:a16="http://schemas.microsoft.com/office/drawing/2014/main" val="10001"/>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2"/>
                  </a:ext>
                </a:extLst>
              </a:tr>
              <a:tr h="344473">
                <a:tc>
                  <a:txBody>
                    <a:bodyPr/>
                    <a:lstStyle/>
                    <a:p>
                      <a:pPr algn="ctr"/>
                      <a:r>
                        <a:rPr lang="en-US" dirty="0">
                          <a:latin typeface="Consolas" charset="0"/>
                          <a:ea typeface="Consolas" charset="0"/>
                          <a:cs typeface="Consolas" charset="0"/>
                        </a:rPr>
                        <a:t>…</a:t>
                      </a:r>
                    </a:p>
                  </a:txBody>
                  <a:tcPr/>
                </a:tc>
                <a:extLst>
                  <a:ext uri="{0D108BD9-81ED-4DB2-BD59-A6C34878D82A}">
                    <a16:rowId xmlns:a16="http://schemas.microsoft.com/office/drawing/2014/main" val="10003"/>
                  </a:ext>
                </a:extLst>
              </a:tr>
              <a:tr h="344473">
                <a:tc>
                  <a:txBody>
                    <a:bodyPr/>
                    <a:lstStyle/>
                    <a:p>
                      <a:pPr algn="ctr"/>
                      <a:r>
                        <a:rPr lang="en-US" dirty="0">
                          <a:latin typeface="Consolas" charset="0"/>
                          <a:ea typeface="Consolas" charset="0"/>
                          <a:cs typeface="Consolas" charset="0"/>
                        </a:rPr>
                        <a:t>0x00005555</a:t>
                      </a:r>
                    </a:p>
                  </a:txBody>
                  <a:tcPr/>
                </a:tc>
                <a:extLst>
                  <a:ext uri="{0D108BD9-81ED-4DB2-BD59-A6C34878D82A}">
                    <a16:rowId xmlns:a16="http://schemas.microsoft.com/office/drawing/2014/main" val="10004"/>
                  </a:ext>
                </a:extLst>
              </a:tr>
              <a:tr h="344473">
                <a:tc>
                  <a:txBody>
                    <a:bodyPr/>
                    <a:lstStyle/>
                    <a:p>
                      <a:pPr algn="ctr"/>
                      <a:r>
                        <a:rPr lang="en-US" dirty="0">
                          <a:latin typeface="Consolas" charset="0"/>
                          <a:ea typeface="Consolas" charset="0"/>
                          <a:cs typeface="Consolas" charset="0"/>
                        </a:rPr>
                        <a:t>0x55554628</a:t>
                      </a:r>
                    </a:p>
                  </a:txBody>
                  <a:tcPr/>
                </a:tc>
                <a:extLst>
                  <a:ext uri="{0D108BD9-81ED-4DB2-BD59-A6C34878D82A}">
                    <a16:rowId xmlns:a16="http://schemas.microsoft.com/office/drawing/2014/main" val="10005"/>
                  </a:ext>
                </a:extLst>
              </a:tr>
              <a:tr h="344473">
                <a:tc>
                  <a:txBody>
                    <a:bodyPr/>
                    <a:lstStyle/>
                    <a:p>
                      <a:pPr algn="ctr"/>
                      <a:r>
                        <a:rPr lang="en-US">
                          <a:latin typeface="Consolas" charset="0"/>
                          <a:ea typeface="Consolas" charset="0"/>
                          <a:cs typeface="Consolas" charset="0"/>
                        </a:rPr>
                        <a:t>0x00007fff</a:t>
                      </a:r>
                      <a:endParaRPr lang="en-US" dirty="0">
                        <a:latin typeface="Consolas" charset="0"/>
                        <a:ea typeface="Consolas" charset="0"/>
                        <a:cs typeface="Consolas" charset="0"/>
                      </a:endParaRPr>
                    </a:p>
                  </a:txBody>
                  <a:tcPr/>
                </a:tc>
                <a:extLst>
                  <a:ext uri="{0D108BD9-81ED-4DB2-BD59-A6C34878D82A}">
                    <a16:rowId xmlns:a16="http://schemas.microsoft.com/office/drawing/2014/main" val="10006"/>
                  </a:ext>
                </a:extLst>
              </a:tr>
              <a:tr h="344473">
                <a:tc>
                  <a:txBody>
                    <a:bodyPr/>
                    <a:lstStyle/>
                    <a:p>
                      <a:pPr algn="ctr"/>
                      <a:r>
                        <a:rPr lang="en-US" dirty="0">
                          <a:latin typeface="Consolas" charset="0"/>
                          <a:ea typeface="Consolas" charset="0"/>
                          <a:cs typeface="Consolas" charset="0"/>
                        </a:rPr>
                        <a:t>0xffffdd70</a:t>
                      </a:r>
                    </a:p>
                  </a:txBody>
                  <a:tcPr/>
                </a:tc>
                <a:extLst>
                  <a:ext uri="{0D108BD9-81ED-4DB2-BD59-A6C34878D82A}">
                    <a16:rowId xmlns:a16="http://schemas.microsoft.com/office/drawing/2014/main" val="10007"/>
                  </a:ext>
                </a:extLst>
              </a:tr>
              <a:tr h="34447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latin typeface="Consolas" charset="0"/>
                          <a:ea typeface="Consolas" charset="0"/>
                          <a:cs typeface="Consolas" charset="0"/>
                        </a:rPr>
                        <a:t>0xa</a:t>
                      </a:r>
                    </a:p>
                  </a:txBody>
                  <a:tcPr/>
                </a:tc>
                <a:extLst>
                  <a:ext uri="{0D108BD9-81ED-4DB2-BD59-A6C34878D82A}">
                    <a16:rowId xmlns:a16="http://schemas.microsoft.com/office/drawing/2014/main" val="10008"/>
                  </a:ext>
                </a:extLst>
              </a:tr>
              <a:tr h="34447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latin typeface="Consolas" charset="0"/>
                          <a:ea typeface="Consolas" charset="0"/>
                          <a:cs typeface="Consolas" charset="0"/>
                        </a:rPr>
                        <a:t>0x28</a:t>
                      </a:r>
                    </a:p>
                  </a:txBody>
                  <a:tcPr/>
                </a:tc>
                <a:extLst>
                  <a:ext uri="{0D108BD9-81ED-4DB2-BD59-A6C34878D82A}">
                    <a16:rowId xmlns:a16="http://schemas.microsoft.com/office/drawing/2014/main" val="10009"/>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56</a:t>
            </a:fld>
            <a:endParaRPr lang="en-US"/>
          </a:p>
        </p:txBody>
      </p:sp>
      <p:sp>
        <p:nvSpPr>
          <p:cNvPr id="7" name="TextBox 6"/>
          <p:cNvSpPr txBox="1"/>
          <p:nvPr/>
        </p:nvSpPr>
        <p:spPr>
          <a:xfrm>
            <a:off x="479672" y="-65430"/>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0xFFFFFFFFFFFFFFFF</a:t>
            </a:r>
          </a:p>
        </p:txBody>
      </p:sp>
      <p:sp>
        <p:nvSpPr>
          <p:cNvPr id="8" name="TextBox 7"/>
          <p:cNvSpPr txBox="1"/>
          <p:nvPr/>
        </p:nvSpPr>
        <p:spPr>
          <a:xfrm>
            <a:off x="479673" y="3961502"/>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0x0000000000000000</a:t>
            </a:r>
          </a:p>
        </p:txBody>
      </p:sp>
      <p:sp>
        <p:nvSpPr>
          <p:cNvPr id="9" name="TextBox 8"/>
          <p:cNvSpPr txBox="1"/>
          <p:nvPr/>
        </p:nvSpPr>
        <p:spPr>
          <a:xfrm>
            <a:off x="3008506" y="14766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0x7f..fdd78</a:t>
            </a:r>
          </a:p>
        </p:txBody>
      </p:sp>
      <p:graphicFrame>
        <p:nvGraphicFramePr>
          <p:cNvPr id="11" name="Table 10"/>
          <p:cNvGraphicFramePr>
            <a:graphicFrameLocks noGrp="1"/>
          </p:cNvGraphicFramePr>
          <p:nvPr/>
        </p:nvGraphicFramePr>
        <p:xfrm>
          <a:off x="50620" y="4433990"/>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0x33</a:t>
                      </a: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0xa</a:t>
                      </a: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0x28</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0xa</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0x7fffffffdd58</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0x7fffffffdd70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0x555555554610</a:t>
                      </a:r>
                    </a:p>
                  </a:txBody>
                  <a:tcPr/>
                </a:tc>
                <a:extLst>
                  <a:ext uri="{0D108BD9-81ED-4DB2-BD59-A6C34878D82A}">
                    <a16:rowId xmlns:a16="http://schemas.microsoft.com/office/drawing/2014/main" val="10004"/>
                  </a:ext>
                </a:extLst>
              </a:tr>
            </a:tbl>
          </a:graphicData>
        </a:graphic>
      </p:graphicFrame>
      <p:sp>
        <p:nvSpPr>
          <p:cNvPr id="17" name="Content Placeholder 2"/>
          <p:cNvSpPr txBox="1">
            <a:spLocks/>
          </p:cNvSpPr>
          <p:nvPr/>
        </p:nvSpPr>
        <p:spPr>
          <a:xfrm>
            <a:off x="4809074" y="190041"/>
            <a:ext cx="6225066" cy="666795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800" dirty="0" err="1">
                <a:solidFill>
                  <a:schemeClr val="accent2"/>
                </a:solidFill>
                <a:latin typeface="Consolas" charset="0"/>
                <a:ea typeface="Consolas" charset="0"/>
                <a:cs typeface="Consolas" charset="0"/>
              </a:rPr>
              <a:t>callee</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edi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r>
              <a:rPr lang="en-US" sz="1800" dirty="0" err="1">
                <a:solidFill>
                  <a:schemeClr val="tx2"/>
                </a:solidFill>
                <a:latin typeface="Consolas" charset="0"/>
                <a:ea typeface="Consolas" charset="0"/>
                <a:cs typeface="Consolas" charset="0"/>
              </a:rPr>
              <a:t>esi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edx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p>
          <a:p>
            <a:pPr marL="0" indent="0">
              <a:lnSpc>
                <a:spcPct val="80000"/>
              </a:lnSpc>
              <a:buNone/>
            </a:pPr>
            <a:r>
              <a:rPr lang="en-US" sz="1800" dirty="0">
                <a:latin typeface="Consolas" charset="0"/>
                <a:ea typeface="Consolas" charset="0"/>
                <a:cs typeface="Consolas" charset="0"/>
              </a:rPr>
              <a:t>  add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edx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add </a:t>
            </a:r>
            <a:r>
              <a:rPr lang="en-US" sz="1800" dirty="0">
                <a:solidFill>
                  <a:schemeClr val="tx2"/>
                </a:solidFill>
                <a:latin typeface="Consolas" charset="0"/>
                <a:ea typeface="Consolas" charset="0"/>
                <a:cs typeface="Consolas" charset="0"/>
              </a:rPr>
              <a:t>eax</a:t>
            </a:r>
            <a:r>
              <a:rPr lang="en-US" sz="1800" dirty="0">
                <a:latin typeface="Consolas" charset="0"/>
                <a:ea typeface="Consolas" charset="0"/>
                <a:cs typeface="Consolas" charset="0"/>
              </a:rPr>
              <a:t>,0x1</a:t>
            </a:r>
          </a:p>
          <a:p>
            <a:pPr marL="0" indent="0">
              <a:lnSpc>
                <a:spcPct val="80000"/>
              </a:lnSpc>
              <a:buNone/>
            </a:pPr>
            <a:r>
              <a:rPr lang="en-US" sz="1800" dirty="0">
                <a:latin typeface="Consolas" charset="0"/>
                <a:ea typeface="Consolas" charset="0"/>
                <a:cs typeface="Consolas" charset="0"/>
              </a:rPr>
              <a:t>  pop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ret </a:t>
            </a:r>
          </a:p>
          <a:p>
            <a:pPr marL="0" indent="0">
              <a:lnSpc>
                <a:spcPct val="80000"/>
              </a:lnSpc>
              <a:buNone/>
            </a:pPr>
            <a:r>
              <a:rPr lang="en-US" sz="1800" dirty="0">
                <a:solidFill>
                  <a:schemeClr val="accent2"/>
                </a:solidFill>
                <a:latin typeface="Consolas" charset="0"/>
                <a:ea typeface="Consolas" charset="0"/>
                <a:cs typeface="Consolas" charset="0"/>
              </a:rPr>
              <a:t>main</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sub </a:t>
            </a:r>
            <a:r>
              <a:rPr lang="en-US" sz="1800" dirty="0">
                <a:solidFill>
                  <a:schemeClr val="tx2"/>
                </a:solidFill>
                <a:latin typeface="Consolas" charset="0"/>
                <a:ea typeface="Consolas" charset="0"/>
                <a:cs typeface="Consolas" charset="0"/>
              </a:rPr>
              <a:t>rsp</a:t>
            </a:r>
            <a:r>
              <a:rPr lang="en-US" sz="1800" dirty="0">
                <a:latin typeface="Consolas" charset="0"/>
                <a:ea typeface="Consolas" charset="0"/>
                <a:cs typeface="Consolas" charset="0"/>
              </a:rPr>
              <a:t>,0x10</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esi</a:t>
            </a:r>
            <a:r>
              <a:rPr lang="en-US" sz="1800" dirty="0">
                <a:latin typeface="Consolas" charset="0"/>
                <a:ea typeface="Consolas" charset="0"/>
                <a:cs typeface="Consolas" charset="0"/>
              </a:rPr>
              <a:t>,0x28</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edi</a:t>
            </a:r>
            <a:r>
              <a:rPr lang="en-US" sz="1800" dirty="0">
                <a:latin typeface="Consolas" charset="0"/>
                <a:ea typeface="Consolas" charset="0"/>
                <a:cs typeface="Consolas" charset="0"/>
              </a:rPr>
              <a:t>,0xa</a:t>
            </a:r>
          </a:p>
          <a:p>
            <a:pPr marL="0" indent="0">
              <a:lnSpc>
                <a:spcPct val="80000"/>
              </a:lnSpc>
              <a:buNone/>
            </a:pPr>
            <a:r>
              <a:rPr lang="en-US" sz="1800" dirty="0">
                <a:latin typeface="Consolas" charset="0"/>
                <a:ea typeface="Consolas" charset="0"/>
                <a:cs typeface="Consolas" charset="0"/>
              </a:rPr>
              <a:t>  call 5fa &lt;</a:t>
            </a:r>
            <a:r>
              <a:rPr lang="en-US" sz="1800" dirty="0" err="1">
                <a:latin typeface="Consolas" charset="0"/>
                <a:ea typeface="Consolas" charset="0"/>
                <a:cs typeface="Consolas" charset="0"/>
              </a:rPr>
              <a:t>callee</a:t>
            </a:r>
            <a:r>
              <a:rPr lang="en-US" sz="1800" dirty="0">
                <a:latin typeface="Consolas" charset="0"/>
                <a:ea typeface="Consolas" charset="0"/>
                <a:cs typeface="Consolas" charset="0"/>
              </a:rPr>
              <a:t>&gt;</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eax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leave</a:t>
            </a:r>
          </a:p>
          <a:p>
            <a:pPr marL="0" indent="0">
              <a:lnSpc>
                <a:spcPct val="80000"/>
              </a:lnSpc>
              <a:buNone/>
            </a:pPr>
            <a:r>
              <a:rPr lang="en-US" sz="1800" dirty="0">
                <a:latin typeface="Consolas" charset="0"/>
                <a:ea typeface="Consolas" charset="0"/>
                <a:cs typeface="Consolas" charset="0"/>
              </a:rPr>
              <a:t>  ret</a:t>
            </a:r>
            <a:endParaRPr lang="en-US" sz="1800" b="1" dirty="0">
              <a:latin typeface="Consolas" charset="0"/>
              <a:ea typeface="Consolas" charset="0"/>
              <a:cs typeface="Consolas" charset="0"/>
            </a:endParaRPr>
          </a:p>
        </p:txBody>
      </p:sp>
      <p:sp>
        <p:nvSpPr>
          <p:cNvPr id="12" name="TextBox 11">
            <a:extLst>
              <a:ext uri="{FF2B5EF4-FFF2-40B4-BE49-F238E27FC236}">
                <a16:creationId xmlns:a16="http://schemas.microsoft.com/office/drawing/2014/main" id="{F5F00841-A4D2-8B47-9A4C-B3163EEF5F63}"/>
              </a:ext>
            </a:extLst>
          </p:cNvPr>
          <p:cNvSpPr txBox="1"/>
          <p:nvPr/>
        </p:nvSpPr>
        <p:spPr>
          <a:xfrm>
            <a:off x="3041166" y="85652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13" name="Right Arrow 12">
            <a:extLst>
              <a:ext uri="{FF2B5EF4-FFF2-40B4-BE49-F238E27FC236}">
                <a16:creationId xmlns:a16="http://schemas.microsoft.com/office/drawing/2014/main" id="{B0094627-2537-5649-8AE0-AEE69057BA8C}"/>
              </a:ext>
            </a:extLst>
          </p:cNvPr>
          <p:cNvSpPr/>
          <p:nvPr/>
        </p:nvSpPr>
        <p:spPr>
          <a:xfrm>
            <a:off x="77571" y="2473778"/>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4" name="TextBox 13">
            <a:extLst>
              <a:ext uri="{FF2B5EF4-FFF2-40B4-BE49-F238E27FC236}">
                <a16:creationId xmlns:a16="http://schemas.microsoft.com/office/drawing/2014/main" id="{B7AC34FC-6B6F-3644-A304-9938D6266971}"/>
              </a:ext>
            </a:extLst>
          </p:cNvPr>
          <p:cNvSpPr txBox="1"/>
          <p:nvPr/>
        </p:nvSpPr>
        <p:spPr>
          <a:xfrm>
            <a:off x="3041166" y="1588895"/>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0x7f..fdd60</a:t>
            </a:r>
          </a:p>
        </p:txBody>
      </p:sp>
      <p:sp>
        <p:nvSpPr>
          <p:cNvPr id="20" name="TextBox 19">
            <a:extLst>
              <a:ext uri="{FF2B5EF4-FFF2-40B4-BE49-F238E27FC236}">
                <a16:creationId xmlns:a16="http://schemas.microsoft.com/office/drawing/2014/main" id="{E961F67E-1791-0144-8E22-CAEB6E94852F}"/>
              </a:ext>
            </a:extLst>
          </p:cNvPr>
          <p:cNvSpPr txBox="1"/>
          <p:nvPr/>
        </p:nvSpPr>
        <p:spPr>
          <a:xfrm>
            <a:off x="3041165" y="232127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0x7f..fdd58</a:t>
            </a:r>
          </a:p>
        </p:txBody>
      </p:sp>
      <p:sp>
        <p:nvSpPr>
          <p:cNvPr id="16" name="TextBox 15">
            <a:extLst>
              <a:ext uri="{FF2B5EF4-FFF2-40B4-BE49-F238E27FC236}">
                <a16:creationId xmlns:a16="http://schemas.microsoft.com/office/drawing/2014/main" id="{58BCC8E9-B92A-4F4F-83BF-DDFF8E38BC53}"/>
              </a:ext>
            </a:extLst>
          </p:cNvPr>
          <p:cNvSpPr txBox="1"/>
          <p:nvPr/>
        </p:nvSpPr>
        <p:spPr>
          <a:xfrm>
            <a:off x="3041164" y="3037052"/>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0x7f..fdd50</a:t>
            </a:r>
          </a:p>
        </p:txBody>
      </p:sp>
      <p:sp>
        <p:nvSpPr>
          <p:cNvPr id="18" name="Right Arrow 17"/>
          <p:cNvSpPr/>
          <p:nvPr/>
        </p:nvSpPr>
        <p:spPr>
          <a:xfrm>
            <a:off x="4750903" y="305472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9" name="Right Arrow 18">
            <a:extLst>
              <a:ext uri="{FF2B5EF4-FFF2-40B4-BE49-F238E27FC236}">
                <a16:creationId xmlns:a16="http://schemas.microsoft.com/office/drawing/2014/main" id="{96F334E8-033A-AE45-86C5-3E1C8F2E4147}"/>
              </a:ext>
            </a:extLst>
          </p:cNvPr>
          <p:cNvSpPr/>
          <p:nvPr/>
        </p:nvSpPr>
        <p:spPr>
          <a:xfrm>
            <a:off x="116372" y="101832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Tree>
    <p:extLst>
      <p:ext uri="{BB962C8B-B14F-4D97-AF65-F5344CB8AC3E}">
        <p14:creationId xmlns:p14="http://schemas.microsoft.com/office/powerpoint/2010/main" val="35351040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941AFE-49AA-C740-9169-1B0B05C5D90C}"/>
              </a:ext>
            </a:extLst>
          </p:cNvPr>
          <p:cNvSpPr/>
          <p:nvPr/>
        </p:nvSpPr>
        <p:spPr>
          <a:xfrm>
            <a:off x="77571" y="6415825"/>
            <a:ext cx="3412273"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 name="Content Placeholder 4"/>
          <p:cNvGraphicFramePr>
            <a:graphicFrameLocks noGrp="1"/>
          </p:cNvGraphicFramePr>
          <p:nvPr>
            <p:ph idx="1"/>
          </p:nvPr>
        </p:nvGraphicFramePr>
        <p:xfrm>
          <a:off x="479672" y="303902"/>
          <a:ext cx="2831284" cy="36576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344473">
                <a:tc>
                  <a:txBody>
                    <a:bodyPr/>
                    <a:lstStyle/>
                    <a:p>
                      <a:pPr algn="ctr"/>
                      <a:r>
                        <a:rPr lang="en-US" dirty="0">
                          <a:latin typeface="Consolas" charset="0"/>
                          <a:ea typeface="Consolas" charset="0"/>
                          <a:cs typeface="Consolas" charset="0"/>
                        </a:rPr>
                        <a:t>0x00005555</a:t>
                      </a:r>
                    </a:p>
                  </a:txBody>
                  <a:tcPr/>
                </a:tc>
                <a:extLst>
                  <a:ext uri="{0D108BD9-81ED-4DB2-BD59-A6C34878D82A}">
                    <a16:rowId xmlns:a16="http://schemas.microsoft.com/office/drawing/2014/main" val="10000"/>
                  </a:ext>
                </a:extLst>
              </a:tr>
              <a:tr h="344473">
                <a:tc>
                  <a:txBody>
                    <a:bodyPr/>
                    <a:lstStyle/>
                    <a:p>
                      <a:pPr algn="ctr"/>
                      <a:r>
                        <a:rPr lang="en-US" dirty="0">
                          <a:latin typeface="Consolas" charset="0"/>
                          <a:ea typeface="Consolas" charset="0"/>
                          <a:cs typeface="Consolas" charset="0"/>
                        </a:rPr>
                        <a:t>0x55554630</a:t>
                      </a:r>
                    </a:p>
                  </a:txBody>
                  <a:tcPr/>
                </a:tc>
                <a:extLst>
                  <a:ext uri="{0D108BD9-81ED-4DB2-BD59-A6C34878D82A}">
                    <a16:rowId xmlns:a16="http://schemas.microsoft.com/office/drawing/2014/main" val="10001"/>
                  </a:ext>
                </a:extLst>
              </a:tr>
              <a:tr h="344473">
                <a:tc>
                  <a:txBody>
                    <a:bodyPr/>
                    <a:lstStyle/>
                    <a:p>
                      <a:pPr algn="ctr"/>
                      <a:endParaRPr lang="en-US" dirty="0">
                        <a:latin typeface="Consolas" charset="0"/>
                        <a:ea typeface="Consolas" charset="0"/>
                        <a:cs typeface="Consolas" charset="0"/>
                      </a:endParaRPr>
                    </a:p>
                  </a:txBody>
                  <a:tcPr/>
                </a:tc>
                <a:extLst>
                  <a:ext uri="{0D108BD9-81ED-4DB2-BD59-A6C34878D82A}">
                    <a16:rowId xmlns:a16="http://schemas.microsoft.com/office/drawing/2014/main" val="10002"/>
                  </a:ext>
                </a:extLst>
              </a:tr>
              <a:tr h="344473">
                <a:tc>
                  <a:txBody>
                    <a:bodyPr/>
                    <a:lstStyle/>
                    <a:p>
                      <a:pPr algn="ctr"/>
                      <a:r>
                        <a:rPr lang="en-US" dirty="0">
                          <a:latin typeface="Consolas" charset="0"/>
                          <a:ea typeface="Consolas" charset="0"/>
                          <a:cs typeface="Consolas" charset="0"/>
                        </a:rPr>
                        <a:t>…</a:t>
                      </a:r>
                    </a:p>
                  </a:txBody>
                  <a:tcPr/>
                </a:tc>
                <a:extLst>
                  <a:ext uri="{0D108BD9-81ED-4DB2-BD59-A6C34878D82A}">
                    <a16:rowId xmlns:a16="http://schemas.microsoft.com/office/drawing/2014/main" val="10003"/>
                  </a:ext>
                </a:extLst>
              </a:tr>
              <a:tr h="344473">
                <a:tc>
                  <a:txBody>
                    <a:bodyPr/>
                    <a:lstStyle/>
                    <a:p>
                      <a:pPr algn="ctr"/>
                      <a:r>
                        <a:rPr lang="en-US" dirty="0">
                          <a:latin typeface="Consolas" charset="0"/>
                          <a:ea typeface="Consolas" charset="0"/>
                          <a:cs typeface="Consolas" charset="0"/>
                        </a:rPr>
                        <a:t>0x00005555</a:t>
                      </a:r>
                    </a:p>
                  </a:txBody>
                  <a:tcPr/>
                </a:tc>
                <a:extLst>
                  <a:ext uri="{0D108BD9-81ED-4DB2-BD59-A6C34878D82A}">
                    <a16:rowId xmlns:a16="http://schemas.microsoft.com/office/drawing/2014/main" val="10004"/>
                  </a:ext>
                </a:extLst>
              </a:tr>
              <a:tr h="344473">
                <a:tc>
                  <a:txBody>
                    <a:bodyPr/>
                    <a:lstStyle/>
                    <a:p>
                      <a:pPr algn="ctr"/>
                      <a:r>
                        <a:rPr lang="en-US" dirty="0">
                          <a:latin typeface="Consolas" charset="0"/>
                          <a:ea typeface="Consolas" charset="0"/>
                          <a:cs typeface="Consolas" charset="0"/>
                        </a:rPr>
                        <a:t>0x55554628</a:t>
                      </a:r>
                    </a:p>
                  </a:txBody>
                  <a:tcPr/>
                </a:tc>
                <a:extLst>
                  <a:ext uri="{0D108BD9-81ED-4DB2-BD59-A6C34878D82A}">
                    <a16:rowId xmlns:a16="http://schemas.microsoft.com/office/drawing/2014/main" val="10005"/>
                  </a:ext>
                </a:extLst>
              </a:tr>
              <a:tr h="344473">
                <a:tc>
                  <a:txBody>
                    <a:bodyPr/>
                    <a:lstStyle/>
                    <a:p>
                      <a:pPr algn="ctr"/>
                      <a:r>
                        <a:rPr lang="en-US">
                          <a:latin typeface="Consolas" charset="0"/>
                          <a:ea typeface="Consolas" charset="0"/>
                          <a:cs typeface="Consolas" charset="0"/>
                        </a:rPr>
                        <a:t>0x00007fff</a:t>
                      </a:r>
                      <a:endParaRPr lang="en-US" dirty="0">
                        <a:latin typeface="Consolas" charset="0"/>
                        <a:ea typeface="Consolas" charset="0"/>
                        <a:cs typeface="Consolas" charset="0"/>
                      </a:endParaRPr>
                    </a:p>
                  </a:txBody>
                  <a:tcPr/>
                </a:tc>
                <a:extLst>
                  <a:ext uri="{0D108BD9-81ED-4DB2-BD59-A6C34878D82A}">
                    <a16:rowId xmlns:a16="http://schemas.microsoft.com/office/drawing/2014/main" val="10006"/>
                  </a:ext>
                </a:extLst>
              </a:tr>
              <a:tr h="344473">
                <a:tc>
                  <a:txBody>
                    <a:bodyPr/>
                    <a:lstStyle/>
                    <a:p>
                      <a:pPr algn="ctr"/>
                      <a:r>
                        <a:rPr lang="en-US" dirty="0">
                          <a:latin typeface="Consolas" charset="0"/>
                          <a:ea typeface="Consolas" charset="0"/>
                          <a:cs typeface="Consolas" charset="0"/>
                        </a:rPr>
                        <a:t>0xffffdd70</a:t>
                      </a:r>
                    </a:p>
                  </a:txBody>
                  <a:tcPr/>
                </a:tc>
                <a:extLst>
                  <a:ext uri="{0D108BD9-81ED-4DB2-BD59-A6C34878D82A}">
                    <a16:rowId xmlns:a16="http://schemas.microsoft.com/office/drawing/2014/main" val="10007"/>
                  </a:ext>
                </a:extLst>
              </a:tr>
              <a:tr h="34447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latin typeface="Consolas" charset="0"/>
                          <a:ea typeface="Consolas" charset="0"/>
                          <a:cs typeface="Consolas" charset="0"/>
                        </a:rPr>
                        <a:t>0xa</a:t>
                      </a:r>
                    </a:p>
                  </a:txBody>
                  <a:tcPr/>
                </a:tc>
                <a:extLst>
                  <a:ext uri="{0D108BD9-81ED-4DB2-BD59-A6C34878D82A}">
                    <a16:rowId xmlns:a16="http://schemas.microsoft.com/office/drawing/2014/main" val="10008"/>
                  </a:ext>
                </a:extLst>
              </a:tr>
              <a:tr h="34447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latin typeface="Consolas" charset="0"/>
                          <a:ea typeface="Consolas" charset="0"/>
                          <a:cs typeface="Consolas" charset="0"/>
                        </a:rPr>
                        <a:t>0x28</a:t>
                      </a:r>
                    </a:p>
                  </a:txBody>
                  <a:tcPr/>
                </a:tc>
                <a:extLst>
                  <a:ext uri="{0D108BD9-81ED-4DB2-BD59-A6C34878D82A}">
                    <a16:rowId xmlns:a16="http://schemas.microsoft.com/office/drawing/2014/main" val="10009"/>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57</a:t>
            </a:fld>
            <a:endParaRPr lang="en-US"/>
          </a:p>
        </p:txBody>
      </p:sp>
      <p:sp>
        <p:nvSpPr>
          <p:cNvPr id="7" name="TextBox 6"/>
          <p:cNvSpPr txBox="1"/>
          <p:nvPr/>
        </p:nvSpPr>
        <p:spPr>
          <a:xfrm>
            <a:off x="479672" y="-65430"/>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0xFFFFFFFFFFFFFFFF</a:t>
            </a:r>
          </a:p>
        </p:txBody>
      </p:sp>
      <p:sp>
        <p:nvSpPr>
          <p:cNvPr id="8" name="TextBox 7"/>
          <p:cNvSpPr txBox="1"/>
          <p:nvPr/>
        </p:nvSpPr>
        <p:spPr>
          <a:xfrm>
            <a:off x="479673" y="3961502"/>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0x0000000000000000</a:t>
            </a:r>
          </a:p>
        </p:txBody>
      </p:sp>
      <p:sp>
        <p:nvSpPr>
          <p:cNvPr id="9" name="TextBox 8"/>
          <p:cNvSpPr txBox="1"/>
          <p:nvPr/>
        </p:nvSpPr>
        <p:spPr>
          <a:xfrm>
            <a:off x="3008506" y="14766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0x7f..fdd78</a:t>
            </a:r>
          </a:p>
        </p:txBody>
      </p:sp>
      <p:graphicFrame>
        <p:nvGraphicFramePr>
          <p:cNvPr id="11" name="Table 10"/>
          <p:cNvGraphicFramePr>
            <a:graphicFrameLocks noGrp="1"/>
          </p:cNvGraphicFramePr>
          <p:nvPr/>
        </p:nvGraphicFramePr>
        <p:xfrm>
          <a:off x="50620" y="4433990"/>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0x33</a:t>
                      </a: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0xa</a:t>
                      </a: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0x28</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0xa</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0x7fffffffdd60</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0x7fffffffdd70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0x555555554628</a:t>
                      </a:r>
                    </a:p>
                  </a:txBody>
                  <a:tcPr/>
                </a:tc>
                <a:extLst>
                  <a:ext uri="{0D108BD9-81ED-4DB2-BD59-A6C34878D82A}">
                    <a16:rowId xmlns:a16="http://schemas.microsoft.com/office/drawing/2014/main" val="10004"/>
                  </a:ext>
                </a:extLst>
              </a:tr>
            </a:tbl>
          </a:graphicData>
        </a:graphic>
      </p:graphicFrame>
      <p:sp>
        <p:nvSpPr>
          <p:cNvPr id="17" name="Content Placeholder 2"/>
          <p:cNvSpPr txBox="1">
            <a:spLocks/>
          </p:cNvSpPr>
          <p:nvPr/>
        </p:nvSpPr>
        <p:spPr>
          <a:xfrm>
            <a:off x="4809074" y="190041"/>
            <a:ext cx="6225066" cy="666795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800" dirty="0" err="1">
                <a:solidFill>
                  <a:schemeClr val="accent2"/>
                </a:solidFill>
                <a:latin typeface="Consolas" charset="0"/>
                <a:ea typeface="Consolas" charset="0"/>
                <a:cs typeface="Consolas" charset="0"/>
              </a:rPr>
              <a:t>callee</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edi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r>
              <a:rPr lang="en-US" sz="1800" dirty="0" err="1">
                <a:solidFill>
                  <a:schemeClr val="tx2"/>
                </a:solidFill>
                <a:latin typeface="Consolas" charset="0"/>
                <a:ea typeface="Consolas" charset="0"/>
                <a:cs typeface="Consolas" charset="0"/>
              </a:rPr>
              <a:t>esi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edx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p>
          <a:p>
            <a:pPr marL="0" indent="0">
              <a:lnSpc>
                <a:spcPct val="80000"/>
              </a:lnSpc>
              <a:buNone/>
            </a:pPr>
            <a:r>
              <a:rPr lang="en-US" sz="1800" dirty="0">
                <a:latin typeface="Consolas" charset="0"/>
                <a:ea typeface="Consolas" charset="0"/>
                <a:cs typeface="Consolas" charset="0"/>
              </a:rPr>
              <a:t>  add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edx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add </a:t>
            </a:r>
            <a:r>
              <a:rPr lang="en-US" sz="1800" dirty="0">
                <a:solidFill>
                  <a:schemeClr val="tx2"/>
                </a:solidFill>
                <a:latin typeface="Consolas" charset="0"/>
                <a:ea typeface="Consolas" charset="0"/>
                <a:cs typeface="Consolas" charset="0"/>
              </a:rPr>
              <a:t>eax</a:t>
            </a:r>
            <a:r>
              <a:rPr lang="en-US" sz="1800" dirty="0">
                <a:latin typeface="Consolas" charset="0"/>
                <a:ea typeface="Consolas" charset="0"/>
                <a:cs typeface="Consolas" charset="0"/>
              </a:rPr>
              <a:t>,0x1</a:t>
            </a:r>
          </a:p>
          <a:p>
            <a:pPr marL="0" indent="0">
              <a:lnSpc>
                <a:spcPct val="80000"/>
              </a:lnSpc>
              <a:buNone/>
            </a:pPr>
            <a:r>
              <a:rPr lang="en-US" sz="1800" dirty="0">
                <a:latin typeface="Consolas" charset="0"/>
                <a:ea typeface="Consolas" charset="0"/>
                <a:cs typeface="Consolas" charset="0"/>
              </a:rPr>
              <a:t>  pop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ret </a:t>
            </a:r>
          </a:p>
          <a:p>
            <a:pPr marL="0" indent="0">
              <a:lnSpc>
                <a:spcPct val="80000"/>
              </a:lnSpc>
              <a:buNone/>
            </a:pPr>
            <a:r>
              <a:rPr lang="en-US" sz="1800" dirty="0">
                <a:solidFill>
                  <a:schemeClr val="accent2"/>
                </a:solidFill>
                <a:latin typeface="Consolas" charset="0"/>
                <a:ea typeface="Consolas" charset="0"/>
                <a:cs typeface="Consolas" charset="0"/>
              </a:rPr>
              <a:t>main</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sub </a:t>
            </a:r>
            <a:r>
              <a:rPr lang="en-US" sz="1800" dirty="0">
                <a:solidFill>
                  <a:schemeClr val="tx2"/>
                </a:solidFill>
                <a:latin typeface="Consolas" charset="0"/>
                <a:ea typeface="Consolas" charset="0"/>
                <a:cs typeface="Consolas" charset="0"/>
              </a:rPr>
              <a:t>rsp</a:t>
            </a:r>
            <a:r>
              <a:rPr lang="en-US" sz="1800" dirty="0">
                <a:latin typeface="Consolas" charset="0"/>
                <a:ea typeface="Consolas" charset="0"/>
                <a:cs typeface="Consolas" charset="0"/>
              </a:rPr>
              <a:t>,0x10</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esi</a:t>
            </a:r>
            <a:r>
              <a:rPr lang="en-US" sz="1800" dirty="0">
                <a:latin typeface="Consolas" charset="0"/>
                <a:ea typeface="Consolas" charset="0"/>
                <a:cs typeface="Consolas" charset="0"/>
              </a:rPr>
              <a:t>,0x28</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edi</a:t>
            </a:r>
            <a:r>
              <a:rPr lang="en-US" sz="1800" dirty="0">
                <a:latin typeface="Consolas" charset="0"/>
                <a:ea typeface="Consolas" charset="0"/>
                <a:cs typeface="Consolas" charset="0"/>
              </a:rPr>
              <a:t>,0xa</a:t>
            </a:r>
          </a:p>
          <a:p>
            <a:pPr marL="0" indent="0">
              <a:lnSpc>
                <a:spcPct val="80000"/>
              </a:lnSpc>
              <a:buNone/>
            </a:pPr>
            <a:r>
              <a:rPr lang="en-US" sz="1800" dirty="0">
                <a:latin typeface="Consolas" charset="0"/>
                <a:ea typeface="Consolas" charset="0"/>
                <a:cs typeface="Consolas" charset="0"/>
              </a:rPr>
              <a:t>  call 5fa &lt;</a:t>
            </a:r>
            <a:r>
              <a:rPr lang="en-US" sz="1800" dirty="0" err="1">
                <a:latin typeface="Consolas" charset="0"/>
                <a:ea typeface="Consolas" charset="0"/>
                <a:cs typeface="Consolas" charset="0"/>
              </a:rPr>
              <a:t>callee</a:t>
            </a:r>
            <a:r>
              <a:rPr lang="en-US" sz="1800" dirty="0">
                <a:latin typeface="Consolas" charset="0"/>
                <a:ea typeface="Consolas" charset="0"/>
                <a:cs typeface="Consolas" charset="0"/>
              </a:rPr>
              <a:t>&gt;</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eax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leave</a:t>
            </a:r>
          </a:p>
          <a:p>
            <a:pPr marL="0" indent="0">
              <a:lnSpc>
                <a:spcPct val="80000"/>
              </a:lnSpc>
              <a:buNone/>
            </a:pPr>
            <a:r>
              <a:rPr lang="en-US" sz="1800" dirty="0">
                <a:latin typeface="Consolas" charset="0"/>
                <a:ea typeface="Consolas" charset="0"/>
                <a:cs typeface="Consolas" charset="0"/>
              </a:rPr>
              <a:t>  ret</a:t>
            </a:r>
            <a:endParaRPr lang="en-US" sz="1800" b="1" dirty="0">
              <a:latin typeface="Consolas" charset="0"/>
              <a:ea typeface="Consolas" charset="0"/>
              <a:cs typeface="Consolas" charset="0"/>
            </a:endParaRPr>
          </a:p>
        </p:txBody>
      </p:sp>
      <p:sp>
        <p:nvSpPr>
          <p:cNvPr id="12" name="TextBox 11">
            <a:extLst>
              <a:ext uri="{FF2B5EF4-FFF2-40B4-BE49-F238E27FC236}">
                <a16:creationId xmlns:a16="http://schemas.microsoft.com/office/drawing/2014/main" id="{F5F00841-A4D2-8B47-9A4C-B3163EEF5F63}"/>
              </a:ext>
            </a:extLst>
          </p:cNvPr>
          <p:cNvSpPr txBox="1"/>
          <p:nvPr/>
        </p:nvSpPr>
        <p:spPr>
          <a:xfrm>
            <a:off x="3041166" y="85652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13" name="Right Arrow 12">
            <a:extLst>
              <a:ext uri="{FF2B5EF4-FFF2-40B4-BE49-F238E27FC236}">
                <a16:creationId xmlns:a16="http://schemas.microsoft.com/office/drawing/2014/main" id="{B0094627-2537-5649-8AE0-AEE69057BA8C}"/>
              </a:ext>
            </a:extLst>
          </p:cNvPr>
          <p:cNvSpPr/>
          <p:nvPr/>
        </p:nvSpPr>
        <p:spPr>
          <a:xfrm>
            <a:off x="77571" y="173899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4" name="TextBox 13">
            <a:extLst>
              <a:ext uri="{FF2B5EF4-FFF2-40B4-BE49-F238E27FC236}">
                <a16:creationId xmlns:a16="http://schemas.microsoft.com/office/drawing/2014/main" id="{B7AC34FC-6B6F-3644-A304-9938D6266971}"/>
              </a:ext>
            </a:extLst>
          </p:cNvPr>
          <p:cNvSpPr txBox="1"/>
          <p:nvPr/>
        </p:nvSpPr>
        <p:spPr>
          <a:xfrm>
            <a:off x="3041166" y="1588895"/>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0x7f..fdd60</a:t>
            </a:r>
          </a:p>
        </p:txBody>
      </p:sp>
      <p:sp>
        <p:nvSpPr>
          <p:cNvPr id="20" name="TextBox 19">
            <a:extLst>
              <a:ext uri="{FF2B5EF4-FFF2-40B4-BE49-F238E27FC236}">
                <a16:creationId xmlns:a16="http://schemas.microsoft.com/office/drawing/2014/main" id="{E961F67E-1791-0144-8E22-CAEB6E94852F}"/>
              </a:ext>
            </a:extLst>
          </p:cNvPr>
          <p:cNvSpPr txBox="1"/>
          <p:nvPr/>
        </p:nvSpPr>
        <p:spPr>
          <a:xfrm>
            <a:off x="3041165" y="232127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0x7f..fdd58</a:t>
            </a:r>
          </a:p>
        </p:txBody>
      </p:sp>
      <p:sp>
        <p:nvSpPr>
          <p:cNvPr id="16" name="TextBox 15">
            <a:extLst>
              <a:ext uri="{FF2B5EF4-FFF2-40B4-BE49-F238E27FC236}">
                <a16:creationId xmlns:a16="http://schemas.microsoft.com/office/drawing/2014/main" id="{58BCC8E9-B92A-4F4F-83BF-DDFF8E38BC53}"/>
              </a:ext>
            </a:extLst>
          </p:cNvPr>
          <p:cNvSpPr txBox="1"/>
          <p:nvPr/>
        </p:nvSpPr>
        <p:spPr>
          <a:xfrm>
            <a:off x="3041164" y="3037052"/>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0x7f..fdd50</a:t>
            </a:r>
          </a:p>
        </p:txBody>
      </p:sp>
      <p:sp>
        <p:nvSpPr>
          <p:cNvPr id="18" name="Right Arrow 17"/>
          <p:cNvSpPr/>
          <p:nvPr/>
        </p:nvSpPr>
        <p:spPr>
          <a:xfrm>
            <a:off x="4750903" y="5259083"/>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9" name="Right Arrow 18">
            <a:extLst>
              <a:ext uri="{FF2B5EF4-FFF2-40B4-BE49-F238E27FC236}">
                <a16:creationId xmlns:a16="http://schemas.microsoft.com/office/drawing/2014/main" id="{96F334E8-033A-AE45-86C5-3E1C8F2E4147}"/>
              </a:ext>
            </a:extLst>
          </p:cNvPr>
          <p:cNvSpPr/>
          <p:nvPr/>
        </p:nvSpPr>
        <p:spPr>
          <a:xfrm>
            <a:off x="116372" y="101832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Tree>
    <p:extLst>
      <p:ext uri="{BB962C8B-B14F-4D97-AF65-F5344CB8AC3E}">
        <p14:creationId xmlns:p14="http://schemas.microsoft.com/office/powerpoint/2010/main" val="42009147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941AFE-49AA-C740-9169-1B0B05C5D90C}"/>
              </a:ext>
            </a:extLst>
          </p:cNvPr>
          <p:cNvSpPr/>
          <p:nvPr/>
        </p:nvSpPr>
        <p:spPr>
          <a:xfrm>
            <a:off x="77571" y="6415825"/>
            <a:ext cx="3412273"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 name="Content Placeholder 4"/>
          <p:cNvGraphicFramePr>
            <a:graphicFrameLocks noGrp="1"/>
          </p:cNvGraphicFramePr>
          <p:nvPr>
            <p:ph idx="1"/>
          </p:nvPr>
        </p:nvGraphicFramePr>
        <p:xfrm>
          <a:off x="479672" y="303902"/>
          <a:ext cx="2831284" cy="36576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344473">
                <a:tc>
                  <a:txBody>
                    <a:bodyPr/>
                    <a:lstStyle/>
                    <a:p>
                      <a:pPr algn="ctr"/>
                      <a:r>
                        <a:rPr lang="en-US" dirty="0">
                          <a:latin typeface="Consolas" charset="0"/>
                          <a:ea typeface="Consolas" charset="0"/>
                          <a:cs typeface="Consolas" charset="0"/>
                        </a:rPr>
                        <a:t>0x00005555</a:t>
                      </a:r>
                    </a:p>
                  </a:txBody>
                  <a:tcPr/>
                </a:tc>
                <a:extLst>
                  <a:ext uri="{0D108BD9-81ED-4DB2-BD59-A6C34878D82A}">
                    <a16:rowId xmlns:a16="http://schemas.microsoft.com/office/drawing/2014/main" val="10000"/>
                  </a:ext>
                </a:extLst>
              </a:tr>
              <a:tr h="344473">
                <a:tc>
                  <a:txBody>
                    <a:bodyPr/>
                    <a:lstStyle/>
                    <a:p>
                      <a:pPr algn="ctr"/>
                      <a:r>
                        <a:rPr lang="en-US" dirty="0">
                          <a:latin typeface="Consolas" charset="0"/>
                          <a:ea typeface="Consolas" charset="0"/>
                          <a:cs typeface="Consolas" charset="0"/>
                        </a:rPr>
                        <a:t>0x55554630</a:t>
                      </a:r>
                    </a:p>
                  </a:txBody>
                  <a:tcPr/>
                </a:tc>
                <a:extLst>
                  <a:ext uri="{0D108BD9-81ED-4DB2-BD59-A6C34878D82A}">
                    <a16:rowId xmlns:a16="http://schemas.microsoft.com/office/drawing/2014/main" val="10001"/>
                  </a:ext>
                </a:extLst>
              </a:tr>
              <a:tr h="344473">
                <a:tc>
                  <a:txBody>
                    <a:bodyPr/>
                    <a:lstStyle/>
                    <a:p>
                      <a:pPr algn="ctr"/>
                      <a:r>
                        <a:rPr lang="en-US" dirty="0">
                          <a:latin typeface="Consolas" charset="0"/>
                          <a:ea typeface="Consolas" charset="0"/>
                          <a:cs typeface="Consolas" charset="0"/>
                        </a:rPr>
                        <a:t>0x33</a:t>
                      </a:r>
                    </a:p>
                  </a:txBody>
                  <a:tcPr/>
                </a:tc>
                <a:extLst>
                  <a:ext uri="{0D108BD9-81ED-4DB2-BD59-A6C34878D82A}">
                    <a16:rowId xmlns:a16="http://schemas.microsoft.com/office/drawing/2014/main" val="10002"/>
                  </a:ext>
                </a:extLst>
              </a:tr>
              <a:tr h="344473">
                <a:tc>
                  <a:txBody>
                    <a:bodyPr/>
                    <a:lstStyle/>
                    <a:p>
                      <a:pPr algn="ctr"/>
                      <a:r>
                        <a:rPr lang="en-US" dirty="0">
                          <a:latin typeface="Consolas" charset="0"/>
                          <a:ea typeface="Consolas" charset="0"/>
                          <a:cs typeface="Consolas" charset="0"/>
                        </a:rPr>
                        <a:t>…</a:t>
                      </a:r>
                    </a:p>
                  </a:txBody>
                  <a:tcPr/>
                </a:tc>
                <a:extLst>
                  <a:ext uri="{0D108BD9-81ED-4DB2-BD59-A6C34878D82A}">
                    <a16:rowId xmlns:a16="http://schemas.microsoft.com/office/drawing/2014/main" val="10003"/>
                  </a:ext>
                </a:extLst>
              </a:tr>
              <a:tr h="344473">
                <a:tc>
                  <a:txBody>
                    <a:bodyPr/>
                    <a:lstStyle/>
                    <a:p>
                      <a:pPr algn="ctr"/>
                      <a:r>
                        <a:rPr lang="en-US" dirty="0">
                          <a:latin typeface="Consolas" charset="0"/>
                          <a:ea typeface="Consolas" charset="0"/>
                          <a:cs typeface="Consolas" charset="0"/>
                        </a:rPr>
                        <a:t>0x00005555</a:t>
                      </a:r>
                    </a:p>
                  </a:txBody>
                  <a:tcPr/>
                </a:tc>
                <a:extLst>
                  <a:ext uri="{0D108BD9-81ED-4DB2-BD59-A6C34878D82A}">
                    <a16:rowId xmlns:a16="http://schemas.microsoft.com/office/drawing/2014/main" val="10004"/>
                  </a:ext>
                </a:extLst>
              </a:tr>
              <a:tr h="344473">
                <a:tc>
                  <a:txBody>
                    <a:bodyPr/>
                    <a:lstStyle/>
                    <a:p>
                      <a:pPr algn="ctr"/>
                      <a:r>
                        <a:rPr lang="en-US" dirty="0">
                          <a:latin typeface="Consolas" charset="0"/>
                          <a:ea typeface="Consolas" charset="0"/>
                          <a:cs typeface="Consolas" charset="0"/>
                        </a:rPr>
                        <a:t>0x55554628</a:t>
                      </a:r>
                    </a:p>
                  </a:txBody>
                  <a:tcPr/>
                </a:tc>
                <a:extLst>
                  <a:ext uri="{0D108BD9-81ED-4DB2-BD59-A6C34878D82A}">
                    <a16:rowId xmlns:a16="http://schemas.microsoft.com/office/drawing/2014/main" val="10005"/>
                  </a:ext>
                </a:extLst>
              </a:tr>
              <a:tr h="344473">
                <a:tc>
                  <a:txBody>
                    <a:bodyPr/>
                    <a:lstStyle/>
                    <a:p>
                      <a:pPr algn="ctr"/>
                      <a:r>
                        <a:rPr lang="en-US">
                          <a:latin typeface="Consolas" charset="0"/>
                          <a:ea typeface="Consolas" charset="0"/>
                          <a:cs typeface="Consolas" charset="0"/>
                        </a:rPr>
                        <a:t>0x00007fff</a:t>
                      </a:r>
                      <a:endParaRPr lang="en-US" dirty="0">
                        <a:latin typeface="Consolas" charset="0"/>
                        <a:ea typeface="Consolas" charset="0"/>
                        <a:cs typeface="Consolas" charset="0"/>
                      </a:endParaRPr>
                    </a:p>
                  </a:txBody>
                  <a:tcPr/>
                </a:tc>
                <a:extLst>
                  <a:ext uri="{0D108BD9-81ED-4DB2-BD59-A6C34878D82A}">
                    <a16:rowId xmlns:a16="http://schemas.microsoft.com/office/drawing/2014/main" val="10006"/>
                  </a:ext>
                </a:extLst>
              </a:tr>
              <a:tr h="344473">
                <a:tc>
                  <a:txBody>
                    <a:bodyPr/>
                    <a:lstStyle/>
                    <a:p>
                      <a:pPr algn="ctr"/>
                      <a:r>
                        <a:rPr lang="en-US" dirty="0">
                          <a:latin typeface="Consolas" charset="0"/>
                          <a:ea typeface="Consolas" charset="0"/>
                          <a:cs typeface="Consolas" charset="0"/>
                        </a:rPr>
                        <a:t>0xffffdd70</a:t>
                      </a:r>
                    </a:p>
                  </a:txBody>
                  <a:tcPr/>
                </a:tc>
                <a:extLst>
                  <a:ext uri="{0D108BD9-81ED-4DB2-BD59-A6C34878D82A}">
                    <a16:rowId xmlns:a16="http://schemas.microsoft.com/office/drawing/2014/main" val="10007"/>
                  </a:ext>
                </a:extLst>
              </a:tr>
              <a:tr h="34447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latin typeface="Consolas" charset="0"/>
                          <a:ea typeface="Consolas" charset="0"/>
                          <a:cs typeface="Consolas" charset="0"/>
                        </a:rPr>
                        <a:t>0xa</a:t>
                      </a:r>
                    </a:p>
                  </a:txBody>
                  <a:tcPr/>
                </a:tc>
                <a:extLst>
                  <a:ext uri="{0D108BD9-81ED-4DB2-BD59-A6C34878D82A}">
                    <a16:rowId xmlns:a16="http://schemas.microsoft.com/office/drawing/2014/main" val="10008"/>
                  </a:ext>
                </a:extLst>
              </a:tr>
              <a:tr h="34447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latin typeface="Consolas" charset="0"/>
                          <a:ea typeface="Consolas" charset="0"/>
                          <a:cs typeface="Consolas" charset="0"/>
                        </a:rPr>
                        <a:t>0x28</a:t>
                      </a:r>
                    </a:p>
                  </a:txBody>
                  <a:tcPr/>
                </a:tc>
                <a:extLst>
                  <a:ext uri="{0D108BD9-81ED-4DB2-BD59-A6C34878D82A}">
                    <a16:rowId xmlns:a16="http://schemas.microsoft.com/office/drawing/2014/main" val="10009"/>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58</a:t>
            </a:fld>
            <a:endParaRPr lang="en-US"/>
          </a:p>
        </p:txBody>
      </p:sp>
      <p:sp>
        <p:nvSpPr>
          <p:cNvPr id="7" name="TextBox 6"/>
          <p:cNvSpPr txBox="1"/>
          <p:nvPr/>
        </p:nvSpPr>
        <p:spPr>
          <a:xfrm>
            <a:off x="479672" y="-65430"/>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0xFFFFFFFFFFFFFFFF</a:t>
            </a:r>
          </a:p>
        </p:txBody>
      </p:sp>
      <p:sp>
        <p:nvSpPr>
          <p:cNvPr id="8" name="TextBox 7"/>
          <p:cNvSpPr txBox="1"/>
          <p:nvPr/>
        </p:nvSpPr>
        <p:spPr>
          <a:xfrm>
            <a:off x="479673" y="3961502"/>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0x0000000000000000</a:t>
            </a:r>
          </a:p>
        </p:txBody>
      </p:sp>
      <p:sp>
        <p:nvSpPr>
          <p:cNvPr id="9" name="TextBox 8"/>
          <p:cNvSpPr txBox="1"/>
          <p:nvPr/>
        </p:nvSpPr>
        <p:spPr>
          <a:xfrm>
            <a:off x="3008506" y="14766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0x7f..fdd78</a:t>
            </a:r>
          </a:p>
        </p:txBody>
      </p:sp>
      <p:graphicFrame>
        <p:nvGraphicFramePr>
          <p:cNvPr id="11" name="Table 10"/>
          <p:cNvGraphicFramePr>
            <a:graphicFrameLocks noGrp="1"/>
          </p:cNvGraphicFramePr>
          <p:nvPr/>
        </p:nvGraphicFramePr>
        <p:xfrm>
          <a:off x="50620" y="4433990"/>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0x33</a:t>
                      </a: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0xa</a:t>
                      </a: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0x28</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0xa</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0x7fffffffdd60</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0x7fffffffdd70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0x55555555462b</a:t>
                      </a:r>
                    </a:p>
                  </a:txBody>
                  <a:tcPr/>
                </a:tc>
                <a:extLst>
                  <a:ext uri="{0D108BD9-81ED-4DB2-BD59-A6C34878D82A}">
                    <a16:rowId xmlns:a16="http://schemas.microsoft.com/office/drawing/2014/main" val="10004"/>
                  </a:ext>
                </a:extLst>
              </a:tr>
            </a:tbl>
          </a:graphicData>
        </a:graphic>
      </p:graphicFrame>
      <p:sp>
        <p:nvSpPr>
          <p:cNvPr id="17" name="Content Placeholder 2"/>
          <p:cNvSpPr txBox="1">
            <a:spLocks/>
          </p:cNvSpPr>
          <p:nvPr/>
        </p:nvSpPr>
        <p:spPr>
          <a:xfrm>
            <a:off x="4809074" y="190041"/>
            <a:ext cx="6225066" cy="666795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800" dirty="0" err="1">
                <a:solidFill>
                  <a:schemeClr val="accent2"/>
                </a:solidFill>
                <a:latin typeface="Consolas" charset="0"/>
                <a:ea typeface="Consolas" charset="0"/>
                <a:cs typeface="Consolas" charset="0"/>
              </a:rPr>
              <a:t>callee</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edi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r>
              <a:rPr lang="en-US" sz="1800" dirty="0" err="1">
                <a:solidFill>
                  <a:schemeClr val="tx2"/>
                </a:solidFill>
                <a:latin typeface="Consolas" charset="0"/>
                <a:ea typeface="Consolas" charset="0"/>
                <a:cs typeface="Consolas" charset="0"/>
              </a:rPr>
              <a:t>esi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edx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p>
          <a:p>
            <a:pPr marL="0" indent="0">
              <a:lnSpc>
                <a:spcPct val="80000"/>
              </a:lnSpc>
              <a:buNone/>
            </a:pPr>
            <a:r>
              <a:rPr lang="en-US" sz="1800" dirty="0">
                <a:latin typeface="Consolas" charset="0"/>
                <a:ea typeface="Consolas" charset="0"/>
                <a:cs typeface="Consolas" charset="0"/>
              </a:rPr>
              <a:t>  add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edx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add </a:t>
            </a:r>
            <a:r>
              <a:rPr lang="en-US" sz="1800" dirty="0">
                <a:solidFill>
                  <a:schemeClr val="tx2"/>
                </a:solidFill>
                <a:latin typeface="Consolas" charset="0"/>
                <a:ea typeface="Consolas" charset="0"/>
                <a:cs typeface="Consolas" charset="0"/>
              </a:rPr>
              <a:t>eax</a:t>
            </a:r>
            <a:r>
              <a:rPr lang="en-US" sz="1800" dirty="0">
                <a:latin typeface="Consolas" charset="0"/>
                <a:ea typeface="Consolas" charset="0"/>
                <a:cs typeface="Consolas" charset="0"/>
              </a:rPr>
              <a:t>,0x1</a:t>
            </a:r>
          </a:p>
          <a:p>
            <a:pPr marL="0" indent="0">
              <a:lnSpc>
                <a:spcPct val="80000"/>
              </a:lnSpc>
              <a:buNone/>
            </a:pPr>
            <a:r>
              <a:rPr lang="en-US" sz="1800" dirty="0">
                <a:latin typeface="Consolas" charset="0"/>
                <a:ea typeface="Consolas" charset="0"/>
                <a:cs typeface="Consolas" charset="0"/>
              </a:rPr>
              <a:t>  pop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ret </a:t>
            </a:r>
          </a:p>
          <a:p>
            <a:pPr marL="0" indent="0">
              <a:lnSpc>
                <a:spcPct val="80000"/>
              </a:lnSpc>
              <a:buNone/>
            </a:pPr>
            <a:r>
              <a:rPr lang="en-US" sz="1800" dirty="0">
                <a:solidFill>
                  <a:schemeClr val="accent2"/>
                </a:solidFill>
                <a:latin typeface="Consolas" charset="0"/>
                <a:ea typeface="Consolas" charset="0"/>
                <a:cs typeface="Consolas" charset="0"/>
              </a:rPr>
              <a:t>main</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sub </a:t>
            </a:r>
            <a:r>
              <a:rPr lang="en-US" sz="1800" dirty="0">
                <a:solidFill>
                  <a:schemeClr val="tx2"/>
                </a:solidFill>
                <a:latin typeface="Consolas" charset="0"/>
                <a:ea typeface="Consolas" charset="0"/>
                <a:cs typeface="Consolas" charset="0"/>
              </a:rPr>
              <a:t>rsp</a:t>
            </a:r>
            <a:r>
              <a:rPr lang="en-US" sz="1800" dirty="0">
                <a:latin typeface="Consolas" charset="0"/>
                <a:ea typeface="Consolas" charset="0"/>
                <a:cs typeface="Consolas" charset="0"/>
              </a:rPr>
              <a:t>,0x10</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esi</a:t>
            </a:r>
            <a:r>
              <a:rPr lang="en-US" sz="1800" dirty="0">
                <a:latin typeface="Consolas" charset="0"/>
                <a:ea typeface="Consolas" charset="0"/>
                <a:cs typeface="Consolas" charset="0"/>
              </a:rPr>
              <a:t>,0x28</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edi</a:t>
            </a:r>
            <a:r>
              <a:rPr lang="en-US" sz="1800" dirty="0">
                <a:latin typeface="Consolas" charset="0"/>
                <a:ea typeface="Consolas" charset="0"/>
                <a:cs typeface="Consolas" charset="0"/>
              </a:rPr>
              <a:t>,0xa</a:t>
            </a:r>
          </a:p>
          <a:p>
            <a:pPr marL="0" indent="0">
              <a:lnSpc>
                <a:spcPct val="80000"/>
              </a:lnSpc>
              <a:buNone/>
            </a:pPr>
            <a:r>
              <a:rPr lang="en-US" sz="1800" dirty="0">
                <a:latin typeface="Consolas" charset="0"/>
                <a:ea typeface="Consolas" charset="0"/>
                <a:cs typeface="Consolas" charset="0"/>
              </a:rPr>
              <a:t>  call 5fa &lt;</a:t>
            </a:r>
            <a:r>
              <a:rPr lang="en-US" sz="1800" dirty="0" err="1">
                <a:latin typeface="Consolas" charset="0"/>
                <a:ea typeface="Consolas" charset="0"/>
                <a:cs typeface="Consolas" charset="0"/>
              </a:rPr>
              <a:t>callee</a:t>
            </a:r>
            <a:r>
              <a:rPr lang="en-US" sz="1800" dirty="0">
                <a:latin typeface="Consolas" charset="0"/>
                <a:ea typeface="Consolas" charset="0"/>
                <a:cs typeface="Consolas" charset="0"/>
              </a:rPr>
              <a:t>&gt;</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eax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leave</a:t>
            </a:r>
          </a:p>
          <a:p>
            <a:pPr marL="0" indent="0">
              <a:lnSpc>
                <a:spcPct val="80000"/>
              </a:lnSpc>
              <a:buNone/>
            </a:pPr>
            <a:r>
              <a:rPr lang="en-US" sz="1800" dirty="0">
                <a:latin typeface="Consolas" charset="0"/>
                <a:ea typeface="Consolas" charset="0"/>
                <a:cs typeface="Consolas" charset="0"/>
              </a:rPr>
              <a:t>  ret</a:t>
            </a:r>
            <a:endParaRPr lang="en-US" sz="1800" b="1" dirty="0">
              <a:latin typeface="Consolas" charset="0"/>
              <a:ea typeface="Consolas" charset="0"/>
              <a:cs typeface="Consolas" charset="0"/>
            </a:endParaRPr>
          </a:p>
        </p:txBody>
      </p:sp>
      <p:sp>
        <p:nvSpPr>
          <p:cNvPr id="12" name="TextBox 11">
            <a:extLst>
              <a:ext uri="{FF2B5EF4-FFF2-40B4-BE49-F238E27FC236}">
                <a16:creationId xmlns:a16="http://schemas.microsoft.com/office/drawing/2014/main" id="{F5F00841-A4D2-8B47-9A4C-B3163EEF5F63}"/>
              </a:ext>
            </a:extLst>
          </p:cNvPr>
          <p:cNvSpPr txBox="1"/>
          <p:nvPr/>
        </p:nvSpPr>
        <p:spPr>
          <a:xfrm>
            <a:off x="3041166" y="85652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13" name="Right Arrow 12">
            <a:extLst>
              <a:ext uri="{FF2B5EF4-FFF2-40B4-BE49-F238E27FC236}">
                <a16:creationId xmlns:a16="http://schemas.microsoft.com/office/drawing/2014/main" id="{B0094627-2537-5649-8AE0-AEE69057BA8C}"/>
              </a:ext>
            </a:extLst>
          </p:cNvPr>
          <p:cNvSpPr/>
          <p:nvPr/>
        </p:nvSpPr>
        <p:spPr>
          <a:xfrm>
            <a:off x="77571" y="173899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4" name="TextBox 13">
            <a:extLst>
              <a:ext uri="{FF2B5EF4-FFF2-40B4-BE49-F238E27FC236}">
                <a16:creationId xmlns:a16="http://schemas.microsoft.com/office/drawing/2014/main" id="{B7AC34FC-6B6F-3644-A304-9938D6266971}"/>
              </a:ext>
            </a:extLst>
          </p:cNvPr>
          <p:cNvSpPr txBox="1"/>
          <p:nvPr/>
        </p:nvSpPr>
        <p:spPr>
          <a:xfrm>
            <a:off x="3041166" y="1588895"/>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0x7f..fdd60</a:t>
            </a:r>
          </a:p>
        </p:txBody>
      </p:sp>
      <p:sp>
        <p:nvSpPr>
          <p:cNvPr id="20" name="TextBox 19">
            <a:extLst>
              <a:ext uri="{FF2B5EF4-FFF2-40B4-BE49-F238E27FC236}">
                <a16:creationId xmlns:a16="http://schemas.microsoft.com/office/drawing/2014/main" id="{E961F67E-1791-0144-8E22-CAEB6E94852F}"/>
              </a:ext>
            </a:extLst>
          </p:cNvPr>
          <p:cNvSpPr txBox="1"/>
          <p:nvPr/>
        </p:nvSpPr>
        <p:spPr>
          <a:xfrm>
            <a:off x="3041165" y="232127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0x7f..fdd58</a:t>
            </a:r>
          </a:p>
        </p:txBody>
      </p:sp>
      <p:sp>
        <p:nvSpPr>
          <p:cNvPr id="16" name="TextBox 15">
            <a:extLst>
              <a:ext uri="{FF2B5EF4-FFF2-40B4-BE49-F238E27FC236}">
                <a16:creationId xmlns:a16="http://schemas.microsoft.com/office/drawing/2014/main" id="{58BCC8E9-B92A-4F4F-83BF-DDFF8E38BC53}"/>
              </a:ext>
            </a:extLst>
          </p:cNvPr>
          <p:cNvSpPr txBox="1"/>
          <p:nvPr/>
        </p:nvSpPr>
        <p:spPr>
          <a:xfrm>
            <a:off x="3041164" y="3037052"/>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0x7f..fdd50</a:t>
            </a:r>
          </a:p>
        </p:txBody>
      </p:sp>
      <p:sp>
        <p:nvSpPr>
          <p:cNvPr id="18" name="Right Arrow 17"/>
          <p:cNvSpPr/>
          <p:nvPr/>
        </p:nvSpPr>
        <p:spPr>
          <a:xfrm>
            <a:off x="4750903" y="5536668"/>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9" name="Right Arrow 18">
            <a:extLst>
              <a:ext uri="{FF2B5EF4-FFF2-40B4-BE49-F238E27FC236}">
                <a16:creationId xmlns:a16="http://schemas.microsoft.com/office/drawing/2014/main" id="{96F334E8-033A-AE45-86C5-3E1C8F2E4147}"/>
              </a:ext>
            </a:extLst>
          </p:cNvPr>
          <p:cNvSpPr/>
          <p:nvPr/>
        </p:nvSpPr>
        <p:spPr>
          <a:xfrm>
            <a:off x="116372" y="101832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Tree>
    <p:extLst>
      <p:ext uri="{BB962C8B-B14F-4D97-AF65-F5344CB8AC3E}">
        <p14:creationId xmlns:p14="http://schemas.microsoft.com/office/powerpoint/2010/main" val="12917270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941AFE-49AA-C740-9169-1B0B05C5D90C}"/>
              </a:ext>
            </a:extLst>
          </p:cNvPr>
          <p:cNvSpPr/>
          <p:nvPr/>
        </p:nvSpPr>
        <p:spPr>
          <a:xfrm>
            <a:off x="77571" y="6415825"/>
            <a:ext cx="3412273"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 name="Content Placeholder 4"/>
          <p:cNvGraphicFramePr>
            <a:graphicFrameLocks noGrp="1"/>
          </p:cNvGraphicFramePr>
          <p:nvPr>
            <p:ph idx="1"/>
          </p:nvPr>
        </p:nvGraphicFramePr>
        <p:xfrm>
          <a:off x="479672" y="303902"/>
          <a:ext cx="2831284" cy="36576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344473">
                <a:tc>
                  <a:txBody>
                    <a:bodyPr/>
                    <a:lstStyle/>
                    <a:p>
                      <a:pPr algn="ctr"/>
                      <a:r>
                        <a:rPr lang="en-US" dirty="0">
                          <a:latin typeface="Consolas" charset="0"/>
                          <a:ea typeface="Consolas" charset="0"/>
                          <a:cs typeface="Consolas" charset="0"/>
                        </a:rPr>
                        <a:t>0x00005555</a:t>
                      </a:r>
                    </a:p>
                  </a:txBody>
                  <a:tcPr/>
                </a:tc>
                <a:extLst>
                  <a:ext uri="{0D108BD9-81ED-4DB2-BD59-A6C34878D82A}">
                    <a16:rowId xmlns:a16="http://schemas.microsoft.com/office/drawing/2014/main" val="10000"/>
                  </a:ext>
                </a:extLst>
              </a:tr>
              <a:tr h="344473">
                <a:tc>
                  <a:txBody>
                    <a:bodyPr/>
                    <a:lstStyle/>
                    <a:p>
                      <a:pPr algn="ctr"/>
                      <a:r>
                        <a:rPr lang="en-US" dirty="0">
                          <a:latin typeface="Consolas" charset="0"/>
                          <a:ea typeface="Consolas" charset="0"/>
                          <a:cs typeface="Consolas" charset="0"/>
                        </a:rPr>
                        <a:t>0x55554630</a:t>
                      </a:r>
                    </a:p>
                  </a:txBody>
                  <a:tcPr/>
                </a:tc>
                <a:extLst>
                  <a:ext uri="{0D108BD9-81ED-4DB2-BD59-A6C34878D82A}">
                    <a16:rowId xmlns:a16="http://schemas.microsoft.com/office/drawing/2014/main" val="10001"/>
                  </a:ext>
                </a:extLst>
              </a:tr>
              <a:tr h="344473">
                <a:tc>
                  <a:txBody>
                    <a:bodyPr/>
                    <a:lstStyle/>
                    <a:p>
                      <a:pPr algn="ctr"/>
                      <a:r>
                        <a:rPr lang="en-US" dirty="0">
                          <a:latin typeface="Consolas" charset="0"/>
                          <a:ea typeface="Consolas" charset="0"/>
                          <a:cs typeface="Consolas" charset="0"/>
                        </a:rPr>
                        <a:t>0x33</a:t>
                      </a:r>
                    </a:p>
                  </a:txBody>
                  <a:tcPr/>
                </a:tc>
                <a:extLst>
                  <a:ext uri="{0D108BD9-81ED-4DB2-BD59-A6C34878D82A}">
                    <a16:rowId xmlns:a16="http://schemas.microsoft.com/office/drawing/2014/main" val="10002"/>
                  </a:ext>
                </a:extLst>
              </a:tr>
              <a:tr h="344473">
                <a:tc>
                  <a:txBody>
                    <a:bodyPr/>
                    <a:lstStyle/>
                    <a:p>
                      <a:pPr algn="ctr"/>
                      <a:r>
                        <a:rPr lang="en-US" dirty="0">
                          <a:latin typeface="Consolas" charset="0"/>
                          <a:ea typeface="Consolas" charset="0"/>
                          <a:cs typeface="Consolas" charset="0"/>
                        </a:rPr>
                        <a:t>…</a:t>
                      </a:r>
                    </a:p>
                  </a:txBody>
                  <a:tcPr/>
                </a:tc>
                <a:extLst>
                  <a:ext uri="{0D108BD9-81ED-4DB2-BD59-A6C34878D82A}">
                    <a16:rowId xmlns:a16="http://schemas.microsoft.com/office/drawing/2014/main" val="10003"/>
                  </a:ext>
                </a:extLst>
              </a:tr>
              <a:tr h="344473">
                <a:tc>
                  <a:txBody>
                    <a:bodyPr/>
                    <a:lstStyle/>
                    <a:p>
                      <a:pPr algn="ctr"/>
                      <a:r>
                        <a:rPr lang="en-US" dirty="0">
                          <a:latin typeface="Consolas" charset="0"/>
                          <a:ea typeface="Consolas" charset="0"/>
                          <a:cs typeface="Consolas" charset="0"/>
                        </a:rPr>
                        <a:t>0x00005555</a:t>
                      </a:r>
                    </a:p>
                  </a:txBody>
                  <a:tcPr/>
                </a:tc>
                <a:extLst>
                  <a:ext uri="{0D108BD9-81ED-4DB2-BD59-A6C34878D82A}">
                    <a16:rowId xmlns:a16="http://schemas.microsoft.com/office/drawing/2014/main" val="10004"/>
                  </a:ext>
                </a:extLst>
              </a:tr>
              <a:tr h="344473">
                <a:tc>
                  <a:txBody>
                    <a:bodyPr/>
                    <a:lstStyle/>
                    <a:p>
                      <a:pPr algn="ctr"/>
                      <a:r>
                        <a:rPr lang="en-US" dirty="0">
                          <a:latin typeface="Consolas" charset="0"/>
                          <a:ea typeface="Consolas" charset="0"/>
                          <a:cs typeface="Consolas" charset="0"/>
                        </a:rPr>
                        <a:t>0x55554628</a:t>
                      </a:r>
                    </a:p>
                  </a:txBody>
                  <a:tcPr/>
                </a:tc>
                <a:extLst>
                  <a:ext uri="{0D108BD9-81ED-4DB2-BD59-A6C34878D82A}">
                    <a16:rowId xmlns:a16="http://schemas.microsoft.com/office/drawing/2014/main" val="10005"/>
                  </a:ext>
                </a:extLst>
              </a:tr>
              <a:tr h="344473">
                <a:tc>
                  <a:txBody>
                    <a:bodyPr/>
                    <a:lstStyle/>
                    <a:p>
                      <a:pPr algn="ctr"/>
                      <a:r>
                        <a:rPr lang="en-US">
                          <a:latin typeface="Consolas" charset="0"/>
                          <a:ea typeface="Consolas" charset="0"/>
                          <a:cs typeface="Consolas" charset="0"/>
                        </a:rPr>
                        <a:t>0x00007fff</a:t>
                      </a:r>
                      <a:endParaRPr lang="en-US" dirty="0">
                        <a:latin typeface="Consolas" charset="0"/>
                        <a:ea typeface="Consolas" charset="0"/>
                        <a:cs typeface="Consolas" charset="0"/>
                      </a:endParaRPr>
                    </a:p>
                  </a:txBody>
                  <a:tcPr/>
                </a:tc>
                <a:extLst>
                  <a:ext uri="{0D108BD9-81ED-4DB2-BD59-A6C34878D82A}">
                    <a16:rowId xmlns:a16="http://schemas.microsoft.com/office/drawing/2014/main" val="10006"/>
                  </a:ext>
                </a:extLst>
              </a:tr>
              <a:tr h="344473">
                <a:tc>
                  <a:txBody>
                    <a:bodyPr/>
                    <a:lstStyle/>
                    <a:p>
                      <a:pPr algn="ctr"/>
                      <a:r>
                        <a:rPr lang="en-US" dirty="0">
                          <a:latin typeface="Consolas" charset="0"/>
                          <a:ea typeface="Consolas" charset="0"/>
                          <a:cs typeface="Consolas" charset="0"/>
                        </a:rPr>
                        <a:t>0xffffdd70</a:t>
                      </a:r>
                    </a:p>
                  </a:txBody>
                  <a:tcPr/>
                </a:tc>
                <a:extLst>
                  <a:ext uri="{0D108BD9-81ED-4DB2-BD59-A6C34878D82A}">
                    <a16:rowId xmlns:a16="http://schemas.microsoft.com/office/drawing/2014/main" val="10007"/>
                  </a:ext>
                </a:extLst>
              </a:tr>
              <a:tr h="34447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latin typeface="Consolas" charset="0"/>
                          <a:ea typeface="Consolas" charset="0"/>
                          <a:cs typeface="Consolas" charset="0"/>
                        </a:rPr>
                        <a:t>0xa</a:t>
                      </a:r>
                    </a:p>
                  </a:txBody>
                  <a:tcPr/>
                </a:tc>
                <a:extLst>
                  <a:ext uri="{0D108BD9-81ED-4DB2-BD59-A6C34878D82A}">
                    <a16:rowId xmlns:a16="http://schemas.microsoft.com/office/drawing/2014/main" val="10008"/>
                  </a:ext>
                </a:extLst>
              </a:tr>
              <a:tr h="34447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latin typeface="Consolas" charset="0"/>
                          <a:ea typeface="Consolas" charset="0"/>
                          <a:cs typeface="Consolas" charset="0"/>
                        </a:rPr>
                        <a:t>0x28</a:t>
                      </a:r>
                    </a:p>
                  </a:txBody>
                  <a:tcPr/>
                </a:tc>
                <a:extLst>
                  <a:ext uri="{0D108BD9-81ED-4DB2-BD59-A6C34878D82A}">
                    <a16:rowId xmlns:a16="http://schemas.microsoft.com/office/drawing/2014/main" val="10009"/>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59</a:t>
            </a:fld>
            <a:endParaRPr lang="en-US"/>
          </a:p>
        </p:txBody>
      </p:sp>
      <p:sp>
        <p:nvSpPr>
          <p:cNvPr id="7" name="TextBox 6"/>
          <p:cNvSpPr txBox="1"/>
          <p:nvPr/>
        </p:nvSpPr>
        <p:spPr>
          <a:xfrm>
            <a:off x="479672" y="-65430"/>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0xFFFFFFFFFFFFFFFF</a:t>
            </a:r>
          </a:p>
        </p:txBody>
      </p:sp>
      <p:sp>
        <p:nvSpPr>
          <p:cNvPr id="8" name="TextBox 7"/>
          <p:cNvSpPr txBox="1"/>
          <p:nvPr/>
        </p:nvSpPr>
        <p:spPr>
          <a:xfrm>
            <a:off x="479673" y="3961502"/>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0x0000000000000000</a:t>
            </a:r>
          </a:p>
        </p:txBody>
      </p:sp>
      <p:sp>
        <p:nvSpPr>
          <p:cNvPr id="9" name="TextBox 8"/>
          <p:cNvSpPr txBox="1"/>
          <p:nvPr/>
        </p:nvSpPr>
        <p:spPr>
          <a:xfrm>
            <a:off x="3008506" y="14766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0x7f..fdd78</a:t>
            </a:r>
          </a:p>
        </p:txBody>
      </p:sp>
      <p:graphicFrame>
        <p:nvGraphicFramePr>
          <p:cNvPr id="11" name="Table 10"/>
          <p:cNvGraphicFramePr>
            <a:graphicFrameLocks noGrp="1"/>
          </p:cNvGraphicFramePr>
          <p:nvPr/>
        </p:nvGraphicFramePr>
        <p:xfrm>
          <a:off x="50620" y="4433990"/>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0x33</a:t>
                      </a: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0xa</a:t>
                      </a: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0x28</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0xa</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0x7fffffffdd60</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0x7fffffffdd70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0x55555555462e</a:t>
                      </a:r>
                    </a:p>
                  </a:txBody>
                  <a:tcPr/>
                </a:tc>
                <a:extLst>
                  <a:ext uri="{0D108BD9-81ED-4DB2-BD59-A6C34878D82A}">
                    <a16:rowId xmlns:a16="http://schemas.microsoft.com/office/drawing/2014/main" val="10004"/>
                  </a:ext>
                </a:extLst>
              </a:tr>
            </a:tbl>
          </a:graphicData>
        </a:graphic>
      </p:graphicFrame>
      <p:sp>
        <p:nvSpPr>
          <p:cNvPr id="17" name="Content Placeholder 2"/>
          <p:cNvSpPr txBox="1">
            <a:spLocks/>
          </p:cNvSpPr>
          <p:nvPr/>
        </p:nvSpPr>
        <p:spPr>
          <a:xfrm>
            <a:off x="4809074" y="190041"/>
            <a:ext cx="6225066" cy="666795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800" dirty="0" err="1">
                <a:solidFill>
                  <a:schemeClr val="accent2"/>
                </a:solidFill>
                <a:latin typeface="Consolas" charset="0"/>
                <a:ea typeface="Consolas" charset="0"/>
                <a:cs typeface="Consolas" charset="0"/>
              </a:rPr>
              <a:t>callee</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edi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r>
              <a:rPr lang="en-US" sz="1800" dirty="0" err="1">
                <a:solidFill>
                  <a:schemeClr val="tx2"/>
                </a:solidFill>
                <a:latin typeface="Consolas" charset="0"/>
                <a:ea typeface="Consolas" charset="0"/>
                <a:cs typeface="Consolas" charset="0"/>
              </a:rPr>
              <a:t>esi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edx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p>
          <a:p>
            <a:pPr marL="0" indent="0">
              <a:lnSpc>
                <a:spcPct val="80000"/>
              </a:lnSpc>
              <a:buNone/>
            </a:pPr>
            <a:r>
              <a:rPr lang="en-US" sz="1800" dirty="0">
                <a:latin typeface="Consolas" charset="0"/>
                <a:ea typeface="Consolas" charset="0"/>
                <a:cs typeface="Consolas" charset="0"/>
              </a:rPr>
              <a:t>  add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edx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add </a:t>
            </a:r>
            <a:r>
              <a:rPr lang="en-US" sz="1800" dirty="0">
                <a:solidFill>
                  <a:schemeClr val="tx2"/>
                </a:solidFill>
                <a:latin typeface="Consolas" charset="0"/>
                <a:ea typeface="Consolas" charset="0"/>
                <a:cs typeface="Consolas" charset="0"/>
              </a:rPr>
              <a:t>eax</a:t>
            </a:r>
            <a:r>
              <a:rPr lang="en-US" sz="1800" dirty="0">
                <a:latin typeface="Consolas" charset="0"/>
                <a:ea typeface="Consolas" charset="0"/>
                <a:cs typeface="Consolas" charset="0"/>
              </a:rPr>
              <a:t>,0x1</a:t>
            </a:r>
          </a:p>
          <a:p>
            <a:pPr marL="0" indent="0">
              <a:lnSpc>
                <a:spcPct val="80000"/>
              </a:lnSpc>
              <a:buNone/>
            </a:pPr>
            <a:r>
              <a:rPr lang="en-US" sz="1800" dirty="0">
                <a:latin typeface="Consolas" charset="0"/>
                <a:ea typeface="Consolas" charset="0"/>
                <a:cs typeface="Consolas" charset="0"/>
              </a:rPr>
              <a:t>  pop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ret </a:t>
            </a:r>
          </a:p>
          <a:p>
            <a:pPr marL="0" indent="0">
              <a:lnSpc>
                <a:spcPct val="80000"/>
              </a:lnSpc>
              <a:buNone/>
            </a:pPr>
            <a:r>
              <a:rPr lang="en-US" sz="1800" dirty="0">
                <a:solidFill>
                  <a:schemeClr val="accent2"/>
                </a:solidFill>
                <a:latin typeface="Consolas" charset="0"/>
                <a:ea typeface="Consolas" charset="0"/>
                <a:cs typeface="Consolas" charset="0"/>
              </a:rPr>
              <a:t>main</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sub </a:t>
            </a:r>
            <a:r>
              <a:rPr lang="en-US" sz="1800" dirty="0">
                <a:solidFill>
                  <a:schemeClr val="tx2"/>
                </a:solidFill>
                <a:latin typeface="Consolas" charset="0"/>
                <a:ea typeface="Consolas" charset="0"/>
                <a:cs typeface="Consolas" charset="0"/>
              </a:rPr>
              <a:t>rsp</a:t>
            </a:r>
            <a:r>
              <a:rPr lang="en-US" sz="1800" dirty="0">
                <a:latin typeface="Consolas" charset="0"/>
                <a:ea typeface="Consolas" charset="0"/>
                <a:cs typeface="Consolas" charset="0"/>
              </a:rPr>
              <a:t>,0x10</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esi</a:t>
            </a:r>
            <a:r>
              <a:rPr lang="en-US" sz="1800" dirty="0">
                <a:latin typeface="Consolas" charset="0"/>
                <a:ea typeface="Consolas" charset="0"/>
                <a:cs typeface="Consolas" charset="0"/>
              </a:rPr>
              <a:t>,0x28</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edi</a:t>
            </a:r>
            <a:r>
              <a:rPr lang="en-US" sz="1800" dirty="0">
                <a:latin typeface="Consolas" charset="0"/>
                <a:ea typeface="Consolas" charset="0"/>
                <a:cs typeface="Consolas" charset="0"/>
              </a:rPr>
              <a:t>,0xa</a:t>
            </a:r>
          </a:p>
          <a:p>
            <a:pPr marL="0" indent="0">
              <a:lnSpc>
                <a:spcPct val="80000"/>
              </a:lnSpc>
              <a:buNone/>
            </a:pPr>
            <a:r>
              <a:rPr lang="en-US" sz="1800" dirty="0">
                <a:latin typeface="Consolas" charset="0"/>
                <a:ea typeface="Consolas" charset="0"/>
                <a:cs typeface="Consolas" charset="0"/>
              </a:rPr>
              <a:t>  call 5fa &lt;</a:t>
            </a:r>
            <a:r>
              <a:rPr lang="en-US" sz="1800" dirty="0" err="1">
                <a:latin typeface="Consolas" charset="0"/>
                <a:ea typeface="Consolas" charset="0"/>
                <a:cs typeface="Consolas" charset="0"/>
              </a:rPr>
              <a:t>callee</a:t>
            </a:r>
            <a:r>
              <a:rPr lang="en-US" sz="1800" dirty="0">
                <a:latin typeface="Consolas" charset="0"/>
                <a:ea typeface="Consolas" charset="0"/>
                <a:cs typeface="Consolas" charset="0"/>
              </a:rPr>
              <a:t>&gt;</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eax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leave</a:t>
            </a:r>
          </a:p>
          <a:p>
            <a:pPr marL="0" indent="0">
              <a:lnSpc>
                <a:spcPct val="80000"/>
              </a:lnSpc>
              <a:buNone/>
            </a:pPr>
            <a:r>
              <a:rPr lang="en-US" sz="1800" dirty="0">
                <a:latin typeface="Consolas" charset="0"/>
                <a:ea typeface="Consolas" charset="0"/>
                <a:cs typeface="Consolas" charset="0"/>
              </a:rPr>
              <a:t>  ret</a:t>
            </a:r>
            <a:endParaRPr lang="en-US" sz="1800" b="1" dirty="0">
              <a:latin typeface="Consolas" charset="0"/>
              <a:ea typeface="Consolas" charset="0"/>
              <a:cs typeface="Consolas" charset="0"/>
            </a:endParaRPr>
          </a:p>
        </p:txBody>
      </p:sp>
      <p:sp>
        <p:nvSpPr>
          <p:cNvPr id="12" name="TextBox 11">
            <a:extLst>
              <a:ext uri="{FF2B5EF4-FFF2-40B4-BE49-F238E27FC236}">
                <a16:creationId xmlns:a16="http://schemas.microsoft.com/office/drawing/2014/main" id="{F5F00841-A4D2-8B47-9A4C-B3163EEF5F63}"/>
              </a:ext>
            </a:extLst>
          </p:cNvPr>
          <p:cNvSpPr txBox="1"/>
          <p:nvPr/>
        </p:nvSpPr>
        <p:spPr>
          <a:xfrm>
            <a:off x="3041166" y="85652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13" name="Right Arrow 12">
            <a:extLst>
              <a:ext uri="{FF2B5EF4-FFF2-40B4-BE49-F238E27FC236}">
                <a16:creationId xmlns:a16="http://schemas.microsoft.com/office/drawing/2014/main" id="{B0094627-2537-5649-8AE0-AEE69057BA8C}"/>
              </a:ext>
            </a:extLst>
          </p:cNvPr>
          <p:cNvSpPr/>
          <p:nvPr/>
        </p:nvSpPr>
        <p:spPr>
          <a:xfrm>
            <a:off x="77571" y="173899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4" name="TextBox 13">
            <a:extLst>
              <a:ext uri="{FF2B5EF4-FFF2-40B4-BE49-F238E27FC236}">
                <a16:creationId xmlns:a16="http://schemas.microsoft.com/office/drawing/2014/main" id="{B7AC34FC-6B6F-3644-A304-9938D6266971}"/>
              </a:ext>
            </a:extLst>
          </p:cNvPr>
          <p:cNvSpPr txBox="1"/>
          <p:nvPr/>
        </p:nvSpPr>
        <p:spPr>
          <a:xfrm>
            <a:off x="3041166" y="1588895"/>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0x7f..fdd60</a:t>
            </a:r>
          </a:p>
        </p:txBody>
      </p:sp>
      <p:sp>
        <p:nvSpPr>
          <p:cNvPr id="20" name="TextBox 19">
            <a:extLst>
              <a:ext uri="{FF2B5EF4-FFF2-40B4-BE49-F238E27FC236}">
                <a16:creationId xmlns:a16="http://schemas.microsoft.com/office/drawing/2014/main" id="{E961F67E-1791-0144-8E22-CAEB6E94852F}"/>
              </a:ext>
            </a:extLst>
          </p:cNvPr>
          <p:cNvSpPr txBox="1"/>
          <p:nvPr/>
        </p:nvSpPr>
        <p:spPr>
          <a:xfrm>
            <a:off x="3041165" y="232127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0x7f..fdd58</a:t>
            </a:r>
          </a:p>
        </p:txBody>
      </p:sp>
      <p:sp>
        <p:nvSpPr>
          <p:cNvPr id="16" name="TextBox 15">
            <a:extLst>
              <a:ext uri="{FF2B5EF4-FFF2-40B4-BE49-F238E27FC236}">
                <a16:creationId xmlns:a16="http://schemas.microsoft.com/office/drawing/2014/main" id="{58BCC8E9-B92A-4F4F-83BF-DDFF8E38BC53}"/>
              </a:ext>
            </a:extLst>
          </p:cNvPr>
          <p:cNvSpPr txBox="1"/>
          <p:nvPr/>
        </p:nvSpPr>
        <p:spPr>
          <a:xfrm>
            <a:off x="3041164" y="3037052"/>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0x7f..fdd50</a:t>
            </a:r>
          </a:p>
        </p:txBody>
      </p:sp>
      <p:sp>
        <p:nvSpPr>
          <p:cNvPr id="18" name="Right Arrow 17"/>
          <p:cNvSpPr/>
          <p:nvPr/>
        </p:nvSpPr>
        <p:spPr>
          <a:xfrm>
            <a:off x="4750903" y="5789759"/>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9" name="Right Arrow 18">
            <a:extLst>
              <a:ext uri="{FF2B5EF4-FFF2-40B4-BE49-F238E27FC236}">
                <a16:creationId xmlns:a16="http://schemas.microsoft.com/office/drawing/2014/main" id="{96F334E8-033A-AE45-86C5-3E1C8F2E4147}"/>
              </a:ext>
            </a:extLst>
          </p:cNvPr>
          <p:cNvSpPr/>
          <p:nvPr/>
        </p:nvSpPr>
        <p:spPr>
          <a:xfrm>
            <a:off x="116372" y="101832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Tree>
    <p:extLst>
      <p:ext uri="{BB962C8B-B14F-4D97-AF65-F5344CB8AC3E}">
        <p14:creationId xmlns:p14="http://schemas.microsoft.com/office/powerpoint/2010/main" val="1754910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75729-8491-094D-BA54-06082B0C13B6}"/>
              </a:ext>
            </a:extLst>
          </p:cNvPr>
          <p:cNvSpPr>
            <a:spLocks noGrp="1"/>
          </p:cNvSpPr>
          <p:nvPr>
            <p:ph type="title"/>
          </p:nvPr>
        </p:nvSpPr>
        <p:spPr/>
        <p:txBody>
          <a:bodyPr/>
          <a:lstStyle/>
          <a:p>
            <a:r>
              <a:rPr lang="en-US" dirty="0"/>
              <a:t>How to call a function?</a:t>
            </a:r>
          </a:p>
        </p:txBody>
      </p:sp>
      <p:sp>
        <p:nvSpPr>
          <p:cNvPr id="3" name="Content Placeholder 2">
            <a:extLst>
              <a:ext uri="{FF2B5EF4-FFF2-40B4-BE49-F238E27FC236}">
                <a16:creationId xmlns:a16="http://schemas.microsoft.com/office/drawing/2014/main" id="{D677EFAA-CF34-9742-A0A3-94191F716983}"/>
              </a:ext>
            </a:extLst>
          </p:cNvPr>
          <p:cNvSpPr>
            <a:spLocks noGrp="1"/>
          </p:cNvSpPr>
          <p:nvPr>
            <p:ph idx="1"/>
          </p:nvPr>
        </p:nvSpPr>
        <p:spPr/>
        <p:txBody>
          <a:bodyPr>
            <a:normAutofit fontScale="92500" lnSpcReduction="10000"/>
          </a:bodyPr>
          <a:lstStyle/>
          <a:p>
            <a:r>
              <a:rPr lang="en-US" dirty="0"/>
              <a:t>Need some kind of convention to call functions that we know about but will exist later</a:t>
            </a:r>
          </a:p>
          <a:p>
            <a:r>
              <a:rPr lang="en-US" dirty="0"/>
              <a:t>System calls have their own calling convention, which you know about</a:t>
            </a:r>
          </a:p>
          <a:p>
            <a:r>
              <a:rPr lang="en-US" dirty="0"/>
              <a:t>Standard calling convention for x86 Linux is </a:t>
            </a:r>
            <a:r>
              <a:rPr lang="en-US" dirty="0" err="1"/>
              <a:t>cdecl</a:t>
            </a:r>
            <a:r>
              <a:rPr lang="en-US" dirty="0"/>
              <a:t> (just FYI)</a:t>
            </a:r>
          </a:p>
          <a:p>
            <a:r>
              <a:rPr lang="en-US" dirty="0"/>
              <a:t>Standard calling convention for x86-64 Linux is System V</a:t>
            </a:r>
          </a:p>
          <a:p>
            <a:pPr lvl="1"/>
            <a:r>
              <a:rPr lang="en-US" dirty="0"/>
              <a:t>https://</a:t>
            </a:r>
            <a:r>
              <a:rPr lang="en-US" dirty="0" err="1"/>
              <a:t>wiki.osdev.org</a:t>
            </a:r>
            <a:r>
              <a:rPr lang="en-US" dirty="0"/>
              <a:t>/System_V_ABI#x86-64</a:t>
            </a:r>
          </a:p>
        </p:txBody>
      </p:sp>
      <p:sp>
        <p:nvSpPr>
          <p:cNvPr id="4" name="Slide Number Placeholder 3">
            <a:extLst>
              <a:ext uri="{FF2B5EF4-FFF2-40B4-BE49-F238E27FC236}">
                <a16:creationId xmlns:a16="http://schemas.microsoft.com/office/drawing/2014/main" id="{1D1436F6-E355-834D-B18F-38B6CAF9C5C8}"/>
              </a:ext>
            </a:extLst>
          </p:cNvPr>
          <p:cNvSpPr>
            <a:spLocks noGrp="1"/>
          </p:cNvSpPr>
          <p:nvPr>
            <p:ph type="sldNum" sz="quarter" idx="12"/>
          </p:nvPr>
        </p:nvSpPr>
        <p:spPr/>
        <p:txBody>
          <a:bodyPr/>
          <a:lstStyle/>
          <a:p>
            <a:fld id="{FCFB7E3C-6220-8942-988C-3F6E25750AD7}" type="slidenum">
              <a:rPr lang="en-US" smtClean="0"/>
              <a:t>6</a:t>
            </a:fld>
            <a:endParaRPr lang="en-US"/>
          </a:p>
        </p:txBody>
      </p:sp>
    </p:spTree>
    <p:extLst>
      <p:ext uri="{BB962C8B-B14F-4D97-AF65-F5344CB8AC3E}">
        <p14:creationId xmlns:p14="http://schemas.microsoft.com/office/powerpoint/2010/main" val="410929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941AFE-49AA-C740-9169-1B0B05C5D90C}"/>
              </a:ext>
            </a:extLst>
          </p:cNvPr>
          <p:cNvSpPr/>
          <p:nvPr/>
        </p:nvSpPr>
        <p:spPr>
          <a:xfrm>
            <a:off x="77571" y="6415825"/>
            <a:ext cx="3412273"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 name="Content Placeholder 4"/>
          <p:cNvGraphicFramePr>
            <a:graphicFrameLocks noGrp="1"/>
          </p:cNvGraphicFramePr>
          <p:nvPr>
            <p:ph idx="1"/>
          </p:nvPr>
        </p:nvGraphicFramePr>
        <p:xfrm>
          <a:off x="479672" y="303902"/>
          <a:ext cx="2831284" cy="36576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344473">
                <a:tc>
                  <a:txBody>
                    <a:bodyPr/>
                    <a:lstStyle/>
                    <a:p>
                      <a:pPr algn="ctr"/>
                      <a:r>
                        <a:rPr lang="en-US" dirty="0">
                          <a:latin typeface="Consolas" charset="0"/>
                          <a:ea typeface="Consolas" charset="0"/>
                          <a:cs typeface="Consolas" charset="0"/>
                        </a:rPr>
                        <a:t>0x00005555</a:t>
                      </a:r>
                    </a:p>
                  </a:txBody>
                  <a:tcPr/>
                </a:tc>
                <a:extLst>
                  <a:ext uri="{0D108BD9-81ED-4DB2-BD59-A6C34878D82A}">
                    <a16:rowId xmlns:a16="http://schemas.microsoft.com/office/drawing/2014/main" val="10000"/>
                  </a:ext>
                </a:extLst>
              </a:tr>
              <a:tr h="344473">
                <a:tc>
                  <a:txBody>
                    <a:bodyPr/>
                    <a:lstStyle/>
                    <a:p>
                      <a:pPr algn="ctr"/>
                      <a:r>
                        <a:rPr lang="en-US" dirty="0">
                          <a:latin typeface="Consolas" charset="0"/>
                          <a:ea typeface="Consolas" charset="0"/>
                          <a:cs typeface="Consolas" charset="0"/>
                        </a:rPr>
                        <a:t>0x55554630</a:t>
                      </a:r>
                    </a:p>
                  </a:txBody>
                  <a:tcPr/>
                </a:tc>
                <a:extLst>
                  <a:ext uri="{0D108BD9-81ED-4DB2-BD59-A6C34878D82A}">
                    <a16:rowId xmlns:a16="http://schemas.microsoft.com/office/drawing/2014/main" val="10001"/>
                  </a:ext>
                </a:extLst>
              </a:tr>
              <a:tr h="344473">
                <a:tc>
                  <a:txBody>
                    <a:bodyPr/>
                    <a:lstStyle/>
                    <a:p>
                      <a:pPr algn="ctr"/>
                      <a:r>
                        <a:rPr lang="en-US" dirty="0">
                          <a:latin typeface="Consolas" charset="0"/>
                          <a:ea typeface="Consolas" charset="0"/>
                          <a:cs typeface="Consolas" charset="0"/>
                        </a:rPr>
                        <a:t>0x33</a:t>
                      </a:r>
                    </a:p>
                  </a:txBody>
                  <a:tcPr/>
                </a:tc>
                <a:extLst>
                  <a:ext uri="{0D108BD9-81ED-4DB2-BD59-A6C34878D82A}">
                    <a16:rowId xmlns:a16="http://schemas.microsoft.com/office/drawing/2014/main" val="10002"/>
                  </a:ext>
                </a:extLst>
              </a:tr>
              <a:tr h="344473">
                <a:tc>
                  <a:txBody>
                    <a:bodyPr/>
                    <a:lstStyle/>
                    <a:p>
                      <a:pPr algn="ctr"/>
                      <a:r>
                        <a:rPr lang="en-US" dirty="0">
                          <a:latin typeface="Consolas" charset="0"/>
                          <a:ea typeface="Consolas" charset="0"/>
                          <a:cs typeface="Consolas" charset="0"/>
                        </a:rPr>
                        <a:t>…</a:t>
                      </a:r>
                    </a:p>
                  </a:txBody>
                  <a:tcPr/>
                </a:tc>
                <a:extLst>
                  <a:ext uri="{0D108BD9-81ED-4DB2-BD59-A6C34878D82A}">
                    <a16:rowId xmlns:a16="http://schemas.microsoft.com/office/drawing/2014/main" val="10003"/>
                  </a:ext>
                </a:extLst>
              </a:tr>
              <a:tr h="344473">
                <a:tc>
                  <a:txBody>
                    <a:bodyPr/>
                    <a:lstStyle/>
                    <a:p>
                      <a:pPr algn="ctr"/>
                      <a:r>
                        <a:rPr lang="en-US" dirty="0">
                          <a:latin typeface="Consolas" charset="0"/>
                          <a:ea typeface="Consolas" charset="0"/>
                          <a:cs typeface="Consolas" charset="0"/>
                        </a:rPr>
                        <a:t>0x00005555</a:t>
                      </a:r>
                    </a:p>
                  </a:txBody>
                  <a:tcPr/>
                </a:tc>
                <a:extLst>
                  <a:ext uri="{0D108BD9-81ED-4DB2-BD59-A6C34878D82A}">
                    <a16:rowId xmlns:a16="http://schemas.microsoft.com/office/drawing/2014/main" val="10004"/>
                  </a:ext>
                </a:extLst>
              </a:tr>
              <a:tr h="344473">
                <a:tc>
                  <a:txBody>
                    <a:bodyPr/>
                    <a:lstStyle/>
                    <a:p>
                      <a:pPr algn="ctr"/>
                      <a:r>
                        <a:rPr lang="en-US" dirty="0">
                          <a:latin typeface="Consolas" charset="0"/>
                          <a:ea typeface="Consolas" charset="0"/>
                          <a:cs typeface="Consolas" charset="0"/>
                        </a:rPr>
                        <a:t>0x55554628</a:t>
                      </a:r>
                    </a:p>
                  </a:txBody>
                  <a:tcPr/>
                </a:tc>
                <a:extLst>
                  <a:ext uri="{0D108BD9-81ED-4DB2-BD59-A6C34878D82A}">
                    <a16:rowId xmlns:a16="http://schemas.microsoft.com/office/drawing/2014/main" val="10005"/>
                  </a:ext>
                </a:extLst>
              </a:tr>
              <a:tr h="344473">
                <a:tc>
                  <a:txBody>
                    <a:bodyPr/>
                    <a:lstStyle/>
                    <a:p>
                      <a:pPr algn="ctr"/>
                      <a:r>
                        <a:rPr lang="en-US">
                          <a:latin typeface="Consolas" charset="0"/>
                          <a:ea typeface="Consolas" charset="0"/>
                          <a:cs typeface="Consolas" charset="0"/>
                        </a:rPr>
                        <a:t>0x00007fff</a:t>
                      </a:r>
                      <a:endParaRPr lang="en-US" dirty="0">
                        <a:latin typeface="Consolas" charset="0"/>
                        <a:ea typeface="Consolas" charset="0"/>
                        <a:cs typeface="Consolas" charset="0"/>
                      </a:endParaRPr>
                    </a:p>
                  </a:txBody>
                  <a:tcPr/>
                </a:tc>
                <a:extLst>
                  <a:ext uri="{0D108BD9-81ED-4DB2-BD59-A6C34878D82A}">
                    <a16:rowId xmlns:a16="http://schemas.microsoft.com/office/drawing/2014/main" val="10006"/>
                  </a:ext>
                </a:extLst>
              </a:tr>
              <a:tr h="344473">
                <a:tc>
                  <a:txBody>
                    <a:bodyPr/>
                    <a:lstStyle/>
                    <a:p>
                      <a:pPr algn="ctr"/>
                      <a:r>
                        <a:rPr lang="en-US" dirty="0">
                          <a:latin typeface="Consolas" charset="0"/>
                          <a:ea typeface="Consolas" charset="0"/>
                          <a:cs typeface="Consolas" charset="0"/>
                        </a:rPr>
                        <a:t>0xffffdd70</a:t>
                      </a:r>
                    </a:p>
                  </a:txBody>
                  <a:tcPr/>
                </a:tc>
                <a:extLst>
                  <a:ext uri="{0D108BD9-81ED-4DB2-BD59-A6C34878D82A}">
                    <a16:rowId xmlns:a16="http://schemas.microsoft.com/office/drawing/2014/main" val="10007"/>
                  </a:ext>
                </a:extLst>
              </a:tr>
              <a:tr h="34447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latin typeface="Consolas" charset="0"/>
                          <a:ea typeface="Consolas" charset="0"/>
                          <a:cs typeface="Consolas" charset="0"/>
                        </a:rPr>
                        <a:t>0xa</a:t>
                      </a:r>
                    </a:p>
                  </a:txBody>
                  <a:tcPr/>
                </a:tc>
                <a:extLst>
                  <a:ext uri="{0D108BD9-81ED-4DB2-BD59-A6C34878D82A}">
                    <a16:rowId xmlns:a16="http://schemas.microsoft.com/office/drawing/2014/main" val="10008"/>
                  </a:ext>
                </a:extLst>
              </a:tr>
              <a:tr h="34447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latin typeface="Consolas" charset="0"/>
                          <a:ea typeface="Consolas" charset="0"/>
                          <a:cs typeface="Consolas" charset="0"/>
                        </a:rPr>
                        <a:t>0x28</a:t>
                      </a:r>
                    </a:p>
                  </a:txBody>
                  <a:tcPr/>
                </a:tc>
                <a:extLst>
                  <a:ext uri="{0D108BD9-81ED-4DB2-BD59-A6C34878D82A}">
                    <a16:rowId xmlns:a16="http://schemas.microsoft.com/office/drawing/2014/main" val="10009"/>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60</a:t>
            </a:fld>
            <a:endParaRPr lang="en-US"/>
          </a:p>
        </p:txBody>
      </p:sp>
      <p:sp>
        <p:nvSpPr>
          <p:cNvPr id="7" name="TextBox 6"/>
          <p:cNvSpPr txBox="1"/>
          <p:nvPr/>
        </p:nvSpPr>
        <p:spPr>
          <a:xfrm>
            <a:off x="479672" y="-65430"/>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0xFFFFFFFFFFFFFFFF</a:t>
            </a:r>
          </a:p>
        </p:txBody>
      </p:sp>
      <p:sp>
        <p:nvSpPr>
          <p:cNvPr id="8" name="TextBox 7"/>
          <p:cNvSpPr txBox="1"/>
          <p:nvPr/>
        </p:nvSpPr>
        <p:spPr>
          <a:xfrm>
            <a:off x="479673" y="3961502"/>
            <a:ext cx="2831284" cy="369332"/>
          </a:xfrm>
          <a:prstGeom prst="rect">
            <a:avLst/>
          </a:prstGeom>
          <a:noFill/>
        </p:spPr>
        <p:txBody>
          <a:bodyPr wrap="square" rtlCol="0">
            <a:spAutoFit/>
          </a:bodyPr>
          <a:lstStyle/>
          <a:p>
            <a:pPr algn="ctr"/>
            <a:r>
              <a:rPr lang="en-US" dirty="0">
                <a:latin typeface="Consolas" charset="0"/>
                <a:ea typeface="Consolas" charset="0"/>
                <a:cs typeface="Consolas" charset="0"/>
              </a:rPr>
              <a:t>0x0000000000000000</a:t>
            </a:r>
          </a:p>
        </p:txBody>
      </p:sp>
      <p:sp>
        <p:nvSpPr>
          <p:cNvPr id="9" name="TextBox 8"/>
          <p:cNvSpPr txBox="1"/>
          <p:nvPr/>
        </p:nvSpPr>
        <p:spPr>
          <a:xfrm>
            <a:off x="3008506" y="14766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0x7f..fdd78</a:t>
            </a:r>
          </a:p>
        </p:txBody>
      </p:sp>
      <p:graphicFrame>
        <p:nvGraphicFramePr>
          <p:cNvPr id="11" name="Table 10"/>
          <p:cNvGraphicFramePr>
            <a:graphicFrameLocks noGrp="1"/>
          </p:cNvGraphicFramePr>
          <p:nvPr/>
        </p:nvGraphicFramePr>
        <p:xfrm>
          <a:off x="50620" y="4433990"/>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0x33</a:t>
                      </a: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0xa</a:t>
                      </a: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0x28</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0xa</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0x7fffffffdd78</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0x555555554630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0x55555555462f</a:t>
                      </a:r>
                    </a:p>
                  </a:txBody>
                  <a:tcPr/>
                </a:tc>
                <a:extLst>
                  <a:ext uri="{0D108BD9-81ED-4DB2-BD59-A6C34878D82A}">
                    <a16:rowId xmlns:a16="http://schemas.microsoft.com/office/drawing/2014/main" val="10004"/>
                  </a:ext>
                </a:extLst>
              </a:tr>
            </a:tbl>
          </a:graphicData>
        </a:graphic>
      </p:graphicFrame>
      <p:sp>
        <p:nvSpPr>
          <p:cNvPr id="17" name="Content Placeholder 2"/>
          <p:cNvSpPr txBox="1">
            <a:spLocks/>
          </p:cNvSpPr>
          <p:nvPr/>
        </p:nvSpPr>
        <p:spPr>
          <a:xfrm>
            <a:off x="4809074" y="190041"/>
            <a:ext cx="6225066" cy="6667959"/>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800" dirty="0" err="1">
                <a:solidFill>
                  <a:schemeClr val="accent2"/>
                </a:solidFill>
                <a:latin typeface="Consolas" charset="0"/>
                <a:ea typeface="Consolas" charset="0"/>
                <a:cs typeface="Consolas" charset="0"/>
              </a:rPr>
              <a:t>callee</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edi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r>
              <a:rPr lang="en-US" sz="1800" dirty="0" err="1">
                <a:solidFill>
                  <a:schemeClr val="tx2"/>
                </a:solidFill>
                <a:latin typeface="Consolas" charset="0"/>
                <a:ea typeface="Consolas" charset="0"/>
                <a:cs typeface="Consolas" charset="0"/>
              </a:rPr>
              <a:t>esi</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edx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-0x8]</a:t>
            </a:r>
          </a:p>
          <a:p>
            <a:pPr marL="0" indent="0">
              <a:lnSpc>
                <a:spcPct val="80000"/>
              </a:lnSpc>
              <a:buNone/>
            </a:pPr>
            <a:r>
              <a:rPr lang="en-US" sz="1800" dirty="0">
                <a:latin typeface="Consolas" charset="0"/>
                <a:ea typeface="Consolas" charset="0"/>
                <a:cs typeface="Consolas" charset="0"/>
              </a:rPr>
              <a:t>  add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edx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add </a:t>
            </a:r>
            <a:r>
              <a:rPr lang="en-US" sz="1800" dirty="0">
                <a:solidFill>
                  <a:schemeClr val="tx2"/>
                </a:solidFill>
                <a:latin typeface="Consolas" charset="0"/>
                <a:ea typeface="Consolas" charset="0"/>
                <a:cs typeface="Consolas" charset="0"/>
              </a:rPr>
              <a:t>eax</a:t>
            </a:r>
            <a:r>
              <a:rPr lang="en-US" sz="1800" dirty="0">
                <a:latin typeface="Consolas" charset="0"/>
                <a:ea typeface="Consolas" charset="0"/>
                <a:cs typeface="Consolas" charset="0"/>
              </a:rPr>
              <a:t>,0x1</a:t>
            </a:r>
          </a:p>
          <a:p>
            <a:pPr marL="0" indent="0">
              <a:lnSpc>
                <a:spcPct val="80000"/>
              </a:lnSpc>
              <a:buNone/>
            </a:pPr>
            <a:r>
              <a:rPr lang="en-US" sz="1800" dirty="0">
                <a:latin typeface="Consolas" charset="0"/>
                <a:ea typeface="Consolas" charset="0"/>
                <a:cs typeface="Consolas" charset="0"/>
              </a:rPr>
              <a:t>  pop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ret </a:t>
            </a:r>
          </a:p>
          <a:p>
            <a:pPr marL="0" indent="0">
              <a:lnSpc>
                <a:spcPct val="80000"/>
              </a:lnSpc>
              <a:buNone/>
            </a:pPr>
            <a:r>
              <a:rPr lang="en-US" sz="1800" dirty="0">
                <a:solidFill>
                  <a:schemeClr val="accent2"/>
                </a:solidFill>
                <a:latin typeface="Consolas" charset="0"/>
                <a:ea typeface="Consolas" charset="0"/>
                <a:cs typeface="Consolas" charset="0"/>
              </a:rPr>
              <a:t>main</a:t>
            </a:r>
            <a:r>
              <a:rPr lang="en-US" sz="1800" dirty="0">
                <a:latin typeface="Consolas" charset="0"/>
                <a:ea typeface="Consolas" charset="0"/>
                <a:cs typeface="Consolas" charset="0"/>
              </a:rPr>
              <a:t>:</a:t>
            </a:r>
          </a:p>
          <a:p>
            <a:pPr marL="0" indent="0">
              <a:lnSpc>
                <a:spcPct val="80000"/>
              </a:lnSpc>
              <a:buNone/>
            </a:pPr>
            <a:r>
              <a:rPr lang="en-US" sz="1800" dirty="0">
                <a:latin typeface="Consolas" charset="0"/>
                <a:ea typeface="Consolas" charset="0"/>
                <a:cs typeface="Consolas" charset="0"/>
              </a:rPr>
              <a:t>  push </a:t>
            </a:r>
            <a:r>
              <a:rPr lang="en-US" sz="1800" dirty="0" err="1">
                <a:solidFill>
                  <a:schemeClr val="tx2"/>
                </a:solidFill>
                <a:latin typeface="Consolas" charset="0"/>
                <a:ea typeface="Consolas" charset="0"/>
                <a:cs typeface="Consolas" charset="0"/>
              </a:rPr>
              <a:t>rbp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rbp</a:t>
            </a:r>
            <a:r>
              <a:rPr lang="en-US" sz="1800" dirty="0" err="1">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rsp</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sub </a:t>
            </a:r>
            <a:r>
              <a:rPr lang="en-US" sz="1800" dirty="0">
                <a:solidFill>
                  <a:schemeClr val="tx2"/>
                </a:solidFill>
                <a:latin typeface="Consolas" charset="0"/>
                <a:ea typeface="Consolas" charset="0"/>
                <a:cs typeface="Consolas" charset="0"/>
              </a:rPr>
              <a:t>rsp</a:t>
            </a:r>
            <a:r>
              <a:rPr lang="en-US" sz="1800" dirty="0">
                <a:latin typeface="Consolas" charset="0"/>
                <a:ea typeface="Consolas" charset="0"/>
                <a:cs typeface="Consolas" charset="0"/>
              </a:rPr>
              <a:t>,0x10</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esi</a:t>
            </a:r>
            <a:r>
              <a:rPr lang="en-US" sz="1800" dirty="0">
                <a:latin typeface="Consolas" charset="0"/>
                <a:ea typeface="Consolas" charset="0"/>
                <a:cs typeface="Consolas" charset="0"/>
              </a:rPr>
              <a:t>,0x28</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edi</a:t>
            </a:r>
            <a:r>
              <a:rPr lang="en-US" sz="1800" dirty="0">
                <a:latin typeface="Consolas" charset="0"/>
                <a:ea typeface="Consolas" charset="0"/>
                <a:cs typeface="Consolas" charset="0"/>
              </a:rPr>
              <a:t>,0xa</a:t>
            </a:r>
          </a:p>
          <a:p>
            <a:pPr marL="0" indent="0">
              <a:lnSpc>
                <a:spcPct val="80000"/>
              </a:lnSpc>
              <a:buNone/>
            </a:pPr>
            <a:r>
              <a:rPr lang="en-US" sz="1800" dirty="0">
                <a:latin typeface="Consolas" charset="0"/>
                <a:ea typeface="Consolas" charset="0"/>
                <a:cs typeface="Consolas" charset="0"/>
              </a:rPr>
              <a:t>  call 5fa &lt;</a:t>
            </a:r>
            <a:r>
              <a:rPr lang="en-US" sz="1800" dirty="0" err="1">
                <a:latin typeface="Consolas" charset="0"/>
                <a:ea typeface="Consolas" charset="0"/>
                <a:cs typeface="Consolas" charset="0"/>
              </a:rPr>
              <a:t>callee</a:t>
            </a:r>
            <a:r>
              <a:rPr lang="en-US" sz="1800" dirty="0">
                <a:latin typeface="Consolas" charset="0"/>
                <a:ea typeface="Consolas" charset="0"/>
                <a:cs typeface="Consolas" charset="0"/>
              </a:rPr>
              <a:t>&gt;</a:t>
            </a: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DWORD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r>
              <a:rPr lang="en-US" sz="1800" dirty="0" err="1">
                <a:solidFill>
                  <a:schemeClr val="tx2"/>
                </a:solidFill>
                <a:latin typeface="Consolas" charset="0"/>
                <a:ea typeface="Consolas" charset="0"/>
                <a:cs typeface="Consolas" charset="0"/>
              </a:rPr>
              <a:t>eax</a:t>
            </a:r>
            <a:endParaRPr lang="en-US" sz="1800" dirty="0">
              <a:solidFill>
                <a:schemeClr val="tx2"/>
              </a:solidFill>
              <a:latin typeface="Consolas" charset="0"/>
              <a:ea typeface="Consolas" charset="0"/>
              <a:cs typeface="Consolas" charset="0"/>
            </a:endParaRPr>
          </a:p>
          <a:p>
            <a:pPr marL="0" indent="0">
              <a:lnSpc>
                <a:spcPct val="80000"/>
              </a:lnSpc>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mov</a:t>
            </a:r>
            <a:r>
              <a:rPr lang="en-US" sz="1800" dirty="0">
                <a:latin typeface="Consolas" charset="0"/>
                <a:ea typeface="Consolas" charset="0"/>
                <a:cs typeface="Consolas" charset="0"/>
              </a:rPr>
              <a:t> </a:t>
            </a:r>
            <a:r>
              <a:rPr lang="en-US" sz="1800" dirty="0" err="1">
                <a:solidFill>
                  <a:schemeClr val="tx2"/>
                </a:solidFill>
                <a:latin typeface="Consolas" charset="0"/>
                <a:ea typeface="Consolas" charset="0"/>
                <a:cs typeface="Consolas" charset="0"/>
              </a:rPr>
              <a:t>eax</a:t>
            </a:r>
            <a:r>
              <a:rPr lang="en-US" sz="1800" dirty="0" err="1">
                <a:latin typeface="Consolas" charset="0"/>
                <a:ea typeface="Consolas" charset="0"/>
                <a:cs typeface="Consolas" charset="0"/>
              </a:rPr>
              <a:t>,DWORD</a:t>
            </a:r>
            <a:r>
              <a:rPr lang="en-US" sz="1800" dirty="0">
                <a:latin typeface="Consolas" charset="0"/>
                <a:ea typeface="Consolas" charset="0"/>
                <a:cs typeface="Consolas" charset="0"/>
              </a:rPr>
              <a:t> PTR [</a:t>
            </a:r>
            <a:r>
              <a:rPr lang="en-US" sz="1800" dirty="0">
                <a:solidFill>
                  <a:schemeClr val="tx2"/>
                </a:solidFill>
                <a:latin typeface="Consolas" charset="0"/>
                <a:ea typeface="Consolas" charset="0"/>
                <a:cs typeface="Consolas" charset="0"/>
              </a:rPr>
              <a:t>rbp</a:t>
            </a:r>
            <a:r>
              <a:rPr lang="en-US" sz="1800" dirty="0">
                <a:latin typeface="Consolas" charset="0"/>
                <a:ea typeface="Consolas" charset="0"/>
                <a:cs typeface="Consolas" charset="0"/>
              </a:rPr>
              <a:t>-0x4]</a:t>
            </a:r>
          </a:p>
          <a:p>
            <a:pPr marL="0" indent="0">
              <a:lnSpc>
                <a:spcPct val="80000"/>
              </a:lnSpc>
              <a:buNone/>
            </a:pPr>
            <a:r>
              <a:rPr lang="en-US" sz="1800" dirty="0">
                <a:latin typeface="Consolas" charset="0"/>
                <a:ea typeface="Consolas" charset="0"/>
                <a:cs typeface="Consolas" charset="0"/>
              </a:rPr>
              <a:t>  leave</a:t>
            </a:r>
          </a:p>
          <a:p>
            <a:pPr marL="0" indent="0">
              <a:lnSpc>
                <a:spcPct val="80000"/>
              </a:lnSpc>
              <a:buNone/>
            </a:pPr>
            <a:r>
              <a:rPr lang="en-US" sz="1800" dirty="0">
                <a:latin typeface="Consolas" charset="0"/>
                <a:ea typeface="Consolas" charset="0"/>
                <a:cs typeface="Consolas" charset="0"/>
              </a:rPr>
              <a:t>  ret</a:t>
            </a:r>
            <a:endParaRPr lang="en-US" sz="1800" b="1" dirty="0">
              <a:latin typeface="Consolas" charset="0"/>
              <a:ea typeface="Consolas" charset="0"/>
              <a:cs typeface="Consolas" charset="0"/>
            </a:endParaRPr>
          </a:p>
        </p:txBody>
      </p:sp>
      <p:sp>
        <p:nvSpPr>
          <p:cNvPr id="12" name="TextBox 11">
            <a:extLst>
              <a:ext uri="{FF2B5EF4-FFF2-40B4-BE49-F238E27FC236}">
                <a16:creationId xmlns:a16="http://schemas.microsoft.com/office/drawing/2014/main" id="{F5F00841-A4D2-8B47-9A4C-B3163EEF5F63}"/>
              </a:ext>
            </a:extLst>
          </p:cNvPr>
          <p:cNvSpPr txBox="1"/>
          <p:nvPr/>
        </p:nvSpPr>
        <p:spPr>
          <a:xfrm>
            <a:off x="3041166" y="85652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14" name="TextBox 13">
            <a:extLst>
              <a:ext uri="{FF2B5EF4-FFF2-40B4-BE49-F238E27FC236}">
                <a16:creationId xmlns:a16="http://schemas.microsoft.com/office/drawing/2014/main" id="{B7AC34FC-6B6F-3644-A304-9938D6266971}"/>
              </a:ext>
            </a:extLst>
          </p:cNvPr>
          <p:cNvSpPr txBox="1"/>
          <p:nvPr/>
        </p:nvSpPr>
        <p:spPr>
          <a:xfrm>
            <a:off x="3041166" y="1588895"/>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0x7f..fdd60</a:t>
            </a:r>
          </a:p>
        </p:txBody>
      </p:sp>
      <p:sp>
        <p:nvSpPr>
          <p:cNvPr id="20" name="TextBox 19">
            <a:extLst>
              <a:ext uri="{FF2B5EF4-FFF2-40B4-BE49-F238E27FC236}">
                <a16:creationId xmlns:a16="http://schemas.microsoft.com/office/drawing/2014/main" id="{E961F67E-1791-0144-8E22-CAEB6E94852F}"/>
              </a:ext>
            </a:extLst>
          </p:cNvPr>
          <p:cNvSpPr txBox="1"/>
          <p:nvPr/>
        </p:nvSpPr>
        <p:spPr>
          <a:xfrm>
            <a:off x="3041165" y="232127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0x7f..fdd58</a:t>
            </a:r>
          </a:p>
        </p:txBody>
      </p:sp>
      <p:sp>
        <p:nvSpPr>
          <p:cNvPr id="16" name="TextBox 15">
            <a:extLst>
              <a:ext uri="{FF2B5EF4-FFF2-40B4-BE49-F238E27FC236}">
                <a16:creationId xmlns:a16="http://schemas.microsoft.com/office/drawing/2014/main" id="{58BCC8E9-B92A-4F4F-83BF-DDFF8E38BC53}"/>
              </a:ext>
            </a:extLst>
          </p:cNvPr>
          <p:cNvSpPr txBox="1"/>
          <p:nvPr/>
        </p:nvSpPr>
        <p:spPr>
          <a:xfrm>
            <a:off x="3041164" y="3037052"/>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0x7f..fdd50</a:t>
            </a:r>
          </a:p>
        </p:txBody>
      </p:sp>
      <p:sp>
        <p:nvSpPr>
          <p:cNvPr id="18" name="Right Arrow 17"/>
          <p:cNvSpPr/>
          <p:nvPr/>
        </p:nvSpPr>
        <p:spPr>
          <a:xfrm>
            <a:off x="4750903" y="6083673"/>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9" name="Right Arrow 18">
            <a:extLst>
              <a:ext uri="{FF2B5EF4-FFF2-40B4-BE49-F238E27FC236}">
                <a16:creationId xmlns:a16="http://schemas.microsoft.com/office/drawing/2014/main" id="{96F334E8-033A-AE45-86C5-3E1C8F2E4147}"/>
              </a:ext>
            </a:extLst>
          </p:cNvPr>
          <p:cNvSpPr/>
          <p:nvPr/>
        </p:nvSpPr>
        <p:spPr>
          <a:xfrm>
            <a:off x="116372" y="283545"/>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Tree>
    <p:extLst>
      <p:ext uri="{BB962C8B-B14F-4D97-AF65-F5344CB8AC3E}">
        <p14:creationId xmlns:p14="http://schemas.microsoft.com/office/powerpoint/2010/main" val="12316478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Implications of Calling Convention</a:t>
            </a:r>
          </a:p>
        </p:txBody>
      </p:sp>
      <p:sp>
        <p:nvSpPr>
          <p:cNvPr id="3" name="Content Placeholder 2"/>
          <p:cNvSpPr>
            <a:spLocks noGrp="1"/>
          </p:cNvSpPr>
          <p:nvPr>
            <p:ph idx="1"/>
          </p:nvPr>
        </p:nvSpPr>
        <p:spPr/>
        <p:txBody>
          <a:bodyPr/>
          <a:lstStyle/>
          <a:p>
            <a:r>
              <a:rPr lang="en-US" dirty="0"/>
              <a:t>Saved </a:t>
            </a:r>
            <a:r>
              <a:rPr lang="en-US" dirty="0" err="1">
                <a:solidFill>
                  <a:schemeClr val="tx2"/>
                </a:solidFill>
              </a:rPr>
              <a:t>rbp</a:t>
            </a:r>
            <a:r>
              <a:rPr lang="en-US" dirty="0"/>
              <a:t> and saved </a:t>
            </a:r>
            <a:r>
              <a:rPr lang="en-US" dirty="0">
                <a:solidFill>
                  <a:schemeClr val="tx2"/>
                </a:solidFill>
              </a:rPr>
              <a:t>rip</a:t>
            </a:r>
            <a:r>
              <a:rPr lang="en-US" dirty="0"/>
              <a:t> are stored on the stack</a:t>
            </a:r>
          </a:p>
          <a:p>
            <a:r>
              <a:rPr lang="en-US" dirty="0"/>
              <a:t>What prevents a program/function from writing/changing those values?</a:t>
            </a:r>
          </a:p>
          <a:p>
            <a:pPr lvl="1"/>
            <a:r>
              <a:rPr lang="en-US" dirty="0"/>
              <a:t>What would happen if they did?</a:t>
            </a:r>
          </a:p>
        </p:txBody>
      </p:sp>
      <p:sp>
        <p:nvSpPr>
          <p:cNvPr id="4" name="Slide Number Placeholder 3"/>
          <p:cNvSpPr>
            <a:spLocks noGrp="1"/>
          </p:cNvSpPr>
          <p:nvPr>
            <p:ph type="sldNum" sz="quarter" idx="12"/>
          </p:nvPr>
        </p:nvSpPr>
        <p:spPr/>
        <p:txBody>
          <a:bodyPr/>
          <a:lstStyle/>
          <a:p>
            <a:fld id="{FCFB7E3C-6220-8942-988C-3F6E25750AD7}" type="slidenum">
              <a:rPr lang="en-US" smtClean="0"/>
              <a:t>61</a:t>
            </a:fld>
            <a:endParaRPr lang="en-US"/>
          </a:p>
        </p:txBody>
      </p:sp>
    </p:spTree>
    <p:extLst>
      <p:ext uri="{BB962C8B-B14F-4D97-AF65-F5344CB8AC3E}">
        <p14:creationId xmlns:p14="http://schemas.microsoft.com/office/powerpoint/2010/main" val="147790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953" y="305134"/>
            <a:ext cx="4524005" cy="5464070"/>
          </a:xfrm>
        </p:spPr>
        <p:txBody>
          <a:bodyPr>
            <a:noAutofit/>
          </a:bodyPr>
          <a:lstStyle/>
          <a:p>
            <a:pPr marL="0" indent="0">
              <a:buNone/>
            </a:pPr>
            <a:r>
              <a:rPr lang="en-US" sz="2000" dirty="0">
                <a:solidFill>
                  <a:schemeClr val="tx2"/>
                </a:solidFill>
                <a:latin typeface="Consolas" charset="0"/>
                <a:ea typeface="Consolas" charset="0"/>
                <a:cs typeface="Consolas" charset="0"/>
              </a:rPr>
              <a:t>#include </a:t>
            </a:r>
            <a:r>
              <a:rPr lang="en-US" sz="2000" dirty="0">
                <a:solidFill>
                  <a:schemeClr val="accent3"/>
                </a:solidFill>
                <a:latin typeface="Consolas" charset="0"/>
                <a:ea typeface="Consolas" charset="0"/>
                <a:cs typeface="Consolas" charset="0"/>
              </a:rPr>
              <a:t>&lt;</a:t>
            </a:r>
            <a:r>
              <a:rPr lang="en-US" sz="2000" dirty="0" err="1">
                <a:solidFill>
                  <a:schemeClr val="accent3"/>
                </a:solidFill>
                <a:latin typeface="Consolas" charset="0"/>
                <a:ea typeface="Consolas" charset="0"/>
                <a:cs typeface="Consolas" charset="0"/>
              </a:rPr>
              <a:t>string.h</a:t>
            </a:r>
            <a:r>
              <a:rPr lang="en-US" sz="2000" dirty="0">
                <a:solidFill>
                  <a:schemeClr val="accent3"/>
                </a:solidFill>
                <a:latin typeface="Consolas" charset="0"/>
                <a:ea typeface="Consolas" charset="0"/>
                <a:cs typeface="Consolas" charset="0"/>
              </a:rPr>
              <a:t>&gt;</a:t>
            </a:r>
          </a:p>
          <a:p>
            <a:pPr marL="0" indent="0">
              <a:buNone/>
            </a:pPr>
            <a:r>
              <a:rPr lang="en-US" sz="2000" dirty="0">
                <a:solidFill>
                  <a:schemeClr val="tx2"/>
                </a:solidFill>
                <a:latin typeface="Consolas" charset="0"/>
                <a:ea typeface="Consolas" charset="0"/>
                <a:cs typeface="Consolas" charset="0"/>
              </a:rPr>
              <a:t>#include </a:t>
            </a:r>
            <a:r>
              <a:rPr lang="en-US" sz="2000" dirty="0">
                <a:solidFill>
                  <a:schemeClr val="accent3"/>
                </a:solidFill>
                <a:latin typeface="Consolas" charset="0"/>
                <a:ea typeface="Consolas" charset="0"/>
                <a:cs typeface="Consolas" charset="0"/>
              </a:rPr>
              <a:t>&lt;</a:t>
            </a:r>
            <a:r>
              <a:rPr lang="en-US" sz="2000" dirty="0" err="1">
                <a:solidFill>
                  <a:schemeClr val="accent3"/>
                </a:solidFill>
                <a:latin typeface="Consolas" charset="0"/>
                <a:ea typeface="Consolas" charset="0"/>
                <a:cs typeface="Consolas" charset="0"/>
              </a:rPr>
              <a:t>stdio.h</a:t>
            </a:r>
            <a:r>
              <a:rPr lang="en-US" sz="2000" dirty="0">
                <a:solidFill>
                  <a:schemeClr val="accent3"/>
                </a:solidFill>
                <a:latin typeface="Consolas" charset="0"/>
                <a:ea typeface="Consolas" charset="0"/>
                <a:cs typeface="Consolas" charset="0"/>
              </a:rPr>
              <a:t>&gt;</a:t>
            </a:r>
          </a:p>
          <a:p>
            <a:pPr marL="0" indent="0">
              <a:buNone/>
            </a:pPr>
            <a:r>
              <a:rPr lang="en-US" sz="2000" dirty="0">
                <a:solidFill>
                  <a:schemeClr val="tx2"/>
                </a:solidFill>
                <a:latin typeface="Consolas" charset="0"/>
                <a:ea typeface="Consolas" charset="0"/>
                <a:cs typeface="Consolas" charset="0"/>
              </a:rPr>
              <a:t>void</a:t>
            </a:r>
            <a:r>
              <a:rPr lang="en-US" sz="2000" dirty="0">
                <a:latin typeface="Consolas" charset="0"/>
                <a:ea typeface="Consolas" charset="0"/>
                <a:cs typeface="Consolas" charset="0"/>
              </a:rPr>
              <a:t> </a:t>
            </a:r>
            <a:r>
              <a:rPr lang="en-US" sz="2000" dirty="0" err="1">
                <a:solidFill>
                  <a:schemeClr val="accent2"/>
                </a:solidFill>
                <a:latin typeface="Consolas" charset="0"/>
                <a:ea typeface="Consolas" charset="0"/>
                <a:cs typeface="Consolas" charset="0"/>
              </a:rPr>
              <a:t>mycpy</a:t>
            </a:r>
            <a:r>
              <a:rPr lang="en-US" sz="2000" dirty="0">
                <a:latin typeface="Consolas" charset="0"/>
                <a:ea typeface="Consolas" charset="0"/>
                <a:cs typeface="Consolas" charset="0"/>
              </a:rPr>
              <a:t>(</a:t>
            </a:r>
            <a:r>
              <a:rPr lang="en-US" sz="2000" dirty="0">
                <a:solidFill>
                  <a:schemeClr val="tx2"/>
                </a:solidFill>
                <a:latin typeface="Consolas" charset="0"/>
                <a:ea typeface="Consolas" charset="0"/>
                <a:cs typeface="Consolas" charset="0"/>
              </a:rPr>
              <a:t>char* </a:t>
            </a:r>
            <a:r>
              <a:rPr lang="en-US" sz="2000" dirty="0" err="1">
                <a:solidFill>
                  <a:schemeClr val="accent2"/>
                </a:solidFill>
                <a:latin typeface="Consolas" charset="0"/>
                <a:ea typeface="Consolas" charset="0"/>
                <a:cs typeface="Consolas" charset="0"/>
              </a:rPr>
              <a:t>str</a:t>
            </a:r>
            <a:r>
              <a:rPr lang="en-US" sz="2000" dirty="0">
                <a:latin typeface="Consolas" charset="0"/>
                <a:ea typeface="Consolas" charset="0"/>
                <a:cs typeface="Consolas" charset="0"/>
              </a:rPr>
              <a:t>)</a:t>
            </a:r>
          </a:p>
          <a:p>
            <a:pPr marL="0" indent="0">
              <a:buNone/>
            </a:pPr>
            <a:r>
              <a:rPr lang="en-US" sz="2000" dirty="0">
                <a:latin typeface="Consolas" charset="0"/>
                <a:ea typeface="Consolas" charset="0"/>
                <a:cs typeface="Consolas" charset="0"/>
              </a:rPr>
              <a:t>{</a:t>
            </a:r>
          </a:p>
          <a:p>
            <a:pPr marL="0" indent="0">
              <a:buNone/>
            </a:pPr>
            <a:r>
              <a:rPr lang="en-US" sz="2000" dirty="0">
                <a:latin typeface="Consolas" charset="0"/>
                <a:ea typeface="Consolas" charset="0"/>
                <a:cs typeface="Consolas" charset="0"/>
              </a:rPr>
              <a:t>  </a:t>
            </a:r>
            <a:r>
              <a:rPr lang="en-US" sz="2000" dirty="0">
                <a:solidFill>
                  <a:schemeClr val="tx2"/>
                </a:solidFill>
                <a:latin typeface="Consolas" charset="0"/>
                <a:ea typeface="Consolas" charset="0"/>
                <a:cs typeface="Consolas" charset="0"/>
              </a:rPr>
              <a:t>char</a:t>
            </a:r>
            <a:r>
              <a:rPr lang="en-US" sz="2000" dirty="0">
                <a:latin typeface="Consolas" charset="0"/>
                <a:ea typeface="Consolas" charset="0"/>
                <a:cs typeface="Consolas" charset="0"/>
              </a:rPr>
              <a:t> </a:t>
            </a:r>
            <a:r>
              <a:rPr lang="en-US" sz="2000" dirty="0">
                <a:solidFill>
                  <a:schemeClr val="accent2"/>
                </a:solidFill>
                <a:latin typeface="Consolas" charset="0"/>
                <a:ea typeface="Consolas" charset="0"/>
                <a:cs typeface="Consolas" charset="0"/>
              </a:rPr>
              <a:t>foo</a:t>
            </a:r>
            <a:r>
              <a:rPr lang="en-US" sz="2000" dirty="0">
                <a:latin typeface="Consolas" charset="0"/>
                <a:ea typeface="Consolas" charset="0"/>
                <a:cs typeface="Consolas" charset="0"/>
              </a:rPr>
              <a:t>[4];</a:t>
            </a:r>
          </a:p>
          <a:p>
            <a:pPr marL="0" indent="0">
              <a:buNone/>
            </a:pPr>
            <a:r>
              <a:rPr lang="en-US" sz="2000" dirty="0">
                <a:latin typeface="Consolas" charset="0"/>
                <a:ea typeface="Consolas" charset="0"/>
                <a:cs typeface="Consolas" charset="0"/>
              </a:rPr>
              <a:t>  </a:t>
            </a:r>
            <a:r>
              <a:rPr lang="en-US" sz="2000" dirty="0" err="1">
                <a:latin typeface="Consolas" charset="0"/>
                <a:ea typeface="Consolas" charset="0"/>
                <a:cs typeface="Consolas" charset="0"/>
              </a:rPr>
              <a:t>strcpy</a:t>
            </a:r>
            <a:r>
              <a:rPr lang="en-US" sz="2000" dirty="0">
                <a:latin typeface="Consolas" charset="0"/>
                <a:ea typeface="Consolas" charset="0"/>
                <a:cs typeface="Consolas" charset="0"/>
              </a:rPr>
              <a:t>(foo, </a:t>
            </a:r>
            <a:r>
              <a:rPr lang="en-US" sz="2000" dirty="0" err="1">
                <a:latin typeface="Consolas" charset="0"/>
                <a:ea typeface="Consolas" charset="0"/>
                <a:cs typeface="Consolas" charset="0"/>
              </a:rPr>
              <a:t>str</a:t>
            </a:r>
            <a:r>
              <a:rPr lang="en-US" sz="2000" dirty="0">
                <a:latin typeface="Consolas" charset="0"/>
                <a:ea typeface="Consolas" charset="0"/>
                <a:cs typeface="Consolas" charset="0"/>
              </a:rPr>
              <a:t>);</a:t>
            </a:r>
          </a:p>
          <a:p>
            <a:pPr marL="0" indent="0">
              <a:buNone/>
            </a:pPr>
            <a:r>
              <a:rPr lang="en-US" sz="2000" dirty="0">
                <a:latin typeface="Consolas" charset="0"/>
                <a:ea typeface="Consolas" charset="0"/>
                <a:cs typeface="Consolas" charset="0"/>
              </a:rPr>
              <a:t>}</a:t>
            </a:r>
          </a:p>
          <a:p>
            <a:pPr marL="0" indent="0">
              <a:buNone/>
            </a:pPr>
            <a:r>
              <a:rPr lang="en-US" sz="2000" dirty="0" err="1">
                <a:solidFill>
                  <a:schemeClr val="tx2"/>
                </a:solidFill>
                <a:latin typeface="Consolas" charset="0"/>
                <a:ea typeface="Consolas" charset="0"/>
                <a:cs typeface="Consolas" charset="0"/>
              </a:rPr>
              <a:t>int</a:t>
            </a:r>
            <a:r>
              <a:rPr lang="en-US" sz="2000" dirty="0">
                <a:latin typeface="Consolas" charset="0"/>
                <a:ea typeface="Consolas" charset="0"/>
                <a:cs typeface="Consolas" charset="0"/>
              </a:rPr>
              <a:t> </a:t>
            </a:r>
            <a:r>
              <a:rPr lang="en-US" sz="2000" dirty="0">
                <a:solidFill>
                  <a:schemeClr val="accent2"/>
                </a:solidFill>
                <a:latin typeface="Consolas" charset="0"/>
                <a:ea typeface="Consolas" charset="0"/>
                <a:cs typeface="Consolas" charset="0"/>
              </a:rPr>
              <a:t>main</a:t>
            </a:r>
            <a:r>
              <a:rPr lang="en-US" sz="2000" dirty="0">
                <a:latin typeface="Consolas" charset="0"/>
                <a:ea typeface="Consolas" charset="0"/>
                <a:cs typeface="Consolas" charset="0"/>
              </a:rPr>
              <a:t>(</a:t>
            </a:r>
            <a:r>
              <a:rPr lang="en-US" sz="2000" dirty="0" err="1">
                <a:solidFill>
                  <a:schemeClr val="tx2"/>
                </a:solidFill>
                <a:latin typeface="Consolas" charset="0"/>
                <a:ea typeface="Consolas" charset="0"/>
                <a:cs typeface="Consolas" charset="0"/>
              </a:rPr>
              <a:t>int</a:t>
            </a:r>
            <a:r>
              <a:rPr lang="en-US" sz="2000" dirty="0">
                <a:latin typeface="Consolas" charset="0"/>
                <a:ea typeface="Consolas" charset="0"/>
                <a:cs typeface="Consolas" charset="0"/>
              </a:rPr>
              <a:t> </a:t>
            </a:r>
            <a:r>
              <a:rPr lang="en-US" sz="2000" dirty="0" err="1">
                <a:solidFill>
                  <a:schemeClr val="accent2"/>
                </a:solidFill>
                <a:latin typeface="Consolas" charset="0"/>
                <a:ea typeface="Consolas" charset="0"/>
                <a:cs typeface="Consolas" charset="0"/>
              </a:rPr>
              <a:t>argc</a:t>
            </a:r>
            <a:r>
              <a:rPr lang="en-US" sz="2000" dirty="0">
                <a:latin typeface="Consolas" charset="0"/>
                <a:ea typeface="Consolas" charset="0"/>
                <a:cs typeface="Consolas" charset="0"/>
              </a:rPr>
              <a:t>, </a:t>
            </a:r>
            <a:r>
              <a:rPr lang="en-US" sz="2000" dirty="0">
                <a:solidFill>
                  <a:schemeClr val="tx2"/>
                </a:solidFill>
                <a:latin typeface="Consolas" charset="0"/>
                <a:ea typeface="Consolas" charset="0"/>
                <a:cs typeface="Consolas" charset="0"/>
              </a:rPr>
              <a:t>char** </a:t>
            </a:r>
            <a:r>
              <a:rPr lang="en-US" sz="2000" dirty="0" err="1">
                <a:solidFill>
                  <a:schemeClr val="accent2"/>
                </a:solidFill>
                <a:latin typeface="Consolas" charset="0"/>
                <a:ea typeface="Consolas" charset="0"/>
                <a:cs typeface="Consolas" charset="0"/>
              </a:rPr>
              <a:t>argv</a:t>
            </a:r>
            <a:r>
              <a:rPr lang="en-US" sz="2000" dirty="0">
                <a:latin typeface="Consolas" charset="0"/>
                <a:ea typeface="Consolas" charset="0"/>
                <a:cs typeface="Consolas" charset="0"/>
              </a:rPr>
              <a:t>)</a:t>
            </a:r>
          </a:p>
          <a:p>
            <a:pPr marL="0" indent="0">
              <a:buNone/>
            </a:pPr>
            <a:r>
              <a:rPr lang="en-US" sz="2000" dirty="0">
                <a:latin typeface="Consolas" charset="0"/>
                <a:ea typeface="Consolas" charset="0"/>
                <a:cs typeface="Consolas" charset="0"/>
              </a:rPr>
              <a:t>{</a:t>
            </a:r>
          </a:p>
          <a:p>
            <a:pPr marL="0" indent="0">
              <a:buNone/>
            </a:pPr>
            <a:r>
              <a:rPr lang="en-US" sz="2000" dirty="0">
                <a:latin typeface="Consolas" charset="0"/>
                <a:ea typeface="Consolas" charset="0"/>
                <a:cs typeface="Consolas" charset="0"/>
              </a:rPr>
              <a:t>  </a:t>
            </a:r>
            <a:r>
              <a:rPr lang="en-US" sz="2000" dirty="0" err="1">
                <a:latin typeface="Consolas" charset="0"/>
                <a:ea typeface="Consolas" charset="0"/>
                <a:cs typeface="Consolas" charset="0"/>
              </a:rPr>
              <a:t>mycpy</a:t>
            </a:r>
            <a:r>
              <a:rPr lang="en-US" sz="2000" dirty="0">
                <a:latin typeface="Consolas" charset="0"/>
                <a:ea typeface="Consolas" charset="0"/>
                <a:cs typeface="Consolas" charset="0"/>
              </a:rPr>
              <a:t>(</a:t>
            </a:r>
            <a:r>
              <a:rPr lang="en-US" sz="2000" dirty="0" err="1">
                <a:latin typeface="Consolas" charset="0"/>
                <a:ea typeface="Consolas" charset="0"/>
                <a:cs typeface="Consolas" charset="0"/>
              </a:rPr>
              <a:t>argv</a:t>
            </a:r>
            <a:r>
              <a:rPr lang="en-US" sz="2000" dirty="0">
                <a:latin typeface="Consolas" charset="0"/>
                <a:ea typeface="Consolas" charset="0"/>
                <a:cs typeface="Consolas" charset="0"/>
              </a:rPr>
              <a:t>[1]);</a:t>
            </a:r>
          </a:p>
          <a:p>
            <a:pPr marL="0" indent="0">
              <a:buNone/>
            </a:pPr>
            <a:r>
              <a:rPr lang="en-US" sz="2000" dirty="0">
                <a:latin typeface="Consolas" charset="0"/>
                <a:ea typeface="Consolas" charset="0"/>
                <a:cs typeface="Consolas" charset="0"/>
              </a:rPr>
              <a:t>  </a:t>
            </a:r>
            <a:r>
              <a:rPr lang="en-US" sz="2000" dirty="0" err="1">
                <a:latin typeface="Consolas" charset="0"/>
                <a:ea typeface="Consolas" charset="0"/>
                <a:cs typeface="Consolas" charset="0"/>
              </a:rPr>
              <a:t>printf</a:t>
            </a:r>
            <a:r>
              <a:rPr lang="en-US" sz="2000" dirty="0">
                <a:latin typeface="Consolas" charset="0"/>
                <a:ea typeface="Consolas" charset="0"/>
                <a:cs typeface="Consolas" charset="0"/>
              </a:rPr>
              <a:t>(</a:t>
            </a:r>
            <a:r>
              <a:rPr lang="en-US" sz="2000" dirty="0">
                <a:solidFill>
                  <a:schemeClr val="accent4"/>
                </a:solidFill>
                <a:latin typeface="Consolas" charset="0"/>
                <a:ea typeface="Consolas" charset="0"/>
                <a:cs typeface="Consolas" charset="0"/>
              </a:rPr>
              <a:t>"After"</a:t>
            </a:r>
            <a:r>
              <a:rPr lang="en-US" sz="2000" dirty="0">
                <a:latin typeface="Consolas" charset="0"/>
                <a:ea typeface="Consolas" charset="0"/>
                <a:cs typeface="Consolas" charset="0"/>
              </a:rPr>
              <a:t>);</a:t>
            </a:r>
          </a:p>
          <a:p>
            <a:pPr marL="0" indent="0">
              <a:buNone/>
            </a:pPr>
            <a:r>
              <a:rPr lang="en-US" sz="2000" dirty="0">
                <a:latin typeface="Consolas" charset="0"/>
                <a:ea typeface="Consolas" charset="0"/>
                <a:cs typeface="Consolas" charset="0"/>
              </a:rPr>
              <a:t>  </a:t>
            </a:r>
            <a:r>
              <a:rPr lang="en-US" sz="2000" dirty="0">
                <a:solidFill>
                  <a:schemeClr val="tx2"/>
                </a:solidFill>
                <a:latin typeface="Consolas" charset="0"/>
                <a:ea typeface="Consolas" charset="0"/>
                <a:cs typeface="Consolas" charset="0"/>
              </a:rPr>
              <a:t>return</a:t>
            </a:r>
            <a:r>
              <a:rPr lang="en-US" sz="2000" dirty="0">
                <a:latin typeface="Consolas" charset="0"/>
                <a:ea typeface="Consolas" charset="0"/>
                <a:cs typeface="Consolas" charset="0"/>
              </a:rPr>
              <a:t> 0;</a:t>
            </a:r>
          </a:p>
          <a:p>
            <a:pPr marL="0" indent="0">
              <a:buNone/>
            </a:pPr>
            <a:r>
              <a:rPr lang="en-US" sz="2000" dirty="0">
                <a:latin typeface="Consolas" charset="0"/>
                <a:ea typeface="Consolas" charset="0"/>
                <a:cs typeface="Consolas" charset="0"/>
              </a:rPr>
              <a:t>}</a:t>
            </a:r>
          </a:p>
        </p:txBody>
      </p:sp>
      <p:sp>
        <p:nvSpPr>
          <p:cNvPr id="4" name="Slide Number Placeholder 3"/>
          <p:cNvSpPr>
            <a:spLocks noGrp="1"/>
          </p:cNvSpPr>
          <p:nvPr>
            <p:ph type="sldNum" sz="quarter" idx="12"/>
          </p:nvPr>
        </p:nvSpPr>
        <p:spPr/>
        <p:txBody>
          <a:bodyPr/>
          <a:lstStyle/>
          <a:p>
            <a:fld id="{FCFB7E3C-6220-8942-988C-3F6E25750AD7}" type="slidenum">
              <a:rPr lang="en-US" smtClean="0"/>
              <a:t>62</a:t>
            </a:fld>
            <a:endParaRPr lang="en-US"/>
          </a:p>
        </p:txBody>
      </p:sp>
      <p:sp>
        <p:nvSpPr>
          <p:cNvPr id="6" name="Content Placeholder 2"/>
          <p:cNvSpPr txBox="1">
            <a:spLocks/>
          </p:cNvSpPr>
          <p:nvPr/>
        </p:nvSpPr>
        <p:spPr>
          <a:xfrm>
            <a:off x="5068261" y="-37322"/>
            <a:ext cx="5832763" cy="689532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,0x20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r>
              <a:rPr lang="en-US" sz="1500" dirty="0" err="1">
                <a:solidFill>
                  <a:schemeClr val="tx2"/>
                </a:solidFill>
                <a:latin typeface="Consolas" charset="0"/>
                <a:ea typeface="Consolas" charset="0"/>
                <a:cs typeface="Consolas" charset="0"/>
              </a:rPr>
              <a:t>rdi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rsi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rdx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550 &lt;</a:t>
            </a:r>
            <a:r>
              <a:rPr lang="en-US" sz="1500" dirty="0" err="1">
                <a:solidFill>
                  <a:schemeClr val="accent2"/>
                </a:solidFill>
                <a:latin typeface="Consolas" charset="0"/>
                <a:ea typeface="Consolas" charset="0"/>
                <a:cs typeface="Consolas" charset="0"/>
              </a:rPr>
              <a:t>strcpy</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nop</a:t>
            </a:r>
            <a:endParaRPr lang="en-US" sz="1500" dirty="0">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a:p>
            <a:pPr marL="0" indent="0">
              <a:lnSpc>
                <a:spcPct val="80000"/>
              </a:lnSpc>
              <a:buNone/>
            </a:pPr>
            <a:r>
              <a:rPr lang="en-US" sz="1500" dirty="0">
                <a:solidFill>
                  <a:schemeClr val="accent2"/>
                </a:solidFill>
                <a:latin typeface="Consolas" charset="0"/>
                <a:ea typeface="Consolas" charset="0"/>
                <a:cs typeface="Consolas" charset="0"/>
              </a:rPr>
              <a:t>main</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DWORD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r>
              <a:rPr lang="en-US" sz="1500" dirty="0" err="1">
                <a:solidFill>
                  <a:schemeClr val="tx2"/>
                </a:solidFill>
                <a:latin typeface="Consolas" charset="0"/>
                <a:ea typeface="Consolas" charset="0"/>
                <a:cs typeface="Consolas" charset="0"/>
              </a:rPr>
              <a:t>edi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r>
              <a:rPr lang="en-US" sz="1500" dirty="0" err="1">
                <a:solidFill>
                  <a:schemeClr val="tx2"/>
                </a:solidFill>
                <a:latin typeface="Consolas" charset="0"/>
                <a:ea typeface="Consolas" charset="0"/>
                <a:cs typeface="Consolas" charset="0"/>
              </a:rPr>
              <a:t>rsi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add </a:t>
            </a:r>
            <a:r>
              <a:rPr lang="en-US" sz="1500" dirty="0">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,0x8</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68a &lt;</a:t>
            </a: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rdi</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rip</a:t>
            </a:r>
            <a:r>
              <a:rPr lang="en-US" sz="1500" dirty="0">
                <a:latin typeface="Consolas" charset="0"/>
                <a:ea typeface="Consolas" charset="0"/>
                <a:cs typeface="Consolas" charset="0"/>
              </a:rPr>
              <a:t>+0x9f]</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call 560 &lt;</a:t>
            </a:r>
            <a:r>
              <a:rPr lang="en-US" sz="1500" dirty="0" err="1">
                <a:solidFill>
                  <a:schemeClr val="accent2"/>
                </a:solidFill>
                <a:latin typeface="Consolas" charset="0"/>
                <a:ea typeface="Consolas" charset="0"/>
                <a:cs typeface="Consolas" charset="0"/>
              </a:rPr>
              <a:t>printf</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p:txBody>
      </p:sp>
      <p:sp>
        <p:nvSpPr>
          <p:cNvPr id="2" name="TextBox 1">
            <a:extLst>
              <a:ext uri="{FF2B5EF4-FFF2-40B4-BE49-F238E27FC236}">
                <a16:creationId xmlns:a16="http://schemas.microsoft.com/office/drawing/2014/main" id="{13902182-1301-0C46-B639-DC8561A9DAC0}"/>
              </a:ext>
            </a:extLst>
          </p:cNvPr>
          <p:cNvSpPr txBox="1"/>
          <p:nvPr/>
        </p:nvSpPr>
        <p:spPr>
          <a:xfrm>
            <a:off x="0" y="6048575"/>
            <a:ext cx="5169159" cy="307777"/>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gcc</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fno</a:t>
            </a:r>
            <a:r>
              <a:rPr lang="en-US" sz="1400" dirty="0">
                <a:latin typeface="Consolas" panose="020B0609020204030204" pitchFamily="49" charset="0"/>
                <a:cs typeface="Consolas" panose="020B0609020204030204" pitchFamily="49" charset="0"/>
              </a:rPr>
              <a:t>-stack-protector </a:t>
            </a:r>
            <a:r>
              <a:rPr lang="en-US" sz="1400" dirty="0" err="1">
                <a:latin typeface="Consolas" panose="020B0609020204030204" pitchFamily="49" charset="0"/>
                <a:cs typeface="Consolas" panose="020B0609020204030204" pitchFamily="49" charset="0"/>
              </a:rPr>
              <a:t>overflow.c</a:t>
            </a:r>
            <a:endParaRPr lang="en-US" sz="1400" dirty="0">
              <a:latin typeface="Consolas" panose="020B0609020204030204" pitchFamily="49" charset="0"/>
              <a:cs typeface="Consolas" panose="020B0609020204030204" pitchFamily="49" charset="0"/>
            </a:endParaRPr>
          </a:p>
        </p:txBody>
      </p:sp>
      <p:sp>
        <p:nvSpPr>
          <p:cNvPr id="5" name="Rectangle 4">
            <a:extLst>
              <a:ext uri="{FF2B5EF4-FFF2-40B4-BE49-F238E27FC236}">
                <a16:creationId xmlns:a16="http://schemas.microsoft.com/office/drawing/2014/main" id="{2DE2A954-41A8-2441-B35F-C2A5933B9EE2}"/>
              </a:ext>
            </a:extLst>
          </p:cNvPr>
          <p:cNvSpPr/>
          <p:nvPr/>
        </p:nvSpPr>
        <p:spPr>
          <a:xfrm>
            <a:off x="6524017" y="6356352"/>
            <a:ext cx="511265"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Tree>
    <p:extLst>
      <p:ext uri="{BB962C8B-B14F-4D97-AF65-F5344CB8AC3E}">
        <p14:creationId xmlns:p14="http://schemas.microsoft.com/office/powerpoint/2010/main" val="1363793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6">
                                            <p:txEl>
                                              <p:pRg st="20" end="20"/>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6">
                                            <p:txEl>
                                              <p:pRg st="21" end="21"/>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6">
                                            <p:txEl>
                                              <p:pRg st="22" end="22"/>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6">
                                            <p:txEl>
                                              <p:pRg st="23" end="23"/>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6">
                                            <p:txEl>
                                              <p:pRg st="24" end="24"/>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6">
                                            <p:txEl>
                                              <p:pRg st="25" end="25"/>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6">
                                            <p:txEl>
                                              <p:pRg st="26" end="26"/>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6">
                                            <p:txEl>
                                              <p:pRg st="27" end="27"/>
                                            </p:txEl>
                                          </p:spTgt>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6">
                                            <p:txEl>
                                              <p:pRg st="28" end="28"/>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6">
                                            <p:txEl>
                                              <p:pRg st="29" end="2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8AF04BE-32EE-6248-8609-7F4A06399501}"/>
              </a:ext>
            </a:extLst>
          </p:cNvPr>
          <p:cNvSpPr/>
          <p:nvPr/>
        </p:nvSpPr>
        <p:spPr>
          <a:xfrm>
            <a:off x="224039" y="6356352"/>
            <a:ext cx="2677781"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graphicFrame>
        <p:nvGraphicFramePr>
          <p:cNvPr id="5" name="Content Placeholder 4"/>
          <p:cNvGraphicFramePr>
            <a:graphicFrameLocks noGrp="1"/>
          </p:cNvGraphicFramePr>
          <p:nvPr>
            <p:ph idx="1"/>
          </p:nvPr>
        </p:nvGraphicFramePr>
        <p:xfrm>
          <a:off x="479672" y="93884"/>
          <a:ext cx="2831284" cy="42672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0"/>
                  </a:ext>
                </a:extLst>
              </a:tr>
              <a:tr h="254088">
                <a:tc>
                  <a:txBody>
                    <a:bodyPr/>
                    <a:lstStyle/>
                    <a:p>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1"/>
                  </a:ext>
                </a:extLst>
              </a:tr>
              <a:tr h="254088">
                <a:tc>
                  <a:txBody>
                    <a:bodyPr/>
                    <a:lstStyle/>
                    <a:p>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2"/>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3"/>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4"/>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5"/>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6"/>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7"/>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8"/>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9"/>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0"/>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1"/>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2"/>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3"/>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63</a:t>
            </a:fld>
            <a:endParaRPr lang="en-US"/>
          </a:p>
        </p:txBody>
      </p:sp>
      <p:sp>
        <p:nvSpPr>
          <p:cNvPr id="17" name="Content Placeholder 2"/>
          <p:cNvSpPr txBox="1">
            <a:spLocks/>
          </p:cNvSpPr>
          <p:nvPr/>
        </p:nvSpPr>
        <p:spPr>
          <a:xfrm>
            <a:off x="5657723" y="0"/>
            <a:ext cx="6225066" cy="7386298"/>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,0x20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r>
              <a:rPr lang="en-US" sz="1500" dirty="0" err="1">
                <a:solidFill>
                  <a:schemeClr val="tx2"/>
                </a:solidFill>
                <a:latin typeface="Consolas" charset="0"/>
                <a:ea typeface="Consolas" charset="0"/>
                <a:cs typeface="Consolas" charset="0"/>
              </a:rPr>
              <a:t>rdi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rsi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rdx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550 &lt;</a:t>
            </a:r>
            <a:r>
              <a:rPr lang="en-US" sz="1500" dirty="0" err="1">
                <a:solidFill>
                  <a:schemeClr val="accent2"/>
                </a:solidFill>
                <a:latin typeface="Consolas" charset="0"/>
                <a:ea typeface="Consolas" charset="0"/>
                <a:cs typeface="Consolas" charset="0"/>
              </a:rPr>
              <a:t>strcpy</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nop</a:t>
            </a:r>
            <a:endParaRPr lang="en-US" sz="1500" dirty="0">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a:p>
            <a:pPr marL="0" indent="0">
              <a:lnSpc>
                <a:spcPct val="80000"/>
              </a:lnSpc>
              <a:buNone/>
            </a:pPr>
            <a:r>
              <a:rPr lang="en-US" sz="1500" dirty="0">
                <a:solidFill>
                  <a:schemeClr val="accent2"/>
                </a:solidFill>
                <a:latin typeface="Consolas" charset="0"/>
                <a:ea typeface="Consolas" charset="0"/>
                <a:cs typeface="Consolas" charset="0"/>
              </a:rPr>
              <a:t>main</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DWORD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r>
              <a:rPr lang="en-US" sz="1500" dirty="0" err="1">
                <a:solidFill>
                  <a:schemeClr val="tx2"/>
                </a:solidFill>
                <a:latin typeface="Consolas" charset="0"/>
                <a:ea typeface="Consolas" charset="0"/>
                <a:cs typeface="Consolas" charset="0"/>
              </a:rPr>
              <a:t>edi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r>
              <a:rPr lang="en-US" sz="1500" dirty="0" err="1">
                <a:solidFill>
                  <a:schemeClr val="tx2"/>
                </a:solidFill>
                <a:latin typeface="Consolas" charset="0"/>
                <a:ea typeface="Consolas" charset="0"/>
                <a:cs typeface="Consolas" charset="0"/>
              </a:rPr>
              <a:t>rsi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add </a:t>
            </a:r>
            <a:r>
              <a:rPr lang="en-US" sz="1500" dirty="0">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,0x8</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68a &lt;</a:t>
            </a: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rdi</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rip</a:t>
            </a:r>
            <a:r>
              <a:rPr lang="en-US" sz="1500" dirty="0">
                <a:latin typeface="Consolas" charset="0"/>
                <a:ea typeface="Consolas" charset="0"/>
                <a:cs typeface="Consolas" charset="0"/>
              </a:rPr>
              <a:t>+0x9f]</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call 560 &lt;</a:t>
            </a:r>
            <a:r>
              <a:rPr lang="en-US" sz="1500" dirty="0" err="1">
                <a:solidFill>
                  <a:schemeClr val="accent2"/>
                </a:solidFill>
                <a:latin typeface="Consolas" charset="0"/>
                <a:ea typeface="Consolas" charset="0"/>
                <a:cs typeface="Consolas" charset="0"/>
              </a:rPr>
              <a:t>printf</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p:txBody>
      </p:sp>
      <p:sp>
        <p:nvSpPr>
          <p:cNvPr id="18" name="Right Arrow 17"/>
          <p:cNvSpPr/>
          <p:nvPr/>
        </p:nvSpPr>
        <p:spPr>
          <a:xfrm>
            <a:off x="73862" y="71024"/>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3" name="Right Arrow 12"/>
          <p:cNvSpPr/>
          <p:nvPr/>
        </p:nvSpPr>
        <p:spPr>
          <a:xfrm>
            <a:off x="5403314" y="3297258"/>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graphicFrame>
        <p:nvGraphicFramePr>
          <p:cNvPr id="20" name="Table 19">
            <a:extLst>
              <a:ext uri="{FF2B5EF4-FFF2-40B4-BE49-F238E27FC236}">
                <a16:creationId xmlns:a16="http://schemas.microsoft.com/office/drawing/2014/main" id="{5C3C3E4F-65A2-E648-ABE6-913BA9C88F9E}"/>
              </a:ext>
            </a:extLst>
          </p:cNvPr>
          <p:cNvGraphicFramePr>
            <a:graphicFrameLocks noGrp="1"/>
          </p:cNvGraphicFramePr>
          <p:nvPr/>
        </p:nvGraphicFramePr>
        <p:xfrm>
          <a:off x="45510" y="4483047"/>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4"/>
                  </a:ext>
                </a:extLst>
              </a:tr>
            </a:tbl>
          </a:graphicData>
        </a:graphic>
      </p:graphicFrame>
      <p:sp>
        <p:nvSpPr>
          <p:cNvPr id="21" name="Rectangle 20">
            <a:extLst>
              <a:ext uri="{FF2B5EF4-FFF2-40B4-BE49-F238E27FC236}">
                <a16:creationId xmlns:a16="http://schemas.microsoft.com/office/drawing/2014/main" id="{44CE0E5C-6CA5-0B4E-B222-917075BAEA82}"/>
              </a:ext>
            </a:extLst>
          </p:cNvPr>
          <p:cNvSpPr/>
          <p:nvPr/>
        </p:nvSpPr>
        <p:spPr>
          <a:xfrm>
            <a:off x="6524017" y="6356352"/>
            <a:ext cx="511265"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3" name="TextBox 2">
            <a:extLst>
              <a:ext uri="{FF2B5EF4-FFF2-40B4-BE49-F238E27FC236}">
                <a16:creationId xmlns:a16="http://schemas.microsoft.com/office/drawing/2014/main" id="{4E4A9DD0-C22E-4E47-935B-863AB70F42E7}"/>
              </a:ext>
            </a:extLst>
          </p:cNvPr>
          <p:cNvSpPr txBox="1"/>
          <p:nvPr/>
        </p:nvSpPr>
        <p:spPr>
          <a:xfrm>
            <a:off x="6485460" y="6581001"/>
            <a:ext cx="3443229" cy="276999"/>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a.out</a:t>
            </a:r>
            <a:r>
              <a:rPr lang="en-US" sz="1200" dirty="0">
                <a:latin typeface="Consolas" panose="020B0609020204030204" pitchFamily="49" charset="0"/>
                <a:cs typeface="Consolas" panose="020B0609020204030204" pitchFamily="49" charset="0"/>
              </a:rPr>
              <a:t> "I Love Security!!!"</a:t>
            </a:r>
          </a:p>
        </p:txBody>
      </p:sp>
    </p:spTree>
    <p:extLst>
      <p:ext uri="{BB962C8B-B14F-4D97-AF65-F5344CB8AC3E}">
        <p14:creationId xmlns:p14="http://schemas.microsoft.com/office/powerpoint/2010/main" val="3527938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3" grpId="0" animBg="1"/>
      <p:bldP spid="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8AF04BE-32EE-6248-8609-7F4A06399501}"/>
              </a:ext>
            </a:extLst>
          </p:cNvPr>
          <p:cNvSpPr/>
          <p:nvPr/>
        </p:nvSpPr>
        <p:spPr>
          <a:xfrm>
            <a:off x="224039" y="6356352"/>
            <a:ext cx="2677781"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graphicFrame>
        <p:nvGraphicFramePr>
          <p:cNvPr id="5" name="Content Placeholder 4"/>
          <p:cNvGraphicFramePr>
            <a:graphicFrameLocks noGrp="1"/>
          </p:cNvGraphicFramePr>
          <p:nvPr>
            <p:ph idx="1"/>
          </p:nvPr>
        </p:nvGraphicFramePr>
        <p:xfrm>
          <a:off x="479672" y="93884"/>
          <a:ext cx="2831284" cy="42672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0"/>
                  </a:ext>
                </a:extLst>
              </a:tr>
              <a:tr h="254088">
                <a:tc>
                  <a:txBody>
                    <a:bodyPr/>
                    <a:lstStyle/>
                    <a:p>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1"/>
                  </a:ext>
                </a:extLst>
              </a:tr>
              <a:tr h="254088">
                <a:tc>
                  <a:txBody>
                    <a:bodyPr/>
                    <a:lstStyle/>
                    <a:p>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2"/>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3"/>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4"/>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5"/>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6"/>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7"/>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8"/>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9"/>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0"/>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1"/>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2"/>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3"/>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64</a:t>
            </a:fld>
            <a:endParaRPr lang="en-US"/>
          </a:p>
        </p:txBody>
      </p:sp>
      <p:sp>
        <p:nvSpPr>
          <p:cNvPr id="17" name="Content Placeholder 2"/>
          <p:cNvSpPr txBox="1">
            <a:spLocks/>
          </p:cNvSpPr>
          <p:nvPr/>
        </p:nvSpPr>
        <p:spPr>
          <a:xfrm>
            <a:off x="5657723" y="0"/>
            <a:ext cx="6225066" cy="7386298"/>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,0x20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r>
              <a:rPr lang="en-US" sz="1500" dirty="0" err="1">
                <a:solidFill>
                  <a:schemeClr val="tx2"/>
                </a:solidFill>
                <a:latin typeface="Consolas" charset="0"/>
                <a:ea typeface="Consolas" charset="0"/>
                <a:cs typeface="Consolas" charset="0"/>
              </a:rPr>
              <a:t>rdi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rsi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rdx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550 &lt;</a:t>
            </a:r>
            <a:r>
              <a:rPr lang="en-US" sz="1500" dirty="0" err="1">
                <a:solidFill>
                  <a:schemeClr val="accent2"/>
                </a:solidFill>
                <a:latin typeface="Consolas" charset="0"/>
                <a:ea typeface="Consolas" charset="0"/>
                <a:cs typeface="Consolas" charset="0"/>
              </a:rPr>
              <a:t>strcpy</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nop</a:t>
            </a:r>
            <a:endParaRPr lang="en-US" sz="1500" dirty="0">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a:p>
            <a:pPr marL="0" indent="0">
              <a:lnSpc>
                <a:spcPct val="80000"/>
              </a:lnSpc>
              <a:buNone/>
            </a:pPr>
            <a:r>
              <a:rPr lang="en-US" sz="1500" dirty="0">
                <a:solidFill>
                  <a:schemeClr val="accent2"/>
                </a:solidFill>
                <a:latin typeface="Consolas" charset="0"/>
                <a:ea typeface="Consolas" charset="0"/>
                <a:cs typeface="Consolas" charset="0"/>
              </a:rPr>
              <a:t>main</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DWORD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r>
              <a:rPr lang="en-US" sz="1500" dirty="0" err="1">
                <a:solidFill>
                  <a:schemeClr val="tx2"/>
                </a:solidFill>
                <a:latin typeface="Consolas" charset="0"/>
                <a:ea typeface="Consolas" charset="0"/>
                <a:cs typeface="Consolas" charset="0"/>
              </a:rPr>
              <a:t>edi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r>
              <a:rPr lang="en-US" sz="1500" dirty="0" err="1">
                <a:solidFill>
                  <a:schemeClr val="tx2"/>
                </a:solidFill>
                <a:latin typeface="Consolas" charset="0"/>
                <a:ea typeface="Consolas" charset="0"/>
                <a:cs typeface="Consolas" charset="0"/>
              </a:rPr>
              <a:t>rsi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add </a:t>
            </a:r>
            <a:r>
              <a:rPr lang="en-US" sz="1500" dirty="0">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,0x8</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68a &lt;</a:t>
            </a: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rdi</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rip</a:t>
            </a:r>
            <a:r>
              <a:rPr lang="en-US" sz="1500" dirty="0">
                <a:latin typeface="Consolas" charset="0"/>
                <a:ea typeface="Consolas" charset="0"/>
                <a:cs typeface="Consolas" charset="0"/>
              </a:rPr>
              <a:t>+0x9f]</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call 560 &lt;</a:t>
            </a:r>
            <a:r>
              <a:rPr lang="en-US" sz="1500" dirty="0" err="1">
                <a:solidFill>
                  <a:schemeClr val="accent2"/>
                </a:solidFill>
                <a:latin typeface="Consolas" charset="0"/>
                <a:ea typeface="Consolas" charset="0"/>
                <a:cs typeface="Consolas" charset="0"/>
              </a:rPr>
              <a:t>printf</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p:txBody>
      </p:sp>
      <p:sp>
        <p:nvSpPr>
          <p:cNvPr id="18" name="Right Arrow 17"/>
          <p:cNvSpPr/>
          <p:nvPr/>
        </p:nvSpPr>
        <p:spPr>
          <a:xfrm>
            <a:off x="73862" y="71024"/>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3" name="Right Arrow 12"/>
          <p:cNvSpPr/>
          <p:nvPr/>
        </p:nvSpPr>
        <p:spPr>
          <a:xfrm>
            <a:off x="5403314" y="3297258"/>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graphicFrame>
        <p:nvGraphicFramePr>
          <p:cNvPr id="20" name="Table 19">
            <a:extLst>
              <a:ext uri="{FF2B5EF4-FFF2-40B4-BE49-F238E27FC236}">
                <a16:creationId xmlns:a16="http://schemas.microsoft.com/office/drawing/2014/main" id="{5C3C3E4F-65A2-E648-ABE6-913BA9C88F9E}"/>
              </a:ext>
            </a:extLst>
          </p:cNvPr>
          <p:cNvGraphicFramePr>
            <a:graphicFrameLocks noGrp="1"/>
          </p:cNvGraphicFramePr>
          <p:nvPr/>
        </p:nvGraphicFramePr>
        <p:xfrm>
          <a:off x="45510" y="4483047"/>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0x7fffffffde68</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0x2</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0x7fffffffdd88</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0x5555555546f0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0x5555555546ac</a:t>
                      </a:r>
                    </a:p>
                  </a:txBody>
                  <a:tcPr/>
                </a:tc>
                <a:extLst>
                  <a:ext uri="{0D108BD9-81ED-4DB2-BD59-A6C34878D82A}">
                    <a16:rowId xmlns:a16="http://schemas.microsoft.com/office/drawing/2014/main" val="10004"/>
                  </a:ext>
                </a:extLst>
              </a:tr>
            </a:tbl>
          </a:graphicData>
        </a:graphic>
      </p:graphicFrame>
      <p:sp>
        <p:nvSpPr>
          <p:cNvPr id="21" name="Rectangle 20">
            <a:extLst>
              <a:ext uri="{FF2B5EF4-FFF2-40B4-BE49-F238E27FC236}">
                <a16:creationId xmlns:a16="http://schemas.microsoft.com/office/drawing/2014/main" id="{44CE0E5C-6CA5-0B4E-B222-917075BAEA82}"/>
              </a:ext>
            </a:extLst>
          </p:cNvPr>
          <p:cNvSpPr/>
          <p:nvPr/>
        </p:nvSpPr>
        <p:spPr>
          <a:xfrm>
            <a:off x="6524017" y="6356352"/>
            <a:ext cx="511265"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3" name="TextBox 2">
            <a:extLst>
              <a:ext uri="{FF2B5EF4-FFF2-40B4-BE49-F238E27FC236}">
                <a16:creationId xmlns:a16="http://schemas.microsoft.com/office/drawing/2014/main" id="{4E4A9DD0-C22E-4E47-935B-863AB70F42E7}"/>
              </a:ext>
            </a:extLst>
          </p:cNvPr>
          <p:cNvSpPr txBox="1"/>
          <p:nvPr/>
        </p:nvSpPr>
        <p:spPr>
          <a:xfrm>
            <a:off x="6485460" y="6581001"/>
            <a:ext cx="3443229" cy="276999"/>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a.out</a:t>
            </a:r>
            <a:r>
              <a:rPr lang="en-US" sz="1200" dirty="0">
                <a:latin typeface="Consolas" panose="020B0609020204030204" pitchFamily="49" charset="0"/>
                <a:cs typeface="Consolas" panose="020B0609020204030204" pitchFamily="49" charset="0"/>
              </a:rPr>
              <a:t> "I Love Security!!!"</a:t>
            </a:r>
          </a:p>
        </p:txBody>
      </p:sp>
      <p:sp>
        <p:nvSpPr>
          <p:cNvPr id="11" name="TextBox 10">
            <a:extLst>
              <a:ext uri="{FF2B5EF4-FFF2-40B4-BE49-F238E27FC236}">
                <a16:creationId xmlns:a16="http://schemas.microsoft.com/office/drawing/2014/main" id="{227A5138-E976-7B47-BCA0-E2E373BE881C}"/>
              </a:ext>
            </a:extLst>
          </p:cNvPr>
          <p:cNvSpPr txBox="1"/>
          <p:nvPr/>
        </p:nvSpPr>
        <p:spPr>
          <a:xfrm>
            <a:off x="3036058" y="-78083"/>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0x7f..fdd88</a:t>
            </a:r>
          </a:p>
        </p:txBody>
      </p:sp>
    </p:spTree>
    <p:extLst>
      <p:ext uri="{BB962C8B-B14F-4D97-AF65-F5344CB8AC3E}">
        <p14:creationId xmlns:p14="http://schemas.microsoft.com/office/powerpoint/2010/main" val="41406155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8AF04BE-32EE-6248-8609-7F4A06399501}"/>
              </a:ext>
            </a:extLst>
          </p:cNvPr>
          <p:cNvSpPr/>
          <p:nvPr/>
        </p:nvSpPr>
        <p:spPr>
          <a:xfrm>
            <a:off x="224039" y="6356352"/>
            <a:ext cx="2677781"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graphicFrame>
        <p:nvGraphicFramePr>
          <p:cNvPr id="5" name="Content Placeholder 4"/>
          <p:cNvGraphicFramePr>
            <a:graphicFrameLocks noGrp="1"/>
          </p:cNvGraphicFramePr>
          <p:nvPr>
            <p:ph idx="1"/>
          </p:nvPr>
        </p:nvGraphicFramePr>
        <p:xfrm>
          <a:off x="479672" y="93884"/>
          <a:ext cx="2831284" cy="42672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254088">
                <a:tc>
                  <a:txBody>
                    <a:bodyPr/>
                    <a:lstStyle/>
                    <a:p>
                      <a:pPr algn="ctr"/>
                      <a:r>
                        <a:rPr lang="en-US" sz="1400" dirty="0">
                          <a:latin typeface="Consolas" charset="0"/>
                          <a:ea typeface="Consolas" charset="0"/>
                          <a:cs typeface="Consolas" charset="0"/>
                        </a:rPr>
                        <a:t>0x5555555546f0</a:t>
                      </a:r>
                    </a:p>
                  </a:txBody>
                  <a:tcPr/>
                </a:tc>
                <a:extLst>
                  <a:ext uri="{0D108BD9-81ED-4DB2-BD59-A6C34878D82A}">
                    <a16:rowId xmlns:a16="http://schemas.microsoft.com/office/drawing/2014/main" val="10000"/>
                  </a:ext>
                </a:extLst>
              </a:tr>
              <a:tr h="254088">
                <a:tc>
                  <a:txBody>
                    <a:bodyPr/>
                    <a:lstStyle/>
                    <a:p>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1"/>
                  </a:ext>
                </a:extLst>
              </a:tr>
              <a:tr h="254088">
                <a:tc>
                  <a:txBody>
                    <a:bodyPr/>
                    <a:lstStyle/>
                    <a:p>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2"/>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3"/>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4"/>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5"/>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6"/>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7"/>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8"/>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9"/>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0"/>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1"/>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2"/>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3"/>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65</a:t>
            </a:fld>
            <a:endParaRPr lang="en-US"/>
          </a:p>
        </p:txBody>
      </p:sp>
      <p:sp>
        <p:nvSpPr>
          <p:cNvPr id="17" name="Content Placeholder 2"/>
          <p:cNvSpPr txBox="1">
            <a:spLocks/>
          </p:cNvSpPr>
          <p:nvPr/>
        </p:nvSpPr>
        <p:spPr>
          <a:xfrm>
            <a:off x="5657723" y="0"/>
            <a:ext cx="6225066" cy="7386298"/>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,0x20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r>
              <a:rPr lang="en-US" sz="1500" dirty="0" err="1">
                <a:solidFill>
                  <a:schemeClr val="tx2"/>
                </a:solidFill>
                <a:latin typeface="Consolas" charset="0"/>
                <a:ea typeface="Consolas" charset="0"/>
                <a:cs typeface="Consolas" charset="0"/>
              </a:rPr>
              <a:t>rdi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rsi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rdx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550 &lt;</a:t>
            </a:r>
            <a:r>
              <a:rPr lang="en-US" sz="1500" dirty="0" err="1">
                <a:solidFill>
                  <a:schemeClr val="accent2"/>
                </a:solidFill>
                <a:latin typeface="Consolas" charset="0"/>
                <a:ea typeface="Consolas" charset="0"/>
                <a:cs typeface="Consolas" charset="0"/>
              </a:rPr>
              <a:t>strcpy</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nop</a:t>
            </a:r>
            <a:endParaRPr lang="en-US" sz="1500" dirty="0">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a:p>
            <a:pPr marL="0" indent="0">
              <a:lnSpc>
                <a:spcPct val="80000"/>
              </a:lnSpc>
              <a:buNone/>
            </a:pPr>
            <a:r>
              <a:rPr lang="en-US" sz="1500" dirty="0">
                <a:solidFill>
                  <a:schemeClr val="accent2"/>
                </a:solidFill>
                <a:latin typeface="Consolas" charset="0"/>
                <a:ea typeface="Consolas" charset="0"/>
                <a:cs typeface="Consolas" charset="0"/>
              </a:rPr>
              <a:t>main</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DWORD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r>
              <a:rPr lang="en-US" sz="1500" dirty="0" err="1">
                <a:solidFill>
                  <a:schemeClr val="tx2"/>
                </a:solidFill>
                <a:latin typeface="Consolas" charset="0"/>
                <a:ea typeface="Consolas" charset="0"/>
                <a:cs typeface="Consolas" charset="0"/>
              </a:rPr>
              <a:t>edi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r>
              <a:rPr lang="en-US" sz="1500" dirty="0" err="1">
                <a:solidFill>
                  <a:schemeClr val="tx2"/>
                </a:solidFill>
                <a:latin typeface="Consolas" charset="0"/>
                <a:ea typeface="Consolas" charset="0"/>
                <a:cs typeface="Consolas" charset="0"/>
              </a:rPr>
              <a:t>rsi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add </a:t>
            </a:r>
            <a:r>
              <a:rPr lang="en-US" sz="1500" dirty="0">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,0x8</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68a &lt;</a:t>
            </a: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rdi</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rip</a:t>
            </a:r>
            <a:r>
              <a:rPr lang="en-US" sz="1500" dirty="0">
                <a:latin typeface="Consolas" charset="0"/>
                <a:ea typeface="Consolas" charset="0"/>
                <a:cs typeface="Consolas" charset="0"/>
              </a:rPr>
              <a:t>+0x9f]</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call 560 &lt;</a:t>
            </a:r>
            <a:r>
              <a:rPr lang="en-US" sz="1500" dirty="0" err="1">
                <a:solidFill>
                  <a:schemeClr val="accent2"/>
                </a:solidFill>
                <a:latin typeface="Consolas" charset="0"/>
                <a:ea typeface="Consolas" charset="0"/>
                <a:cs typeface="Consolas" charset="0"/>
              </a:rPr>
              <a:t>printf</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p:txBody>
      </p:sp>
      <p:sp>
        <p:nvSpPr>
          <p:cNvPr id="18" name="Right Arrow 17"/>
          <p:cNvSpPr/>
          <p:nvPr/>
        </p:nvSpPr>
        <p:spPr>
          <a:xfrm>
            <a:off x="73862" y="375824"/>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3" name="Right Arrow 12"/>
          <p:cNvSpPr/>
          <p:nvPr/>
        </p:nvSpPr>
        <p:spPr>
          <a:xfrm>
            <a:off x="5403314" y="3541098"/>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graphicFrame>
        <p:nvGraphicFramePr>
          <p:cNvPr id="20" name="Table 19">
            <a:extLst>
              <a:ext uri="{FF2B5EF4-FFF2-40B4-BE49-F238E27FC236}">
                <a16:creationId xmlns:a16="http://schemas.microsoft.com/office/drawing/2014/main" id="{5C3C3E4F-65A2-E648-ABE6-913BA9C88F9E}"/>
              </a:ext>
            </a:extLst>
          </p:cNvPr>
          <p:cNvGraphicFramePr>
            <a:graphicFrameLocks noGrp="1"/>
          </p:cNvGraphicFramePr>
          <p:nvPr/>
        </p:nvGraphicFramePr>
        <p:xfrm>
          <a:off x="45510" y="4483047"/>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0x7fffffffde68</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0x2</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0x7fffffffdd80</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0x5555555546f0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0x5555555546ad</a:t>
                      </a:r>
                    </a:p>
                  </a:txBody>
                  <a:tcPr/>
                </a:tc>
                <a:extLst>
                  <a:ext uri="{0D108BD9-81ED-4DB2-BD59-A6C34878D82A}">
                    <a16:rowId xmlns:a16="http://schemas.microsoft.com/office/drawing/2014/main" val="10004"/>
                  </a:ext>
                </a:extLst>
              </a:tr>
            </a:tbl>
          </a:graphicData>
        </a:graphic>
      </p:graphicFrame>
      <p:sp>
        <p:nvSpPr>
          <p:cNvPr id="21" name="Rectangle 20">
            <a:extLst>
              <a:ext uri="{FF2B5EF4-FFF2-40B4-BE49-F238E27FC236}">
                <a16:creationId xmlns:a16="http://schemas.microsoft.com/office/drawing/2014/main" id="{44CE0E5C-6CA5-0B4E-B222-917075BAEA82}"/>
              </a:ext>
            </a:extLst>
          </p:cNvPr>
          <p:cNvSpPr/>
          <p:nvPr/>
        </p:nvSpPr>
        <p:spPr>
          <a:xfrm>
            <a:off x="6524017" y="6356352"/>
            <a:ext cx="511265"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3" name="TextBox 2">
            <a:extLst>
              <a:ext uri="{FF2B5EF4-FFF2-40B4-BE49-F238E27FC236}">
                <a16:creationId xmlns:a16="http://schemas.microsoft.com/office/drawing/2014/main" id="{4E4A9DD0-C22E-4E47-935B-863AB70F42E7}"/>
              </a:ext>
            </a:extLst>
          </p:cNvPr>
          <p:cNvSpPr txBox="1"/>
          <p:nvPr/>
        </p:nvSpPr>
        <p:spPr>
          <a:xfrm>
            <a:off x="6485460" y="6581001"/>
            <a:ext cx="3443229" cy="276999"/>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a.out</a:t>
            </a:r>
            <a:r>
              <a:rPr lang="en-US" sz="1200" dirty="0">
                <a:latin typeface="Consolas" panose="020B0609020204030204" pitchFamily="49" charset="0"/>
                <a:cs typeface="Consolas" panose="020B0609020204030204" pitchFamily="49" charset="0"/>
              </a:rPr>
              <a:t> "I Love Security!!!"</a:t>
            </a:r>
          </a:p>
        </p:txBody>
      </p:sp>
      <p:sp>
        <p:nvSpPr>
          <p:cNvPr id="11" name="TextBox 10">
            <a:extLst>
              <a:ext uri="{FF2B5EF4-FFF2-40B4-BE49-F238E27FC236}">
                <a16:creationId xmlns:a16="http://schemas.microsoft.com/office/drawing/2014/main" id="{227A5138-E976-7B47-BCA0-E2E373BE881C}"/>
              </a:ext>
            </a:extLst>
          </p:cNvPr>
          <p:cNvSpPr txBox="1"/>
          <p:nvPr/>
        </p:nvSpPr>
        <p:spPr>
          <a:xfrm>
            <a:off x="3036058" y="-78083"/>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0x7f..fdd88</a:t>
            </a:r>
          </a:p>
        </p:txBody>
      </p:sp>
      <p:sp>
        <p:nvSpPr>
          <p:cNvPr id="12" name="TextBox 11">
            <a:extLst>
              <a:ext uri="{FF2B5EF4-FFF2-40B4-BE49-F238E27FC236}">
                <a16:creationId xmlns:a16="http://schemas.microsoft.com/office/drawing/2014/main" id="{2D5CB6C3-271F-1942-A121-0DCD718FA33E}"/>
              </a:ext>
            </a:extLst>
          </p:cNvPr>
          <p:cNvSpPr txBox="1"/>
          <p:nvPr/>
        </p:nvSpPr>
        <p:spPr>
          <a:xfrm>
            <a:off x="3036057" y="19115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0x7f..fdd80</a:t>
            </a:r>
          </a:p>
        </p:txBody>
      </p:sp>
    </p:spTree>
    <p:extLst>
      <p:ext uri="{BB962C8B-B14F-4D97-AF65-F5344CB8AC3E}">
        <p14:creationId xmlns:p14="http://schemas.microsoft.com/office/powerpoint/2010/main" val="31462383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8AF04BE-32EE-6248-8609-7F4A06399501}"/>
              </a:ext>
            </a:extLst>
          </p:cNvPr>
          <p:cNvSpPr/>
          <p:nvPr/>
        </p:nvSpPr>
        <p:spPr>
          <a:xfrm>
            <a:off x="224039" y="6356352"/>
            <a:ext cx="2677781"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graphicFrame>
        <p:nvGraphicFramePr>
          <p:cNvPr id="5" name="Content Placeholder 4"/>
          <p:cNvGraphicFramePr>
            <a:graphicFrameLocks noGrp="1"/>
          </p:cNvGraphicFramePr>
          <p:nvPr>
            <p:ph idx="1"/>
          </p:nvPr>
        </p:nvGraphicFramePr>
        <p:xfrm>
          <a:off x="479672" y="93884"/>
          <a:ext cx="2831284" cy="42672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254088">
                <a:tc>
                  <a:txBody>
                    <a:bodyPr/>
                    <a:lstStyle/>
                    <a:p>
                      <a:pPr algn="ctr"/>
                      <a:r>
                        <a:rPr lang="en-US" sz="1400" dirty="0">
                          <a:latin typeface="Consolas" charset="0"/>
                          <a:ea typeface="Consolas" charset="0"/>
                          <a:cs typeface="Consolas" charset="0"/>
                        </a:rPr>
                        <a:t>0x5555555546f0</a:t>
                      </a:r>
                    </a:p>
                  </a:txBody>
                  <a:tcPr/>
                </a:tc>
                <a:extLst>
                  <a:ext uri="{0D108BD9-81ED-4DB2-BD59-A6C34878D82A}">
                    <a16:rowId xmlns:a16="http://schemas.microsoft.com/office/drawing/2014/main" val="10000"/>
                  </a:ext>
                </a:extLst>
              </a:tr>
              <a:tr h="254088">
                <a:tc>
                  <a:txBody>
                    <a:bodyPr/>
                    <a:lstStyle/>
                    <a:p>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1"/>
                  </a:ext>
                </a:extLst>
              </a:tr>
              <a:tr h="254088">
                <a:tc>
                  <a:txBody>
                    <a:bodyPr/>
                    <a:lstStyle/>
                    <a:p>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2"/>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3"/>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4"/>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5"/>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6"/>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7"/>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8"/>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9"/>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0"/>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1"/>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2"/>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3"/>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66</a:t>
            </a:fld>
            <a:endParaRPr lang="en-US"/>
          </a:p>
        </p:txBody>
      </p:sp>
      <p:sp>
        <p:nvSpPr>
          <p:cNvPr id="17" name="Content Placeholder 2"/>
          <p:cNvSpPr txBox="1">
            <a:spLocks/>
          </p:cNvSpPr>
          <p:nvPr/>
        </p:nvSpPr>
        <p:spPr>
          <a:xfrm>
            <a:off x="5657723" y="0"/>
            <a:ext cx="6225066" cy="7386298"/>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,0x20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r>
              <a:rPr lang="en-US" sz="1500" dirty="0" err="1">
                <a:solidFill>
                  <a:schemeClr val="tx2"/>
                </a:solidFill>
                <a:latin typeface="Consolas" charset="0"/>
                <a:ea typeface="Consolas" charset="0"/>
                <a:cs typeface="Consolas" charset="0"/>
              </a:rPr>
              <a:t>rdi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rsi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rdx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550 &lt;</a:t>
            </a:r>
            <a:r>
              <a:rPr lang="en-US" sz="1500" dirty="0" err="1">
                <a:solidFill>
                  <a:schemeClr val="accent2"/>
                </a:solidFill>
                <a:latin typeface="Consolas" charset="0"/>
                <a:ea typeface="Consolas" charset="0"/>
                <a:cs typeface="Consolas" charset="0"/>
              </a:rPr>
              <a:t>strcpy</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nop</a:t>
            </a:r>
            <a:endParaRPr lang="en-US" sz="1500" dirty="0">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a:p>
            <a:pPr marL="0" indent="0">
              <a:lnSpc>
                <a:spcPct val="80000"/>
              </a:lnSpc>
              <a:buNone/>
            </a:pPr>
            <a:r>
              <a:rPr lang="en-US" sz="1500" dirty="0">
                <a:solidFill>
                  <a:schemeClr val="accent2"/>
                </a:solidFill>
                <a:latin typeface="Consolas" charset="0"/>
                <a:ea typeface="Consolas" charset="0"/>
                <a:cs typeface="Consolas" charset="0"/>
              </a:rPr>
              <a:t>main</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DWORD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r>
              <a:rPr lang="en-US" sz="1500" dirty="0" err="1">
                <a:solidFill>
                  <a:schemeClr val="tx2"/>
                </a:solidFill>
                <a:latin typeface="Consolas" charset="0"/>
                <a:ea typeface="Consolas" charset="0"/>
                <a:cs typeface="Consolas" charset="0"/>
              </a:rPr>
              <a:t>edi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r>
              <a:rPr lang="en-US" sz="1500" dirty="0" err="1">
                <a:solidFill>
                  <a:schemeClr val="tx2"/>
                </a:solidFill>
                <a:latin typeface="Consolas" charset="0"/>
                <a:ea typeface="Consolas" charset="0"/>
                <a:cs typeface="Consolas" charset="0"/>
              </a:rPr>
              <a:t>rsi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add </a:t>
            </a:r>
            <a:r>
              <a:rPr lang="en-US" sz="1500" dirty="0">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,0x8</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68a &lt;</a:t>
            </a: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rdi</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rip</a:t>
            </a:r>
            <a:r>
              <a:rPr lang="en-US" sz="1500" dirty="0">
                <a:latin typeface="Consolas" charset="0"/>
                <a:ea typeface="Consolas" charset="0"/>
                <a:cs typeface="Consolas" charset="0"/>
              </a:rPr>
              <a:t>+0x9f]</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call 560 &lt;</a:t>
            </a:r>
            <a:r>
              <a:rPr lang="en-US" sz="1500" dirty="0" err="1">
                <a:solidFill>
                  <a:schemeClr val="accent2"/>
                </a:solidFill>
                <a:latin typeface="Consolas" charset="0"/>
                <a:ea typeface="Consolas" charset="0"/>
                <a:cs typeface="Consolas" charset="0"/>
              </a:rPr>
              <a:t>printf</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p:txBody>
      </p:sp>
      <p:sp>
        <p:nvSpPr>
          <p:cNvPr id="18" name="Right Arrow 17"/>
          <p:cNvSpPr/>
          <p:nvPr/>
        </p:nvSpPr>
        <p:spPr>
          <a:xfrm>
            <a:off x="73862" y="375824"/>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3" name="Right Arrow 12"/>
          <p:cNvSpPr/>
          <p:nvPr/>
        </p:nvSpPr>
        <p:spPr>
          <a:xfrm>
            <a:off x="5403314" y="3774778"/>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graphicFrame>
        <p:nvGraphicFramePr>
          <p:cNvPr id="20" name="Table 19">
            <a:extLst>
              <a:ext uri="{FF2B5EF4-FFF2-40B4-BE49-F238E27FC236}">
                <a16:creationId xmlns:a16="http://schemas.microsoft.com/office/drawing/2014/main" id="{5C3C3E4F-65A2-E648-ABE6-913BA9C88F9E}"/>
              </a:ext>
            </a:extLst>
          </p:cNvPr>
          <p:cNvGraphicFramePr>
            <a:graphicFrameLocks noGrp="1"/>
          </p:cNvGraphicFramePr>
          <p:nvPr/>
        </p:nvGraphicFramePr>
        <p:xfrm>
          <a:off x="45510" y="4483047"/>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0x7fffffffde68</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0x2</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0x7fffffffdd80</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0x7fffffffdd80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0x5555555546b0</a:t>
                      </a:r>
                    </a:p>
                  </a:txBody>
                  <a:tcPr/>
                </a:tc>
                <a:extLst>
                  <a:ext uri="{0D108BD9-81ED-4DB2-BD59-A6C34878D82A}">
                    <a16:rowId xmlns:a16="http://schemas.microsoft.com/office/drawing/2014/main" val="10004"/>
                  </a:ext>
                </a:extLst>
              </a:tr>
            </a:tbl>
          </a:graphicData>
        </a:graphic>
      </p:graphicFrame>
      <p:sp>
        <p:nvSpPr>
          <p:cNvPr id="21" name="Rectangle 20">
            <a:extLst>
              <a:ext uri="{FF2B5EF4-FFF2-40B4-BE49-F238E27FC236}">
                <a16:creationId xmlns:a16="http://schemas.microsoft.com/office/drawing/2014/main" id="{44CE0E5C-6CA5-0B4E-B222-917075BAEA82}"/>
              </a:ext>
            </a:extLst>
          </p:cNvPr>
          <p:cNvSpPr/>
          <p:nvPr/>
        </p:nvSpPr>
        <p:spPr>
          <a:xfrm>
            <a:off x="6524017" y="6356352"/>
            <a:ext cx="511265"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3" name="TextBox 2">
            <a:extLst>
              <a:ext uri="{FF2B5EF4-FFF2-40B4-BE49-F238E27FC236}">
                <a16:creationId xmlns:a16="http://schemas.microsoft.com/office/drawing/2014/main" id="{4E4A9DD0-C22E-4E47-935B-863AB70F42E7}"/>
              </a:ext>
            </a:extLst>
          </p:cNvPr>
          <p:cNvSpPr txBox="1"/>
          <p:nvPr/>
        </p:nvSpPr>
        <p:spPr>
          <a:xfrm>
            <a:off x="6485460" y="6581001"/>
            <a:ext cx="3443229" cy="276999"/>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a.out</a:t>
            </a:r>
            <a:r>
              <a:rPr lang="en-US" sz="1200" dirty="0">
                <a:latin typeface="Consolas" panose="020B0609020204030204" pitchFamily="49" charset="0"/>
                <a:cs typeface="Consolas" panose="020B0609020204030204" pitchFamily="49" charset="0"/>
              </a:rPr>
              <a:t> "I Love Security!!!"</a:t>
            </a:r>
          </a:p>
        </p:txBody>
      </p:sp>
      <p:sp>
        <p:nvSpPr>
          <p:cNvPr id="11" name="TextBox 10">
            <a:extLst>
              <a:ext uri="{FF2B5EF4-FFF2-40B4-BE49-F238E27FC236}">
                <a16:creationId xmlns:a16="http://schemas.microsoft.com/office/drawing/2014/main" id="{227A5138-E976-7B47-BCA0-E2E373BE881C}"/>
              </a:ext>
            </a:extLst>
          </p:cNvPr>
          <p:cNvSpPr txBox="1"/>
          <p:nvPr/>
        </p:nvSpPr>
        <p:spPr>
          <a:xfrm>
            <a:off x="3036058" y="-78083"/>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0x7f..fdd88</a:t>
            </a:r>
          </a:p>
        </p:txBody>
      </p:sp>
      <p:sp>
        <p:nvSpPr>
          <p:cNvPr id="12" name="TextBox 11">
            <a:extLst>
              <a:ext uri="{FF2B5EF4-FFF2-40B4-BE49-F238E27FC236}">
                <a16:creationId xmlns:a16="http://schemas.microsoft.com/office/drawing/2014/main" id="{2D5CB6C3-271F-1942-A121-0DCD718FA33E}"/>
              </a:ext>
            </a:extLst>
          </p:cNvPr>
          <p:cNvSpPr txBox="1"/>
          <p:nvPr/>
        </p:nvSpPr>
        <p:spPr>
          <a:xfrm>
            <a:off x="3036057" y="19115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0x7f..fdd80</a:t>
            </a:r>
          </a:p>
        </p:txBody>
      </p:sp>
    </p:spTree>
    <p:extLst>
      <p:ext uri="{BB962C8B-B14F-4D97-AF65-F5344CB8AC3E}">
        <p14:creationId xmlns:p14="http://schemas.microsoft.com/office/powerpoint/2010/main" val="7282065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8AF04BE-32EE-6248-8609-7F4A06399501}"/>
              </a:ext>
            </a:extLst>
          </p:cNvPr>
          <p:cNvSpPr/>
          <p:nvPr/>
        </p:nvSpPr>
        <p:spPr>
          <a:xfrm>
            <a:off x="224039" y="6356352"/>
            <a:ext cx="2677781"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graphicFrame>
        <p:nvGraphicFramePr>
          <p:cNvPr id="5" name="Content Placeholder 4"/>
          <p:cNvGraphicFramePr>
            <a:graphicFrameLocks noGrp="1"/>
          </p:cNvGraphicFramePr>
          <p:nvPr>
            <p:ph idx="1"/>
          </p:nvPr>
        </p:nvGraphicFramePr>
        <p:xfrm>
          <a:off x="479672" y="93884"/>
          <a:ext cx="2831284" cy="42672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254088">
                <a:tc>
                  <a:txBody>
                    <a:bodyPr/>
                    <a:lstStyle/>
                    <a:p>
                      <a:pPr algn="ctr"/>
                      <a:r>
                        <a:rPr lang="en-US" sz="1400" dirty="0">
                          <a:latin typeface="Consolas" charset="0"/>
                          <a:ea typeface="Consolas" charset="0"/>
                          <a:cs typeface="Consolas" charset="0"/>
                        </a:rPr>
                        <a:t>0x5555555546f0</a:t>
                      </a:r>
                    </a:p>
                  </a:txBody>
                  <a:tcPr/>
                </a:tc>
                <a:extLst>
                  <a:ext uri="{0D108BD9-81ED-4DB2-BD59-A6C34878D82A}">
                    <a16:rowId xmlns:a16="http://schemas.microsoft.com/office/drawing/2014/main" val="10000"/>
                  </a:ext>
                </a:extLst>
              </a:tr>
              <a:tr h="254088">
                <a:tc>
                  <a:txBody>
                    <a:bodyPr/>
                    <a:lstStyle/>
                    <a:p>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1"/>
                  </a:ext>
                </a:extLst>
              </a:tr>
              <a:tr h="254088">
                <a:tc>
                  <a:txBody>
                    <a:bodyPr/>
                    <a:lstStyle/>
                    <a:p>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2"/>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3"/>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4"/>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5"/>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6"/>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7"/>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8"/>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9"/>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0"/>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1"/>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2"/>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3"/>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67</a:t>
            </a:fld>
            <a:endParaRPr lang="en-US"/>
          </a:p>
        </p:txBody>
      </p:sp>
      <p:sp>
        <p:nvSpPr>
          <p:cNvPr id="17" name="Content Placeholder 2"/>
          <p:cNvSpPr txBox="1">
            <a:spLocks/>
          </p:cNvSpPr>
          <p:nvPr/>
        </p:nvSpPr>
        <p:spPr>
          <a:xfrm>
            <a:off x="5657723" y="0"/>
            <a:ext cx="6225066" cy="7386298"/>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,0x20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r>
              <a:rPr lang="en-US" sz="1500" dirty="0" err="1">
                <a:solidFill>
                  <a:schemeClr val="tx2"/>
                </a:solidFill>
                <a:latin typeface="Consolas" charset="0"/>
                <a:ea typeface="Consolas" charset="0"/>
                <a:cs typeface="Consolas" charset="0"/>
              </a:rPr>
              <a:t>rdi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rsi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rdx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550 &lt;</a:t>
            </a:r>
            <a:r>
              <a:rPr lang="en-US" sz="1500" dirty="0" err="1">
                <a:solidFill>
                  <a:schemeClr val="accent2"/>
                </a:solidFill>
                <a:latin typeface="Consolas" charset="0"/>
                <a:ea typeface="Consolas" charset="0"/>
                <a:cs typeface="Consolas" charset="0"/>
              </a:rPr>
              <a:t>strcpy</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nop</a:t>
            </a:r>
            <a:endParaRPr lang="en-US" sz="1500" dirty="0">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a:p>
            <a:pPr marL="0" indent="0">
              <a:lnSpc>
                <a:spcPct val="80000"/>
              </a:lnSpc>
              <a:buNone/>
            </a:pPr>
            <a:r>
              <a:rPr lang="en-US" sz="1500" dirty="0">
                <a:solidFill>
                  <a:schemeClr val="accent2"/>
                </a:solidFill>
                <a:latin typeface="Consolas" charset="0"/>
                <a:ea typeface="Consolas" charset="0"/>
                <a:cs typeface="Consolas" charset="0"/>
              </a:rPr>
              <a:t>main</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DWORD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r>
              <a:rPr lang="en-US" sz="1500" dirty="0" err="1">
                <a:solidFill>
                  <a:schemeClr val="tx2"/>
                </a:solidFill>
                <a:latin typeface="Consolas" charset="0"/>
                <a:ea typeface="Consolas" charset="0"/>
                <a:cs typeface="Consolas" charset="0"/>
              </a:rPr>
              <a:t>edi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r>
              <a:rPr lang="en-US" sz="1500" dirty="0" err="1">
                <a:solidFill>
                  <a:schemeClr val="tx2"/>
                </a:solidFill>
                <a:latin typeface="Consolas" charset="0"/>
                <a:ea typeface="Consolas" charset="0"/>
                <a:cs typeface="Consolas" charset="0"/>
              </a:rPr>
              <a:t>rsi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add </a:t>
            </a:r>
            <a:r>
              <a:rPr lang="en-US" sz="1500" dirty="0">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,0x8</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68a &lt;</a:t>
            </a: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rdi</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rip</a:t>
            </a:r>
            <a:r>
              <a:rPr lang="en-US" sz="1500" dirty="0">
                <a:latin typeface="Consolas" charset="0"/>
                <a:ea typeface="Consolas" charset="0"/>
                <a:cs typeface="Consolas" charset="0"/>
              </a:rPr>
              <a:t>+0x9f]</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call 560 &lt;</a:t>
            </a:r>
            <a:r>
              <a:rPr lang="en-US" sz="1500" dirty="0" err="1">
                <a:solidFill>
                  <a:schemeClr val="accent2"/>
                </a:solidFill>
                <a:latin typeface="Consolas" charset="0"/>
                <a:ea typeface="Consolas" charset="0"/>
                <a:cs typeface="Consolas" charset="0"/>
              </a:rPr>
              <a:t>printf</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p:txBody>
      </p:sp>
      <p:sp>
        <p:nvSpPr>
          <p:cNvPr id="18" name="Right Arrow 17"/>
          <p:cNvSpPr/>
          <p:nvPr/>
        </p:nvSpPr>
        <p:spPr>
          <a:xfrm>
            <a:off x="73862" y="375824"/>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3" name="Right Arrow 12"/>
          <p:cNvSpPr/>
          <p:nvPr/>
        </p:nvSpPr>
        <p:spPr>
          <a:xfrm>
            <a:off x="5403314" y="3998298"/>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graphicFrame>
        <p:nvGraphicFramePr>
          <p:cNvPr id="20" name="Table 19">
            <a:extLst>
              <a:ext uri="{FF2B5EF4-FFF2-40B4-BE49-F238E27FC236}">
                <a16:creationId xmlns:a16="http://schemas.microsoft.com/office/drawing/2014/main" id="{5C3C3E4F-65A2-E648-ABE6-913BA9C88F9E}"/>
              </a:ext>
            </a:extLst>
          </p:cNvPr>
          <p:cNvGraphicFramePr>
            <a:graphicFrameLocks noGrp="1"/>
          </p:cNvGraphicFramePr>
          <p:nvPr/>
        </p:nvGraphicFramePr>
        <p:xfrm>
          <a:off x="45510" y="4483047"/>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0x7fffffffde68</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0x2</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0x7fffffffdd70</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0x7fffffffdd80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0x5555555546b4</a:t>
                      </a:r>
                    </a:p>
                  </a:txBody>
                  <a:tcPr/>
                </a:tc>
                <a:extLst>
                  <a:ext uri="{0D108BD9-81ED-4DB2-BD59-A6C34878D82A}">
                    <a16:rowId xmlns:a16="http://schemas.microsoft.com/office/drawing/2014/main" val="10004"/>
                  </a:ext>
                </a:extLst>
              </a:tr>
            </a:tbl>
          </a:graphicData>
        </a:graphic>
      </p:graphicFrame>
      <p:sp>
        <p:nvSpPr>
          <p:cNvPr id="21" name="Rectangle 20">
            <a:extLst>
              <a:ext uri="{FF2B5EF4-FFF2-40B4-BE49-F238E27FC236}">
                <a16:creationId xmlns:a16="http://schemas.microsoft.com/office/drawing/2014/main" id="{44CE0E5C-6CA5-0B4E-B222-917075BAEA82}"/>
              </a:ext>
            </a:extLst>
          </p:cNvPr>
          <p:cNvSpPr/>
          <p:nvPr/>
        </p:nvSpPr>
        <p:spPr>
          <a:xfrm>
            <a:off x="6524017" y="6356352"/>
            <a:ext cx="511265"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3" name="TextBox 2">
            <a:extLst>
              <a:ext uri="{FF2B5EF4-FFF2-40B4-BE49-F238E27FC236}">
                <a16:creationId xmlns:a16="http://schemas.microsoft.com/office/drawing/2014/main" id="{4E4A9DD0-C22E-4E47-935B-863AB70F42E7}"/>
              </a:ext>
            </a:extLst>
          </p:cNvPr>
          <p:cNvSpPr txBox="1"/>
          <p:nvPr/>
        </p:nvSpPr>
        <p:spPr>
          <a:xfrm>
            <a:off x="6485460" y="6581001"/>
            <a:ext cx="3443229" cy="276999"/>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a.out</a:t>
            </a:r>
            <a:r>
              <a:rPr lang="en-US" sz="1200" dirty="0">
                <a:latin typeface="Consolas" panose="020B0609020204030204" pitchFamily="49" charset="0"/>
                <a:cs typeface="Consolas" panose="020B0609020204030204" pitchFamily="49" charset="0"/>
              </a:rPr>
              <a:t> "I Love Security!!!"</a:t>
            </a:r>
          </a:p>
        </p:txBody>
      </p:sp>
      <p:sp>
        <p:nvSpPr>
          <p:cNvPr id="11" name="TextBox 10">
            <a:extLst>
              <a:ext uri="{FF2B5EF4-FFF2-40B4-BE49-F238E27FC236}">
                <a16:creationId xmlns:a16="http://schemas.microsoft.com/office/drawing/2014/main" id="{227A5138-E976-7B47-BCA0-E2E373BE881C}"/>
              </a:ext>
            </a:extLst>
          </p:cNvPr>
          <p:cNvSpPr txBox="1"/>
          <p:nvPr/>
        </p:nvSpPr>
        <p:spPr>
          <a:xfrm>
            <a:off x="3036058" y="-78083"/>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0x7f..fdd88</a:t>
            </a:r>
          </a:p>
        </p:txBody>
      </p:sp>
      <p:sp>
        <p:nvSpPr>
          <p:cNvPr id="12" name="TextBox 11">
            <a:extLst>
              <a:ext uri="{FF2B5EF4-FFF2-40B4-BE49-F238E27FC236}">
                <a16:creationId xmlns:a16="http://schemas.microsoft.com/office/drawing/2014/main" id="{2D5CB6C3-271F-1942-A121-0DCD718FA33E}"/>
              </a:ext>
            </a:extLst>
          </p:cNvPr>
          <p:cNvSpPr txBox="1"/>
          <p:nvPr/>
        </p:nvSpPr>
        <p:spPr>
          <a:xfrm>
            <a:off x="3036057" y="19115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0x7f..fdd80</a:t>
            </a:r>
          </a:p>
        </p:txBody>
      </p:sp>
      <p:sp>
        <p:nvSpPr>
          <p:cNvPr id="14" name="Right Arrow 13">
            <a:extLst>
              <a:ext uri="{FF2B5EF4-FFF2-40B4-BE49-F238E27FC236}">
                <a16:creationId xmlns:a16="http://schemas.microsoft.com/office/drawing/2014/main" id="{23B13505-5E97-9141-8DF7-06118AC9BF3D}"/>
              </a:ext>
            </a:extLst>
          </p:cNvPr>
          <p:cNvSpPr/>
          <p:nvPr/>
        </p:nvSpPr>
        <p:spPr>
          <a:xfrm>
            <a:off x="73862" y="985424"/>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5" name="TextBox 14">
            <a:extLst>
              <a:ext uri="{FF2B5EF4-FFF2-40B4-BE49-F238E27FC236}">
                <a16:creationId xmlns:a16="http://schemas.microsoft.com/office/drawing/2014/main" id="{924BF496-C6C8-224E-AE95-A9A131EC51B4}"/>
              </a:ext>
            </a:extLst>
          </p:cNvPr>
          <p:cNvSpPr txBox="1"/>
          <p:nvPr/>
        </p:nvSpPr>
        <p:spPr>
          <a:xfrm>
            <a:off x="3036056" y="823617"/>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16" name="TextBox 15">
            <a:extLst>
              <a:ext uri="{FF2B5EF4-FFF2-40B4-BE49-F238E27FC236}">
                <a16:creationId xmlns:a16="http://schemas.microsoft.com/office/drawing/2014/main" id="{DECDC5E3-C732-0A49-803A-08E52871FE9A}"/>
              </a:ext>
            </a:extLst>
          </p:cNvPr>
          <p:cNvSpPr txBox="1"/>
          <p:nvPr/>
        </p:nvSpPr>
        <p:spPr>
          <a:xfrm>
            <a:off x="3036056" y="50738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0x7f..fdd74</a:t>
            </a:r>
          </a:p>
        </p:txBody>
      </p:sp>
    </p:spTree>
    <p:extLst>
      <p:ext uri="{BB962C8B-B14F-4D97-AF65-F5344CB8AC3E}">
        <p14:creationId xmlns:p14="http://schemas.microsoft.com/office/powerpoint/2010/main" val="35146849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8AF04BE-32EE-6248-8609-7F4A06399501}"/>
              </a:ext>
            </a:extLst>
          </p:cNvPr>
          <p:cNvSpPr/>
          <p:nvPr/>
        </p:nvSpPr>
        <p:spPr>
          <a:xfrm>
            <a:off x="224039" y="6356352"/>
            <a:ext cx="2677781"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graphicFrame>
        <p:nvGraphicFramePr>
          <p:cNvPr id="5" name="Content Placeholder 4"/>
          <p:cNvGraphicFramePr>
            <a:graphicFrameLocks noGrp="1"/>
          </p:cNvGraphicFramePr>
          <p:nvPr>
            <p:ph idx="1"/>
          </p:nvPr>
        </p:nvGraphicFramePr>
        <p:xfrm>
          <a:off x="479672" y="93884"/>
          <a:ext cx="2831284" cy="42672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254088">
                <a:tc>
                  <a:txBody>
                    <a:bodyPr/>
                    <a:lstStyle/>
                    <a:p>
                      <a:pPr algn="ctr"/>
                      <a:r>
                        <a:rPr lang="en-US" sz="1400" dirty="0">
                          <a:latin typeface="Consolas" charset="0"/>
                          <a:ea typeface="Consolas" charset="0"/>
                          <a:cs typeface="Consolas" charset="0"/>
                        </a:rPr>
                        <a:t>0x5555555546f0</a:t>
                      </a:r>
                    </a:p>
                  </a:txBody>
                  <a:tcPr/>
                </a:tc>
                <a:extLst>
                  <a:ext uri="{0D108BD9-81ED-4DB2-BD59-A6C34878D82A}">
                    <a16:rowId xmlns:a16="http://schemas.microsoft.com/office/drawing/2014/main" val="10000"/>
                  </a:ext>
                </a:extLst>
              </a:tr>
              <a:tr h="254088">
                <a:tc>
                  <a:txBody>
                    <a:bodyPr/>
                    <a:lstStyle/>
                    <a:p>
                      <a:pPr algn="ctr"/>
                      <a:r>
                        <a:rPr lang="en-US" sz="1400" dirty="0">
                          <a:latin typeface="Consolas" charset="0"/>
                          <a:ea typeface="Consolas" charset="0"/>
                          <a:cs typeface="Consolas" charset="0"/>
                        </a:rPr>
                        <a:t>0x2</a:t>
                      </a:r>
                    </a:p>
                  </a:txBody>
                  <a:tcPr/>
                </a:tc>
                <a:extLst>
                  <a:ext uri="{0D108BD9-81ED-4DB2-BD59-A6C34878D82A}">
                    <a16:rowId xmlns:a16="http://schemas.microsoft.com/office/drawing/2014/main" val="10001"/>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2"/>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3"/>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4"/>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5"/>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6"/>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7"/>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8"/>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9"/>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0"/>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1"/>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2"/>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3"/>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68</a:t>
            </a:fld>
            <a:endParaRPr lang="en-US"/>
          </a:p>
        </p:txBody>
      </p:sp>
      <p:sp>
        <p:nvSpPr>
          <p:cNvPr id="17" name="Content Placeholder 2"/>
          <p:cNvSpPr txBox="1">
            <a:spLocks/>
          </p:cNvSpPr>
          <p:nvPr/>
        </p:nvSpPr>
        <p:spPr>
          <a:xfrm>
            <a:off x="5657723" y="0"/>
            <a:ext cx="6225066" cy="7386298"/>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,0x20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r>
              <a:rPr lang="en-US" sz="1500" dirty="0" err="1">
                <a:solidFill>
                  <a:schemeClr val="tx2"/>
                </a:solidFill>
                <a:latin typeface="Consolas" charset="0"/>
                <a:ea typeface="Consolas" charset="0"/>
                <a:cs typeface="Consolas" charset="0"/>
              </a:rPr>
              <a:t>rdi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rsi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rdx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550 &lt;</a:t>
            </a:r>
            <a:r>
              <a:rPr lang="en-US" sz="1500" dirty="0" err="1">
                <a:solidFill>
                  <a:schemeClr val="accent2"/>
                </a:solidFill>
                <a:latin typeface="Consolas" charset="0"/>
                <a:ea typeface="Consolas" charset="0"/>
                <a:cs typeface="Consolas" charset="0"/>
              </a:rPr>
              <a:t>strcpy</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nop</a:t>
            </a:r>
            <a:endParaRPr lang="en-US" sz="1500" dirty="0">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a:p>
            <a:pPr marL="0" indent="0">
              <a:lnSpc>
                <a:spcPct val="80000"/>
              </a:lnSpc>
              <a:buNone/>
            </a:pPr>
            <a:r>
              <a:rPr lang="en-US" sz="1500" dirty="0">
                <a:solidFill>
                  <a:schemeClr val="accent2"/>
                </a:solidFill>
                <a:latin typeface="Consolas" charset="0"/>
                <a:ea typeface="Consolas" charset="0"/>
                <a:cs typeface="Consolas" charset="0"/>
              </a:rPr>
              <a:t>main</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DWORD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r>
              <a:rPr lang="en-US" sz="1500" dirty="0" err="1">
                <a:solidFill>
                  <a:schemeClr val="tx2"/>
                </a:solidFill>
                <a:latin typeface="Consolas" charset="0"/>
                <a:ea typeface="Consolas" charset="0"/>
                <a:cs typeface="Consolas" charset="0"/>
              </a:rPr>
              <a:t>edi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r>
              <a:rPr lang="en-US" sz="1500" dirty="0" err="1">
                <a:solidFill>
                  <a:schemeClr val="tx2"/>
                </a:solidFill>
                <a:latin typeface="Consolas" charset="0"/>
                <a:ea typeface="Consolas" charset="0"/>
                <a:cs typeface="Consolas" charset="0"/>
              </a:rPr>
              <a:t>rsi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add </a:t>
            </a:r>
            <a:r>
              <a:rPr lang="en-US" sz="1500" dirty="0">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,0x8</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68a &lt;</a:t>
            </a: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rdi</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rip</a:t>
            </a:r>
            <a:r>
              <a:rPr lang="en-US" sz="1500" dirty="0">
                <a:latin typeface="Consolas" charset="0"/>
                <a:ea typeface="Consolas" charset="0"/>
                <a:cs typeface="Consolas" charset="0"/>
              </a:rPr>
              <a:t>+0x9f]</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call 560 &lt;</a:t>
            </a:r>
            <a:r>
              <a:rPr lang="en-US" sz="1500" dirty="0" err="1">
                <a:solidFill>
                  <a:schemeClr val="accent2"/>
                </a:solidFill>
                <a:latin typeface="Consolas" charset="0"/>
                <a:ea typeface="Consolas" charset="0"/>
                <a:cs typeface="Consolas" charset="0"/>
              </a:rPr>
              <a:t>printf</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p:txBody>
      </p:sp>
      <p:sp>
        <p:nvSpPr>
          <p:cNvPr id="18" name="Right Arrow 17"/>
          <p:cNvSpPr/>
          <p:nvPr/>
        </p:nvSpPr>
        <p:spPr>
          <a:xfrm>
            <a:off x="73862" y="375824"/>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3" name="Right Arrow 12"/>
          <p:cNvSpPr/>
          <p:nvPr/>
        </p:nvSpPr>
        <p:spPr>
          <a:xfrm>
            <a:off x="5403314" y="4231565"/>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graphicFrame>
        <p:nvGraphicFramePr>
          <p:cNvPr id="20" name="Table 19">
            <a:extLst>
              <a:ext uri="{FF2B5EF4-FFF2-40B4-BE49-F238E27FC236}">
                <a16:creationId xmlns:a16="http://schemas.microsoft.com/office/drawing/2014/main" id="{5C3C3E4F-65A2-E648-ABE6-913BA9C88F9E}"/>
              </a:ext>
            </a:extLst>
          </p:cNvPr>
          <p:cNvGraphicFramePr>
            <a:graphicFrameLocks noGrp="1"/>
          </p:cNvGraphicFramePr>
          <p:nvPr/>
        </p:nvGraphicFramePr>
        <p:xfrm>
          <a:off x="45510" y="4483047"/>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0x7fffffffde68</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0x2</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0x7fffffffdd70</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0x7fffffffdd80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0x5555555546b7</a:t>
                      </a:r>
                    </a:p>
                  </a:txBody>
                  <a:tcPr/>
                </a:tc>
                <a:extLst>
                  <a:ext uri="{0D108BD9-81ED-4DB2-BD59-A6C34878D82A}">
                    <a16:rowId xmlns:a16="http://schemas.microsoft.com/office/drawing/2014/main" val="10004"/>
                  </a:ext>
                </a:extLst>
              </a:tr>
            </a:tbl>
          </a:graphicData>
        </a:graphic>
      </p:graphicFrame>
      <p:sp>
        <p:nvSpPr>
          <p:cNvPr id="21" name="Rectangle 20">
            <a:extLst>
              <a:ext uri="{FF2B5EF4-FFF2-40B4-BE49-F238E27FC236}">
                <a16:creationId xmlns:a16="http://schemas.microsoft.com/office/drawing/2014/main" id="{44CE0E5C-6CA5-0B4E-B222-917075BAEA82}"/>
              </a:ext>
            </a:extLst>
          </p:cNvPr>
          <p:cNvSpPr/>
          <p:nvPr/>
        </p:nvSpPr>
        <p:spPr>
          <a:xfrm>
            <a:off x="6524017" y="6356352"/>
            <a:ext cx="511265"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3" name="TextBox 2">
            <a:extLst>
              <a:ext uri="{FF2B5EF4-FFF2-40B4-BE49-F238E27FC236}">
                <a16:creationId xmlns:a16="http://schemas.microsoft.com/office/drawing/2014/main" id="{4E4A9DD0-C22E-4E47-935B-863AB70F42E7}"/>
              </a:ext>
            </a:extLst>
          </p:cNvPr>
          <p:cNvSpPr txBox="1"/>
          <p:nvPr/>
        </p:nvSpPr>
        <p:spPr>
          <a:xfrm>
            <a:off x="6485460" y="6581001"/>
            <a:ext cx="3443229" cy="276999"/>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a.out</a:t>
            </a:r>
            <a:r>
              <a:rPr lang="en-US" sz="1200" dirty="0">
                <a:latin typeface="Consolas" panose="020B0609020204030204" pitchFamily="49" charset="0"/>
                <a:cs typeface="Consolas" panose="020B0609020204030204" pitchFamily="49" charset="0"/>
              </a:rPr>
              <a:t> "I Love Security!!!"</a:t>
            </a:r>
          </a:p>
        </p:txBody>
      </p:sp>
      <p:sp>
        <p:nvSpPr>
          <p:cNvPr id="11" name="TextBox 10">
            <a:extLst>
              <a:ext uri="{FF2B5EF4-FFF2-40B4-BE49-F238E27FC236}">
                <a16:creationId xmlns:a16="http://schemas.microsoft.com/office/drawing/2014/main" id="{227A5138-E976-7B47-BCA0-E2E373BE881C}"/>
              </a:ext>
            </a:extLst>
          </p:cNvPr>
          <p:cNvSpPr txBox="1"/>
          <p:nvPr/>
        </p:nvSpPr>
        <p:spPr>
          <a:xfrm>
            <a:off x="3036058" y="-78083"/>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0x7f..fdd88</a:t>
            </a:r>
          </a:p>
        </p:txBody>
      </p:sp>
      <p:sp>
        <p:nvSpPr>
          <p:cNvPr id="12" name="TextBox 11">
            <a:extLst>
              <a:ext uri="{FF2B5EF4-FFF2-40B4-BE49-F238E27FC236}">
                <a16:creationId xmlns:a16="http://schemas.microsoft.com/office/drawing/2014/main" id="{2D5CB6C3-271F-1942-A121-0DCD718FA33E}"/>
              </a:ext>
            </a:extLst>
          </p:cNvPr>
          <p:cNvSpPr txBox="1"/>
          <p:nvPr/>
        </p:nvSpPr>
        <p:spPr>
          <a:xfrm>
            <a:off x="3036057" y="19115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0x7f..fdd80</a:t>
            </a:r>
          </a:p>
        </p:txBody>
      </p:sp>
      <p:sp>
        <p:nvSpPr>
          <p:cNvPr id="14" name="Right Arrow 13">
            <a:extLst>
              <a:ext uri="{FF2B5EF4-FFF2-40B4-BE49-F238E27FC236}">
                <a16:creationId xmlns:a16="http://schemas.microsoft.com/office/drawing/2014/main" id="{23B13505-5E97-9141-8DF7-06118AC9BF3D}"/>
              </a:ext>
            </a:extLst>
          </p:cNvPr>
          <p:cNvSpPr/>
          <p:nvPr/>
        </p:nvSpPr>
        <p:spPr>
          <a:xfrm>
            <a:off x="73862" y="985424"/>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5" name="TextBox 14">
            <a:extLst>
              <a:ext uri="{FF2B5EF4-FFF2-40B4-BE49-F238E27FC236}">
                <a16:creationId xmlns:a16="http://schemas.microsoft.com/office/drawing/2014/main" id="{924BF496-C6C8-224E-AE95-A9A131EC51B4}"/>
              </a:ext>
            </a:extLst>
          </p:cNvPr>
          <p:cNvSpPr txBox="1"/>
          <p:nvPr/>
        </p:nvSpPr>
        <p:spPr>
          <a:xfrm>
            <a:off x="3036056" y="823617"/>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16" name="TextBox 15">
            <a:extLst>
              <a:ext uri="{FF2B5EF4-FFF2-40B4-BE49-F238E27FC236}">
                <a16:creationId xmlns:a16="http://schemas.microsoft.com/office/drawing/2014/main" id="{DECDC5E3-C732-0A49-803A-08E52871FE9A}"/>
              </a:ext>
            </a:extLst>
          </p:cNvPr>
          <p:cNvSpPr txBox="1"/>
          <p:nvPr/>
        </p:nvSpPr>
        <p:spPr>
          <a:xfrm>
            <a:off x="3036056" y="50738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0x7f..fdd74</a:t>
            </a:r>
          </a:p>
        </p:txBody>
      </p:sp>
    </p:spTree>
    <p:extLst>
      <p:ext uri="{BB962C8B-B14F-4D97-AF65-F5344CB8AC3E}">
        <p14:creationId xmlns:p14="http://schemas.microsoft.com/office/powerpoint/2010/main" val="7807948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8AF04BE-32EE-6248-8609-7F4A06399501}"/>
              </a:ext>
            </a:extLst>
          </p:cNvPr>
          <p:cNvSpPr/>
          <p:nvPr/>
        </p:nvSpPr>
        <p:spPr>
          <a:xfrm>
            <a:off x="224039" y="6356352"/>
            <a:ext cx="2677781"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graphicFrame>
        <p:nvGraphicFramePr>
          <p:cNvPr id="5" name="Content Placeholder 4"/>
          <p:cNvGraphicFramePr>
            <a:graphicFrameLocks noGrp="1"/>
          </p:cNvGraphicFramePr>
          <p:nvPr>
            <p:ph idx="1"/>
          </p:nvPr>
        </p:nvGraphicFramePr>
        <p:xfrm>
          <a:off x="479672" y="93884"/>
          <a:ext cx="2831284" cy="42672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254088">
                <a:tc>
                  <a:txBody>
                    <a:bodyPr/>
                    <a:lstStyle/>
                    <a:p>
                      <a:pPr algn="ctr"/>
                      <a:r>
                        <a:rPr lang="en-US" sz="1400" dirty="0">
                          <a:latin typeface="Consolas" charset="0"/>
                          <a:ea typeface="Consolas" charset="0"/>
                          <a:cs typeface="Consolas" charset="0"/>
                        </a:rPr>
                        <a:t>0x5555555546f0</a:t>
                      </a:r>
                    </a:p>
                  </a:txBody>
                  <a:tcPr/>
                </a:tc>
                <a:extLst>
                  <a:ext uri="{0D108BD9-81ED-4DB2-BD59-A6C34878D82A}">
                    <a16:rowId xmlns:a16="http://schemas.microsoft.com/office/drawing/2014/main" val="10000"/>
                  </a:ext>
                </a:extLst>
              </a:tr>
              <a:tr h="254088">
                <a:tc>
                  <a:txBody>
                    <a:bodyPr/>
                    <a:lstStyle/>
                    <a:p>
                      <a:pPr algn="ctr"/>
                      <a:r>
                        <a:rPr lang="en-US" sz="1400" dirty="0">
                          <a:latin typeface="Consolas" charset="0"/>
                          <a:ea typeface="Consolas" charset="0"/>
                          <a:cs typeface="Consolas" charset="0"/>
                        </a:rPr>
                        <a:t>0x2</a:t>
                      </a:r>
                    </a:p>
                  </a:txBody>
                  <a:tcPr/>
                </a:tc>
                <a:extLst>
                  <a:ext uri="{0D108BD9-81ED-4DB2-BD59-A6C34878D82A}">
                    <a16:rowId xmlns:a16="http://schemas.microsoft.com/office/drawing/2014/main" val="10001"/>
                  </a:ext>
                </a:extLst>
              </a:tr>
              <a:tr h="254088">
                <a:tc>
                  <a:txBody>
                    <a:bodyPr/>
                    <a:lstStyle/>
                    <a:p>
                      <a:pPr algn="ctr"/>
                      <a:r>
                        <a:rPr lang="en-US" sz="1400" dirty="0">
                          <a:latin typeface="Consolas" charset="0"/>
                          <a:ea typeface="Consolas" charset="0"/>
                          <a:cs typeface="Consolas" charset="0"/>
                        </a:rPr>
                        <a:t>0x7fffffffde68</a:t>
                      </a:r>
                    </a:p>
                  </a:txBody>
                  <a:tcPr/>
                </a:tc>
                <a:extLst>
                  <a:ext uri="{0D108BD9-81ED-4DB2-BD59-A6C34878D82A}">
                    <a16:rowId xmlns:a16="http://schemas.microsoft.com/office/drawing/2014/main" val="10002"/>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3"/>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4"/>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5"/>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6"/>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7"/>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8"/>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9"/>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0"/>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1"/>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2"/>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3"/>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69</a:t>
            </a:fld>
            <a:endParaRPr lang="en-US"/>
          </a:p>
        </p:txBody>
      </p:sp>
      <p:sp>
        <p:nvSpPr>
          <p:cNvPr id="17" name="Content Placeholder 2"/>
          <p:cNvSpPr txBox="1">
            <a:spLocks/>
          </p:cNvSpPr>
          <p:nvPr/>
        </p:nvSpPr>
        <p:spPr>
          <a:xfrm>
            <a:off x="5657723" y="0"/>
            <a:ext cx="6225066" cy="7386298"/>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,0x20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r>
              <a:rPr lang="en-US" sz="1500" dirty="0" err="1">
                <a:solidFill>
                  <a:schemeClr val="tx2"/>
                </a:solidFill>
                <a:latin typeface="Consolas" charset="0"/>
                <a:ea typeface="Consolas" charset="0"/>
                <a:cs typeface="Consolas" charset="0"/>
              </a:rPr>
              <a:t>rdi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rsi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rdx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550 &lt;</a:t>
            </a:r>
            <a:r>
              <a:rPr lang="en-US" sz="1500" dirty="0" err="1">
                <a:solidFill>
                  <a:schemeClr val="accent2"/>
                </a:solidFill>
                <a:latin typeface="Consolas" charset="0"/>
                <a:ea typeface="Consolas" charset="0"/>
                <a:cs typeface="Consolas" charset="0"/>
              </a:rPr>
              <a:t>strcpy</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nop</a:t>
            </a:r>
            <a:endParaRPr lang="en-US" sz="1500" dirty="0">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a:p>
            <a:pPr marL="0" indent="0">
              <a:lnSpc>
                <a:spcPct val="80000"/>
              </a:lnSpc>
              <a:buNone/>
            </a:pPr>
            <a:r>
              <a:rPr lang="en-US" sz="1500" dirty="0">
                <a:solidFill>
                  <a:schemeClr val="accent2"/>
                </a:solidFill>
                <a:latin typeface="Consolas" charset="0"/>
                <a:ea typeface="Consolas" charset="0"/>
                <a:cs typeface="Consolas" charset="0"/>
              </a:rPr>
              <a:t>main</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DWORD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r>
              <a:rPr lang="en-US" sz="1500" dirty="0" err="1">
                <a:solidFill>
                  <a:schemeClr val="tx2"/>
                </a:solidFill>
                <a:latin typeface="Consolas" charset="0"/>
                <a:ea typeface="Consolas" charset="0"/>
                <a:cs typeface="Consolas" charset="0"/>
              </a:rPr>
              <a:t>edi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r>
              <a:rPr lang="en-US" sz="1500" dirty="0" err="1">
                <a:solidFill>
                  <a:schemeClr val="tx2"/>
                </a:solidFill>
                <a:latin typeface="Consolas" charset="0"/>
                <a:ea typeface="Consolas" charset="0"/>
                <a:cs typeface="Consolas" charset="0"/>
              </a:rPr>
              <a:t>rsi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add </a:t>
            </a:r>
            <a:r>
              <a:rPr lang="en-US" sz="1500" dirty="0">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,0x8</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68a &lt;</a:t>
            </a: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rdi</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rip</a:t>
            </a:r>
            <a:r>
              <a:rPr lang="en-US" sz="1500" dirty="0">
                <a:latin typeface="Consolas" charset="0"/>
                <a:ea typeface="Consolas" charset="0"/>
                <a:cs typeface="Consolas" charset="0"/>
              </a:rPr>
              <a:t>+0x9f]</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call 560 &lt;</a:t>
            </a:r>
            <a:r>
              <a:rPr lang="en-US" sz="1500" dirty="0" err="1">
                <a:solidFill>
                  <a:schemeClr val="accent2"/>
                </a:solidFill>
                <a:latin typeface="Consolas" charset="0"/>
                <a:ea typeface="Consolas" charset="0"/>
                <a:cs typeface="Consolas" charset="0"/>
              </a:rPr>
              <a:t>printf</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p:txBody>
      </p:sp>
      <p:sp>
        <p:nvSpPr>
          <p:cNvPr id="18" name="Right Arrow 17"/>
          <p:cNvSpPr/>
          <p:nvPr/>
        </p:nvSpPr>
        <p:spPr>
          <a:xfrm>
            <a:off x="73862" y="375824"/>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3" name="Right Arrow 12"/>
          <p:cNvSpPr/>
          <p:nvPr/>
        </p:nvSpPr>
        <p:spPr>
          <a:xfrm>
            <a:off x="5403314" y="4446170"/>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graphicFrame>
        <p:nvGraphicFramePr>
          <p:cNvPr id="20" name="Table 19">
            <a:extLst>
              <a:ext uri="{FF2B5EF4-FFF2-40B4-BE49-F238E27FC236}">
                <a16:creationId xmlns:a16="http://schemas.microsoft.com/office/drawing/2014/main" id="{5C3C3E4F-65A2-E648-ABE6-913BA9C88F9E}"/>
              </a:ext>
            </a:extLst>
          </p:cNvPr>
          <p:cNvGraphicFramePr>
            <a:graphicFrameLocks noGrp="1"/>
          </p:cNvGraphicFramePr>
          <p:nvPr/>
        </p:nvGraphicFramePr>
        <p:xfrm>
          <a:off x="45510" y="4483047"/>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0x7fffffffde68</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0x2</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0x7fffffffdd70</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0x7fffffffdd80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0x5555555546bb</a:t>
                      </a:r>
                    </a:p>
                  </a:txBody>
                  <a:tcPr/>
                </a:tc>
                <a:extLst>
                  <a:ext uri="{0D108BD9-81ED-4DB2-BD59-A6C34878D82A}">
                    <a16:rowId xmlns:a16="http://schemas.microsoft.com/office/drawing/2014/main" val="10004"/>
                  </a:ext>
                </a:extLst>
              </a:tr>
            </a:tbl>
          </a:graphicData>
        </a:graphic>
      </p:graphicFrame>
      <p:sp>
        <p:nvSpPr>
          <p:cNvPr id="21" name="Rectangle 20">
            <a:extLst>
              <a:ext uri="{FF2B5EF4-FFF2-40B4-BE49-F238E27FC236}">
                <a16:creationId xmlns:a16="http://schemas.microsoft.com/office/drawing/2014/main" id="{44CE0E5C-6CA5-0B4E-B222-917075BAEA82}"/>
              </a:ext>
            </a:extLst>
          </p:cNvPr>
          <p:cNvSpPr/>
          <p:nvPr/>
        </p:nvSpPr>
        <p:spPr>
          <a:xfrm>
            <a:off x="6524017" y="6356352"/>
            <a:ext cx="511265"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3" name="TextBox 2">
            <a:extLst>
              <a:ext uri="{FF2B5EF4-FFF2-40B4-BE49-F238E27FC236}">
                <a16:creationId xmlns:a16="http://schemas.microsoft.com/office/drawing/2014/main" id="{4E4A9DD0-C22E-4E47-935B-863AB70F42E7}"/>
              </a:ext>
            </a:extLst>
          </p:cNvPr>
          <p:cNvSpPr txBox="1"/>
          <p:nvPr/>
        </p:nvSpPr>
        <p:spPr>
          <a:xfrm>
            <a:off x="6485460" y="6581001"/>
            <a:ext cx="3443229" cy="276999"/>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a.out</a:t>
            </a:r>
            <a:r>
              <a:rPr lang="en-US" sz="1200" dirty="0">
                <a:latin typeface="Consolas" panose="020B0609020204030204" pitchFamily="49" charset="0"/>
                <a:cs typeface="Consolas" panose="020B0609020204030204" pitchFamily="49" charset="0"/>
              </a:rPr>
              <a:t> "I Love Security!!!"</a:t>
            </a:r>
          </a:p>
        </p:txBody>
      </p:sp>
      <p:sp>
        <p:nvSpPr>
          <p:cNvPr id="11" name="TextBox 10">
            <a:extLst>
              <a:ext uri="{FF2B5EF4-FFF2-40B4-BE49-F238E27FC236}">
                <a16:creationId xmlns:a16="http://schemas.microsoft.com/office/drawing/2014/main" id="{227A5138-E976-7B47-BCA0-E2E373BE881C}"/>
              </a:ext>
            </a:extLst>
          </p:cNvPr>
          <p:cNvSpPr txBox="1"/>
          <p:nvPr/>
        </p:nvSpPr>
        <p:spPr>
          <a:xfrm>
            <a:off x="3036058" y="-78083"/>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0x7f..fdd88</a:t>
            </a:r>
          </a:p>
        </p:txBody>
      </p:sp>
      <p:sp>
        <p:nvSpPr>
          <p:cNvPr id="12" name="TextBox 11">
            <a:extLst>
              <a:ext uri="{FF2B5EF4-FFF2-40B4-BE49-F238E27FC236}">
                <a16:creationId xmlns:a16="http://schemas.microsoft.com/office/drawing/2014/main" id="{2D5CB6C3-271F-1942-A121-0DCD718FA33E}"/>
              </a:ext>
            </a:extLst>
          </p:cNvPr>
          <p:cNvSpPr txBox="1"/>
          <p:nvPr/>
        </p:nvSpPr>
        <p:spPr>
          <a:xfrm>
            <a:off x="3036057" y="19115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0x7f..fdd80</a:t>
            </a:r>
          </a:p>
        </p:txBody>
      </p:sp>
      <p:sp>
        <p:nvSpPr>
          <p:cNvPr id="14" name="Right Arrow 13">
            <a:extLst>
              <a:ext uri="{FF2B5EF4-FFF2-40B4-BE49-F238E27FC236}">
                <a16:creationId xmlns:a16="http://schemas.microsoft.com/office/drawing/2014/main" id="{23B13505-5E97-9141-8DF7-06118AC9BF3D}"/>
              </a:ext>
            </a:extLst>
          </p:cNvPr>
          <p:cNvSpPr/>
          <p:nvPr/>
        </p:nvSpPr>
        <p:spPr>
          <a:xfrm>
            <a:off x="73862" y="985424"/>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5" name="TextBox 14">
            <a:extLst>
              <a:ext uri="{FF2B5EF4-FFF2-40B4-BE49-F238E27FC236}">
                <a16:creationId xmlns:a16="http://schemas.microsoft.com/office/drawing/2014/main" id="{924BF496-C6C8-224E-AE95-A9A131EC51B4}"/>
              </a:ext>
            </a:extLst>
          </p:cNvPr>
          <p:cNvSpPr txBox="1"/>
          <p:nvPr/>
        </p:nvSpPr>
        <p:spPr>
          <a:xfrm>
            <a:off x="3036056" y="823617"/>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16" name="TextBox 15">
            <a:extLst>
              <a:ext uri="{FF2B5EF4-FFF2-40B4-BE49-F238E27FC236}">
                <a16:creationId xmlns:a16="http://schemas.microsoft.com/office/drawing/2014/main" id="{DECDC5E3-C732-0A49-803A-08E52871FE9A}"/>
              </a:ext>
            </a:extLst>
          </p:cNvPr>
          <p:cNvSpPr txBox="1"/>
          <p:nvPr/>
        </p:nvSpPr>
        <p:spPr>
          <a:xfrm>
            <a:off x="3036056" y="50738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0x7f..fdd74</a:t>
            </a:r>
          </a:p>
        </p:txBody>
      </p:sp>
    </p:spTree>
    <p:extLst>
      <p:ext uri="{BB962C8B-B14F-4D97-AF65-F5344CB8AC3E}">
        <p14:creationId xmlns:p14="http://schemas.microsoft.com/office/powerpoint/2010/main" val="395958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9C22B-B628-3C47-A4B2-8D5CBBECD1EE}"/>
              </a:ext>
            </a:extLst>
          </p:cNvPr>
          <p:cNvSpPr>
            <a:spLocks noGrp="1"/>
          </p:cNvSpPr>
          <p:nvPr>
            <p:ph type="title"/>
          </p:nvPr>
        </p:nvSpPr>
        <p:spPr/>
        <p:txBody>
          <a:bodyPr>
            <a:normAutofit fontScale="90000"/>
          </a:bodyPr>
          <a:lstStyle/>
          <a:p>
            <a:r>
              <a:rPr lang="en-US" dirty="0"/>
              <a:t>System V Calling Convention Argument Passing</a:t>
            </a:r>
          </a:p>
        </p:txBody>
      </p:sp>
      <p:sp>
        <p:nvSpPr>
          <p:cNvPr id="3" name="Content Placeholder 2">
            <a:extLst>
              <a:ext uri="{FF2B5EF4-FFF2-40B4-BE49-F238E27FC236}">
                <a16:creationId xmlns:a16="http://schemas.microsoft.com/office/drawing/2014/main" id="{BE70D84B-E8C9-1447-BAA3-8DB82AFAC7A6}"/>
              </a:ext>
            </a:extLst>
          </p:cNvPr>
          <p:cNvSpPr>
            <a:spLocks noGrp="1"/>
          </p:cNvSpPr>
          <p:nvPr>
            <p:ph idx="1"/>
          </p:nvPr>
        </p:nvSpPr>
        <p:spPr/>
        <p:txBody>
          <a:bodyPr>
            <a:normAutofit/>
          </a:bodyPr>
          <a:lstStyle/>
          <a:p>
            <a:r>
              <a:rPr lang="en-US" dirty="0"/>
              <a:t>Caller (in this order)</a:t>
            </a:r>
          </a:p>
          <a:p>
            <a:pPr lvl="1"/>
            <a:r>
              <a:rPr lang="en-US" dirty="0"/>
              <a:t>Puts the first six integer or pointer arguments in the following registers (in order): </a:t>
            </a:r>
            <a:r>
              <a:rPr lang="en-US" dirty="0" err="1">
                <a:solidFill>
                  <a:schemeClr val="tx2"/>
                </a:solidFill>
                <a:latin typeface="Consolas" panose="020B0609020204030204" pitchFamily="49" charset="0"/>
                <a:cs typeface="Consolas" panose="020B0609020204030204" pitchFamily="49" charset="0"/>
              </a:rPr>
              <a:t>rdi</a:t>
            </a:r>
            <a:r>
              <a:rPr lang="en-US" dirty="0"/>
              <a:t>, </a:t>
            </a:r>
            <a:r>
              <a:rPr lang="en-US" dirty="0" err="1">
                <a:solidFill>
                  <a:schemeClr val="tx2"/>
                </a:solidFill>
                <a:latin typeface="Consolas" panose="020B0609020204030204" pitchFamily="49" charset="0"/>
                <a:cs typeface="Consolas" panose="020B0609020204030204" pitchFamily="49" charset="0"/>
              </a:rPr>
              <a:t>rsi</a:t>
            </a:r>
            <a:r>
              <a:rPr lang="en-US" dirty="0"/>
              <a:t>, </a:t>
            </a:r>
            <a:r>
              <a:rPr lang="en-US" dirty="0" err="1">
                <a:solidFill>
                  <a:schemeClr val="tx2"/>
                </a:solidFill>
                <a:latin typeface="Consolas" panose="020B0609020204030204" pitchFamily="49" charset="0"/>
                <a:cs typeface="Consolas" panose="020B0609020204030204" pitchFamily="49" charset="0"/>
              </a:rPr>
              <a:t>rdx</a:t>
            </a:r>
            <a:r>
              <a:rPr lang="en-US" dirty="0"/>
              <a:t>, </a:t>
            </a:r>
            <a:r>
              <a:rPr lang="en-US" dirty="0" err="1">
                <a:solidFill>
                  <a:schemeClr val="tx2"/>
                </a:solidFill>
                <a:latin typeface="Consolas" panose="020B0609020204030204" pitchFamily="49" charset="0"/>
                <a:cs typeface="Consolas" panose="020B0609020204030204" pitchFamily="49" charset="0"/>
              </a:rPr>
              <a:t>rcx</a:t>
            </a:r>
            <a:r>
              <a:rPr lang="en-US" dirty="0"/>
              <a:t>, </a:t>
            </a:r>
            <a:r>
              <a:rPr lang="en-US" dirty="0">
                <a:solidFill>
                  <a:schemeClr val="tx2"/>
                </a:solidFill>
                <a:latin typeface="Consolas" panose="020B0609020204030204" pitchFamily="49" charset="0"/>
                <a:cs typeface="Consolas" panose="020B0609020204030204" pitchFamily="49" charset="0"/>
              </a:rPr>
              <a:t>r8</a:t>
            </a:r>
            <a:r>
              <a:rPr lang="en-US" dirty="0"/>
              <a:t>, and </a:t>
            </a:r>
            <a:r>
              <a:rPr lang="en-US" dirty="0">
                <a:solidFill>
                  <a:schemeClr val="tx2"/>
                </a:solidFill>
                <a:latin typeface="Consolas" panose="020B0609020204030204" pitchFamily="49" charset="0"/>
                <a:cs typeface="Consolas" panose="020B0609020204030204" pitchFamily="49" charset="0"/>
              </a:rPr>
              <a:t>r9</a:t>
            </a:r>
          </a:p>
          <a:p>
            <a:pPr lvl="1"/>
            <a:r>
              <a:rPr lang="en-US" dirty="0"/>
              <a:t>Additional arguments are pushed onto the stack (right to left order)</a:t>
            </a:r>
          </a:p>
          <a:p>
            <a:pPr lvl="1"/>
            <a:r>
              <a:rPr lang="en-US" dirty="0"/>
              <a:t>Pushes address of instruction after call</a:t>
            </a:r>
          </a:p>
          <a:p>
            <a:r>
              <a:rPr lang="en-US" dirty="0"/>
              <a:t>Callee</a:t>
            </a:r>
          </a:p>
          <a:p>
            <a:pPr lvl="1"/>
            <a:r>
              <a:rPr lang="en-US" dirty="0"/>
              <a:t>Return value in </a:t>
            </a:r>
            <a:r>
              <a:rPr lang="en-US" dirty="0" err="1">
                <a:solidFill>
                  <a:schemeClr val="tx2"/>
                </a:solidFill>
                <a:latin typeface="Consolas" panose="020B0609020204030204" pitchFamily="49" charset="0"/>
                <a:cs typeface="Consolas" panose="020B0609020204030204" pitchFamily="49" charset="0"/>
              </a:rPr>
              <a:t>rax</a:t>
            </a:r>
            <a:r>
              <a:rPr lang="en-US" dirty="0"/>
              <a:t> register</a:t>
            </a:r>
          </a:p>
          <a:p>
            <a:endParaRPr lang="en-US" dirty="0"/>
          </a:p>
        </p:txBody>
      </p:sp>
      <p:sp>
        <p:nvSpPr>
          <p:cNvPr id="4" name="Slide Number Placeholder 3">
            <a:extLst>
              <a:ext uri="{FF2B5EF4-FFF2-40B4-BE49-F238E27FC236}">
                <a16:creationId xmlns:a16="http://schemas.microsoft.com/office/drawing/2014/main" id="{FA25BA1C-1775-F841-B9CB-EF9D13D10997}"/>
              </a:ext>
            </a:extLst>
          </p:cNvPr>
          <p:cNvSpPr>
            <a:spLocks noGrp="1"/>
          </p:cNvSpPr>
          <p:nvPr>
            <p:ph type="sldNum" sz="quarter" idx="12"/>
          </p:nvPr>
        </p:nvSpPr>
        <p:spPr/>
        <p:txBody>
          <a:bodyPr/>
          <a:lstStyle/>
          <a:p>
            <a:fld id="{FCFB7E3C-6220-8942-988C-3F6E25750AD7}" type="slidenum">
              <a:rPr lang="en-US" smtClean="0"/>
              <a:t>7</a:t>
            </a:fld>
            <a:endParaRPr lang="en-US"/>
          </a:p>
        </p:txBody>
      </p:sp>
    </p:spTree>
    <p:extLst>
      <p:ext uri="{BB962C8B-B14F-4D97-AF65-F5344CB8AC3E}">
        <p14:creationId xmlns:p14="http://schemas.microsoft.com/office/powerpoint/2010/main" val="2850588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8AF04BE-32EE-6248-8609-7F4A06399501}"/>
              </a:ext>
            </a:extLst>
          </p:cNvPr>
          <p:cNvSpPr/>
          <p:nvPr/>
        </p:nvSpPr>
        <p:spPr>
          <a:xfrm>
            <a:off x="224039" y="6356352"/>
            <a:ext cx="2677781"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graphicFrame>
        <p:nvGraphicFramePr>
          <p:cNvPr id="5" name="Content Placeholder 4"/>
          <p:cNvGraphicFramePr>
            <a:graphicFrameLocks noGrp="1"/>
          </p:cNvGraphicFramePr>
          <p:nvPr>
            <p:ph idx="1"/>
          </p:nvPr>
        </p:nvGraphicFramePr>
        <p:xfrm>
          <a:off x="479672" y="93884"/>
          <a:ext cx="2831284" cy="42672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254088">
                <a:tc>
                  <a:txBody>
                    <a:bodyPr/>
                    <a:lstStyle/>
                    <a:p>
                      <a:pPr algn="ctr"/>
                      <a:r>
                        <a:rPr lang="en-US" sz="1400" dirty="0">
                          <a:latin typeface="Consolas" charset="0"/>
                          <a:ea typeface="Consolas" charset="0"/>
                          <a:cs typeface="Consolas" charset="0"/>
                        </a:rPr>
                        <a:t>0x5555555546f0</a:t>
                      </a:r>
                    </a:p>
                  </a:txBody>
                  <a:tcPr/>
                </a:tc>
                <a:extLst>
                  <a:ext uri="{0D108BD9-81ED-4DB2-BD59-A6C34878D82A}">
                    <a16:rowId xmlns:a16="http://schemas.microsoft.com/office/drawing/2014/main" val="10000"/>
                  </a:ext>
                </a:extLst>
              </a:tr>
              <a:tr h="254088">
                <a:tc>
                  <a:txBody>
                    <a:bodyPr/>
                    <a:lstStyle/>
                    <a:p>
                      <a:pPr algn="ctr"/>
                      <a:r>
                        <a:rPr lang="en-US" sz="1400" dirty="0">
                          <a:latin typeface="Consolas" charset="0"/>
                          <a:ea typeface="Consolas" charset="0"/>
                          <a:cs typeface="Consolas" charset="0"/>
                        </a:rPr>
                        <a:t>0x2</a:t>
                      </a:r>
                    </a:p>
                  </a:txBody>
                  <a:tcPr/>
                </a:tc>
                <a:extLst>
                  <a:ext uri="{0D108BD9-81ED-4DB2-BD59-A6C34878D82A}">
                    <a16:rowId xmlns:a16="http://schemas.microsoft.com/office/drawing/2014/main" val="10001"/>
                  </a:ext>
                </a:extLst>
              </a:tr>
              <a:tr h="254088">
                <a:tc>
                  <a:txBody>
                    <a:bodyPr/>
                    <a:lstStyle/>
                    <a:p>
                      <a:pPr algn="ctr"/>
                      <a:r>
                        <a:rPr lang="en-US" sz="1400" dirty="0">
                          <a:latin typeface="Consolas" charset="0"/>
                          <a:ea typeface="Consolas" charset="0"/>
                          <a:cs typeface="Consolas" charset="0"/>
                        </a:rPr>
                        <a:t>0x7fffffffde68</a:t>
                      </a:r>
                    </a:p>
                  </a:txBody>
                  <a:tcPr/>
                </a:tc>
                <a:extLst>
                  <a:ext uri="{0D108BD9-81ED-4DB2-BD59-A6C34878D82A}">
                    <a16:rowId xmlns:a16="http://schemas.microsoft.com/office/drawing/2014/main" val="10002"/>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3"/>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4"/>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5"/>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6"/>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7"/>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8"/>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9"/>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0"/>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1"/>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2"/>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3"/>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70</a:t>
            </a:fld>
            <a:endParaRPr lang="en-US"/>
          </a:p>
        </p:txBody>
      </p:sp>
      <p:sp>
        <p:nvSpPr>
          <p:cNvPr id="17" name="Content Placeholder 2"/>
          <p:cNvSpPr txBox="1">
            <a:spLocks/>
          </p:cNvSpPr>
          <p:nvPr/>
        </p:nvSpPr>
        <p:spPr>
          <a:xfrm>
            <a:off x="5657723" y="0"/>
            <a:ext cx="6225066" cy="7386298"/>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,0x20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r>
              <a:rPr lang="en-US" sz="1500" dirty="0" err="1">
                <a:solidFill>
                  <a:schemeClr val="tx2"/>
                </a:solidFill>
                <a:latin typeface="Consolas" charset="0"/>
                <a:ea typeface="Consolas" charset="0"/>
                <a:cs typeface="Consolas" charset="0"/>
              </a:rPr>
              <a:t>rdi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rsi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rdx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550 &lt;</a:t>
            </a:r>
            <a:r>
              <a:rPr lang="en-US" sz="1500" dirty="0" err="1">
                <a:solidFill>
                  <a:schemeClr val="accent2"/>
                </a:solidFill>
                <a:latin typeface="Consolas" charset="0"/>
                <a:ea typeface="Consolas" charset="0"/>
                <a:cs typeface="Consolas" charset="0"/>
              </a:rPr>
              <a:t>strcpy</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nop</a:t>
            </a:r>
            <a:endParaRPr lang="en-US" sz="1500" dirty="0">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a:p>
            <a:pPr marL="0" indent="0">
              <a:lnSpc>
                <a:spcPct val="80000"/>
              </a:lnSpc>
              <a:buNone/>
            </a:pPr>
            <a:r>
              <a:rPr lang="en-US" sz="1500" dirty="0">
                <a:solidFill>
                  <a:schemeClr val="accent2"/>
                </a:solidFill>
                <a:latin typeface="Consolas" charset="0"/>
                <a:ea typeface="Consolas" charset="0"/>
                <a:cs typeface="Consolas" charset="0"/>
              </a:rPr>
              <a:t>main</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DWORD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r>
              <a:rPr lang="en-US" sz="1500" dirty="0" err="1">
                <a:solidFill>
                  <a:schemeClr val="tx2"/>
                </a:solidFill>
                <a:latin typeface="Consolas" charset="0"/>
                <a:ea typeface="Consolas" charset="0"/>
                <a:cs typeface="Consolas" charset="0"/>
              </a:rPr>
              <a:t>edi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r>
              <a:rPr lang="en-US" sz="1500" dirty="0" err="1">
                <a:solidFill>
                  <a:schemeClr val="tx2"/>
                </a:solidFill>
                <a:latin typeface="Consolas" charset="0"/>
                <a:ea typeface="Consolas" charset="0"/>
                <a:cs typeface="Consolas" charset="0"/>
              </a:rPr>
              <a:t>rsi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add </a:t>
            </a:r>
            <a:r>
              <a:rPr lang="en-US" sz="1500" dirty="0">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,0x8</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68a &lt;</a:t>
            </a: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rdi</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rip</a:t>
            </a:r>
            <a:r>
              <a:rPr lang="en-US" sz="1500" dirty="0">
                <a:latin typeface="Consolas" charset="0"/>
                <a:ea typeface="Consolas" charset="0"/>
                <a:cs typeface="Consolas" charset="0"/>
              </a:rPr>
              <a:t>+0x9f]</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call 560 &lt;</a:t>
            </a:r>
            <a:r>
              <a:rPr lang="en-US" sz="1500" dirty="0" err="1">
                <a:solidFill>
                  <a:schemeClr val="accent2"/>
                </a:solidFill>
                <a:latin typeface="Consolas" charset="0"/>
                <a:ea typeface="Consolas" charset="0"/>
                <a:cs typeface="Consolas" charset="0"/>
              </a:rPr>
              <a:t>printf</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p:txBody>
      </p:sp>
      <p:sp>
        <p:nvSpPr>
          <p:cNvPr id="18" name="Right Arrow 17"/>
          <p:cNvSpPr/>
          <p:nvPr/>
        </p:nvSpPr>
        <p:spPr>
          <a:xfrm>
            <a:off x="73862" y="375824"/>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3" name="Right Arrow 12"/>
          <p:cNvSpPr/>
          <p:nvPr/>
        </p:nvSpPr>
        <p:spPr>
          <a:xfrm>
            <a:off x="5403314" y="4688768"/>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graphicFrame>
        <p:nvGraphicFramePr>
          <p:cNvPr id="20" name="Table 19">
            <a:extLst>
              <a:ext uri="{FF2B5EF4-FFF2-40B4-BE49-F238E27FC236}">
                <a16:creationId xmlns:a16="http://schemas.microsoft.com/office/drawing/2014/main" id="{5C3C3E4F-65A2-E648-ABE6-913BA9C88F9E}"/>
              </a:ext>
            </a:extLst>
          </p:cNvPr>
          <p:cNvGraphicFramePr>
            <a:graphicFrameLocks noGrp="1"/>
          </p:cNvGraphicFramePr>
          <p:nvPr/>
        </p:nvGraphicFramePr>
        <p:xfrm>
          <a:off x="45510" y="4483047"/>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0x7fffffffde68</a:t>
                      </a: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0x7fffffffde68</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0x2</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0x7fffffffdd70</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0x7fffffffdd80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0x5555555546bf</a:t>
                      </a:r>
                    </a:p>
                  </a:txBody>
                  <a:tcPr/>
                </a:tc>
                <a:extLst>
                  <a:ext uri="{0D108BD9-81ED-4DB2-BD59-A6C34878D82A}">
                    <a16:rowId xmlns:a16="http://schemas.microsoft.com/office/drawing/2014/main" val="10004"/>
                  </a:ext>
                </a:extLst>
              </a:tr>
            </a:tbl>
          </a:graphicData>
        </a:graphic>
      </p:graphicFrame>
      <p:sp>
        <p:nvSpPr>
          <p:cNvPr id="21" name="Rectangle 20">
            <a:extLst>
              <a:ext uri="{FF2B5EF4-FFF2-40B4-BE49-F238E27FC236}">
                <a16:creationId xmlns:a16="http://schemas.microsoft.com/office/drawing/2014/main" id="{44CE0E5C-6CA5-0B4E-B222-917075BAEA82}"/>
              </a:ext>
            </a:extLst>
          </p:cNvPr>
          <p:cNvSpPr/>
          <p:nvPr/>
        </p:nvSpPr>
        <p:spPr>
          <a:xfrm>
            <a:off x="6524017" y="6356352"/>
            <a:ext cx="511265"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3" name="TextBox 2">
            <a:extLst>
              <a:ext uri="{FF2B5EF4-FFF2-40B4-BE49-F238E27FC236}">
                <a16:creationId xmlns:a16="http://schemas.microsoft.com/office/drawing/2014/main" id="{4E4A9DD0-C22E-4E47-935B-863AB70F42E7}"/>
              </a:ext>
            </a:extLst>
          </p:cNvPr>
          <p:cNvSpPr txBox="1"/>
          <p:nvPr/>
        </p:nvSpPr>
        <p:spPr>
          <a:xfrm>
            <a:off x="6485460" y="6581001"/>
            <a:ext cx="3443229" cy="276999"/>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a.out</a:t>
            </a:r>
            <a:r>
              <a:rPr lang="en-US" sz="1200" dirty="0">
                <a:latin typeface="Consolas" panose="020B0609020204030204" pitchFamily="49" charset="0"/>
                <a:cs typeface="Consolas" panose="020B0609020204030204" pitchFamily="49" charset="0"/>
              </a:rPr>
              <a:t> "I Love Security!!!"</a:t>
            </a:r>
          </a:p>
        </p:txBody>
      </p:sp>
      <p:sp>
        <p:nvSpPr>
          <p:cNvPr id="11" name="TextBox 10">
            <a:extLst>
              <a:ext uri="{FF2B5EF4-FFF2-40B4-BE49-F238E27FC236}">
                <a16:creationId xmlns:a16="http://schemas.microsoft.com/office/drawing/2014/main" id="{227A5138-E976-7B47-BCA0-E2E373BE881C}"/>
              </a:ext>
            </a:extLst>
          </p:cNvPr>
          <p:cNvSpPr txBox="1"/>
          <p:nvPr/>
        </p:nvSpPr>
        <p:spPr>
          <a:xfrm>
            <a:off x="3036058" y="-78083"/>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0x7f..fdd88</a:t>
            </a:r>
          </a:p>
        </p:txBody>
      </p:sp>
      <p:sp>
        <p:nvSpPr>
          <p:cNvPr id="12" name="TextBox 11">
            <a:extLst>
              <a:ext uri="{FF2B5EF4-FFF2-40B4-BE49-F238E27FC236}">
                <a16:creationId xmlns:a16="http://schemas.microsoft.com/office/drawing/2014/main" id="{2D5CB6C3-271F-1942-A121-0DCD718FA33E}"/>
              </a:ext>
            </a:extLst>
          </p:cNvPr>
          <p:cNvSpPr txBox="1"/>
          <p:nvPr/>
        </p:nvSpPr>
        <p:spPr>
          <a:xfrm>
            <a:off x="3036057" y="19115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0x7f..fdd80</a:t>
            </a:r>
          </a:p>
        </p:txBody>
      </p:sp>
      <p:sp>
        <p:nvSpPr>
          <p:cNvPr id="14" name="Right Arrow 13">
            <a:extLst>
              <a:ext uri="{FF2B5EF4-FFF2-40B4-BE49-F238E27FC236}">
                <a16:creationId xmlns:a16="http://schemas.microsoft.com/office/drawing/2014/main" id="{23B13505-5E97-9141-8DF7-06118AC9BF3D}"/>
              </a:ext>
            </a:extLst>
          </p:cNvPr>
          <p:cNvSpPr/>
          <p:nvPr/>
        </p:nvSpPr>
        <p:spPr>
          <a:xfrm>
            <a:off x="73862" y="985424"/>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5" name="TextBox 14">
            <a:extLst>
              <a:ext uri="{FF2B5EF4-FFF2-40B4-BE49-F238E27FC236}">
                <a16:creationId xmlns:a16="http://schemas.microsoft.com/office/drawing/2014/main" id="{924BF496-C6C8-224E-AE95-A9A131EC51B4}"/>
              </a:ext>
            </a:extLst>
          </p:cNvPr>
          <p:cNvSpPr txBox="1"/>
          <p:nvPr/>
        </p:nvSpPr>
        <p:spPr>
          <a:xfrm>
            <a:off x="3036056" y="823617"/>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16" name="TextBox 15">
            <a:extLst>
              <a:ext uri="{FF2B5EF4-FFF2-40B4-BE49-F238E27FC236}">
                <a16:creationId xmlns:a16="http://schemas.microsoft.com/office/drawing/2014/main" id="{DECDC5E3-C732-0A49-803A-08E52871FE9A}"/>
              </a:ext>
            </a:extLst>
          </p:cNvPr>
          <p:cNvSpPr txBox="1"/>
          <p:nvPr/>
        </p:nvSpPr>
        <p:spPr>
          <a:xfrm>
            <a:off x="3036056" y="50738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0x7f..fdd74</a:t>
            </a:r>
          </a:p>
        </p:txBody>
      </p:sp>
      <p:sp>
        <p:nvSpPr>
          <p:cNvPr id="6" name="Rectangle 5">
            <a:extLst>
              <a:ext uri="{FF2B5EF4-FFF2-40B4-BE49-F238E27FC236}">
                <a16:creationId xmlns:a16="http://schemas.microsoft.com/office/drawing/2014/main" id="{0DAE86FE-8D5C-4B41-8C52-3815CA24DDC5}"/>
              </a:ext>
            </a:extLst>
          </p:cNvPr>
          <p:cNvSpPr/>
          <p:nvPr/>
        </p:nvSpPr>
        <p:spPr>
          <a:xfrm>
            <a:off x="3489650" y="3293706"/>
            <a:ext cx="1772816" cy="6585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latin typeface="Consolas" panose="020B0609020204030204" pitchFamily="49" charset="0"/>
                <a:cs typeface="Consolas" panose="020B0609020204030204" pitchFamily="49" charset="0"/>
              </a:rPr>
              <a:t>argv</a:t>
            </a:r>
            <a:endParaRPr lang="en-US" dirty="0">
              <a:latin typeface="Consolas" panose="020B0609020204030204" pitchFamily="49" charset="0"/>
              <a:cs typeface="Consolas" panose="020B0609020204030204" pitchFamily="49" charset="0"/>
            </a:endParaRPr>
          </a:p>
        </p:txBody>
      </p:sp>
      <p:cxnSp>
        <p:nvCxnSpPr>
          <p:cNvPr id="8" name="Straight Arrow Connector 7">
            <a:extLst>
              <a:ext uri="{FF2B5EF4-FFF2-40B4-BE49-F238E27FC236}">
                <a16:creationId xmlns:a16="http://schemas.microsoft.com/office/drawing/2014/main" id="{D6917270-B954-5E4A-B2AF-09FA5DC1BD27}"/>
              </a:ext>
            </a:extLst>
          </p:cNvPr>
          <p:cNvCxnSpPr>
            <a:stCxn id="6" idx="2"/>
          </p:cNvCxnSpPr>
          <p:nvPr/>
        </p:nvCxnSpPr>
        <p:spPr>
          <a:xfrm flipH="1">
            <a:off x="3732245" y="3952214"/>
            <a:ext cx="643813" cy="647778"/>
          </a:xfrm>
          <a:prstGeom prst="straightConnector1">
            <a:avLst/>
          </a:prstGeom>
          <a:ln w="76200">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067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8AF04BE-32EE-6248-8609-7F4A06399501}"/>
              </a:ext>
            </a:extLst>
          </p:cNvPr>
          <p:cNvSpPr/>
          <p:nvPr/>
        </p:nvSpPr>
        <p:spPr>
          <a:xfrm>
            <a:off x="224039" y="6356352"/>
            <a:ext cx="2677781"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graphicFrame>
        <p:nvGraphicFramePr>
          <p:cNvPr id="5" name="Content Placeholder 4"/>
          <p:cNvGraphicFramePr>
            <a:graphicFrameLocks noGrp="1"/>
          </p:cNvGraphicFramePr>
          <p:nvPr>
            <p:ph idx="1"/>
          </p:nvPr>
        </p:nvGraphicFramePr>
        <p:xfrm>
          <a:off x="479672" y="93884"/>
          <a:ext cx="2831284" cy="42672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254088">
                <a:tc>
                  <a:txBody>
                    <a:bodyPr/>
                    <a:lstStyle/>
                    <a:p>
                      <a:pPr algn="ctr"/>
                      <a:r>
                        <a:rPr lang="en-US" sz="1400" dirty="0">
                          <a:latin typeface="Consolas" charset="0"/>
                          <a:ea typeface="Consolas" charset="0"/>
                          <a:cs typeface="Consolas" charset="0"/>
                        </a:rPr>
                        <a:t>0x5555555546f0</a:t>
                      </a:r>
                    </a:p>
                  </a:txBody>
                  <a:tcPr/>
                </a:tc>
                <a:extLst>
                  <a:ext uri="{0D108BD9-81ED-4DB2-BD59-A6C34878D82A}">
                    <a16:rowId xmlns:a16="http://schemas.microsoft.com/office/drawing/2014/main" val="10000"/>
                  </a:ext>
                </a:extLst>
              </a:tr>
              <a:tr h="254088">
                <a:tc>
                  <a:txBody>
                    <a:bodyPr/>
                    <a:lstStyle/>
                    <a:p>
                      <a:pPr algn="ctr"/>
                      <a:r>
                        <a:rPr lang="en-US" sz="1400" dirty="0">
                          <a:latin typeface="Consolas" charset="0"/>
                          <a:ea typeface="Consolas" charset="0"/>
                          <a:cs typeface="Consolas" charset="0"/>
                        </a:rPr>
                        <a:t>0x2</a:t>
                      </a:r>
                    </a:p>
                  </a:txBody>
                  <a:tcPr/>
                </a:tc>
                <a:extLst>
                  <a:ext uri="{0D108BD9-81ED-4DB2-BD59-A6C34878D82A}">
                    <a16:rowId xmlns:a16="http://schemas.microsoft.com/office/drawing/2014/main" val="10001"/>
                  </a:ext>
                </a:extLst>
              </a:tr>
              <a:tr h="254088">
                <a:tc>
                  <a:txBody>
                    <a:bodyPr/>
                    <a:lstStyle/>
                    <a:p>
                      <a:pPr algn="ctr"/>
                      <a:r>
                        <a:rPr lang="en-US" sz="1400" dirty="0">
                          <a:latin typeface="Consolas" charset="0"/>
                          <a:ea typeface="Consolas" charset="0"/>
                          <a:cs typeface="Consolas" charset="0"/>
                        </a:rPr>
                        <a:t>0x7fffffffde68</a:t>
                      </a:r>
                    </a:p>
                  </a:txBody>
                  <a:tcPr/>
                </a:tc>
                <a:extLst>
                  <a:ext uri="{0D108BD9-81ED-4DB2-BD59-A6C34878D82A}">
                    <a16:rowId xmlns:a16="http://schemas.microsoft.com/office/drawing/2014/main" val="10002"/>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3"/>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4"/>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5"/>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6"/>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7"/>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8"/>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9"/>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0"/>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1"/>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2"/>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3"/>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71</a:t>
            </a:fld>
            <a:endParaRPr lang="en-US"/>
          </a:p>
        </p:txBody>
      </p:sp>
      <p:sp>
        <p:nvSpPr>
          <p:cNvPr id="17" name="Content Placeholder 2"/>
          <p:cNvSpPr txBox="1">
            <a:spLocks/>
          </p:cNvSpPr>
          <p:nvPr/>
        </p:nvSpPr>
        <p:spPr>
          <a:xfrm>
            <a:off x="5657723" y="0"/>
            <a:ext cx="6225066" cy="7386298"/>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,0x20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r>
              <a:rPr lang="en-US" sz="1500" dirty="0" err="1">
                <a:solidFill>
                  <a:schemeClr val="tx2"/>
                </a:solidFill>
                <a:latin typeface="Consolas" charset="0"/>
                <a:ea typeface="Consolas" charset="0"/>
                <a:cs typeface="Consolas" charset="0"/>
              </a:rPr>
              <a:t>rdi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rsi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rdx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550 &lt;</a:t>
            </a:r>
            <a:r>
              <a:rPr lang="en-US" sz="1500" dirty="0" err="1">
                <a:solidFill>
                  <a:schemeClr val="accent2"/>
                </a:solidFill>
                <a:latin typeface="Consolas" charset="0"/>
                <a:ea typeface="Consolas" charset="0"/>
                <a:cs typeface="Consolas" charset="0"/>
              </a:rPr>
              <a:t>strcpy</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nop</a:t>
            </a:r>
            <a:endParaRPr lang="en-US" sz="1500" dirty="0">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a:p>
            <a:pPr marL="0" indent="0">
              <a:lnSpc>
                <a:spcPct val="80000"/>
              </a:lnSpc>
              <a:buNone/>
            </a:pPr>
            <a:r>
              <a:rPr lang="en-US" sz="1500" dirty="0">
                <a:solidFill>
                  <a:schemeClr val="accent2"/>
                </a:solidFill>
                <a:latin typeface="Consolas" charset="0"/>
                <a:ea typeface="Consolas" charset="0"/>
                <a:cs typeface="Consolas" charset="0"/>
              </a:rPr>
              <a:t>main</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DWORD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r>
              <a:rPr lang="en-US" sz="1500" dirty="0" err="1">
                <a:solidFill>
                  <a:schemeClr val="tx2"/>
                </a:solidFill>
                <a:latin typeface="Consolas" charset="0"/>
                <a:ea typeface="Consolas" charset="0"/>
                <a:cs typeface="Consolas" charset="0"/>
              </a:rPr>
              <a:t>edi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r>
              <a:rPr lang="en-US" sz="1500" dirty="0" err="1">
                <a:solidFill>
                  <a:schemeClr val="tx2"/>
                </a:solidFill>
                <a:latin typeface="Consolas" charset="0"/>
                <a:ea typeface="Consolas" charset="0"/>
                <a:cs typeface="Consolas" charset="0"/>
              </a:rPr>
              <a:t>rsi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add </a:t>
            </a:r>
            <a:r>
              <a:rPr lang="en-US" sz="1500" dirty="0">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,0x8</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68a &lt;</a:t>
            </a: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rdi</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rip</a:t>
            </a:r>
            <a:r>
              <a:rPr lang="en-US" sz="1500" dirty="0">
                <a:latin typeface="Consolas" charset="0"/>
                <a:ea typeface="Consolas" charset="0"/>
                <a:cs typeface="Consolas" charset="0"/>
              </a:rPr>
              <a:t>+0x9f]</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call 560 &lt;</a:t>
            </a:r>
            <a:r>
              <a:rPr lang="en-US" sz="1500" dirty="0" err="1">
                <a:solidFill>
                  <a:schemeClr val="accent2"/>
                </a:solidFill>
                <a:latin typeface="Consolas" charset="0"/>
                <a:ea typeface="Consolas" charset="0"/>
                <a:cs typeface="Consolas" charset="0"/>
              </a:rPr>
              <a:t>printf</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p:txBody>
      </p:sp>
      <p:sp>
        <p:nvSpPr>
          <p:cNvPr id="18" name="Right Arrow 17"/>
          <p:cNvSpPr/>
          <p:nvPr/>
        </p:nvSpPr>
        <p:spPr>
          <a:xfrm>
            <a:off x="73862" y="375824"/>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3" name="Right Arrow 12"/>
          <p:cNvSpPr/>
          <p:nvPr/>
        </p:nvSpPr>
        <p:spPr>
          <a:xfrm>
            <a:off x="5403314" y="4912707"/>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graphicFrame>
        <p:nvGraphicFramePr>
          <p:cNvPr id="20" name="Table 19">
            <a:extLst>
              <a:ext uri="{FF2B5EF4-FFF2-40B4-BE49-F238E27FC236}">
                <a16:creationId xmlns:a16="http://schemas.microsoft.com/office/drawing/2014/main" id="{5C3C3E4F-65A2-E648-ABE6-913BA9C88F9E}"/>
              </a:ext>
            </a:extLst>
          </p:cNvPr>
          <p:cNvGraphicFramePr>
            <a:graphicFrameLocks noGrp="1"/>
          </p:cNvGraphicFramePr>
          <p:nvPr/>
        </p:nvGraphicFramePr>
        <p:xfrm>
          <a:off x="45510" y="4483047"/>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0x7fffffffde70</a:t>
                      </a: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0x7fffffffde68</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0x2</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0x7fffffffdd70</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0x7fffffffdd80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0x5555555546c3</a:t>
                      </a:r>
                    </a:p>
                  </a:txBody>
                  <a:tcPr/>
                </a:tc>
                <a:extLst>
                  <a:ext uri="{0D108BD9-81ED-4DB2-BD59-A6C34878D82A}">
                    <a16:rowId xmlns:a16="http://schemas.microsoft.com/office/drawing/2014/main" val="10004"/>
                  </a:ext>
                </a:extLst>
              </a:tr>
            </a:tbl>
          </a:graphicData>
        </a:graphic>
      </p:graphicFrame>
      <p:sp>
        <p:nvSpPr>
          <p:cNvPr id="21" name="Rectangle 20">
            <a:extLst>
              <a:ext uri="{FF2B5EF4-FFF2-40B4-BE49-F238E27FC236}">
                <a16:creationId xmlns:a16="http://schemas.microsoft.com/office/drawing/2014/main" id="{44CE0E5C-6CA5-0B4E-B222-917075BAEA82}"/>
              </a:ext>
            </a:extLst>
          </p:cNvPr>
          <p:cNvSpPr/>
          <p:nvPr/>
        </p:nvSpPr>
        <p:spPr>
          <a:xfrm>
            <a:off x="6524017" y="6356352"/>
            <a:ext cx="511265"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3" name="TextBox 2">
            <a:extLst>
              <a:ext uri="{FF2B5EF4-FFF2-40B4-BE49-F238E27FC236}">
                <a16:creationId xmlns:a16="http://schemas.microsoft.com/office/drawing/2014/main" id="{4E4A9DD0-C22E-4E47-935B-863AB70F42E7}"/>
              </a:ext>
            </a:extLst>
          </p:cNvPr>
          <p:cNvSpPr txBox="1"/>
          <p:nvPr/>
        </p:nvSpPr>
        <p:spPr>
          <a:xfrm>
            <a:off x="6485460" y="6581001"/>
            <a:ext cx="3443229" cy="276999"/>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a.out</a:t>
            </a:r>
            <a:r>
              <a:rPr lang="en-US" sz="1200" dirty="0">
                <a:latin typeface="Consolas" panose="020B0609020204030204" pitchFamily="49" charset="0"/>
                <a:cs typeface="Consolas" panose="020B0609020204030204" pitchFamily="49" charset="0"/>
              </a:rPr>
              <a:t> "I Love Security!!!"</a:t>
            </a:r>
          </a:p>
        </p:txBody>
      </p:sp>
      <p:sp>
        <p:nvSpPr>
          <p:cNvPr id="11" name="TextBox 10">
            <a:extLst>
              <a:ext uri="{FF2B5EF4-FFF2-40B4-BE49-F238E27FC236}">
                <a16:creationId xmlns:a16="http://schemas.microsoft.com/office/drawing/2014/main" id="{227A5138-E976-7B47-BCA0-E2E373BE881C}"/>
              </a:ext>
            </a:extLst>
          </p:cNvPr>
          <p:cNvSpPr txBox="1"/>
          <p:nvPr/>
        </p:nvSpPr>
        <p:spPr>
          <a:xfrm>
            <a:off x="3036058" y="-78083"/>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0x7f..fdd88</a:t>
            </a:r>
          </a:p>
        </p:txBody>
      </p:sp>
      <p:sp>
        <p:nvSpPr>
          <p:cNvPr id="12" name="TextBox 11">
            <a:extLst>
              <a:ext uri="{FF2B5EF4-FFF2-40B4-BE49-F238E27FC236}">
                <a16:creationId xmlns:a16="http://schemas.microsoft.com/office/drawing/2014/main" id="{2D5CB6C3-271F-1942-A121-0DCD718FA33E}"/>
              </a:ext>
            </a:extLst>
          </p:cNvPr>
          <p:cNvSpPr txBox="1"/>
          <p:nvPr/>
        </p:nvSpPr>
        <p:spPr>
          <a:xfrm>
            <a:off x="3036057" y="19115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0x7f..fdd80</a:t>
            </a:r>
          </a:p>
        </p:txBody>
      </p:sp>
      <p:sp>
        <p:nvSpPr>
          <p:cNvPr id="14" name="Right Arrow 13">
            <a:extLst>
              <a:ext uri="{FF2B5EF4-FFF2-40B4-BE49-F238E27FC236}">
                <a16:creationId xmlns:a16="http://schemas.microsoft.com/office/drawing/2014/main" id="{23B13505-5E97-9141-8DF7-06118AC9BF3D}"/>
              </a:ext>
            </a:extLst>
          </p:cNvPr>
          <p:cNvSpPr/>
          <p:nvPr/>
        </p:nvSpPr>
        <p:spPr>
          <a:xfrm>
            <a:off x="73862" y="985424"/>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5" name="TextBox 14">
            <a:extLst>
              <a:ext uri="{FF2B5EF4-FFF2-40B4-BE49-F238E27FC236}">
                <a16:creationId xmlns:a16="http://schemas.microsoft.com/office/drawing/2014/main" id="{924BF496-C6C8-224E-AE95-A9A131EC51B4}"/>
              </a:ext>
            </a:extLst>
          </p:cNvPr>
          <p:cNvSpPr txBox="1"/>
          <p:nvPr/>
        </p:nvSpPr>
        <p:spPr>
          <a:xfrm>
            <a:off x="3036056" y="823617"/>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16" name="TextBox 15">
            <a:extLst>
              <a:ext uri="{FF2B5EF4-FFF2-40B4-BE49-F238E27FC236}">
                <a16:creationId xmlns:a16="http://schemas.microsoft.com/office/drawing/2014/main" id="{DECDC5E3-C732-0A49-803A-08E52871FE9A}"/>
              </a:ext>
            </a:extLst>
          </p:cNvPr>
          <p:cNvSpPr txBox="1"/>
          <p:nvPr/>
        </p:nvSpPr>
        <p:spPr>
          <a:xfrm>
            <a:off x="3036056" y="50738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0x7f..fdd74</a:t>
            </a:r>
          </a:p>
        </p:txBody>
      </p:sp>
      <p:sp>
        <p:nvSpPr>
          <p:cNvPr id="19" name="Rectangle 18">
            <a:extLst>
              <a:ext uri="{FF2B5EF4-FFF2-40B4-BE49-F238E27FC236}">
                <a16:creationId xmlns:a16="http://schemas.microsoft.com/office/drawing/2014/main" id="{B1054C36-E759-DC48-A393-B3D99B5E859C}"/>
              </a:ext>
            </a:extLst>
          </p:cNvPr>
          <p:cNvSpPr/>
          <p:nvPr/>
        </p:nvSpPr>
        <p:spPr>
          <a:xfrm>
            <a:off x="3489650" y="3293706"/>
            <a:ext cx="1772816" cy="6585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argv+1</a:t>
            </a:r>
          </a:p>
        </p:txBody>
      </p:sp>
      <p:cxnSp>
        <p:nvCxnSpPr>
          <p:cNvPr id="23" name="Straight Arrow Connector 22">
            <a:extLst>
              <a:ext uri="{FF2B5EF4-FFF2-40B4-BE49-F238E27FC236}">
                <a16:creationId xmlns:a16="http://schemas.microsoft.com/office/drawing/2014/main" id="{E4CFE58A-184E-944D-A3E2-4A84CB584E36}"/>
              </a:ext>
            </a:extLst>
          </p:cNvPr>
          <p:cNvCxnSpPr>
            <a:stCxn id="19" idx="2"/>
          </p:cNvCxnSpPr>
          <p:nvPr/>
        </p:nvCxnSpPr>
        <p:spPr>
          <a:xfrm flipH="1">
            <a:off x="3732245" y="3952214"/>
            <a:ext cx="643813" cy="647778"/>
          </a:xfrm>
          <a:prstGeom prst="straightConnector1">
            <a:avLst/>
          </a:prstGeom>
          <a:ln w="76200">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960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8AF04BE-32EE-6248-8609-7F4A06399501}"/>
              </a:ext>
            </a:extLst>
          </p:cNvPr>
          <p:cNvSpPr/>
          <p:nvPr/>
        </p:nvSpPr>
        <p:spPr>
          <a:xfrm>
            <a:off x="224039" y="6356352"/>
            <a:ext cx="2677781"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graphicFrame>
        <p:nvGraphicFramePr>
          <p:cNvPr id="5" name="Content Placeholder 4"/>
          <p:cNvGraphicFramePr>
            <a:graphicFrameLocks noGrp="1"/>
          </p:cNvGraphicFramePr>
          <p:nvPr>
            <p:ph idx="1"/>
          </p:nvPr>
        </p:nvGraphicFramePr>
        <p:xfrm>
          <a:off x="479672" y="93884"/>
          <a:ext cx="2831284" cy="42672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254088">
                <a:tc>
                  <a:txBody>
                    <a:bodyPr/>
                    <a:lstStyle/>
                    <a:p>
                      <a:pPr algn="ctr"/>
                      <a:r>
                        <a:rPr lang="en-US" sz="1400" dirty="0">
                          <a:latin typeface="Consolas" charset="0"/>
                          <a:ea typeface="Consolas" charset="0"/>
                          <a:cs typeface="Consolas" charset="0"/>
                        </a:rPr>
                        <a:t>0x5555555546f0</a:t>
                      </a:r>
                    </a:p>
                  </a:txBody>
                  <a:tcPr/>
                </a:tc>
                <a:extLst>
                  <a:ext uri="{0D108BD9-81ED-4DB2-BD59-A6C34878D82A}">
                    <a16:rowId xmlns:a16="http://schemas.microsoft.com/office/drawing/2014/main" val="10000"/>
                  </a:ext>
                </a:extLst>
              </a:tr>
              <a:tr h="254088">
                <a:tc>
                  <a:txBody>
                    <a:bodyPr/>
                    <a:lstStyle/>
                    <a:p>
                      <a:pPr algn="ctr"/>
                      <a:r>
                        <a:rPr lang="en-US" sz="1400" dirty="0">
                          <a:latin typeface="Consolas" charset="0"/>
                          <a:ea typeface="Consolas" charset="0"/>
                          <a:cs typeface="Consolas" charset="0"/>
                        </a:rPr>
                        <a:t>0x2</a:t>
                      </a:r>
                    </a:p>
                  </a:txBody>
                  <a:tcPr/>
                </a:tc>
                <a:extLst>
                  <a:ext uri="{0D108BD9-81ED-4DB2-BD59-A6C34878D82A}">
                    <a16:rowId xmlns:a16="http://schemas.microsoft.com/office/drawing/2014/main" val="10001"/>
                  </a:ext>
                </a:extLst>
              </a:tr>
              <a:tr h="254088">
                <a:tc>
                  <a:txBody>
                    <a:bodyPr/>
                    <a:lstStyle/>
                    <a:p>
                      <a:pPr algn="ctr"/>
                      <a:r>
                        <a:rPr lang="en-US" sz="1400" dirty="0">
                          <a:latin typeface="Consolas" charset="0"/>
                          <a:ea typeface="Consolas" charset="0"/>
                          <a:cs typeface="Consolas" charset="0"/>
                        </a:rPr>
                        <a:t>0x7fffffffde68</a:t>
                      </a:r>
                    </a:p>
                  </a:txBody>
                  <a:tcPr/>
                </a:tc>
                <a:extLst>
                  <a:ext uri="{0D108BD9-81ED-4DB2-BD59-A6C34878D82A}">
                    <a16:rowId xmlns:a16="http://schemas.microsoft.com/office/drawing/2014/main" val="10002"/>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3"/>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4"/>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5"/>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6"/>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7"/>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8"/>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9"/>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0"/>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1"/>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2"/>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3"/>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72</a:t>
            </a:fld>
            <a:endParaRPr lang="en-US"/>
          </a:p>
        </p:txBody>
      </p:sp>
      <p:sp>
        <p:nvSpPr>
          <p:cNvPr id="17" name="Content Placeholder 2"/>
          <p:cNvSpPr txBox="1">
            <a:spLocks/>
          </p:cNvSpPr>
          <p:nvPr/>
        </p:nvSpPr>
        <p:spPr>
          <a:xfrm>
            <a:off x="5657723" y="0"/>
            <a:ext cx="6225066" cy="7386298"/>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,0x20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r>
              <a:rPr lang="en-US" sz="1500" dirty="0" err="1">
                <a:solidFill>
                  <a:schemeClr val="tx2"/>
                </a:solidFill>
                <a:latin typeface="Consolas" charset="0"/>
                <a:ea typeface="Consolas" charset="0"/>
                <a:cs typeface="Consolas" charset="0"/>
              </a:rPr>
              <a:t>rdi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rsi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rdx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550 &lt;</a:t>
            </a:r>
            <a:r>
              <a:rPr lang="en-US" sz="1500" dirty="0" err="1">
                <a:solidFill>
                  <a:schemeClr val="accent2"/>
                </a:solidFill>
                <a:latin typeface="Consolas" charset="0"/>
                <a:ea typeface="Consolas" charset="0"/>
                <a:cs typeface="Consolas" charset="0"/>
              </a:rPr>
              <a:t>strcpy</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nop</a:t>
            </a:r>
            <a:endParaRPr lang="en-US" sz="1500" dirty="0">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a:p>
            <a:pPr marL="0" indent="0">
              <a:lnSpc>
                <a:spcPct val="80000"/>
              </a:lnSpc>
              <a:buNone/>
            </a:pPr>
            <a:r>
              <a:rPr lang="en-US" sz="1500" dirty="0">
                <a:solidFill>
                  <a:schemeClr val="accent2"/>
                </a:solidFill>
                <a:latin typeface="Consolas" charset="0"/>
                <a:ea typeface="Consolas" charset="0"/>
                <a:cs typeface="Consolas" charset="0"/>
              </a:rPr>
              <a:t>main</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DWORD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r>
              <a:rPr lang="en-US" sz="1500" dirty="0" err="1">
                <a:solidFill>
                  <a:schemeClr val="tx2"/>
                </a:solidFill>
                <a:latin typeface="Consolas" charset="0"/>
                <a:ea typeface="Consolas" charset="0"/>
                <a:cs typeface="Consolas" charset="0"/>
              </a:rPr>
              <a:t>edi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r>
              <a:rPr lang="en-US" sz="1500" dirty="0" err="1">
                <a:solidFill>
                  <a:schemeClr val="tx2"/>
                </a:solidFill>
                <a:latin typeface="Consolas" charset="0"/>
                <a:ea typeface="Consolas" charset="0"/>
                <a:cs typeface="Consolas" charset="0"/>
              </a:rPr>
              <a:t>rsi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add </a:t>
            </a:r>
            <a:r>
              <a:rPr lang="en-US" sz="1500" dirty="0">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,0x8</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68a &lt;</a:t>
            </a: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rdi</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rip</a:t>
            </a:r>
            <a:r>
              <a:rPr lang="en-US" sz="1500" dirty="0">
                <a:latin typeface="Consolas" charset="0"/>
                <a:ea typeface="Consolas" charset="0"/>
                <a:cs typeface="Consolas" charset="0"/>
              </a:rPr>
              <a:t>+0x9f]</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call 560 &lt;</a:t>
            </a:r>
            <a:r>
              <a:rPr lang="en-US" sz="1500" dirty="0" err="1">
                <a:solidFill>
                  <a:schemeClr val="accent2"/>
                </a:solidFill>
                <a:latin typeface="Consolas" charset="0"/>
                <a:ea typeface="Consolas" charset="0"/>
                <a:cs typeface="Consolas" charset="0"/>
              </a:rPr>
              <a:t>printf</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p:txBody>
      </p:sp>
      <p:sp>
        <p:nvSpPr>
          <p:cNvPr id="18" name="Right Arrow 17"/>
          <p:cNvSpPr/>
          <p:nvPr/>
        </p:nvSpPr>
        <p:spPr>
          <a:xfrm>
            <a:off x="73862" y="375824"/>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3" name="Right Arrow 12"/>
          <p:cNvSpPr/>
          <p:nvPr/>
        </p:nvSpPr>
        <p:spPr>
          <a:xfrm>
            <a:off x="5403314" y="5136643"/>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graphicFrame>
        <p:nvGraphicFramePr>
          <p:cNvPr id="20" name="Table 19">
            <a:extLst>
              <a:ext uri="{FF2B5EF4-FFF2-40B4-BE49-F238E27FC236}">
                <a16:creationId xmlns:a16="http://schemas.microsoft.com/office/drawing/2014/main" id="{5C3C3E4F-65A2-E648-ABE6-913BA9C88F9E}"/>
              </a:ext>
            </a:extLst>
          </p:cNvPr>
          <p:cNvGraphicFramePr>
            <a:graphicFrameLocks noGrp="1"/>
          </p:cNvGraphicFramePr>
          <p:nvPr/>
        </p:nvGraphicFramePr>
        <p:xfrm>
          <a:off x="45510" y="4483047"/>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0x7fffffffe180</a:t>
                      </a: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0x7fffffffde68</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0x2</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0x7fffffffdd70</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0x7fffffffdd80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0x5555555546c6</a:t>
                      </a:r>
                    </a:p>
                  </a:txBody>
                  <a:tcPr/>
                </a:tc>
                <a:extLst>
                  <a:ext uri="{0D108BD9-81ED-4DB2-BD59-A6C34878D82A}">
                    <a16:rowId xmlns:a16="http://schemas.microsoft.com/office/drawing/2014/main" val="10004"/>
                  </a:ext>
                </a:extLst>
              </a:tr>
            </a:tbl>
          </a:graphicData>
        </a:graphic>
      </p:graphicFrame>
      <p:sp>
        <p:nvSpPr>
          <p:cNvPr id="21" name="Rectangle 20">
            <a:extLst>
              <a:ext uri="{FF2B5EF4-FFF2-40B4-BE49-F238E27FC236}">
                <a16:creationId xmlns:a16="http://schemas.microsoft.com/office/drawing/2014/main" id="{44CE0E5C-6CA5-0B4E-B222-917075BAEA82}"/>
              </a:ext>
            </a:extLst>
          </p:cNvPr>
          <p:cNvSpPr/>
          <p:nvPr/>
        </p:nvSpPr>
        <p:spPr>
          <a:xfrm>
            <a:off x="6524017" y="6356352"/>
            <a:ext cx="511265"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3" name="TextBox 2">
            <a:extLst>
              <a:ext uri="{FF2B5EF4-FFF2-40B4-BE49-F238E27FC236}">
                <a16:creationId xmlns:a16="http://schemas.microsoft.com/office/drawing/2014/main" id="{4E4A9DD0-C22E-4E47-935B-863AB70F42E7}"/>
              </a:ext>
            </a:extLst>
          </p:cNvPr>
          <p:cNvSpPr txBox="1"/>
          <p:nvPr/>
        </p:nvSpPr>
        <p:spPr>
          <a:xfrm>
            <a:off x="6485460" y="6581001"/>
            <a:ext cx="3443229" cy="276999"/>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a.out</a:t>
            </a:r>
            <a:r>
              <a:rPr lang="en-US" sz="1200" dirty="0">
                <a:latin typeface="Consolas" panose="020B0609020204030204" pitchFamily="49" charset="0"/>
                <a:cs typeface="Consolas" panose="020B0609020204030204" pitchFamily="49" charset="0"/>
              </a:rPr>
              <a:t> "I Love Security!!!"</a:t>
            </a:r>
          </a:p>
        </p:txBody>
      </p:sp>
      <p:sp>
        <p:nvSpPr>
          <p:cNvPr id="11" name="TextBox 10">
            <a:extLst>
              <a:ext uri="{FF2B5EF4-FFF2-40B4-BE49-F238E27FC236}">
                <a16:creationId xmlns:a16="http://schemas.microsoft.com/office/drawing/2014/main" id="{227A5138-E976-7B47-BCA0-E2E373BE881C}"/>
              </a:ext>
            </a:extLst>
          </p:cNvPr>
          <p:cNvSpPr txBox="1"/>
          <p:nvPr/>
        </p:nvSpPr>
        <p:spPr>
          <a:xfrm>
            <a:off x="3036058" y="-78083"/>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0x7f..fdd88</a:t>
            </a:r>
          </a:p>
        </p:txBody>
      </p:sp>
      <p:sp>
        <p:nvSpPr>
          <p:cNvPr id="12" name="TextBox 11">
            <a:extLst>
              <a:ext uri="{FF2B5EF4-FFF2-40B4-BE49-F238E27FC236}">
                <a16:creationId xmlns:a16="http://schemas.microsoft.com/office/drawing/2014/main" id="{2D5CB6C3-271F-1942-A121-0DCD718FA33E}"/>
              </a:ext>
            </a:extLst>
          </p:cNvPr>
          <p:cNvSpPr txBox="1"/>
          <p:nvPr/>
        </p:nvSpPr>
        <p:spPr>
          <a:xfrm>
            <a:off x="3036057" y="19115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0x7f..fdd80</a:t>
            </a:r>
          </a:p>
        </p:txBody>
      </p:sp>
      <p:sp>
        <p:nvSpPr>
          <p:cNvPr id="14" name="Right Arrow 13">
            <a:extLst>
              <a:ext uri="{FF2B5EF4-FFF2-40B4-BE49-F238E27FC236}">
                <a16:creationId xmlns:a16="http://schemas.microsoft.com/office/drawing/2014/main" id="{23B13505-5E97-9141-8DF7-06118AC9BF3D}"/>
              </a:ext>
            </a:extLst>
          </p:cNvPr>
          <p:cNvSpPr/>
          <p:nvPr/>
        </p:nvSpPr>
        <p:spPr>
          <a:xfrm>
            <a:off x="73862" y="985424"/>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5" name="TextBox 14">
            <a:extLst>
              <a:ext uri="{FF2B5EF4-FFF2-40B4-BE49-F238E27FC236}">
                <a16:creationId xmlns:a16="http://schemas.microsoft.com/office/drawing/2014/main" id="{924BF496-C6C8-224E-AE95-A9A131EC51B4}"/>
              </a:ext>
            </a:extLst>
          </p:cNvPr>
          <p:cNvSpPr txBox="1"/>
          <p:nvPr/>
        </p:nvSpPr>
        <p:spPr>
          <a:xfrm>
            <a:off x="3036056" y="823617"/>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16" name="TextBox 15">
            <a:extLst>
              <a:ext uri="{FF2B5EF4-FFF2-40B4-BE49-F238E27FC236}">
                <a16:creationId xmlns:a16="http://schemas.microsoft.com/office/drawing/2014/main" id="{DECDC5E3-C732-0A49-803A-08E52871FE9A}"/>
              </a:ext>
            </a:extLst>
          </p:cNvPr>
          <p:cNvSpPr txBox="1"/>
          <p:nvPr/>
        </p:nvSpPr>
        <p:spPr>
          <a:xfrm>
            <a:off x="3036056" y="50738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0x7f..fdd74</a:t>
            </a:r>
          </a:p>
        </p:txBody>
      </p:sp>
      <p:sp>
        <p:nvSpPr>
          <p:cNvPr id="19" name="Rectangle 18">
            <a:extLst>
              <a:ext uri="{FF2B5EF4-FFF2-40B4-BE49-F238E27FC236}">
                <a16:creationId xmlns:a16="http://schemas.microsoft.com/office/drawing/2014/main" id="{5B318DF9-B2DB-9442-AB7D-27F626105955}"/>
              </a:ext>
            </a:extLst>
          </p:cNvPr>
          <p:cNvSpPr/>
          <p:nvPr/>
        </p:nvSpPr>
        <p:spPr>
          <a:xfrm>
            <a:off x="3489650" y="3293706"/>
            <a:ext cx="1772816" cy="6585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*(argv+1)</a:t>
            </a:r>
          </a:p>
          <a:p>
            <a:pPr algn="ctr"/>
            <a:r>
              <a:rPr lang="en-US" dirty="0" err="1">
                <a:latin typeface="Consolas" panose="020B0609020204030204" pitchFamily="49" charset="0"/>
                <a:cs typeface="Consolas" panose="020B0609020204030204" pitchFamily="49" charset="0"/>
              </a:rPr>
              <a:t>argv</a:t>
            </a:r>
            <a:r>
              <a:rPr lang="en-US" dirty="0">
                <a:latin typeface="Consolas" panose="020B0609020204030204" pitchFamily="49" charset="0"/>
                <a:cs typeface="Consolas" panose="020B0609020204030204" pitchFamily="49" charset="0"/>
              </a:rPr>
              <a:t>[1]</a:t>
            </a:r>
          </a:p>
        </p:txBody>
      </p:sp>
      <p:cxnSp>
        <p:nvCxnSpPr>
          <p:cNvPr id="23" name="Straight Arrow Connector 22">
            <a:extLst>
              <a:ext uri="{FF2B5EF4-FFF2-40B4-BE49-F238E27FC236}">
                <a16:creationId xmlns:a16="http://schemas.microsoft.com/office/drawing/2014/main" id="{E3960265-E5E3-9346-B622-238685A2EEBB}"/>
              </a:ext>
            </a:extLst>
          </p:cNvPr>
          <p:cNvCxnSpPr>
            <a:stCxn id="19" idx="2"/>
          </p:cNvCxnSpPr>
          <p:nvPr/>
        </p:nvCxnSpPr>
        <p:spPr>
          <a:xfrm flipH="1">
            <a:off x="3732245" y="3952214"/>
            <a:ext cx="643813" cy="647778"/>
          </a:xfrm>
          <a:prstGeom prst="straightConnector1">
            <a:avLst/>
          </a:prstGeom>
          <a:ln w="76200">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8992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8AF04BE-32EE-6248-8609-7F4A06399501}"/>
              </a:ext>
            </a:extLst>
          </p:cNvPr>
          <p:cNvSpPr/>
          <p:nvPr/>
        </p:nvSpPr>
        <p:spPr>
          <a:xfrm>
            <a:off x="224039" y="6356352"/>
            <a:ext cx="2677781"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graphicFrame>
        <p:nvGraphicFramePr>
          <p:cNvPr id="5" name="Content Placeholder 4"/>
          <p:cNvGraphicFramePr>
            <a:graphicFrameLocks noGrp="1"/>
          </p:cNvGraphicFramePr>
          <p:nvPr>
            <p:ph idx="1"/>
          </p:nvPr>
        </p:nvGraphicFramePr>
        <p:xfrm>
          <a:off x="479672" y="93884"/>
          <a:ext cx="2831284" cy="42672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254088">
                <a:tc>
                  <a:txBody>
                    <a:bodyPr/>
                    <a:lstStyle/>
                    <a:p>
                      <a:pPr algn="ctr"/>
                      <a:r>
                        <a:rPr lang="en-US" sz="1400" dirty="0">
                          <a:latin typeface="Consolas" charset="0"/>
                          <a:ea typeface="Consolas" charset="0"/>
                          <a:cs typeface="Consolas" charset="0"/>
                        </a:rPr>
                        <a:t>0x5555555546f0</a:t>
                      </a:r>
                    </a:p>
                  </a:txBody>
                  <a:tcPr/>
                </a:tc>
                <a:extLst>
                  <a:ext uri="{0D108BD9-81ED-4DB2-BD59-A6C34878D82A}">
                    <a16:rowId xmlns:a16="http://schemas.microsoft.com/office/drawing/2014/main" val="10000"/>
                  </a:ext>
                </a:extLst>
              </a:tr>
              <a:tr h="254088">
                <a:tc>
                  <a:txBody>
                    <a:bodyPr/>
                    <a:lstStyle/>
                    <a:p>
                      <a:pPr algn="ctr"/>
                      <a:r>
                        <a:rPr lang="en-US" sz="1400" dirty="0">
                          <a:latin typeface="Consolas" charset="0"/>
                          <a:ea typeface="Consolas" charset="0"/>
                          <a:cs typeface="Consolas" charset="0"/>
                        </a:rPr>
                        <a:t>0x2</a:t>
                      </a:r>
                    </a:p>
                  </a:txBody>
                  <a:tcPr/>
                </a:tc>
                <a:extLst>
                  <a:ext uri="{0D108BD9-81ED-4DB2-BD59-A6C34878D82A}">
                    <a16:rowId xmlns:a16="http://schemas.microsoft.com/office/drawing/2014/main" val="10001"/>
                  </a:ext>
                </a:extLst>
              </a:tr>
              <a:tr h="254088">
                <a:tc>
                  <a:txBody>
                    <a:bodyPr/>
                    <a:lstStyle/>
                    <a:p>
                      <a:pPr algn="ctr"/>
                      <a:r>
                        <a:rPr lang="en-US" sz="1400" dirty="0">
                          <a:latin typeface="Consolas" charset="0"/>
                          <a:ea typeface="Consolas" charset="0"/>
                          <a:cs typeface="Consolas" charset="0"/>
                        </a:rPr>
                        <a:t>0x7fffffffde68</a:t>
                      </a:r>
                    </a:p>
                  </a:txBody>
                  <a:tcPr/>
                </a:tc>
                <a:extLst>
                  <a:ext uri="{0D108BD9-81ED-4DB2-BD59-A6C34878D82A}">
                    <a16:rowId xmlns:a16="http://schemas.microsoft.com/office/drawing/2014/main" val="10002"/>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3"/>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4"/>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5"/>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6"/>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7"/>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8"/>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9"/>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0"/>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1"/>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2"/>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3"/>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73</a:t>
            </a:fld>
            <a:endParaRPr lang="en-US"/>
          </a:p>
        </p:txBody>
      </p:sp>
      <p:sp>
        <p:nvSpPr>
          <p:cNvPr id="17" name="Content Placeholder 2"/>
          <p:cNvSpPr txBox="1">
            <a:spLocks/>
          </p:cNvSpPr>
          <p:nvPr/>
        </p:nvSpPr>
        <p:spPr>
          <a:xfrm>
            <a:off x="5657723" y="0"/>
            <a:ext cx="6225066" cy="7386298"/>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,0x20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r>
              <a:rPr lang="en-US" sz="1500" dirty="0" err="1">
                <a:solidFill>
                  <a:schemeClr val="tx2"/>
                </a:solidFill>
                <a:latin typeface="Consolas" charset="0"/>
                <a:ea typeface="Consolas" charset="0"/>
                <a:cs typeface="Consolas" charset="0"/>
              </a:rPr>
              <a:t>rdi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rsi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rdx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550 &lt;</a:t>
            </a:r>
            <a:r>
              <a:rPr lang="en-US" sz="1500" dirty="0" err="1">
                <a:solidFill>
                  <a:schemeClr val="accent2"/>
                </a:solidFill>
                <a:latin typeface="Consolas" charset="0"/>
                <a:ea typeface="Consolas" charset="0"/>
                <a:cs typeface="Consolas" charset="0"/>
              </a:rPr>
              <a:t>strcpy</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nop</a:t>
            </a:r>
            <a:endParaRPr lang="en-US" sz="1500" dirty="0">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a:p>
            <a:pPr marL="0" indent="0">
              <a:lnSpc>
                <a:spcPct val="80000"/>
              </a:lnSpc>
              <a:buNone/>
            </a:pPr>
            <a:r>
              <a:rPr lang="en-US" sz="1500" dirty="0">
                <a:solidFill>
                  <a:schemeClr val="accent2"/>
                </a:solidFill>
                <a:latin typeface="Consolas" charset="0"/>
                <a:ea typeface="Consolas" charset="0"/>
                <a:cs typeface="Consolas" charset="0"/>
              </a:rPr>
              <a:t>main</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DWORD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r>
              <a:rPr lang="en-US" sz="1500" dirty="0" err="1">
                <a:solidFill>
                  <a:schemeClr val="tx2"/>
                </a:solidFill>
                <a:latin typeface="Consolas" charset="0"/>
                <a:ea typeface="Consolas" charset="0"/>
                <a:cs typeface="Consolas" charset="0"/>
              </a:rPr>
              <a:t>edi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r>
              <a:rPr lang="en-US" sz="1500" dirty="0" err="1">
                <a:solidFill>
                  <a:schemeClr val="tx2"/>
                </a:solidFill>
                <a:latin typeface="Consolas" charset="0"/>
                <a:ea typeface="Consolas" charset="0"/>
                <a:cs typeface="Consolas" charset="0"/>
              </a:rPr>
              <a:t>rsi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add </a:t>
            </a:r>
            <a:r>
              <a:rPr lang="en-US" sz="1500" dirty="0">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,0x8</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68a &lt;</a:t>
            </a: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rdi</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rip</a:t>
            </a:r>
            <a:r>
              <a:rPr lang="en-US" sz="1500" dirty="0">
                <a:latin typeface="Consolas" charset="0"/>
                <a:ea typeface="Consolas" charset="0"/>
                <a:cs typeface="Consolas" charset="0"/>
              </a:rPr>
              <a:t>+0x9f]</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call 560 &lt;</a:t>
            </a:r>
            <a:r>
              <a:rPr lang="en-US" sz="1500" dirty="0" err="1">
                <a:solidFill>
                  <a:schemeClr val="accent2"/>
                </a:solidFill>
                <a:latin typeface="Consolas" charset="0"/>
                <a:ea typeface="Consolas" charset="0"/>
                <a:cs typeface="Consolas" charset="0"/>
              </a:rPr>
              <a:t>printf</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p:txBody>
      </p:sp>
      <p:sp>
        <p:nvSpPr>
          <p:cNvPr id="18" name="Right Arrow 17"/>
          <p:cNvSpPr/>
          <p:nvPr/>
        </p:nvSpPr>
        <p:spPr>
          <a:xfrm>
            <a:off x="73862" y="375824"/>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3" name="Right Arrow 12"/>
          <p:cNvSpPr/>
          <p:nvPr/>
        </p:nvSpPr>
        <p:spPr>
          <a:xfrm>
            <a:off x="5403314" y="5369912"/>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graphicFrame>
        <p:nvGraphicFramePr>
          <p:cNvPr id="20" name="Table 19">
            <a:extLst>
              <a:ext uri="{FF2B5EF4-FFF2-40B4-BE49-F238E27FC236}">
                <a16:creationId xmlns:a16="http://schemas.microsoft.com/office/drawing/2014/main" id="{5C3C3E4F-65A2-E648-ABE6-913BA9C88F9E}"/>
              </a:ext>
            </a:extLst>
          </p:cNvPr>
          <p:cNvGraphicFramePr>
            <a:graphicFrameLocks noGrp="1"/>
          </p:cNvGraphicFramePr>
          <p:nvPr/>
        </p:nvGraphicFramePr>
        <p:xfrm>
          <a:off x="45510" y="4483047"/>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0x7fffffffe180</a:t>
                      </a: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0x7fffffffde68</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0x7fffffffe180</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0x7fffffffdd70</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0x7fffffffdd80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0x5555555546c9</a:t>
                      </a:r>
                    </a:p>
                  </a:txBody>
                  <a:tcPr/>
                </a:tc>
                <a:extLst>
                  <a:ext uri="{0D108BD9-81ED-4DB2-BD59-A6C34878D82A}">
                    <a16:rowId xmlns:a16="http://schemas.microsoft.com/office/drawing/2014/main" val="10004"/>
                  </a:ext>
                </a:extLst>
              </a:tr>
            </a:tbl>
          </a:graphicData>
        </a:graphic>
      </p:graphicFrame>
      <p:sp>
        <p:nvSpPr>
          <p:cNvPr id="21" name="Rectangle 20">
            <a:extLst>
              <a:ext uri="{FF2B5EF4-FFF2-40B4-BE49-F238E27FC236}">
                <a16:creationId xmlns:a16="http://schemas.microsoft.com/office/drawing/2014/main" id="{44CE0E5C-6CA5-0B4E-B222-917075BAEA82}"/>
              </a:ext>
            </a:extLst>
          </p:cNvPr>
          <p:cNvSpPr/>
          <p:nvPr/>
        </p:nvSpPr>
        <p:spPr>
          <a:xfrm>
            <a:off x="6524017" y="6356352"/>
            <a:ext cx="511265"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3" name="TextBox 2">
            <a:extLst>
              <a:ext uri="{FF2B5EF4-FFF2-40B4-BE49-F238E27FC236}">
                <a16:creationId xmlns:a16="http://schemas.microsoft.com/office/drawing/2014/main" id="{4E4A9DD0-C22E-4E47-935B-863AB70F42E7}"/>
              </a:ext>
            </a:extLst>
          </p:cNvPr>
          <p:cNvSpPr txBox="1"/>
          <p:nvPr/>
        </p:nvSpPr>
        <p:spPr>
          <a:xfrm>
            <a:off x="6485460" y="6581001"/>
            <a:ext cx="3443229" cy="276999"/>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a.out</a:t>
            </a:r>
            <a:r>
              <a:rPr lang="en-US" sz="1200" dirty="0">
                <a:latin typeface="Consolas" panose="020B0609020204030204" pitchFamily="49" charset="0"/>
                <a:cs typeface="Consolas" panose="020B0609020204030204" pitchFamily="49" charset="0"/>
              </a:rPr>
              <a:t> "I Love Security!!!"</a:t>
            </a:r>
          </a:p>
        </p:txBody>
      </p:sp>
      <p:sp>
        <p:nvSpPr>
          <p:cNvPr id="11" name="TextBox 10">
            <a:extLst>
              <a:ext uri="{FF2B5EF4-FFF2-40B4-BE49-F238E27FC236}">
                <a16:creationId xmlns:a16="http://schemas.microsoft.com/office/drawing/2014/main" id="{227A5138-E976-7B47-BCA0-E2E373BE881C}"/>
              </a:ext>
            </a:extLst>
          </p:cNvPr>
          <p:cNvSpPr txBox="1"/>
          <p:nvPr/>
        </p:nvSpPr>
        <p:spPr>
          <a:xfrm>
            <a:off x="3036058" y="-78083"/>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0x7f..fdd88</a:t>
            </a:r>
          </a:p>
        </p:txBody>
      </p:sp>
      <p:sp>
        <p:nvSpPr>
          <p:cNvPr id="12" name="TextBox 11">
            <a:extLst>
              <a:ext uri="{FF2B5EF4-FFF2-40B4-BE49-F238E27FC236}">
                <a16:creationId xmlns:a16="http://schemas.microsoft.com/office/drawing/2014/main" id="{2D5CB6C3-271F-1942-A121-0DCD718FA33E}"/>
              </a:ext>
            </a:extLst>
          </p:cNvPr>
          <p:cNvSpPr txBox="1"/>
          <p:nvPr/>
        </p:nvSpPr>
        <p:spPr>
          <a:xfrm>
            <a:off x="3036057" y="19115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0x7f..fdd80</a:t>
            </a:r>
          </a:p>
        </p:txBody>
      </p:sp>
      <p:sp>
        <p:nvSpPr>
          <p:cNvPr id="14" name="Right Arrow 13">
            <a:extLst>
              <a:ext uri="{FF2B5EF4-FFF2-40B4-BE49-F238E27FC236}">
                <a16:creationId xmlns:a16="http://schemas.microsoft.com/office/drawing/2014/main" id="{23B13505-5E97-9141-8DF7-06118AC9BF3D}"/>
              </a:ext>
            </a:extLst>
          </p:cNvPr>
          <p:cNvSpPr/>
          <p:nvPr/>
        </p:nvSpPr>
        <p:spPr>
          <a:xfrm>
            <a:off x="73862" y="985424"/>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5" name="TextBox 14">
            <a:extLst>
              <a:ext uri="{FF2B5EF4-FFF2-40B4-BE49-F238E27FC236}">
                <a16:creationId xmlns:a16="http://schemas.microsoft.com/office/drawing/2014/main" id="{924BF496-C6C8-224E-AE95-A9A131EC51B4}"/>
              </a:ext>
            </a:extLst>
          </p:cNvPr>
          <p:cNvSpPr txBox="1"/>
          <p:nvPr/>
        </p:nvSpPr>
        <p:spPr>
          <a:xfrm>
            <a:off x="3036056" y="823617"/>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16" name="TextBox 15">
            <a:extLst>
              <a:ext uri="{FF2B5EF4-FFF2-40B4-BE49-F238E27FC236}">
                <a16:creationId xmlns:a16="http://schemas.microsoft.com/office/drawing/2014/main" id="{DECDC5E3-C732-0A49-803A-08E52871FE9A}"/>
              </a:ext>
            </a:extLst>
          </p:cNvPr>
          <p:cNvSpPr txBox="1"/>
          <p:nvPr/>
        </p:nvSpPr>
        <p:spPr>
          <a:xfrm>
            <a:off x="3036056" y="50738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0x7f..fdd74</a:t>
            </a:r>
          </a:p>
        </p:txBody>
      </p:sp>
    </p:spTree>
    <p:extLst>
      <p:ext uri="{BB962C8B-B14F-4D97-AF65-F5344CB8AC3E}">
        <p14:creationId xmlns:p14="http://schemas.microsoft.com/office/powerpoint/2010/main" val="13955559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8AF04BE-32EE-6248-8609-7F4A06399501}"/>
              </a:ext>
            </a:extLst>
          </p:cNvPr>
          <p:cNvSpPr/>
          <p:nvPr/>
        </p:nvSpPr>
        <p:spPr>
          <a:xfrm>
            <a:off x="224039" y="6356352"/>
            <a:ext cx="2677781"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graphicFrame>
        <p:nvGraphicFramePr>
          <p:cNvPr id="5" name="Content Placeholder 4"/>
          <p:cNvGraphicFramePr>
            <a:graphicFrameLocks noGrp="1"/>
          </p:cNvGraphicFramePr>
          <p:nvPr>
            <p:ph idx="1"/>
          </p:nvPr>
        </p:nvGraphicFramePr>
        <p:xfrm>
          <a:off x="479672" y="93884"/>
          <a:ext cx="2831284" cy="42672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254088">
                <a:tc>
                  <a:txBody>
                    <a:bodyPr/>
                    <a:lstStyle/>
                    <a:p>
                      <a:pPr algn="ctr"/>
                      <a:r>
                        <a:rPr lang="en-US" sz="1400" dirty="0">
                          <a:latin typeface="Consolas" charset="0"/>
                          <a:ea typeface="Consolas" charset="0"/>
                          <a:cs typeface="Consolas" charset="0"/>
                        </a:rPr>
                        <a:t>0x5555555546f0</a:t>
                      </a:r>
                    </a:p>
                  </a:txBody>
                  <a:tcPr/>
                </a:tc>
                <a:extLst>
                  <a:ext uri="{0D108BD9-81ED-4DB2-BD59-A6C34878D82A}">
                    <a16:rowId xmlns:a16="http://schemas.microsoft.com/office/drawing/2014/main" val="10000"/>
                  </a:ext>
                </a:extLst>
              </a:tr>
              <a:tr h="254088">
                <a:tc>
                  <a:txBody>
                    <a:bodyPr/>
                    <a:lstStyle/>
                    <a:p>
                      <a:pPr algn="ctr"/>
                      <a:r>
                        <a:rPr lang="en-US" sz="1400" dirty="0">
                          <a:latin typeface="Consolas" charset="0"/>
                          <a:ea typeface="Consolas" charset="0"/>
                          <a:cs typeface="Consolas" charset="0"/>
                        </a:rPr>
                        <a:t>0x2</a:t>
                      </a:r>
                    </a:p>
                  </a:txBody>
                  <a:tcPr/>
                </a:tc>
                <a:extLst>
                  <a:ext uri="{0D108BD9-81ED-4DB2-BD59-A6C34878D82A}">
                    <a16:rowId xmlns:a16="http://schemas.microsoft.com/office/drawing/2014/main" val="10001"/>
                  </a:ext>
                </a:extLst>
              </a:tr>
              <a:tr h="254088">
                <a:tc>
                  <a:txBody>
                    <a:bodyPr/>
                    <a:lstStyle/>
                    <a:p>
                      <a:pPr algn="ctr"/>
                      <a:r>
                        <a:rPr lang="en-US" sz="1400" dirty="0">
                          <a:latin typeface="Consolas" charset="0"/>
                          <a:ea typeface="Consolas" charset="0"/>
                          <a:cs typeface="Consolas" charset="0"/>
                        </a:rPr>
                        <a:t>0x7fffffffde68</a:t>
                      </a:r>
                    </a:p>
                  </a:txBody>
                  <a:tcPr/>
                </a:tc>
                <a:extLst>
                  <a:ext uri="{0D108BD9-81ED-4DB2-BD59-A6C34878D82A}">
                    <a16:rowId xmlns:a16="http://schemas.microsoft.com/office/drawing/2014/main" val="10002"/>
                  </a:ext>
                </a:extLst>
              </a:tr>
              <a:tr h="254088">
                <a:tc>
                  <a:txBody>
                    <a:bodyPr/>
                    <a:lstStyle/>
                    <a:p>
                      <a:pPr algn="ctr"/>
                      <a:r>
                        <a:rPr lang="en-US" sz="1400" dirty="0">
                          <a:latin typeface="Consolas" charset="0"/>
                          <a:ea typeface="Consolas" charset="0"/>
                          <a:cs typeface="Consolas" charset="0"/>
                        </a:rPr>
                        <a:t>0x5555555546ce</a:t>
                      </a:r>
                    </a:p>
                  </a:txBody>
                  <a:tcPr/>
                </a:tc>
                <a:extLst>
                  <a:ext uri="{0D108BD9-81ED-4DB2-BD59-A6C34878D82A}">
                    <a16:rowId xmlns:a16="http://schemas.microsoft.com/office/drawing/2014/main" val="10003"/>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4"/>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5"/>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6"/>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7"/>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8"/>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9"/>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0"/>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1"/>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2"/>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3"/>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74</a:t>
            </a:fld>
            <a:endParaRPr lang="en-US"/>
          </a:p>
        </p:txBody>
      </p:sp>
      <p:sp>
        <p:nvSpPr>
          <p:cNvPr id="17" name="Content Placeholder 2"/>
          <p:cNvSpPr txBox="1">
            <a:spLocks/>
          </p:cNvSpPr>
          <p:nvPr/>
        </p:nvSpPr>
        <p:spPr>
          <a:xfrm>
            <a:off x="5657723" y="0"/>
            <a:ext cx="6225066" cy="7386298"/>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,0x20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r>
              <a:rPr lang="en-US" sz="1500" dirty="0" err="1">
                <a:solidFill>
                  <a:schemeClr val="tx2"/>
                </a:solidFill>
                <a:latin typeface="Consolas" charset="0"/>
                <a:ea typeface="Consolas" charset="0"/>
                <a:cs typeface="Consolas" charset="0"/>
              </a:rPr>
              <a:t>rdi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rsi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rdx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550 &lt;</a:t>
            </a:r>
            <a:r>
              <a:rPr lang="en-US" sz="1500" dirty="0" err="1">
                <a:solidFill>
                  <a:schemeClr val="accent2"/>
                </a:solidFill>
                <a:latin typeface="Consolas" charset="0"/>
                <a:ea typeface="Consolas" charset="0"/>
                <a:cs typeface="Consolas" charset="0"/>
              </a:rPr>
              <a:t>strcpy</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nop</a:t>
            </a:r>
            <a:endParaRPr lang="en-US" sz="1500" dirty="0">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a:p>
            <a:pPr marL="0" indent="0">
              <a:lnSpc>
                <a:spcPct val="80000"/>
              </a:lnSpc>
              <a:buNone/>
            </a:pPr>
            <a:r>
              <a:rPr lang="en-US" sz="1500" dirty="0">
                <a:solidFill>
                  <a:schemeClr val="accent2"/>
                </a:solidFill>
                <a:latin typeface="Consolas" charset="0"/>
                <a:ea typeface="Consolas" charset="0"/>
                <a:cs typeface="Consolas" charset="0"/>
              </a:rPr>
              <a:t>main</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DWORD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r>
              <a:rPr lang="en-US" sz="1500" dirty="0" err="1">
                <a:solidFill>
                  <a:schemeClr val="tx2"/>
                </a:solidFill>
                <a:latin typeface="Consolas" charset="0"/>
                <a:ea typeface="Consolas" charset="0"/>
                <a:cs typeface="Consolas" charset="0"/>
              </a:rPr>
              <a:t>edi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r>
              <a:rPr lang="en-US" sz="1500" dirty="0" err="1">
                <a:solidFill>
                  <a:schemeClr val="tx2"/>
                </a:solidFill>
                <a:latin typeface="Consolas" charset="0"/>
                <a:ea typeface="Consolas" charset="0"/>
                <a:cs typeface="Consolas" charset="0"/>
              </a:rPr>
              <a:t>rsi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add </a:t>
            </a:r>
            <a:r>
              <a:rPr lang="en-US" sz="1500" dirty="0">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,0x8</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68a &lt;</a:t>
            </a: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rdi</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rip</a:t>
            </a:r>
            <a:r>
              <a:rPr lang="en-US" sz="1500" dirty="0">
                <a:latin typeface="Consolas" charset="0"/>
                <a:ea typeface="Consolas" charset="0"/>
                <a:cs typeface="Consolas" charset="0"/>
              </a:rPr>
              <a:t>+0x9f]</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call 560 &lt;</a:t>
            </a:r>
            <a:r>
              <a:rPr lang="en-US" sz="1500" dirty="0" err="1">
                <a:solidFill>
                  <a:schemeClr val="accent2"/>
                </a:solidFill>
                <a:latin typeface="Consolas" charset="0"/>
                <a:ea typeface="Consolas" charset="0"/>
                <a:cs typeface="Consolas" charset="0"/>
              </a:rPr>
              <a:t>printf</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p:txBody>
      </p:sp>
      <p:sp>
        <p:nvSpPr>
          <p:cNvPr id="18" name="Right Arrow 17"/>
          <p:cNvSpPr/>
          <p:nvPr/>
        </p:nvSpPr>
        <p:spPr>
          <a:xfrm>
            <a:off x="73862" y="375824"/>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3" name="Right Arrow 12"/>
          <p:cNvSpPr/>
          <p:nvPr/>
        </p:nvSpPr>
        <p:spPr>
          <a:xfrm>
            <a:off x="5379116" y="330105"/>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graphicFrame>
        <p:nvGraphicFramePr>
          <p:cNvPr id="20" name="Table 19">
            <a:extLst>
              <a:ext uri="{FF2B5EF4-FFF2-40B4-BE49-F238E27FC236}">
                <a16:creationId xmlns:a16="http://schemas.microsoft.com/office/drawing/2014/main" id="{5C3C3E4F-65A2-E648-ABE6-913BA9C88F9E}"/>
              </a:ext>
            </a:extLst>
          </p:cNvPr>
          <p:cNvGraphicFramePr>
            <a:graphicFrameLocks noGrp="1"/>
          </p:cNvGraphicFramePr>
          <p:nvPr/>
        </p:nvGraphicFramePr>
        <p:xfrm>
          <a:off x="45510" y="4483047"/>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0x7fffffffe180</a:t>
                      </a: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0x7fffffffde68</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0x7fffffffe180</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0x7fffffffdd68</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0x7fffffffdd80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0x55555555468a</a:t>
                      </a:r>
                    </a:p>
                  </a:txBody>
                  <a:tcPr/>
                </a:tc>
                <a:extLst>
                  <a:ext uri="{0D108BD9-81ED-4DB2-BD59-A6C34878D82A}">
                    <a16:rowId xmlns:a16="http://schemas.microsoft.com/office/drawing/2014/main" val="10004"/>
                  </a:ext>
                </a:extLst>
              </a:tr>
            </a:tbl>
          </a:graphicData>
        </a:graphic>
      </p:graphicFrame>
      <p:sp>
        <p:nvSpPr>
          <p:cNvPr id="21" name="Rectangle 20">
            <a:extLst>
              <a:ext uri="{FF2B5EF4-FFF2-40B4-BE49-F238E27FC236}">
                <a16:creationId xmlns:a16="http://schemas.microsoft.com/office/drawing/2014/main" id="{44CE0E5C-6CA5-0B4E-B222-917075BAEA82}"/>
              </a:ext>
            </a:extLst>
          </p:cNvPr>
          <p:cNvSpPr/>
          <p:nvPr/>
        </p:nvSpPr>
        <p:spPr>
          <a:xfrm>
            <a:off x="6524017" y="6356352"/>
            <a:ext cx="511265"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3" name="TextBox 2">
            <a:extLst>
              <a:ext uri="{FF2B5EF4-FFF2-40B4-BE49-F238E27FC236}">
                <a16:creationId xmlns:a16="http://schemas.microsoft.com/office/drawing/2014/main" id="{4E4A9DD0-C22E-4E47-935B-863AB70F42E7}"/>
              </a:ext>
            </a:extLst>
          </p:cNvPr>
          <p:cNvSpPr txBox="1"/>
          <p:nvPr/>
        </p:nvSpPr>
        <p:spPr>
          <a:xfrm>
            <a:off x="6485460" y="6581001"/>
            <a:ext cx="3443229" cy="276999"/>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a.out</a:t>
            </a:r>
            <a:r>
              <a:rPr lang="en-US" sz="1200" dirty="0">
                <a:latin typeface="Consolas" panose="020B0609020204030204" pitchFamily="49" charset="0"/>
                <a:cs typeface="Consolas" panose="020B0609020204030204" pitchFamily="49" charset="0"/>
              </a:rPr>
              <a:t> "I Love Security!!!"</a:t>
            </a:r>
          </a:p>
        </p:txBody>
      </p:sp>
      <p:sp>
        <p:nvSpPr>
          <p:cNvPr id="11" name="TextBox 10">
            <a:extLst>
              <a:ext uri="{FF2B5EF4-FFF2-40B4-BE49-F238E27FC236}">
                <a16:creationId xmlns:a16="http://schemas.microsoft.com/office/drawing/2014/main" id="{227A5138-E976-7B47-BCA0-E2E373BE881C}"/>
              </a:ext>
            </a:extLst>
          </p:cNvPr>
          <p:cNvSpPr txBox="1"/>
          <p:nvPr/>
        </p:nvSpPr>
        <p:spPr>
          <a:xfrm>
            <a:off x="3036058" y="-78083"/>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0x7f..fdd88</a:t>
            </a:r>
          </a:p>
        </p:txBody>
      </p:sp>
      <p:sp>
        <p:nvSpPr>
          <p:cNvPr id="12" name="TextBox 11">
            <a:extLst>
              <a:ext uri="{FF2B5EF4-FFF2-40B4-BE49-F238E27FC236}">
                <a16:creationId xmlns:a16="http://schemas.microsoft.com/office/drawing/2014/main" id="{2D5CB6C3-271F-1942-A121-0DCD718FA33E}"/>
              </a:ext>
            </a:extLst>
          </p:cNvPr>
          <p:cNvSpPr txBox="1"/>
          <p:nvPr/>
        </p:nvSpPr>
        <p:spPr>
          <a:xfrm>
            <a:off x="3036057" y="19115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0x7f..fdd80</a:t>
            </a:r>
          </a:p>
        </p:txBody>
      </p:sp>
      <p:sp>
        <p:nvSpPr>
          <p:cNvPr id="14" name="Right Arrow 13">
            <a:extLst>
              <a:ext uri="{FF2B5EF4-FFF2-40B4-BE49-F238E27FC236}">
                <a16:creationId xmlns:a16="http://schemas.microsoft.com/office/drawing/2014/main" id="{23B13505-5E97-9141-8DF7-06118AC9BF3D}"/>
              </a:ext>
            </a:extLst>
          </p:cNvPr>
          <p:cNvSpPr/>
          <p:nvPr/>
        </p:nvSpPr>
        <p:spPr>
          <a:xfrm>
            <a:off x="73862" y="1274673"/>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5" name="TextBox 14">
            <a:extLst>
              <a:ext uri="{FF2B5EF4-FFF2-40B4-BE49-F238E27FC236}">
                <a16:creationId xmlns:a16="http://schemas.microsoft.com/office/drawing/2014/main" id="{924BF496-C6C8-224E-AE95-A9A131EC51B4}"/>
              </a:ext>
            </a:extLst>
          </p:cNvPr>
          <p:cNvSpPr txBox="1"/>
          <p:nvPr/>
        </p:nvSpPr>
        <p:spPr>
          <a:xfrm>
            <a:off x="3036056" y="823617"/>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16" name="TextBox 15">
            <a:extLst>
              <a:ext uri="{FF2B5EF4-FFF2-40B4-BE49-F238E27FC236}">
                <a16:creationId xmlns:a16="http://schemas.microsoft.com/office/drawing/2014/main" id="{DECDC5E3-C732-0A49-803A-08E52871FE9A}"/>
              </a:ext>
            </a:extLst>
          </p:cNvPr>
          <p:cNvSpPr txBox="1"/>
          <p:nvPr/>
        </p:nvSpPr>
        <p:spPr>
          <a:xfrm>
            <a:off x="3036056" y="50738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0x7f..fdd74</a:t>
            </a:r>
          </a:p>
        </p:txBody>
      </p:sp>
      <p:sp>
        <p:nvSpPr>
          <p:cNvPr id="19" name="TextBox 18">
            <a:extLst>
              <a:ext uri="{FF2B5EF4-FFF2-40B4-BE49-F238E27FC236}">
                <a16:creationId xmlns:a16="http://schemas.microsoft.com/office/drawing/2014/main" id="{8CB35A30-E1C6-8E45-83F3-36F4B3CDA71B}"/>
              </a:ext>
            </a:extLst>
          </p:cNvPr>
          <p:cNvSpPr txBox="1"/>
          <p:nvPr/>
        </p:nvSpPr>
        <p:spPr>
          <a:xfrm>
            <a:off x="3036055" y="1112866"/>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0x7f..fdd68</a:t>
            </a:r>
          </a:p>
        </p:txBody>
      </p:sp>
    </p:spTree>
    <p:extLst>
      <p:ext uri="{BB962C8B-B14F-4D97-AF65-F5344CB8AC3E}">
        <p14:creationId xmlns:p14="http://schemas.microsoft.com/office/powerpoint/2010/main" val="29716094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8AF04BE-32EE-6248-8609-7F4A06399501}"/>
              </a:ext>
            </a:extLst>
          </p:cNvPr>
          <p:cNvSpPr/>
          <p:nvPr/>
        </p:nvSpPr>
        <p:spPr>
          <a:xfrm>
            <a:off x="224039" y="6356352"/>
            <a:ext cx="2677781"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graphicFrame>
        <p:nvGraphicFramePr>
          <p:cNvPr id="5" name="Content Placeholder 4"/>
          <p:cNvGraphicFramePr>
            <a:graphicFrameLocks noGrp="1"/>
          </p:cNvGraphicFramePr>
          <p:nvPr>
            <p:ph idx="1"/>
          </p:nvPr>
        </p:nvGraphicFramePr>
        <p:xfrm>
          <a:off x="479672" y="93884"/>
          <a:ext cx="2831284" cy="42672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254088">
                <a:tc>
                  <a:txBody>
                    <a:bodyPr/>
                    <a:lstStyle/>
                    <a:p>
                      <a:pPr algn="ctr"/>
                      <a:r>
                        <a:rPr lang="en-US" sz="1400" dirty="0">
                          <a:latin typeface="Consolas" charset="0"/>
                          <a:ea typeface="Consolas" charset="0"/>
                          <a:cs typeface="Consolas" charset="0"/>
                        </a:rPr>
                        <a:t>0x5555555546f0</a:t>
                      </a:r>
                    </a:p>
                  </a:txBody>
                  <a:tcPr/>
                </a:tc>
                <a:extLst>
                  <a:ext uri="{0D108BD9-81ED-4DB2-BD59-A6C34878D82A}">
                    <a16:rowId xmlns:a16="http://schemas.microsoft.com/office/drawing/2014/main" val="10000"/>
                  </a:ext>
                </a:extLst>
              </a:tr>
              <a:tr h="254088">
                <a:tc>
                  <a:txBody>
                    <a:bodyPr/>
                    <a:lstStyle/>
                    <a:p>
                      <a:pPr algn="ctr"/>
                      <a:r>
                        <a:rPr lang="en-US" sz="1400" dirty="0">
                          <a:latin typeface="Consolas" charset="0"/>
                          <a:ea typeface="Consolas" charset="0"/>
                          <a:cs typeface="Consolas" charset="0"/>
                        </a:rPr>
                        <a:t>0x2</a:t>
                      </a:r>
                    </a:p>
                  </a:txBody>
                  <a:tcPr/>
                </a:tc>
                <a:extLst>
                  <a:ext uri="{0D108BD9-81ED-4DB2-BD59-A6C34878D82A}">
                    <a16:rowId xmlns:a16="http://schemas.microsoft.com/office/drawing/2014/main" val="10001"/>
                  </a:ext>
                </a:extLst>
              </a:tr>
              <a:tr h="254088">
                <a:tc>
                  <a:txBody>
                    <a:bodyPr/>
                    <a:lstStyle/>
                    <a:p>
                      <a:pPr algn="ctr"/>
                      <a:r>
                        <a:rPr lang="en-US" sz="1400" dirty="0">
                          <a:latin typeface="Consolas" charset="0"/>
                          <a:ea typeface="Consolas" charset="0"/>
                          <a:cs typeface="Consolas" charset="0"/>
                        </a:rPr>
                        <a:t>0x7fffffffde68</a:t>
                      </a:r>
                    </a:p>
                  </a:txBody>
                  <a:tcPr/>
                </a:tc>
                <a:extLst>
                  <a:ext uri="{0D108BD9-81ED-4DB2-BD59-A6C34878D82A}">
                    <a16:rowId xmlns:a16="http://schemas.microsoft.com/office/drawing/2014/main" val="10002"/>
                  </a:ext>
                </a:extLst>
              </a:tr>
              <a:tr h="254088">
                <a:tc>
                  <a:txBody>
                    <a:bodyPr/>
                    <a:lstStyle/>
                    <a:p>
                      <a:pPr algn="ctr"/>
                      <a:r>
                        <a:rPr lang="en-US" sz="1400" dirty="0">
                          <a:latin typeface="Consolas" charset="0"/>
                          <a:ea typeface="Consolas" charset="0"/>
                          <a:cs typeface="Consolas" charset="0"/>
                        </a:rPr>
                        <a:t>0x5555555546ce</a:t>
                      </a:r>
                    </a:p>
                  </a:txBody>
                  <a:tcPr/>
                </a:tc>
                <a:extLst>
                  <a:ext uri="{0D108BD9-81ED-4DB2-BD59-A6C34878D82A}">
                    <a16:rowId xmlns:a16="http://schemas.microsoft.com/office/drawing/2014/main" val="10003"/>
                  </a:ext>
                </a:extLst>
              </a:tr>
              <a:tr h="254088">
                <a:tc>
                  <a:txBody>
                    <a:bodyPr/>
                    <a:lstStyle/>
                    <a:p>
                      <a:pPr algn="ctr"/>
                      <a:r>
                        <a:rPr lang="en-US" sz="1400" dirty="0">
                          <a:latin typeface="Consolas" charset="0"/>
                          <a:ea typeface="Consolas" charset="0"/>
                          <a:cs typeface="Consolas" charset="0"/>
                        </a:rPr>
                        <a:t>0x7fffffffdd80</a:t>
                      </a:r>
                    </a:p>
                  </a:txBody>
                  <a:tcPr/>
                </a:tc>
                <a:extLst>
                  <a:ext uri="{0D108BD9-81ED-4DB2-BD59-A6C34878D82A}">
                    <a16:rowId xmlns:a16="http://schemas.microsoft.com/office/drawing/2014/main" val="10004"/>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5"/>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6"/>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7"/>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8"/>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9"/>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0"/>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1"/>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2"/>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3"/>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75</a:t>
            </a:fld>
            <a:endParaRPr lang="en-US"/>
          </a:p>
        </p:txBody>
      </p:sp>
      <p:sp>
        <p:nvSpPr>
          <p:cNvPr id="17" name="Content Placeholder 2"/>
          <p:cNvSpPr txBox="1">
            <a:spLocks/>
          </p:cNvSpPr>
          <p:nvPr/>
        </p:nvSpPr>
        <p:spPr>
          <a:xfrm>
            <a:off x="5657723" y="0"/>
            <a:ext cx="6225066" cy="7386298"/>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,0x20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r>
              <a:rPr lang="en-US" sz="1500" dirty="0" err="1">
                <a:solidFill>
                  <a:schemeClr val="tx2"/>
                </a:solidFill>
                <a:latin typeface="Consolas" charset="0"/>
                <a:ea typeface="Consolas" charset="0"/>
                <a:cs typeface="Consolas" charset="0"/>
              </a:rPr>
              <a:t>rdi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rsi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rdx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550 &lt;</a:t>
            </a:r>
            <a:r>
              <a:rPr lang="en-US" sz="1500" dirty="0" err="1">
                <a:solidFill>
                  <a:schemeClr val="accent2"/>
                </a:solidFill>
                <a:latin typeface="Consolas" charset="0"/>
                <a:ea typeface="Consolas" charset="0"/>
                <a:cs typeface="Consolas" charset="0"/>
              </a:rPr>
              <a:t>strcpy</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nop</a:t>
            </a:r>
            <a:endParaRPr lang="en-US" sz="1500" dirty="0">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a:p>
            <a:pPr marL="0" indent="0">
              <a:lnSpc>
                <a:spcPct val="80000"/>
              </a:lnSpc>
              <a:buNone/>
            </a:pPr>
            <a:r>
              <a:rPr lang="en-US" sz="1500" dirty="0">
                <a:solidFill>
                  <a:schemeClr val="accent2"/>
                </a:solidFill>
                <a:latin typeface="Consolas" charset="0"/>
                <a:ea typeface="Consolas" charset="0"/>
                <a:cs typeface="Consolas" charset="0"/>
              </a:rPr>
              <a:t>main</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DWORD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r>
              <a:rPr lang="en-US" sz="1500" dirty="0" err="1">
                <a:solidFill>
                  <a:schemeClr val="tx2"/>
                </a:solidFill>
                <a:latin typeface="Consolas" charset="0"/>
                <a:ea typeface="Consolas" charset="0"/>
                <a:cs typeface="Consolas" charset="0"/>
              </a:rPr>
              <a:t>edi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r>
              <a:rPr lang="en-US" sz="1500" dirty="0" err="1">
                <a:solidFill>
                  <a:schemeClr val="tx2"/>
                </a:solidFill>
                <a:latin typeface="Consolas" charset="0"/>
                <a:ea typeface="Consolas" charset="0"/>
                <a:cs typeface="Consolas" charset="0"/>
              </a:rPr>
              <a:t>rsi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add </a:t>
            </a:r>
            <a:r>
              <a:rPr lang="en-US" sz="1500" dirty="0">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,0x8</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68a &lt;</a:t>
            </a: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rdi</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rip</a:t>
            </a:r>
            <a:r>
              <a:rPr lang="en-US" sz="1500" dirty="0">
                <a:latin typeface="Consolas" charset="0"/>
                <a:ea typeface="Consolas" charset="0"/>
                <a:cs typeface="Consolas" charset="0"/>
              </a:rPr>
              <a:t>+0x9f]</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call 560 &lt;</a:t>
            </a:r>
            <a:r>
              <a:rPr lang="en-US" sz="1500" dirty="0" err="1">
                <a:solidFill>
                  <a:schemeClr val="accent2"/>
                </a:solidFill>
                <a:latin typeface="Consolas" charset="0"/>
                <a:ea typeface="Consolas" charset="0"/>
                <a:cs typeface="Consolas" charset="0"/>
              </a:rPr>
              <a:t>printf</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p:txBody>
      </p:sp>
      <p:sp>
        <p:nvSpPr>
          <p:cNvPr id="18" name="Right Arrow 17"/>
          <p:cNvSpPr/>
          <p:nvPr/>
        </p:nvSpPr>
        <p:spPr>
          <a:xfrm>
            <a:off x="73862" y="375824"/>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3" name="Right Arrow 12"/>
          <p:cNvSpPr/>
          <p:nvPr/>
        </p:nvSpPr>
        <p:spPr>
          <a:xfrm>
            <a:off x="5379116" y="572699"/>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graphicFrame>
        <p:nvGraphicFramePr>
          <p:cNvPr id="20" name="Table 19">
            <a:extLst>
              <a:ext uri="{FF2B5EF4-FFF2-40B4-BE49-F238E27FC236}">
                <a16:creationId xmlns:a16="http://schemas.microsoft.com/office/drawing/2014/main" id="{5C3C3E4F-65A2-E648-ABE6-913BA9C88F9E}"/>
              </a:ext>
            </a:extLst>
          </p:cNvPr>
          <p:cNvGraphicFramePr>
            <a:graphicFrameLocks noGrp="1"/>
          </p:cNvGraphicFramePr>
          <p:nvPr/>
        </p:nvGraphicFramePr>
        <p:xfrm>
          <a:off x="45510" y="4483047"/>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0x7fffffffe180</a:t>
                      </a: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0x7fffffffde68</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0x7fffffffe180</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0x7fffffffdd60</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0x7fffffffdd80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0x55555555468b</a:t>
                      </a:r>
                    </a:p>
                  </a:txBody>
                  <a:tcPr/>
                </a:tc>
                <a:extLst>
                  <a:ext uri="{0D108BD9-81ED-4DB2-BD59-A6C34878D82A}">
                    <a16:rowId xmlns:a16="http://schemas.microsoft.com/office/drawing/2014/main" val="10004"/>
                  </a:ext>
                </a:extLst>
              </a:tr>
            </a:tbl>
          </a:graphicData>
        </a:graphic>
      </p:graphicFrame>
      <p:sp>
        <p:nvSpPr>
          <p:cNvPr id="21" name="Rectangle 20">
            <a:extLst>
              <a:ext uri="{FF2B5EF4-FFF2-40B4-BE49-F238E27FC236}">
                <a16:creationId xmlns:a16="http://schemas.microsoft.com/office/drawing/2014/main" id="{44CE0E5C-6CA5-0B4E-B222-917075BAEA82}"/>
              </a:ext>
            </a:extLst>
          </p:cNvPr>
          <p:cNvSpPr/>
          <p:nvPr/>
        </p:nvSpPr>
        <p:spPr>
          <a:xfrm>
            <a:off x="6524017" y="6356352"/>
            <a:ext cx="511265"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3" name="TextBox 2">
            <a:extLst>
              <a:ext uri="{FF2B5EF4-FFF2-40B4-BE49-F238E27FC236}">
                <a16:creationId xmlns:a16="http://schemas.microsoft.com/office/drawing/2014/main" id="{4E4A9DD0-C22E-4E47-935B-863AB70F42E7}"/>
              </a:ext>
            </a:extLst>
          </p:cNvPr>
          <p:cNvSpPr txBox="1"/>
          <p:nvPr/>
        </p:nvSpPr>
        <p:spPr>
          <a:xfrm>
            <a:off x="6485460" y="6581001"/>
            <a:ext cx="3443229" cy="276999"/>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a.out</a:t>
            </a:r>
            <a:r>
              <a:rPr lang="en-US" sz="1200" dirty="0">
                <a:latin typeface="Consolas" panose="020B0609020204030204" pitchFamily="49" charset="0"/>
                <a:cs typeface="Consolas" panose="020B0609020204030204" pitchFamily="49" charset="0"/>
              </a:rPr>
              <a:t> "I Love Security!!!"</a:t>
            </a:r>
          </a:p>
        </p:txBody>
      </p:sp>
      <p:sp>
        <p:nvSpPr>
          <p:cNvPr id="11" name="TextBox 10">
            <a:extLst>
              <a:ext uri="{FF2B5EF4-FFF2-40B4-BE49-F238E27FC236}">
                <a16:creationId xmlns:a16="http://schemas.microsoft.com/office/drawing/2014/main" id="{227A5138-E976-7B47-BCA0-E2E373BE881C}"/>
              </a:ext>
            </a:extLst>
          </p:cNvPr>
          <p:cNvSpPr txBox="1"/>
          <p:nvPr/>
        </p:nvSpPr>
        <p:spPr>
          <a:xfrm>
            <a:off x="3036058" y="-78083"/>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0x7f..fdd88</a:t>
            </a:r>
          </a:p>
        </p:txBody>
      </p:sp>
      <p:sp>
        <p:nvSpPr>
          <p:cNvPr id="12" name="TextBox 11">
            <a:extLst>
              <a:ext uri="{FF2B5EF4-FFF2-40B4-BE49-F238E27FC236}">
                <a16:creationId xmlns:a16="http://schemas.microsoft.com/office/drawing/2014/main" id="{2D5CB6C3-271F-1942-A121-0DCD718FA33E}"/>
              </a:ext>
            </a:extLst>
          </p:cNvPr>
          <p:cNvSpPr txBox="1"/>
          <p:nvPr/>
        </p:nvSpPr>
        <p:spPr>
          <a:xfrm>
            <a:off x="3036057" y="19115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0x7f..fdd80</a:t>
            </a:r>
          </a:p>
        </p:txBody>
      </p:sp>
      <p:sp>
        <p:nvSpPr>
          <p:cNvPr id="14" name="Right Arrow 13">
            <a:extLst>
              <a:ext uri="{FF2B5EF4-FFF2-40B4-BE49-F238E27FC236}">
                <a16:creationId xmlns:a16="http://schemas.microsoft.com/office/drawing/2014/main" id="{23B13505-5E97-9141-8DF7-06118AC9BF3D}"/>
              </a:ext>
            </a:extLst>
          </p:cNvPr>
          <p:cNvSpPr/>
          <p:nvPr/>
        </p:nvSpPr>
        <p:spPr>
          <a:xfrm>
            <a:off x="73862" y="1582583"/>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5" name="TextBox 14">
            <a:extLst>
              <a:ext uri="{FF2B5EF4-FFF2-40B4-BE49-F238E27FC236}">
                <a16:creationId xmlns:a16="http://schemas.microsoft.com/office/drawing/2014/main" id="{924BF496-C6C8-224E-AE95-A9A131EC51B4}"/>
              </a:ext>
            </a:extLst>
          </p:cNvPr>
          <p:cNvSpPr txBox="1"/>
          <p:nvPr/>
        </p:nvSpPr>
        <p:spPr>
          <a:xfrm>
            <a:off x="3036056" y="823617"/>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16" name="TextBox 15">
            <a:extLst>
              <a:ext uri="{FF2B5EF4-FFF2-40B4-BE49-F238E27FC236}">
                <a16:creationId xmlns:a16="http://schemas.microsoft.com/office/drawing/2014/main" id="{DECDC5E3-C732-0A49-803A-08E52871FE9A}"/>
              </a:ext>
            </a:extLst>
          </p:cNvPr>
          <p:cNvSpPr txBox="1"/>
          <p:nvPr/>
        </p:nvSpPr>
        <p:spPr>
          <a:xfrm>
            <a:off x="3036056" y="50738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0x7f..fdd74</a:t>
            </a:r>
          </a:p>
        </p:txBody>
      </p:sp>
      <p:sp>
        <p:nvSpPr>
          <p:cNvPr id="19" name="TextBox 18">
            <a:extLst>
              <a:ext uri="{FF2B5EF4-FFF2-40B4-BE49-F238E27FC236}">
                <a16:creationId xmlns:a16="http://schemas.microsoft.com/office/drawing/2014/main" id="{8CB35A30-E1C6-8E45-83F3-36F4B3CDA71B}"/>
              </a:ext>
            </a:extLst>
          </p:cNvPr>
          <p:cNvSpPr txBox="1"/>
          <p:nvPr/>
        </p:nvSpPr>
        <p:spPr>
          <a:xfrm>
            <a:off x="3036055" y="1112866"/>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0x7f..fdd68</a:t>
            </a:r>
          </a:p>
        </p:txBody>
      </p:sp>
      <p:sp>
        <p:nvSpPr>
          <p:cNvPr id="23" name="TextBox 22">
            <a:extLst>
              <a:ext uri="{FF2B5EF4-FFF2-40B4-BE49-F238E27FC236}">
                <a16:creationId xmlns:a16="http://schemas.microsoft.com/office/drawing/2014/main" id="{A3B0D9CF-53BB-8A45-BDF4-B6357A441169}"/>
              </a:ext>
            </a:extLst>
          </p:cNvPr>
          <p:cNvSpPr txBox="1"/>
          <p:nvPr/>
        </p:nvSpPr>
        <p:spPr>
          <a:xfrm>
            <a:off x="3036054" y="141906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0x7f..fdd60</a:t>
            </a:r>
          </a:p>
        </p:txBody>
      </p:sp>
    </p:spTree>
    <p:extLst>
      <p:ext uri="{BB962C8B-B14F-4D97-AF65-F5344CB8AC3E}">
        <p14:creationId xmlns:p14="http://schemas.microsoft.com/office/powerpoint/2010/main" val="32812753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8AF04BE-32EE-6248-8609-7F4A06399501}"/>
              </a:ext>
            </a:extLst>
          </p:cNvPr>
          <p:cNvSpPr/>
          <p:nvPr/>
        </p:nvSpPr>
        <p:spPr>
          <a:xfrm>
            <a:off x="224039" y="6356352"/>
            <a:ext cx="2677781"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graphicFrame>
        <p:nvGraphicFramePr>
          <p:cNvPr id="5" name="Content Placeholder 4"/>
          <p:cNvGraphicFramePr>
            <a:graphicFrameLocks noGrp="1"/>
          </p:cNvGraphicFramePr>
          <p:nvPr>
            <p:ph idx="1"/>
          </p:nvPr>
        </p:nvGraphicFramePr>
        <p:xfrm>
          <a:off x="479672" y="93884"/>
          <a:ext cx="2831284" cy="42672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254088">
                <a:tc>
                  <a:txBody>
                    <a:bodyPr/>
                    <a:lstStyle/>
                    <a:p>
                      <a:pPr algn="ctr"/>
                      <a:r>
                        <a:rPr lang="en-US" sz="1400" dirty="0">
                          <a:latin typeface="Consolas" charset="0"/>
                          <a:ea typeface="Consolas" charset="0"/>
                          <a:cs typeface="Consolas" charset="0"/>
                        </a:rPr>
                        <a:t>0x5555555546f0</a:t>
                      </a:r>
                    </a:p>
                  </a:txBody>
                  <a:tcPr/>
                </a:tc>
                <a:extLst>
                  <a:ext uri="{0D108BD9-81ED-4DB2-BD59-A6C34878D82A}">
                    <a16:rowId xmlns:a16="http://schemas.microsoft.com/office/drawing/2014/main" val="10000"/>
                  </a:ext>
                </a:extLst>
              </a:tr>
              <a:tr h="254088">
                <a:tc>
                  <a:txBody>
                    <a:bodyPr/>
                    <a:lstStyle/>
                    <a:p>
                      <a:pPr algn="ctr"/>
                      <a:r>
                        <a:rPr lang="en-US" sz="1400" dirty="0">
                          <a:latin typeface="Consolas" charset="0"/>
                          <a:ea typeface="Consolas" charset="0"/>
                          <a:cs typeface="Consolas" charset="0"/>
                        </a:rPr>
                        <a:t>0x2</a:t>
                      </a:r>
                    </a:p>
                  </a:txBody>
                  <a:tcPr/>
                </a:tc>
                <a:extLst>
                  <a:ext uri="{0D108BD9-81ED-4DB2-BD59-A6C34878D82A}">
                    <a16:rowId xmlns:a16="http://schemas.microsoft.com/office/drawing/2014/main" val="10001"/>
                  </a:ext>
                </a:extLst>
              </a:tr>
              <a:tr h="254088">
                <a:tc>
                  <a:txBody>
                    <a:bodyPr/>
                    <a:lstStyle/>
                    <a:p>
                      <a:pPr algn="ctr"/>
                      <a:r>
                        <a:rPr lang="en-US" sz="1400" dirty="0">
                          <a:latin typeface="Consolas" charset="0"/>
                          <a:ea typeface="Consolas" charset="0"/>
                          <a:cs typeface="Consolas" charset="0"/>
                        </a:rPr>
                        <a:t>0x7fffffffde68</a:t>
                      </a:r>
                    </a:p>
                  </a:txBody>
                  <a:tcPr/>
                </a:tc>
                <a:extLst>
                  <a:ext uri="{0D108BD9-81ED-4DB2-BD59-A6C34878D82A}">
                    <a16:rowId xmlns:a16="http://schemas.microsoft.com/office/drawing/2014/main" val="10002"/>
                  </a:ext>
                </a:extLst>
              </a:tr>
              <a:tr h="254088">
                <a:tc>
                  <a:txBody>
                    <a:bodyPr/>
                    <a:lstStyle/>
                    <a:p>
                      <a:pPr algn="ctr"/>
                      <a:r>
                        <a:rPr lang="en-US" sz="1400" dirty="0">
                          <a:latin typeface="Consolas" charset="0"/>
                          <a:ea typeface="Consolas" charset="0"/>
                          <a:cs typeface="Consolas" charset="0"/>
                        </a:rPr>
                        <a:t>0x5555555546ce</a:t>
                      </a:r>
                    </a:p>
                  </a:txBody>
                  <a:tcPr/>
                </a:tc>
                <a:extLst>
                  <a:ext uri="{0D108BD9-81ED-4DB2-BD59-A6C34878D82A}">
                    <a16:rowId xmlns:a16="http://schemas.microsoft.com/office/drawing/2014/main" val="10003"/>
                  </a:ext>
                </a:extLst>
              </a:tr>
              <a:tr h="254088">
                <a:tc>
                  <a:txBody>
                    <a:bodyPr/>
                    <a:lstStyle/>
                    <a:p>
                      <a:pPr algn="ctr"/>
                      <a:r>
                        <a:rPr lang="en-US" sz="1400" dirty="0">
                          <a:latin typeface="Consolas" charset="0"/>
                          <a:ea typeface="Consolas" charset="0"/>
                          <a:cs typeface="Consolas" charset="0"/>
                        </a:rPr>
                        <a:t>0x7fffffffdd80</a:t>
                      </a:r>
                    </a:p>
                  </a:txBody>
                  <a:tcPr/>
                </a:tc>
                <a:extLst>
                  <a:ext uri="{0D108BD9-81ED-4DB2-BD59-A6C34878D82A}">
                    <a16:rowId xmlns:a16="http://schemas.microsoft.com/office/drawing/2014/main" val="10004"/>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5"/>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6"/>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7"/>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8"/>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9"/>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0"/>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1"/>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2"/>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3"/>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76</a:t>
            </a:fld>
            <a:endParaRPr lang="en-US"/>
          </a:p>
        </p:txBody>
      </p:sp>
      <p:sp>
        <p:nvSpPr>
          <p:cNvPr id="17" name="Content Placeholder 2"/>
          <p:cNvSpPr txBox="1">
            <a:spLocks/>
          </p:cNvSpPr>
          <p:nvPr/>
        </p:nvSpPr>
        <p:spPr>
          <a:xfrm>
            <a:off x="5657723" y="0"/>
            <a:ext cx="6225066" cy="7386298"/>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,0x20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r>
              <a:rPr lang="en-US" sz="1500" dirty="0" err="1">
                <a:solidFill>
                  <a:schemeClr val="tx2"/>
                </a:solidFill>
                <a:latin typeface="Consolas" charset="0"/>
                <a:ea typeface="Consolas" charset="0"/>
                <a:cs typeface="Consolas" charset="0"/>
              </a:rPr>
              <a:t>rdi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rsi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rdx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550 &lt;</a:t>
            </a:r>
            <a:r>
              <a:rPr lang="en-US" sz="1500" dirty="0" err="1">
                <a:solidFill>
                  <a:schemeClr val="accent2"/>
                </a:solidFill>
                <a:latin typeface="Consolas" charset="0"/>
                <a:ea typeface="Consolas" charset="0"/>
                <a:cs typeface="Consolas" charset="0"/>
              </a:rPr>
              <a:t>strcpy</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nop</a:t>
            </a:r>
            <a:endParaRPr lang="en-US" sz="1500" dirty="0">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a:p>
            <a:pPr marL="0" indent="0">
              <a:lnSpc>
                <a:spcPct val="80000"/>
              </a:lnSpc>
              <a:buNone/>
            </a:pPr>
            <a:r>
              <a:rPr lang="en-US" sz="1500" dirty="0">
                <a:solidFill>
                  <a:schemeClr val="accent2"/>
                </a:solidFill>
                <a:latin typeface="Consolas" charset="0"/>
                <a:ea typeface="Consolas" charset="0"/>
                <a:cs typeface="Consolas" charset="0"/>
              </a:rPr>
              <a:t>main</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DWORD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r>
              <a:rPr lang="en-US" sz="1500" dirty="0" err="1">
                <a:solidFill>
                  <a:schemeClr val="tx2"/>
                </a:solidFill>
                <a:latin typeface="Consolas" charset="0"/>
                <a:ea typeface="Consolas" charset="0"/>
                <a:cs typeface="Consolas" charset="0"/>
              </a:rPr>
              <a:t>edi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r>
              <a:rPr lang="en-US" sz="1500" dirty="0" err="1">
                <a:solidFill>
                  <a:schemeClr val="tx2"/>
                </a:solidFill>
                <a:latin typeface="Consolas" charset="0"/>
                <a:ea typeface="Consolas" charset="0"/>
                <a:cs typeface="Consolas" charset="0"/>
              </a:rPr>
              <a:t>rsi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add </a:t>
            </a:r>
            <a:r>
              <a:rPr lang="en-US" sz="1500" dirty="0">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,0x8</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68a &lt;</a:t>
            </a: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rdi</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rip</a:t>
            </a:r>
            <a:r>
              <a:rPr lang="en-US" sz="1500" dirty="0">
                <a:latin typeface="Consolas" charset="0"/>
                <a:ea typeface="Consolas" charset="0"/>
                <a:cs typeface="Consolas" charset="0"/>
              </a:rPr>
              <a:t>+0x9f]</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call 560 &lt;</a:t>
            </a:r>
            <a:r>
              <a:rPr lang="en-US" sz="1500" dirty="0" err="1">
                <a:solidFill>
                  <a:schemeClr val="accent2"/>
                </a:solidFill>
                <a:latin typeface="Consolas" charset="0"/>
                <a:ea typeface="Consolas" charset="0"/>
                <a:cs typeface="Consolas" charset="0"/>
              </a:rPr>
              <a:t>printf</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p:txBody>
      </p:sp>
      <p:sp>
        <p:nvSpPr>
          <p:cNvPr id="13" name="Right Arrow 12"/>
          <p:cNvSpPr/>
          <p:nvPr/>
        </p:nvSpPr>
        <p:spPr>
          <a:xfrm>
            <a:off x="5379116" y="787307"/>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graphicFrame>
        <p:nvGraphicFramePr>
          <p:cNvPr id="20" name="Table 19">
            <a:extLst>
              <a:ext uri="{FF2B5EF4-FFF2-40B4-BE49-F238E27FC236}">
                <a16:creationId xmlns:a16="http://schemas.microsoft.com/office/drawing/2014/main" id="{5C3C3E4F-65A2-E648-ABE6-913BA9C88F9E}"/>
              </a:ext>
            </a:extLst>
          </p:cNvPr>
          <p:cNvGraphicFramePr>
            <a:graphicFrameLocks noGrp="1"/>
          </p:cNvGraphicFramePr>
          <p:nvPr/>
        </p:nvGraphicFramePr>
        <p:xfrm>
          <a:off x="45510" y="4483047"/>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0x7fffffffe180</a:t>
                      </a: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0x7fffffffde68</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0x7fffffffe180</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0x7fffffffdd60</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0x7fffffffdd60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0x55555555468e</a:t>
                      </a:r>
                    </a:p>
                  </a:txBody>
                  <a:tcPr/>
                </a:tc>
                <a:extLst>
                  <a:ext uri="{0D108BD9-81ED-4DB2-BD59-A6C34878D82A}">
                    <a16:rowId xmlns:a16="http://schemas.microsoft.com/office/drawing/2014/main" val="10004"/>
                  </a:ext>
                </a:extLst>
              </a:tr>
            </a:tbl>
          </a:graphicData>
        </a:graphic>
      </p:graphicFrame>
      <p:sp>
        <p:nvSpPr>
          <p:cNvPr id="21" name="Rectangle 20">
            <a:extLst>
              <a:ext uri="{FF2B5EF4-FFF2-40B4-BE49-F238E27FC236}">
                <a16:creationId xmlns:a16="http://schemas.microsoft.com/office/drawing/2014/main" id="{44CE0E5C-6CA5-0B4E-B222-917075BAEA82}"/>
              </a:ext>
            </a:extLst>
          </p:cNvPr>
          <p:cNvSpPr/>
          <p:nvPr/>
        </p:nvSpPr>
        <p:spPr>
          <a:xfrm>
            <a:off x="6524017" y="6356352"/>
            <a:ext cx="511265"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3" name="TextBox 2">
            <a:extLst>
              <a:ext uri="{FF2B5EF4-FFF2-40B4-BE49-F238E27FC236}">
                <a16:creationId xmlns:a16="http://schemas.microsoft.com/office/drawing/2014/main" id="{4E4A9DD0-C22E-4E47-935B-863AB70F42E7}"/>
              </a:ext>
            </a:extLst>
          </p:cNvPr>
          <p:cNvSpPr txBox="1"/>
          <p:nvPr/>
        </p:nvSpPr>
        <p:spPr>
          <a:xfrm>
            <a:off x="6485460" y="6581001"/>
            <a:ext cx="3443229" cy="276999"/>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a.out</a:t>
            </a:r>
            <a:r>
              <a:rPr lang="en-US" sz="1200" dirty="0">
                <a:latin typeface="Consolas" panose="020B0609020204030204" pitchFamily="49" charset="0"/>
                <a:cs typeface="Consolas" panose="020B0609020204030204" pitchFamily="49" charset="0"/>
              </a:rPr>
              <a:t> "I Love Security!!!"</a:t>
            </a:r>
          </a:p>
        </p:txBody>
      </p:sp>
      <p:sp>
        <p:nvSpPr>
          <p:cNvPr id="11" name="TextBox 10">
            <a:extLst>
              <a:ext uri="{FF2B5EF4-FFF2-40B4-BE49-F238E27FC236}">
                <a16:creationId xmlns:a16="http://schemas.microsoft.com/office/drawing/2014/main" id="{227A5138-E976-7B47-BCA0-E2E373BE881C}"/>
              </a:ext>
            </a:extLst>
          </p:cNvPr>
          <p:cNvSpPr txBox="1"/>
          <p:nvPr/>
        </p:nvSpPr>
        <p:spPr>
          <a:xfrm>
            <a:off x="3036058" y="-78083"/>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0x7f..fdd88</a:t>
            </a:r>
          </a:p>
        </p:txBody>
      </p:sp>
      <p:sp>
        <p:nvSpPr>
          <p:cNvPr id="12" name="TextBox 11">
            <a:extLst>
              <a:ext uri="{FF2B5EF4-FFF2-40B4-BE49-F238E27FC236}">
                <a16:creationId xmlns:a16="http://schemas.microsoft.com/office/drawing/2014/main" id="{2D5CB6C3-271F-1942-A121-0DCD718FA33E}"/>
              </a:ext>
            </a:extLst>
          </p:cNvPr>
          <p:cNvSpPr txBox="1"/>
          <p:nvPr/>
        </p:nvSpPr>
        <p:spPr>
          <a:xfrm>
            <a:off x="3036057" y="19115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0x7f..fdd80</a:t>
            </a:r>
          </a:p>
        </p:txBody>
      </p:sp>
      <p:sp>
        <p:nvSpPr>
          <p:cNvPr id="14" name="Right Arrow 13">
            <a:extLst>
              <a:ext uri="{FF2B5EF4-FFF2-40B4-BE49-F238E27FC236}">
                <a16:creationId xmlns:a16="http://schemas.microsoft.com/office/drawing/2014/main" id="{23B13505-5E97-9141-8DF7-06118AC9BF3D}"/>
              </a:ext>
            </a:extLst>
          </p:cNvPr>
          <p:cNvSpPr/>
          <p:nvPr/>
        </p:nvSpPr>
        <p:spPr>
          <a:xfrm>
            <a:off x="73862" y="1582583"/>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5" name="TextBox 14">
            <a:extLst>
              <a:ext uri="{FF2B5EF4-FFF2-40B4-BE49-F238E27FC236}">
                <a16:creationId xmlns:a16="http://schemas.microsoft.com/office/drawing/2014/main" id="{924BF496-C6C8-224E-AE95-A9A131EC51B4}"/>
              </a:ext>
            </a:extLst>
          </p:cNvPr>
          <p:cNvSpPr txBox="1"/>
          <p:nvPr/>
        </p:nvSpPr>
        <p:spPr>
          <a:xfrm>
            <a:off x="3036056" y="823617"/>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16" name="TextBox 15">
            <a:extLst>
              <a:ext uri="{FF2B5EF4-FFF2-40B4-BE49-F238E27FC236}">
                <a16:creationId xmlns:a16="http://schemas.microsoft.com/office/drawing/2014/main" id="{DECDC5E3-C732-0A49-803A-08E52871FE9A}"/>
              </a:ext>
            </a:extLst>
          </p:cNvPr>
          <p:cNvSpPr txBox="1"/>
          <p:nvPr/>
        </p:nvSpPr>
        <p:spPr>
          <a:xfrm>
            <a:off x="3036056" y="50738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0x7f..fdd74</a:t>
            </a:r>
          </a:p>
        </p:txBody>
      </p:sp>
      <p:sp>
        <p:nvSpPr>
          <p:cNvPr id="19" name="TextBox 18">
            <a:extLst>
              <a:ext uri="{FF2B5EF4-FFF2-40B4-BE49-F238E27FC236}">
                <a16:creationId xmlns:a16="http://schemas.microsoft.com/office/drawing/2014/main" id="{8CB35A30-E1C6-8E45-83F3-36F4B3CDA71B}"/>
              </a:ext>
            </a:extLst>
          </p:cNvPr>
          <p:cNvSpPr txBox="1"/>
          <p:nvPr/>
        </p:nvSpPr>
        <p:spPr>
          <a:xfrm>
            <a:off x="3036055" y="1112866"/>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0x7f..fdd68</a:t>
            </a:r>
          </a:p>
        </p:txBody>
      </p:sp>
      <p:sp>
        <p:nvSpPr>
          <p:cNvPr id="23" name="TextBox 22">
            <a:extLst>
              <a:ext uri="{FF2B5EF4-FFF2-40B4-BE49-F238E27FC236}">
                <a16:creationId xmlns:a16="http://schemas.microsoft.com/office/drawing/2014/main" id="{A3B0D9CF-53BB-8A45-BDF4-B6357A441169}"/>
              </a:ext>
            </a:extLst>
          </p:cNvPr>
          <p:cNvSpPr txBox="1"/>
          <p:nvPr/>
        </p:nvSpPr>
        <p:spPr>
          <a:xfrm>
            <a:off x="3036054" y="141906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0x7f..fdd60</a:t>
            </a:r>
          </a:p>
        </p:txBody>
      </p:sp>
    </p:spTree>
    <p:extLst>
      <p:ext uri="{BB962C8B-B14F-4D97-AF65-F5344CB8AC3E}">
        <p14:creationId xmlns:p14="http://schemas.microsoft.com/office/powerpoint/2010/main" val="41070408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8AF04BE-32EE-6248-8609-7F4A06399501}"/>
              </a:ext>
            </a:extLst>
          </p:cNvPr>
          <p:cNvSpPr/>
          <p:nvPr/>
        </p:nvSpPr>
        <p:spPr>
          <a:xfrm>
            <a:off x="224039" y="6356352"/>
            <a:ext cx="2677781"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graphicFrame>
        <p:nvGraphicFramePr>
          <p:cNvPr id="5" name="Content Placeholder 4"/>
          <p:cNvGraphicFramePr>
            <a:graphicFrameLocks noGrp="1"/>
          </p:cNvGraphicFramePr>
          <p:nvPr>
            <p:ph idx="1"/>
          </p:nvPr>
        </p:nvGraphicFramePr>
        <p:xfrm>
          <a:off x="479672" y="93884"/>
          <a:ext cx="2831284" cy="42672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254088">
                <a:tc>
                  <a:txBody>
                    <a:bodyPr/>
                    <a:lstStyle/>
                    <a:p>
                      <a:pPr algn="ctr"/>
                      <a:r>
                        <a:rPr lang="en-US" sz="1400" dirty="0">
                          <a:latin typeface="Consolas" charset="0"/>
                          <a:ea typeface="Consolas" charset="0"/>
                          <a:cs typeface="Consolas" charset="0"/>
                        </a:rPr>
                        <a:t>0x5555555546f0</a:t>
                      </a:r>
                    </a:p>
                  </a:txBody>
                  <a:tcPr/>
                </a:tc>
                <a:extLst>
                  <a:ext uri="{0D108BD9-81ED-4DB2-BD59-A6C34878D82A}">
                    <a16:rowId xmlns:a16="http://schemas.microsoft.com/office/drawing/2014/main" val="10000"/>
                  </a:ext>
                </a:extLst>
              </a:tr>
              <a:tr h="254088">
                <a:tc>
                  <a:txBody>
                    <a:bodyPr/>
                    <a:lstStyle/>
                    <a:p>
                      <a:pPr algn="ctr"/>
                      <a:r>
                        <a:rPr lang="en-US" sz="1400" dirty="0">
                          <a:latin typeface="Consolas" charset="0"/>
                          <a:ea typeface="Consolas" charset="0"/>
                          <a:cs typeface="Consolas" charset="0"/>
                        </a:rPr>
                        <a:t>0x2</a:t>
                      </a:r>
                    </a:p>
                  </a:txBody>
                  <a:tcPr/>
                </a:tc>
                <a:extLst>
                  <a:ext uri="{0D108BD9-81ED-4DB2-BD59-A6C34878D82A}">
                    <a16:rowId xmlns:a16="http://schemas.microsoft.com/office/drawing/2014/main" val="10001"/>
                  </a:ext>
                </a:extLst>
              </a:tr>
              <a:tr h="254088">
                <a:tc>
                  <a:txBody>
                    <a:bodyPr/>
                    <a:lstStyle/>
                    <a:p>
                      <a:pPr algn="ctr"/>
                      <a:r>
                        <a:rPr lang="en-US" sz="1400" dirty="0">
                          <a:latin typeface="Consolas" charset="0"/>
                          <a:ea typeface="Consolas" charset="0"/>
                          <a:cs typeface="Consolas" charset="0"/>
                        </a:rPr>
                        <a:t>0x7fffffffde68</a:t>
                      </a:r>
                    </a:p>
                  </a:txBody>
                  <a:tcPr/>
                </a:tc>
                <a:extLst>
                  <a:ext uri="{0D108BD9-81ED-4DB2-BD59-A6C34878D82A}">
                    <a16:rowId xmlns:a16="http://schemas.microsoft.com/office/drawing/2014/main" val="10002"/>
                  </a:ext>
                </a:extLst>
              </a:tr>
              <a:tr h="254088">
                <a:tc>
                  <a:txBody>
                    <a:bodyPr/>
                    <a:lstStyle/>
                    <a:p>
                      <a:pPr algn="ctr"/>
                      <a:r>
                        <a:rPr lang="en-US" sz="1400" dirty="0">
                          <a:latin typeface="Consolas" charset="0"/>
                          <a:ea typeface="Consolas" charset="0"/>
                          <a:cs typeface="Consolas" charset="0"/>
                        </a:rPr>
                        <a:t>0x5555555546ce</a:t>
                      </a:r>
                    </a:p>
                  </a:txBody>
                  <a:tcPr/>
                </a:tc>
                <a:extLst>
                  <a:ext uri="{0D108BD9-81ED-4DB2-BD59-A6C34878D82A}">
                    <a16:rowId xmlns:a16="http://schemas.microsoft.com/office/drawing/2014/main" val="10003"/>
                  </a:ext>
                </a:extLst>
              </a:tr>
              <a:tr h="254088">
                <a:tc>
                  <a:txBody>
                    <a:bodyPr/>
                    <a:lstStyle/>
                    <a:p>
                      <a:pPr algn="ctr"/>
                      <a:r>
                        <a:rPr lang="en-US" sz="1400" dirty="0">
                          <a:latin typeface="Consolas" charset="0"/>
                          <a:ea typeface="Consolas" charset="0"/>
                          <a:cs typeface="Consolas" charset="0"/>
                        </a:rPr>
                        <a:t>0x7fffffffdd80</a:t>
                      </a:r>
                    </a:p>
                  </a:txBody>
                  <a:tcPr/>
                </a:tc>
                <a:extLst>
                  <a:ext uri="{0D108BD9-81ED-4DB2-BD59-A6C34878D82A}">
                    <a16:rowId xmlns:a16="http://schemas.microsoft.com/office/drawing/2014/main" val="10004"/>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5"/>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6"/>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7"/>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8"/>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9"/>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0"/>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1"/>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2"/>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3"/>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77</a:t>
            </a:fld>
            <a:endParaRPr lang="en-US"/>
          </a:p>
        </p:txBody>
      </p:sp>
      <p:sp>
        <p:nvSpPr>
          <p:cNvPr id="17" name="Content Placeholder 2"/>
          <p:cNvSpPr txBox="1">
            <a:spLocks/>
          </p:cNvSpPr>
          <p:nvPr/>
        </p:nvSpPr>
        <p:spPr>
          <a:xfrm>
            <a:off x="5657723" y="0"/>
            <a:ext cx="6225066" cy="7386298"/>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,0x20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r>
              <a:rPr lang="en-US" sz="1500" dirty="0" err="1">
                <a:solidFill>
                  <a:schemeClr val="tx2"/>
                </a:solidFill>
                <a:latin typeface="Consolas" charset="0"/>
                <a:ea typeface="Consolas" charset="0"/>
                <a:cs typeface="Consolas" charset="0"/>
              </a:rPr>
              <a:t>rdi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rsi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rdx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550 &lt;</a:t>
            </a:r>
            <a:r>
              <a:rPr lang="en-US" sz="1500" dirty="0" err="1">
                <a:solidFill>
                  <a:schemeClr val="accent2"/>
                </a:solidFill>
                <a:latin typeface="Consolas" charset="0"/>
                <a:ea typeface="Consolas" charset="0"/>
                <a:cs typeface="Consolas" charset="0"/>
              </a:rPr>
              <a:t>strcpy</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nop</a:t>
            </a:r>
            <a:endParaRPr lang="en-US" sz="1500" dirty="0">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a:p>
            <a:pPr marL="0" indent="0">
              <a:lnSpc>
                <a:spcPct val="80000"/>
              </a:lnSpc>
              <a:buNone/>
            </a:pPr>
            <a:r>
              <a:rPr lang="en-US" sz="1500" dirty="0">
                <a:solidFill>
                  <a:schemeClr val="accent2"/>
                </a:solidFill>
                <a:latin typeface="Consolas" charset="0"/>
                <a:ea typeface="Consolas" charset="0"/>
                <a:cs typeface="Consolas" charset="0"/>
              </a:rPr>
              <a:t>main</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DWORD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r>
              <a:rPr lang="en-US" sz="1500" dirty="0" err="1">
                <a:solidFill>
                  <a:schemeClr val="tx2"/>
                </a:solidFill>
                <a:latin typeface="Consolas" charset="0"/>
                <a:ea typeface="Consolas" charset="0"/>
                <a:cs typeface="Consolas" charset="0"/>
              </a:rPr>
              <a:t>edi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r>
              <a:rPr lang="en-US" sz="1500" dirty="0" err="1">
                <a:solidFill>
                  <a:schemeClr val="tx2"/>
                </a:solidFill>
                <a:latin typeface="Consolas" charset="0"/>
                <a:ea typeface="Consolas" charset="0"/>
                <a:cs typeface="Consolas" charset="0"/>
              </a:rPr>
              <a:t>rsi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add </a:t>
            </a:r>
            <a:r>
              <a:rPr lang="en-US" sz="1500" dirty="0">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,0x8</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68a &lt;</a:t>
            </a: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rdi</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rip</a:t>
            </a:r>
            <a:r>
              <a:rPr lang="en-US" sz="1500" dirty="0">
                <a:latin typeface="Consolas" charset="0"/>
                <a:ea typeface="Consolas" charset="0"/>
                <a:cs typeface="Consolas" charset="0"/>
              </a:rPr>
              <a:t>+0x9f]</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call 560 &lt;</a:t>
            </a:r>
            <a:r>
              <a:rPr lang="en-US" sz="1500" dirty="0" err="1">
                <a:solidFill>
                  <a:schemeClr val="accent2"/>
                </a:solidFill>
                <a:latin typeface="Consolas" charset="0"/>
                <a:ea typeface="Consolas" charset="0"/>
                <a:cs typeface="Consolas" charset="0"/>
              </a:rPr>
              <a:t>printf</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p:txBody>
      </p:sp>
      <p:sp>
        <p:nvSpPr>
          <p:cNvPr id="13" name="Right Arrow 12"/>
          <p:cNvSpPr/>
          <p:nvPr/>
        </p:nvSpPr>
        <p:spPr>
          <a:xfrm>
            <a:off x="5379116" y="1048569"/>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graphicFrame>
        <p:nvGraphicFramePr>
          <p:cNvPr id="20" name="Table 19">
            <a:extLst>
              <a:ext uri="{FF2B5EF4-FFF2-40B4-BE49-F238E27FC236}">
                <a16:creationId xmlns:a16="http://schemas.microsoft.com/office/drawing/2014/main" id="{5C3C3E4F-65A2-E648-ABE6-913BA9C88F9E}"/>
              </a:ext>
            </a:extLst>
          </p:cNvPr>
          <p:cNvGraphicFramePr>
            <a:graphicFrameLocks noGrp="1"/>
          </p:cNvGraphicFramePr>
          <p:nvPr/>
        </p:nvGraphicFramePr>
        <p:xfrm>
          <a:off x="45510" y="4483047"/>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0x7fffffffe180</a:t>
                      </a: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0x7fffffffde68</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0x7fffffffe180</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0x7fffffffdd40</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0x7fffffffdd60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0x555555554692</a:t>
                      </a:r>
                    </a:p>
                  </a:txBody>
                  <a:tcPr/>
                </a:tc>
                <a:extLst>
                  <a:ext uri="{0D108BD9-81ED-4DB2-BD59-A6C34878D82A}">
                    <a16:rowId xmlns:a16="http://schemas.microsoft.com/office/drawing/2014/main" val="10004"/>
                  </a:ext>
                </a:extLst>
              </a:tr>
            </a:tbl>
          </a:graphicData>
        </a:graphic>
      </p:graphicFrame>
      <p:sp>
        <p:nvSpPr>
          <p:cNvPr id="21" name="Rectangle 20">
            <a:extLst>
              <a:ext uri="{FF2B5EF4-FFF2-40B4-BE49-F238E27FC236}">
                <a16:creationId xmlns:a16="http://schemas.microsoft.com/office/drawing/2014/main" id="{44CE0E5C-6CA5-0B4E-B222-917075BAEA82}"/>
              </a:ext>
            </a:extLst>
          </p:cNvPr>
          <p:cNvSpPr/>
          <p:nvPr/>
        </p:nvSpPr>
        <p:spPr>
          <a:xfrm>
            <a:off x="6524017" y="6356352"/>
            <a:ext cx="511265"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3" name="TextBox 2">
            <a:extLst>
              <a:ext uri="{FF2B5EF4-FFF2-40B4-BE49-F238E27FC236}">
                <a16:creationId xmlns:a16="http://schemas.microsoft.com/office/drawing/2014/main" id="{4E4A9DD0-C22E-4E47-935B-863AB70F42E7}"/>
              </a:ext>
            </a:extLst>
          </p:cNvPr>
          <p:cNvSpPr txBox="1"/>
          <p:nvPr/>
        </p:nvSpPr>
        <p:spPr>
          <a:xfrm>
            <a:off x="6485460" y="6581001"/>
            <a:ext cx="3443229" cy="276999"/>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a.out</a:t>
            </a:r>
            <a:r>
              <a:rPr lang="en-US" sz="1200" dirty="0">
                <a:latin typeface="Consolas" panose="020B0609020204030204" pitchFamily="49" charset="0"/>
                <a:cs typeface="Consolas" panose="020B0609020204030204" pitchFamily="49" charset="0"/>
              </a:rPr>
              <a:t> "I Love Security!!!"</a:t>
            </a:r>
          </a:p>
        </p:txBody>
      </p:sp>
      <p:sp>
        <p:nvSpPr>
          <p:cNvPr id="11" name="TextBox 10">
            <a:extLst>
              <a:ext uri="{FF2B5EF4-FFF2-40B4-BE49-F238E27FC236}">
                <a16:creationId xmlns:a16="http://schemas.microsoft.com/office/drawing/2014/main" id="{227A5138-E976-7B47-BCA0-E2E373BE881C}"/>
              </a:ext>
            </a:extLst>
          </p:cNvPr>
          <p:cNvSpPr txBox="1"/>
          <p:nvPr/>
        </p:nvSpPr>
        <p:spPr>
          <a:xfrm>
            <a:off x="3036058" y="-78083"/>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0x7f..fdd88</a:t>
            </a:r>
          </a:p>
        </p:txBody>
      </p:sp>
      <p:sp>
        <p:nvSpPr>
          <p:cNvPr id="12" name="TextBox 11">
            <a:extLst>
              <a:ext uri="{FF2B5EF4-FFF2-40B4-BE49-F238E27FC236}">
                <a16:creationId xmlns:a16="http://schemas.microsoft.com/office/drawing/2014/main" id="{2D5CB6C3-271F-1942-A121-0DCD718FA33E}"/>
              </a:ext>
            </a:extLst>
          </p:cNvPr>
          <p:cNvSpPr txBox="1"/>
          <p:nvPr/>
        </p:nvSpPr>
        <p:spPr>
          <a:xfrm>
            <a:off x="3036057" y="19115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0x7f..fdd80</a:t>
            </a:r>
          </a:p>
        </p:txBody>
      </p:sp>
      <p:sp>
        <p:nvSpPr>
          <p:cNvPr id="14" name="Right Arrow 13">
            <a:extLst>
              <a:ext uri="{FF2B5EF4-FFF2-40B4-BE49-F238E27FC236}">
                <a16:creationId xmlns:a16="http://schemas.microsoft.com/office/drawing/2014/main" id="{23B13505-5E97-9141-8DF7-06118AC9BF3D}"/>
              </a:ext>
            </a:extLst>
          </p:cNvPr>
          <p:cNvSpPr/>
          <p:nvPr/>
        </p:nvSpPr>
        <p:spPr>
          <a:xfrm>
            <a:off x="73862" y="402720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5" name="TextBox 14">
            <a:extLst>
              <a:ext uri="{FF2B5EF4-FFF2-40B4-BE49-F238E27FC236}">
                <a16:creationId xmlns:a16="http://schemas.microsoft.com/office/drawing/2014/main" id="{924BF496-C6C8-224E-AE95-A9A131EC51B4}"/>
              </a:ext>
            </a:extLst>
          </p:cNvPr>
          <p:cNvSpPr txBox="1"/>
          <p:nvPr/>
        </p:nvSpPr>
        <p:spPr>
          <a:xfrm>
            <a:off x="3036056" y="823617"/>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16" name="TextBox 15">
            <a:extLst>
              <a:ext uri="{FF2B5EF4-FFF2-40B4-BE49-F238E27FC236}">
                <a16:creationId xmlns:a16="http://schemas.microsoft.com/office/drawing/2014/main" id="{DECDC5E3-C732-0A49-803A-08E52871FE9A}"/>
              </a:ext>
            </a:extLst>
          </p:cNvPr>
          <p:cNvSpPr txBox="1"/>
          <p:nvPr/>
        </p:nvSpPr>
        <p:spPr>
          <a:xfrm>
            <a:off x="3036056" y="50738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0x7f..fdd74</a:t>
            </a:r>
          </a:p>
        </p:txBody>
      </p:sp>
      <p:sp>
        <p:nvSpPr>
          <p:cNvPr id="19" name="TextBox 18">
            <a:extLst>
              <a:ext uri="{FF2B5EF4-FFF2-40B4-BE49-F238E27FC236}">
                <a16:creationId xmlns:a16="http://schemas.microsoft.com/office/drawing/2014/main" id="{8CB35A30-E1C6-8E45-83F3-36F4B3CDA71B}"/>
              </a:ext>
            </a:extLst>
          </p:cNvPr>
          <p:cNvSpPr txBox="1"/>
          <p:nvPr/>
        </p:nvSpPr>
        <p:spPr>
          <a:xfrm>
            <a:off x="3036055" y="1112866"/>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0x7f..fdd68</a:t>
            </a:r>
          </a:p>
        </p:txBody>
      </p:sp>
      <p:sp>
        <p:nvSpPr>
          <p:cNvPr id="23" name="TextBox 22">
            <a:extLst>
              <a:ext uri="{FF2B5EF4-FFF2-40B4-BE49-F238E27FC236}">
                <a16:creationId xmlns:a16="http://schemas.microsoft.com/office/drawing/2014/main" id="{A3B0D9CF-53BB-8A45-BDF4-B6357A441169}"/>
              </a:ext>
            </a:extLst>
          </p:cNvPr>
          <p:cNvSpPr txBox="1"/>
          <p:nvPr/>
        </p:nvSpPr>
        <p:spPr>
          <a:xfrm>
            <a:off x="3036054" y="141906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0x7f..fdd60</a:t>
            </a:r>
          </a:p>
        </p:txBody>
      </p:sp>
      <p:sp>
        <p:nvSpPr>
          <p:cNvPr id="18" name="TextBox 17">
            <a:extLst>
              <a:ext uri="{FF2B5EF4-FFF2-40B4-BE49-F238E27FC236}">
                <a16:creationId xmlns:a16="http://schemas.microsoft.com/office/drawing/2014/main" id="{949F653D-6689-554C-82B7-01E5BE4CCBFE}"/>
              </a:ext>
            </a:extLst>
          </p:cNvPr>
          <p:cNvSpPr txBox="1"/>
          <p:nvPr/>
        </p:nvSpPr>
        <p:spPr>
          <a:xfrm>
            <a:off x="3036053" y="386806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0x7f..fdd40</a:t>
            </a:r>
          </a:p>
        </p:txBody>
      </p:sp>
      <p:sp>
        <p:nvSpPr>
          <p:cNvPr id="24" name="Right Arrow 23">
            <a:extLst>
              <a:ext uri="{FF2B5EF4-FFF2-40B4-BE49-F238E27FC236}">
                <a16:creationId xmlns:a16="http://schemas.microsoft.com/office/drawing/2014/main" id="{CC7B94F4-75C7-FB4E-AE1E-D2F83EAD521C}"/>
              </a:ext>
            </a:extLst>
          </p:cNvPr>
          <p:cNvSpPr/>
          <p:nvPr/>
        </p:nvSpPr>
        <p:spPr>
          <a:xfrm>
            <a:off x="73862" y="158086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Tree>
    <p:extLst>
      <p:ext uri="{BB962C8B-B14F-4D97-AF65-F5344CB8AC3E}">
        <p14:creationId xmlns:p14="http://schemas.microsoft.com/office/powerpoint/2010/main" val="8907663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8AF04BE-32EE-6248-8609-7F4A06399501}"/>
              </a:ext>
            </a:extLst>
          </p:cNvPr>
          <p:cNvSpPr/>
          <p:nvPr/>
        </p:nvSpPr>
        <p:spPr>
          <a:xfrm>
            <a:off x="224039" y="6356352"/>
            <a:ext cx="2677781"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graphicFrame>
        <p:nvGraphicFramePr>
          <p:cNvPr id="5" name="Content Placeholder 4"/>
          <p:cNvGraphicFramePr>
            <a:graphicFrameLocks noGrp="1"/>
          </p:cNvGraphicFramePr>
          <p:nvPr>
            <p:ph idx="1"/>
          </p:nvPr>
        </p:nvGraphicFramePr>
        <p:xfrm>
          <a:off x="479672" y="93884"/>
          <a:ext cx="2831284" cy="42672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254088">
                <a:tc>
                  <a:txBody>
                    <a:bodyPr/>
                    <a:lstStyle/>
                    <a:p>
                      <a:pPr algn="ctr"/>
                      <a:r>
                        <a:rPr lang="en-US" sz="1400" dirty="0">
                          <a:latin typeface="Consolas" charset="0"/>
                          <a:ea typeface="Consolas" charset="0"/>
                          <a:cs typeface="Consolas" charset="0"/>
                        </a:rPr>
                        <a:t>0x5555555546f0</a:t>
                      </a:r>
                    </a:p>
                  </a:txBody>
                  <a:tcPr/>
                </a:tc>
                <a:extLst>
                  <a:ext uri="{0D108BD9-81ED-4DB2-BD59-A6C34878D82A}">
                    <a16:rowId xmlns:a16="http://schemas.microsoft.com/office/drawing/2014/main" val="10000"/>
                  </a:ext>
                </a:extLst>
              </a:tr>
              <a:tr h="254088">
                <a:tc>
                  <a:txBody>
                    <a:bodyPr/>
                    <a:lstStyle/>
                    <a:p>
                      <a:pPr algn="ctr"/>
                      <a:r>
                        <a:rPr lang="en-US" sz="1400" dirty="0">
                          <a:latin typeface="Consolas" charset="0"/>
                          <a:ea typeface="Consolas" charset="0"/>
                          <a:cs typeface="Consolas" charset="0"/>
                        </a:rPr>
                        <a:t>0x2</a:t>
                      </a:r>
                    </a:p>
                  </a:txBody>
                  <a:tcPr/>
                </a:tc>
                <a:extLst>
                  <a:ext uri="{0D108BD9-81ED-4DB2-BD59-A6C34878D82A}">
                    <a16:rowId xmlns:a16="http://schemas.microsoft.com/office/drawing/2014/main" val="10001"/>
                  </a:ext>
                </a:extLst>
              </a:tr>
              <a:tr h="254088">
                <a:tc>
                  <a:txBody>
                    <a:bodyPr/>
                    <a:lstStyle/>
                    <a:p>
                      <a:pPr algn="ctr"/>
                      <a:r>
                        <a:rPr lang="en-US" sz="1400" dirty="0">
                          <a:latin typeface="Consolas" charset="0"/>
                          <a:ea typeface="Consolas" charset="0"/>
                          <a:cs typeface="Consolas" charset="0"/>
                        </a:rPr>
                        <a:t>0x7fffffffde68</a:t>
                      </a:r>
                    </a:p>
                  </a:txBody>
                  <a:tcPr/>
                </a:tc>
                <a:extLst>
                  <a:ext uri="{0D108BD9-81ED-4DB2-BD59-A6C34878D82A}">
                    <a16:rowId xmlns:a16="http://schemas.microsoft.com/office/drawing/2014/main" val="10002"/>
                  </a:ext>
                </a:extLst>
              </a:tr>
              <a:tr h="254088">
                <a:tc>
                  <a:txBody>
                    <a:bodyPr/>
                    <a:lstStyle/>
                    <a:p>
                      <a:pPr algn="ctr"/>
                      <a:r>
                        <a:rPr lang="en-US" sz="1400" dirty="0">
                          <a:latin typeface="Consolas" charset="0"/>
                          <a:ea typeface="Consolas" charset="0"/>
                          <a:cs typeface="Consolas" charset="0"/>
                        </a:rPr>
                        <a:t>0x5555555546ce</a:t>
                      </a:r>
                    </a:p>
                  </a:txBody>
                  <a:tcPr/>
                </a:tc>
                <a:extLst>
                  <a:ext uri="{0D108BD9-81ED-4DB2-BD59-A6C34878D82A}">
                    <a16:rowId xmlns:a16="http://schemas.microsoft.com/office/drawing/2014/main" val="10003"/>
                  </a:ext>
                </a:extLst>
              </a:tr>
              <a:tr h="254088">
                <a:tc>
                  <a:txBody>
                    <a:bodyPr/>
                    <a:lstStyle/>
                    <a:p>
                      <a:pPr algn="ctr"/>
                      <a:r>
                        <a:rPr lang="en-US" sz="1400" dirty="0">
                          <a:latin typeface="Consolas" charset="0"/>
                          <a:ea typeface="Consolas" charset="0"/>
                          <a:cs typeface="Consolas" charset="0"/>
                        </a:rPr>
                        <a:t>0x7fffffffdd80</a:t>
                      </a:r>
                    </a:p>
                  </a:txBody>
                  <a:tcPr/>
                </a:tc>
                <a:extLst>
                  <a:ext uri="{0D108BD9-81ED-4DB2-BD59-A6C34878D82A}">
                    <a16:rowId xmlns:a16="http://schemas.microsoft.com/office/drawing/2014/main" val="10004"/>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5"/>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6"/>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7"/>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8"/>
                  </a:ext>
                </a:extLst>
              </a:tr>
              <a:tr h="254088">
                <a:tc>
                  <a:txBody>
                    <a:bodyPr/>
                    <a:lstStyle/>
                    <a:p>
                      <a:pPr algn="ctr"/>
                      <a:r>
                        <a:rPr lang="en-US" sz="1400" dirty="0">
                          <a:latin typeface="Consolas" charset="0"/>
                          <a:ea typeface="Consolas" charset="0"/>
                          <a:cs typeface="Consolas" charset="0"/>
                        </a:rPr>
                        <a:t>0x7fff</a:t>
                      </a:r>
                    </a:p>
                  </a:txBody>
                  <a:tcPr/>
                </a:tc>
                <a:extLst>
                  <a:ext uri="{0D108BD9-81ED-4DB2-BD59-A6C34878D82A}">
                    <a16:rowId xmlns:a16="http://schemas.microsoft.com/office/drawing/2014/main" val="10009"/>
                  </a:ext>
                </a:extLst>
              </a:tr>
              <a:tr h="254088">
                <a:tc>
                  <a:txBody>
                    <a:bodyPr/>
                    <a:lstStyle/>
                    <a:p>
                      <a:pPr algn="ctr"/>
                      <a:r>
                        <a:rPr lang="en-US" sz="1400" dirty="0">
                          <a:latin typeface="Consolas" charset="0"/>
                          <a:ea typeface="Consolas" charset="0"/>
                          <a:cs typeface="Consolas" charset="0"/>
                        </a:rPr>
                        <a:t>0xffffe180</a:t>
                      </a:r>
                    </a:p>
                  </a:txBody>
                  <a:tcPr/>
                </a:tc>
                <a:extLst>
                  <a:ext uri="{0D108BD9-81ED-4DB2-BD59-A6C34878D82A}">
                    <a16:rowId xmlns:a16="http://schemas.microsoft.com/office/drawing/2014/main" val="10010"/>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1"/>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2"/>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3"/>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78</a:t>
            </a:fld>
            <a:endParaRPr lang="en-US"/>
          </a:p>
        </p:txBody>
      </p:sp>
      <p:sp>
        <p:nvSpPr>
          <p:cNvPr id="17" name="Content Placeholder 2"/>
          <p:cNvSpPr txBox="1">
            <a:spLocks/>
          </p:cNvSpPr>
          <p:nvPr/>
        </p:nvSpPr>
        <p:spPr>
          <a:xfrm>
            <a:off x="5657723" y="0"/>
            <a:ext cx="6225066" cy="7386298"/>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,0x20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r>
              <a:rPr lang="en-US" sz="1500" dirty="0" err="1">
                <a:solidFill>
                  <a:schemeClr val="tx2"/>
                </a:solidFill>
                <a:latin typeface="Consolas" charset="0"/>
                <a:ea typeface="Consolas" charset="0"/>
                <a:cs typeface="Consolas" charset="0"/>
              </a:rPr>
              <a:t>rdi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rsi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rdx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550 &lt;</a:t>
            </a:r>
            <a:r>
              <a:rPr lang="en-US" sz="1500" dirty="0" err="1">
                <a:solidFill>
                  <a:schemeClr val="accent2"/>
                </a:solidFill>
                <a:latin typeface="Consolas" charset="0"/>
                <a:ea typeface="Consolas" charset="0"/>
                <a:cs typeface="Consolas" charset="0"/>
              </a:rPr>
              <a:t>strcpy</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nop</a:t>
            </a:r>
            <a:endParaRPr lang="en-US" sz="1500" dirty="0">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a:p>
            <a:pPr marL="0" indent="0">
              <a:lnSpc>
                <a:spcPct val="80000"/>
              </a:lnSpc>
              <a:buNone/>
            </a:pPr>
            <a:r>
              <a:rPr lang="en-US" sz="1500" dirty="0">
                <a:solidFill>
                  <a:schemeClr val="accent2"/>
                </a:solidFill>
                <a:latin typeface="Consolas" charset="0"/>
                <a:ea typeface="Consolas" charset="0"/>
                <a:cs typeface="Consolas" charset="0"/>
              </a:rPr>
              <a:t>main</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DWORD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r>
              <a:rPr lang="en-US" sz="1500" dirty="0" err="1">
                <a:solidFill>
                  <a:schemeClr val="tx2"/>
                </a:solidFill>
                <a:latin typeface="Consolas" charset="0"/>
                <a:ea typeface="Consolas" charset="0"/>
                <a:cs typeface="Consolas" charset="0"/>
              </a:rPr>
              <a:t>edi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r>
              <a:rPr lang="en-US" sz="1500" dirty="0" err="1">
                <a:solidFill>
                  <a:schemeClr val="tx2"/>
                </a:solidFill>
                <a:latin typeface="Consolas" charset="0"/>
                <a:ea typeface="Consolas" charset="0"/>
                <a:cs typeface="Consolas" charset="0"/>
              </a:rPr>
              <a:t>rsi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add </a:t>
            </a:r>
            <a:r>
              <a:rPr lang="en-US" sz="1500" dirty="0">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,0x8</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68a &lt;</a:t>
            </a: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rdi</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rip</a:t>
            </a:r>
            <a:r>
              <a:rPr lang="en-US" sz="1500" dirty="0">
                <a:latin typeface="Consolas" charset="0"/>
                <a:ea typeface="Consolas" charset="0"/>
                <a:cs typeface="Consolas" charset="0"/>
              </a:rPr>
              <a:t>+0x9f]</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call 560 &lt;</a:t>
            </a:r>
            <a:r>
              <a:rPr lang="en-US" sz="1500" dirty="0" err="1">
                <a:solidFill>
                  <a:schemeClr val="accent2"/>
                </a:solidFill>
                <a:latin typeface="Consolas" charset="0"/>
                <a:ea typeface="Consolas" charset="0"/>
                <a:cs typeface="Consolas" charset="0"/>
              </a:rPr>
              <a:t>printf</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p:txBody>
      </p:sp>
      <p:sp>
        <p:nvSpPr>
          <p:cNvPr id="13" name="Right Arrow 12"/>
          <p:cNvSpPr/>
          <p:nvPr/>
        </p:nvSpPr>
        <p:spPr>
          <a:xfrm>
            <a:off x="5379116" y="1253843"/>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graphicFrame>
        <p:nvGraphicFramePr>
          <p:cNvPr id="20" name="Table 19">
            <a:extLst>
              <a:ext uri="{FF2B5EF4-FFF2-40B4-BE49-F238E27FC236}">
                <a16:creationId xmlns:a16="http://schemas.microsoft.com/office/drawing/2014/main" id="{5C3C3E4F-65A2-E648-ABE6-913BA9C88F9E}"/>
              </a:ext>
            </a:extLst>
          </p:cNvPr>
          <p:cNvGraphicFramePr>
            <a:graphicFrameLocks noGrp="1"/>
          </p:cNvGraphicFramePr>
          <p:nvPr/>
        </p:nvGraphicFramePr>
        <p:xfrm>
          <a:off x="45510" y="4483047"/>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0x7fffffffe180</a:t>
                      </a: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endParaRPr lang="en-US" sz="1600" dirty="0">
                        <a:latin typeface="Consolas" charset="0"/>
                        <a:ea typeface="Consolas" charset="0"/>
                        <a:cs typeface="Consolas" charset="0"/>
                      </a:endParaRP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0x7fffffffde68</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0x7fffffffe180</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0x7fffffffdd40</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0x7fffffffdd60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0x555555554696</a:t>
                      </a:r>
                    </a:p>
                  </a:txBody>
                  <a:tcPr/>
                </a:tc>
                <a:extLst>
                  <a:ext uri="{0D108BD9-81ED-4DB2-BD59-A6C34878D82A}">
                    <a16:rowId xmlns:a16="http://schemas.microsoft.com/office/drawing/2014/main" val="10004"/>
                  </a:ext>
                </a:extLst>
              </a:tr>
            </a:tbl>
          </a:graphicData>
        </a:graphic>
      </p:graphicFrame>
      <p:sp>
        <p:nvSpPr>
          <p:cNvPr id="21" name="Rectangle 20">
            <a:extLst>
              <a:ext uri="{FF2B5EF4-FFF2-40B4-BE49-F238E27FC236}">
                <a16:creationId xmlns:a16="http://schemas.microsoft.com/office/drawing/2014/main" id="{44CE0E5C-6CA5-0B4E-B222-917075BAEA82}"/>
              </a:ext>
            </a:extLst>
          </p:cNvPr>
          <p:cNvSpPr/>
          <p:nvPr/>
        </p:nvSpPr>
        <p:spPr>
          <a:xfrm>
            <a:off x="6524017" y="6356352"/>
            <a:ext cx="511265"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3" name="TextBox 2">
            <a:extLst>
              <a:ext uri="{FF2B5EF4-FFF2-40B4-BE49-F238E27FC236}">
                <a16:creationId xmlns:a16="http://schemas.microsoft.com/office/drawing/2014/main" id="{4E4A9DD0-C22E-4E47-935B-863AB70F42E7}"/>
              </a:ext>
            </a:extLst>
          </p:cNvPr>
          <p:cNvSpPr txBox="1"/>
          <p:nvPr/>
        </p:nvSpPr>
        <p:spPr>
          <a:xfrm>
            <a:off x="6485460" y="6581001"/>
            <a:ext cx="3443229" cy="276999"/>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a.out</a:t>
            </a:r>
            <a:r>
              <a:rPr lang="en-US" sz="1200" dirty="0">
                <a:latin typeface="Consolas" panose="020B0609020204030204" pitchFamily="49" charset="0"/>
                <a:cs typeface="Consolas" panose="020B0609020204030204" pitchFamily="49" charset="0"/>
              </a:rPr>
              <a:t> "I Love Security!!!"</a:t>
            </a:r>
          </a:p>
        </p:txBody>
      </p:sp>
      <p:sp>
        <p:nvSpPr>
          <p:cNvPr id="11" name="TextBox 10">
            <a:extLst>
              <a:ext uri="{FF2B5EF4-FFF2-40B4-BE49-F238E27FC236}">
                <a16:creationId xmlns:a16="http://schemas.microsoft.com/office/drawing/2014/main" id="{227A5138-E976-7B47-BCA0-E2E373BE881C}"/>
              </a:ext>
            </a:extLst>
          </p:cNvPr>
          <p:cNvSpPr txBox="1"/>
          <p:nvPr/>
        </p:nvSpPr>
        <p:spPr>
          <a:xfrm>
            <a:off x="3036058" y="-78083"/>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0x7f..fdd88</a:t>
            </a:r>
          </a:p>
        </p:txBody>
      </p:sp>
      <p:sp>
        <p:nvSpPr>
          <p:cNvPr id="12" name="TextBox 11">
            <a:extLst>
              <a:ext uri="{FF2B5EF4-FFF2-40B4-BE49-F238E27FC236}">
                <a16:creationId xmlns:a16="http://schemas.microsoft.com/office/drawing/2014/main" id="{2D5CB6C3-271F-1942-A121-0DCD718FA33E}"/>
              </a:ext>
            </a:extLst>
          </p:cNvPr>
          <p:cNvSpPr txBox="1"/>
          <p:nvPr/>
        </p:nvSpPr>
        <p:spPr>
          <a:xfrm>
            <a:off x="3036057" y="19115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0x7f..fdd80</a:t>
            </a:r>
          </a:p>
        </p:txBody>
      </p:sp>
      <p:sp>
        <p:nvSpPr>
          <p:cNvPr id="14" name="Right Arrow 13">
            <a:extLst>
              <a:ext uri="{FF2B5EF4-FFF2-40B4-BE49-F238E27FC236}">
                <a16:creationId xmlns:a16="http://schemas.microsoft.com/office/drawing/2014/main" id="{23B13505-5E97-9141-8DF7-06118AC9BF3D}"/>
              </a:ext>
            </a:extLst>
          </p:cNvPr>
          <p:cNvSpPr/>
          <p:nvPr/>
        </p:nvSpPr>
        <p:spPr>
          <a:xfrm>
            <a:off x="73862" y="402720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5" name="TextBox 14">
            <a:extLst>
              <a:ext uri="{FF2B5EF4-FFF2-40B4-BE49-F238E27FC236}">
                <a16:creationId xmlns:a16="http://schemas.microsoft.com/office/drawing/2014/main" id="{924BF496-C6C8-224E-AE95-A9A131EC51B4}"/>
              </a:ext>
            </a:extLst>
          </p:cNvPr>
          <p:cNvSpPr txBox="1"/>
          <p:nvPr/>
        </p:nvSpPr>
        <p:spPr>
          <a:xfrm>
            <a:off x="3036056" y="823617"/>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16" name="TextBox 15">
            <a:extLst>
              <a:ext uri="{FF2B5EF4-FFF2-40B4-BE49-F238E27FC236}">
                <a16:creationId xmlns:a16="http://schemas.microsoft.com/office/drawing/2014/main" id="{DECDC5E3-C732-0A49-803A-08E52871FE9A}"/>
              </a:ext>
            </a:extLst>
          </p:cNvPr>
          <p:cNvSpPr txBox="1"/>
          <p:nvPr/>
        </p:nvSpPr>
        <p:spPr>
          <a:xfrm>
            <a:off x="3036056" y="50738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0x7f..fdd74</a:t>
            </a:r>
          </a:p>
        </p:txBody>
      </p:sp>
      <p:sp>
        <p:nvSpPr>
          <p:cNvPr id="19" name="TextBox 18">
            <a:extLst>
              <a:ext uri="{FF2B5EF4-FFF2-40B4-BE49-F238E27FC236}">
                <a16:creationId xmlns:a16="http://schemas.microsoft.com/office/drawing/2014/main" id="{8CB35A30-E1C6-8E45-83F3-36F4B3CDA71B}"/>
              </a:ext>
            </a:extLst>
          </p:cNvPr>
          <p:cNvSpPr txBox="1"/>
          <p:nvPr/>
        </p:nvSpPr>
        <p:spPr>
          <a:xfrm>
            <a:off x="3036055" y="1112866"/>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0x7f..fdd68</a:t>
            </a:r>
          </a:p>
        </p:txBody>
      </p:sp>
      <p:sp>
        <p:nvSpPr>
          <p:cNvPr id="23" name="TextBox 22">
            <a:extLst>
              <a:ext uri="{FF2B5EF4-FFF2-40B4-BE49-F238E27FC236}">
                <a16:creationId xmlns:a16="http://schemas.microsoft.com/office/drawing/2014/main" id="{A3B0D9CF-53BB-8A45-BDF4-B6357A441169}"/>
              </a:ext>
            </a:extLst>
          </p:cNvPr>
          <p:cNvSpPr txBox="1"/>
          <p:nvPr/>
        </p:nvSpPr>
        <p:spPr>
          <a:xfrm>
            <a:off x="3036054" y="141906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0x7f..fdd60</a:t>
            </a:r>
          </a:p>
        </p:txBody>
      </p:sp>
      <p:sp>
        <p:nvSpPr>
          <p:cNvPr id="18" name="TextBox 17">
            <a:extLst>
              <a:ext uri="{FF2B5EF4-FFF2-40B4-BE49-F238E27FC236}">
                <a16:creationId xmlns:a16="http://schemas.microsoft.com/office/drawing/2014/main" id="{949F653D-6689-554C-82B7-01E5BE4CCBFE}"/>
              </a:ext>
            </a:extLst>
          </p:cNvPr>
          <p:cNvSpPr txBox="1"/>
          <p:nvPr/>
        </p:nvSpPr>
        <p:spPr>
          <a:xfrm>
            <a:off x="3036053" y="386806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0x7f..fdd40</a:t>
            </a:r>
          </a:p>
        </p:txBody>
      </p:sp>
      <p:sp>
        <p:nvSpPr>
          <p:cNvPr id="24" name="TextBox 23">
            <a:extLst>
              <a:ext uri="{FF2B5EF4-FFF2-40B4-BE49-F238E27FC236}">
                <a16:creationId xmlns:a16="http://schemas.microsoft.com/office/drawing/2014/main" id="{0E649CFC-3468-1545-9EAA-98446C0FD0B5}"/>
              </a:ext>
            </a:extLst>
          </p:cNvPr>
          <p:cNvSpPr txBox="1"/>
          <p:nvPr/>
        </p:nvSpPr>
        <p:spPr>
          <a:xfrm>
            <a:off x="3036053" y="173528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0x7f..fdd5c</a:t>
            </a:r>
          </a:p>
        </p:txBody>
      </p:sp>
      <p:sp>
        <p:nvSpPr>
          <p:cNvPr id="25" name="TextBox 24">
            <a:extLst>
              <a:ext uri="{FF2B5EF4-FFF2-40B4-BE49-F238E27FC236}">
                <a16:creationId xmlns:a16="http://schemas.microsoft.com/office/drawing/2014/main" id="{AA35C531-6A95-144D-BC22-351BC64581BC}"/>
              </a:ext>
            </a:extLst>
          </p:cNvPr>
          <p:cNvSpPr txBox="1"/>
          <p:nvPr/>
        </p:nvSpPr>
        <p:spPr>
          <a:xfrm>
            <a:off x="3036053" y="2048121"/>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0x7f..fdd58</a:t>
            </a:r>
          </a:p>
        </p:txBody>
      </p:sp>
      <p:sp>
        <p:nvSpPr>
          <p:cNvPr id="26" name="TextBox 25">
            <a:extLst>
              <a:ext uri="{FF2B5EF4-FFF2-40B4-BE49-F238E27FC236}">
                <a16:creationId xmlns:a16="http://schemas.microsoft.com/office/drawing/2014/main" id="{BCB6BE2A-C24B-3445-B8BB-C9FC9AD905E7}"/>
              </a:ext>
            </a:extLst>
          </p:cNvPr>
          <p:cNvSpPr txBox="1"/>
          <p:nvPr/>
        </p:nvSpPr>
        <p:spPr>
          <a:xfrm>
            <a:off x="3036052" y="2330077"/>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0x7f..fdd54</a:t>
            </a:r>
          </a:p>
        </p:txBody>
      </p:sp>
      <p:sp>
        <p:nvSpPr>
          <p:cNvPr id="27" name="TextBox 26">
            <a:extLst>
              <a:ext uri="{FF2B5EF4-FFF2-40B4-BE49-F238E27FC236}">
                <a16:creationId xmlns:a16="http://schemas.microsoft.com/office/drawing/2014/main" id="{533A6D4C-BBB7-4F48-8434-77FA1E4848FE}"/>
              </a:ext>
            </a:extLst>
          </p:cNvPr>
          <p:cNvSpPr txBox="1"/>
          <p:nvPr/>
        </p:nvSpPr>
        <p:spPr>
          <a:xfrm>
            <a:off x="3036051" y="264290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0x7f..fdd50</a:t>
            </a:r>
          </a:p>
        </p:txBody>
      </p:sp>
      <p:sp>
        <p:nvSpPr>
          <p:cNvPr id="28" name="TextBox 27">
            <a:extLst>
              <a:ext uri="{FF2B5EF4-FFF2-40B4-BE49-F238E27FC236}">
                <a16:creationId xmlns:a16="http://schemas.microsoft.com/office/drawing/2014/main" id="{695C0ABD-DB03-BC4E-AE3A-6424DF186BD0}"/>
              </a:ext>
            </a:extLst>
          </p:cNvPr>
          <p:cNvSpPr txBox="1"/>
          <p:nvPr/>
        </p:nvSpPr>
        <p:spPr>
          <a:xfrm>
            <a:off x="3036050" y="2945125"/>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0x7f..fdd4c</a:t>
            </a:r>
          </a:p>
        </p:txBody>
      </p:sp>
      <p:sp>
        <p:nvSpPr>
          <p:cNvPr id="29" name="TextBox 28">
            <a:extLst>
              <a:ext uri="{FF2B5EF4-FFF2-40B4-BE49-F238E27FC236}">
                <a16:creationId xmlns:a16="http://schemas.microsoft.com/office/drawing/2014/main" id="{866C1DEC-8CA3-254A-B3CA-8BA858162CA3}"/>
              </a:ext>
            </a:extLst>
          </p:cNvPr>
          <p:cNvSpPr txBox="1"/>
          <p:nvPr/>
        </p:nvSpPr>
        <p:spPr>
          <a:xfrm>
            <a:off x="3036050" y="3255092"/>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0x7f..fdd48</a:t>
            </a:r>
          </a:p>
        </p:txBody>
      </p:sp>
      <p:sp>
        <p:nvSpPr>
          <p:cNvPr id="30" name="TextBox 29">
            <a:extLst>
              <a:ext uri="{FF2B5EF4-FFF2-40B4-BE49-F238E27FC236}">
                <a16:creationId xmlns:a16="http://schemas.microsoft.com/office/drawing/2014/main" id="{7E010B44-9E99-3241-B96A-1A972902B2C8}"/>
              </a:ext>
            </a:extLst>
          </p:cNvPr>
          <p:cNvSpPr txBox="1"/>
          <p:nvPr/>
        </p:nvSpPr>
        <p:spPr>
          <a:xfrm>
            <a:off x="3036050" y="355730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0x7f..fdd44</a:t>
            </a:r>
          </a:p>
        </p:txBody>
      </p:sp>
      <p:sp>
        <p:nvSpPr>
          <p:cNvPr id="31" name="Right Arrow 30">
            <a:extLst>
              <a:ext uri="{FF2B5EF4-FFF2-40B4-BE49-F238E27FC236}">
                <a16:creationId xmlns:a16="http://schemas.microsoft.com/office/drawing/2014/main" id="{50DC8E77-77F0-E848-9C37-9F65B8552A0D}"/>
              </a:ext>
            </a:extLst>
          </p:cNvPr>
          <p:cNvSpPr/>
          <p:nvPr/>
        </p:nvSpPr>
        <p:spPr>
          <a:xfrm>
            <a:off x="73862" y="158086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Tree>
    <p:extLst>
      <p:ext uri="{BB962C8B-B14F-4D97-AF65-F5344CB8AC3E}">
        <p14:creationId xmlns:p14="http://schemas.microsoft.com/office/powerpoint/2010/main" val="2301006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8AF04BE-32EE-6248-8609-7F4A06399501}"/>
              </a:ext>
            </a:extLst>
          </p:cNvPr>
          <p:cNvSpPr/>
          <p:nvPr/>
        </p:nvSpPr>
        <p:spPr>
          <a:xfrm>
            <a:off x="224039" y="6356352"/>
            <a:ext cx="2677781"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graphicFrame>
        <p:nvGraphicFramePr>
          <p:cNvPr id="5" name="Content Placeholder 4"/>
          <p:cNvGraphicFramePr>
            <a:graphicFrameLocks noGrp="1"/>
          </p:cNvGraphicFramePr>
          <p:nvPr>
            <p:ph idx="1"/>
          </p:nvPr>
        </p:nvGraphicFramePr>
        <p:xfrm>
          <a:off x="479672" y="93884"/>
          <a:ext cx="2831284" cy="42672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254088">
                <a:tc>
                  <a:txBody>
                    <a:bodyPr/>
                    <a:lstStyle/>
                    <a:p>
                      <a:pPr algn="ctr"/>
                      <a:r>
                        <a:rPr lang="en-US" sz="1400" dirty="0">
                          <a:latin typeface="Consolas" charset="0"/>
                          <a:ea typeface="Consolas" charset="0"/>
                          <a:cs typeface="Consolas" charset="0"/>
                        </a:rPr>
                        <a:t>0x5555555546f0</a:t>
                      </a:r>
                    </a:p>
                  </a:txBody>
                  <a:tcPr/>
                </a:tc>
                <a:extLst>
                  <a:ext uri="{0D108BD9-81ED-4DB2-BD59-A6C34878D82A}">
                    <a16:rowId xmlns:a16="http://schemas.microsoft.com/office/drawing/2014/main" val="10000"/>
                  </a:ext>
                </a:extLst>
              </a:tr>
              <a:tr h="254088">
                <a:tc>
                  <a:txBody>
                    <a:bodyPr/>
                    <a:lstStyle/>
                    <a:p>
                      <a:pPr algn="ctr"/>
                      <a:r>
                        <a:rPr lang="en-US" sz="1400" dirty="0">
                          <a:latin typeface="Consolas" charset="0"/>
                          <a:ea typeface="Consolas" charset="0"/>
                          <a:cs typeface="Consolas" charset="0"/>
                        </a:rPr>
                        <a:t>0x2</a:t>
                      </a:r>
                    </a:p>
                  </a:txBody>
                  <a:tcPr/>
                </a:tc>
                <a:extLst>
                  <a:ext uri="{0D108BD9-81ED-4DB2-BD59-A6C34878D82A}">
                    <a16:rowId xmlns:a16="http://schemas.microsoft.com/office/drawing/2014/main" val="10001"/>
                  </a:ext>
                </a:extLst>
              </a:tr>
              <a:tr h="254088">
                <a:tc>
                  <a:txBody>
                    <a:bodyPr/>
                    <a:lstStyle/>
                    <a:p>
                      <a:pPr algn="ctr"/>
                      <a:r>
                        <a:rPr lang="en-US" sz="1400" dirty="0">
                          <a:latin typeface="Consolas" charset="0"/>
                          <a:ea typeface="Consolas" charset="0"/>
                          <a:cs typeface="Consolas" charset="0"/>
                        </a:rPr>
                        <a:t>0x7fffffffde68</a:t>
                      </a:r>
                    </a:p>
                  </a:txBody>
                  <a:tcPr/>
                </a:tc>
                <a:extLst>
                  <a:ext uri="{0D108BD9-81ED-4DB2-BD59-A6C34878D82A}">
                    <a16:rowId xmlns:a16="http://schemas.microsoft.com/office/drawing/2014/main" val="10002"/>
                  </a:ext>
                </a:extLst>
              </a:tr>
              <a:tr h="254088">
                <a:tc>
                  <a:txBody>
                    <a:bodyPr/>
                    <a:lstStyle/>
                    <a:p>
                      <a:pPr algn="ctr"/>
                      <a:r>
                        <a:rPr lang="en-US" sz="1400" dirty="0">
                          <a:latin typeface="Consolas" charset="0"/>
                          <a:ea typeface="Consolas" charset="0"/>
                          <a:cs typeface="Consolas" charset="0"/>
                        </a:rPr>
                        <a:t>0x5555555546ce</a:t>
                      </a:r>
                    </a:p>
                  </a:txBody>
                  <a:tcPr/>
                </a:tc>
                <a:extLst>
                  <a:ext uri="{0D108BD9-81ED-4DB2-BD59-A6C34878D82A}">
                    <a16:rowId xmlns:a16="http://schemas.microsoft.com/office/drawing/2014/main" val="10003"/>
                  </a:ext>
                </a:extLst>
              </a:tr>
              <a:tr h="254088">
                <a:tc>
                  <a:txBody>
                    <a:bodyPr/>
                    <a:lstStyle/>
                    <a:p>
                      <a:pPr algn="ctr"/>
                      <a:r>
                        <a:rPr lang="en-US" sz="1400" dirty="0">
                          <a:latin typeface="Consolas" charset="0"/>
                          <a:ea typeface="Consolas" charset="0"/>
                          <a:cs typeface="Consolas" charset="0"/>
                        </a:rPr>
                        <a:t>0x7fffffffdd80</a:t>
                      </a:r>
                    </a:p>
                  </a:txBody>
                  <a:tcPr/>
                </a:tc>
                <a:extLst>
                  <a:ext uri="{0D108BD9-81ED-4DB2-BD59-A6C34878D82A}">
                    <a16:rowId xmlns:a16="http://schemas.microsoft.com/office/drawing/2014/main" val="10004"/>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5"/>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6"/>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7"/>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8"/>
                  </a:ext>
                </a:extLst>
              </a:tr>
              <a:tr h="254088">
                <a:tc>
                  <a:txBody>
                    <a:bodyPr/>
                    <a:lstStyle/>
                    <a:p>
                      <a:pPr algn="ctr"/>
                      <a:r>
                        <a:rPr lang="en-US" sz="1400" dirty="0">
                          <a:latin typeface="Consolas" charset="0"/>
                          <a:ea typeface="Consolas" charset="0"/>
                          <a:cs typeface="Consolas" charset="0"/>
                        </a:rPr>
                        <a:t>0x7fff</a:t>
                      </a:r>
                    </a:p>
                  </a:txBody>
                  <a:tcPr/>
                </a:tc>
                <a:extLst>
                  <a:ext uri="{0D108BD9-81ED-4DB2-BD59-A6C34878D82A}">
                    <a16:rowId xmlns:a16="http://schemas.microsoft.com/office/drawing/2014/main" val="10009"/>
                  </a:ext>
                </a:extLst>
              </a:tr>
              <a:tr h="254088">
                <a:tc>
                  <a:txBody>
                    <a:bodyPr/>
                    <a:lstStyle/>
                    <a:p>
                      <a:pPr algn="ctr"/>
                      <a:r>
                        <a:rPr lang="en-US" sz="1400" dirty="0">
                          <a:latin typeface="Consolas" charset="0"/>
                          <a:ea typeface="Consolas" charset="0"/>
                          <a:cs typeface="Consolas" charset="0"/>
                        </a:rPr>
                        <a:t>0xffffe180</a:t>
                      </a:r>
                    </a:p>
                  </a:txBody>
                  <a:tcPr/>
                </a:tc>
                <a:extLst>
                  <a:ext uri="{0D108BD9-81ED-4DB2-BD59-A6C34878D82A}">
                    <a16:rowId xmlns:a16="http://schemas.microsoft.com/office/drawing/2014/main" val="10010"/>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1"/>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2"/>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3"/>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79</a:t>
            </a:fld>
            <a:endParaRPr lang="en-US"/>
          </a:p>
        </p:txBody>
      </p:sp>
      <p:sp>
        <p:nvSpPr>
          <p:cNvPr id="17" name="Content Placeholder 2"/>
          <p:cNvSpPr txBox="1">
            <a:spLocks/>
          </p:cNvSpPr>
          <p:nvPr/>
        </p:nvSpPr>
        <p:spPr>
          <a:xfrm>
            <a:off x="5657723" y="0"/>
            <a:ext cx="6225066" cy="7386298"/>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,0x20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r>
              <a:rPr lang="en-US" sz="1500" dirty="0" err="1">
                <a:solidFill>
                  <a:schemeClr val="tx2"/>
                </a:solidFill>
                <a:latin typeface="Consolas" charset="0"/>
                <a:ea typeface="Consolas" charset="0"/>
                <a:cs typeface="Consolas" charset="0"/>
              </a:rPr>
              <a:t>rdi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rsi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rdx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550 &lt;</a:t>
            </a:r>
            <a:r>
              <a:rPr lang="en-US" sz="1500" dirty="0" err="1">
                <a:solidFill>
                  <a:schemeClr val="accent2"/>
                </a:solidFill>
                <a:latin typeface="Consolas" charset="0"/>
                <a:ea typeface="Consolas" charset="0"/>
                <a:cs typeface="Consolas" charset="0"/>
              </a:rPr>
              <a:t>strcpy</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nop</a:t>
            </a:r>
            <a:endParaRPr lang="en-US" sz="1500" dirty="0">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a:p>
            <a:pPr marL="0" indent="0">
              <a:lnSpc>
                <a:spcPct val="80000"/>
              </a:lnSpc>
              <a:buNone/>
            </a:pPr>
            <a:r>
              <a:rPr lang="en-US" sz="1500" dirty="0">
                <a:solidFill>
                  <a:schemeClr val="accent2"/>
                </a:solidFill>
                <a:latin typeface="Consolas" charset="0"/>
                <a:ea typeface="Consolas" charset="0"/>
                <a:cs typeface="Consolas" charset="0"/>
              </a:rPr>
              <a:t>main</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DWORD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r>
              <a:rPr lang="en-US" sz="1500" dirty="0" err="1">
                <a:solidFill>
                  <a:schemeClr val="tx2"/>
                </a:solidFill>
                <a:latin typeface="Consolas" charset="0"/>
                <a:ea typeface="Consolas" charset="0"/>
                <a:cs typeface="Consolas" charset="0"/>
              </a:rPr>
              <a:t>edi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r>
              <a:rPr lang="en-US" sz="1500" dirty="0" err="1">
                <a:solidFill>
                  <a:schemeClr val="tx2"/>
                </a:solidFill>
                <a:latin typeface="Consolas" charset="0"/>
                <a:ea typeface="Consolas" charset="0"/>
                <a:cs typeface="Consolas" charset="0"/>
              </a:rPr>
              <a:t>rsi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add </a:t>
            </a:r>
            <a:r>
              <a:rPr lang="en-US" sz="1500" dirty="0">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,0x8</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68a &lt;</a:t>
            </a: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rdi</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rip</a:t>
            </a:r>
            <a:r>
              <a:rPr lang="en-US" sz="1500" dirty="0">
                <a:latin typeface="Consolas" charset="0"/>
                <a:ea typeface="Consolas" charset="0"/>
                <a:cs typeface="Consolas" charset="0"/>
              </a:rPr>
              <a:t>+0x9f]</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call 560 &lt;</a:t>
            </a:r>
            <a:r>
              <a:rPr lang="en-US" sz="1500" dirty="0" err="1">
                <a:solidFill>
                  <a:schemeClr val="accent2"/>
                </a:solidFill>
                <a:latin typeface="Consolas" charset="0"/>
                <a:ea typeface="Consolas" charset="0"/>
                <a:cs typeface="Consolas" charset="0"/>
              </a:rPr>
              <a:t>printf</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p:txBody>
      </p:sp>
      <p:sp>
        <p:nvSpPr>
          <p:cNvPr id="13" name="Right Arrow 12"/>
          <p:cNvSpPr/>
          <p:nvPr/>
        </p:nvSpPr>
        <p:spPr>
          <a:xfrm>
            <a:off x="5379116" y="146844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graphicFrame>
        <p:nvGraphicFramePr>
          <p:cNvPr id="20" name="Table 19">
            <a:extLst>
              <a:ext uri="{FF2B5EF4-FFF2-40B4-BE49-F238E27FC236}">
                <a16:creationId xmlns:a16="http://schemas.microsoft.com/office/drawing/2014/main" id="{5C3C3E4F-65A2-E648-ABE6-913BA9C88F9E}"/>
              </a:ext>
            </a:extLst>
          </p:cNvPr>
          <p:cNvGraphicFramePr>
            <a:graphicFrameLocks noGrp="1"/>
          </p:cNvGraphicFramePr>
          <p:nvPr/>
        </p:nvGraphicFramePr>
        <p:xfrm>
          <a:off x="45510" y="4483047"/>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0x7fffffffe180</a:t>
                      </a: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0x7fffffffe180</a:t>
                      </a: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0x7fffffffde68</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0x7fffffffe180</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0x7fffffffdd40</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0x7fffffffdd60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0x55555555469a</a:t>
                      </a:r>
                    </a:p>
                  </a:txBody>
                  <a:tcPr/>
                </a:tc>
                <a:extLst>
                  <a:ext uri="{0D108BD9-81ED-4DB2-BD59-A6C34878D82A}">
                    <a16:rowId xmlns:a16="http://schemas.microsoft.com/office/drawing/2014/main" val="10004"/>
                  </a:ext>
                </a:extLst>
              </a:tr>
            </a:tbl>
          </a:graphicData>
        </a:graphic>
      </p:graphicFrame>
      <p:sp>
        <p:nvSpPr>
          <p:cNvPr id="21" name="Rectangle 20">
            <a:extLst>
              <a:ext uri="{FF2B5EF4-FFF2-40B4-BE49-F238E27FC236}">
                <a16:creationId xmlns:a16="http://schemas.microsoft.com/office/drawing/2014/main" id="{44CE0E5C-6CA5-0B4E-B222-917075BAEA82}"/>
              </a:ext>
            </a:extLst>
          </p:cNvPr>
          <p:cNvSpPr/>
          <p:nvPr/>
        </p:nvSpPr>
        <p:spPr>
          <a:xfrm>
            <a:off x="6524017" y="6356352"/>
            <a:ext cx="511265"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3" name="TextBox 2">
            <a:extLst>
              <a:ext uri="{FF2B5EF4-FFF2-40B4-BE49-F238E27FC236}">
                <a16:creationId xmlns:a16="http://schemas.microsoft.com/office/drawing/2014/main" id="{4E4A9DD0-C22E-4E47-935B-863AB70F42E7}"/>
              </a:ext>
            </a:extLst>
          </p:cNvPr>
          <p:cNvSpPr txBox="1"/>
          <p:nvPr/>
        </p:nvSpPr>
        <p:spPr>
          <a:xfrm>
            <a:off x="6485460" y="6581001"/>
            <a:ext cx="3443229" cy="276999"/>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a.out</a:t>
            </a:r>
            <a:r>
              <a:rPr lang="en-US" sz="1200" dirty="0">
                <a:latin typeface="Consolas" panose="020B0609020204030204" pitchFamily="49" charset="0"/>
                <a:cs typeface="Consolas" panose="020B0609020204030204" pitchFamily="49" charset="0"/>
              </a:rPr>
              <a:t> "I Love Security!!!"</a:t>
            </a:r>
          </a:p>
        </p:txBody>
      </p:sp>
      <p:sp>
        <p:nvSpPr>
          <p:cNvPr id="11" name="TextBox 10">
            <a:extLst>
              <a:ext uri="{FF2B5EF4-FFF2-40B4-BE49-F238E27FC236}">
                <a16:creationId xmlns:a16="http://schemas.microsoft.com/office/drawing/2014/main" id="{227A5138-E976-7B47-BCA0-E2E373BE881C}"/>
              </a:ext>
            </a:extLst>
          </p:cNvPr>
          <p:cNvSpPr txBox="1"/>
          <p:nvPr/>
        </p:nvSpPr>
        <p:spPr>
          <a:xfrm>
            <a:off x="3036058" y="-78083"/>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0x7f..fdd88</a:t>
            </a:r>
          </a:p>
        </p:txBody>
      </p:sp>
      <p:sp>
        <p:nvSpPr>
          <p:cNvPr id="12" name="TextBox 11">
            <a:extLst>
              <a:ext uri="{FF2B5EF4-FFF2-40B4-BE49-F238E27FC236}">
                <a16:creationId xmlns:a16="http://schemas.microsoft.com/office/drawing/2014/main" id="{2D5CB6C3-271F-1942-A121-0DCD718FA33E}"/>
              </a:ext>
            </a:extLst>
          </p:cNvPr>
          <p:cNvSpPr txBox="1"/>
          <p:nvPr/>
        </p:nvSpPr>
        <p:spPr>
          <a:xfrm>
            <a:off x="3036057" y="19115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0x7f..fdd80</a:t>
            </a:r>
          </a:p>
        </p:txBody>
      </p:sp>
      <p:sp>
        <p:nvSpPr>
          <p:cNvPr id="14" name="Right Arrow 13">
            <a:extLst>
              <a:ext uri="{FF2B5EF4-FFF2-40B4-BE49-F238E27FC236}">
                <a16:creationId xmlns:a16="http://schemas.microsoft.com/office/drawing/2014/main" id="{23B13505-5E97-9141-8DF7-06118AC9BF3D}"/>
              </a:ext>
            </a:extLst>
          </p:cNvPr>
          <p:cNvSpPr/>
          <p:nvPr/>
        </p:nvSpPr>
        <p:spPr>
          <a:xfrm>
            <a:off x="73862" y="402720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5" name="TextBox 14">
            <a:extLst>
              <a:ext uri="{FF2B5EF4-FFF2-40B4-BE49-F238E27FC236}">
                <a16:creationId xmlns:a16="http://schemas.microsoft.com/office/drawing/2014/main" id="{924BF496-C6C8-224E-AE95-A9A131EC51B4}"/>
              </a:ext>
            </a:extLst>
          </p:cNvPr>
          <p:cNvSpPr txBox="1"/>
          <p:nvPr/>
        </p:nvSpPr>
        <p:spPr>
          <a:xfrm>
            <a:off x="3036056" y="823617"/>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16" name="TextBox 15">
            <a:extLst>
              <a:ext uri="{FF2B5EF4-FFF2-40B4-BE49-F238E27FC236}">
                <a16:creationId xmlns:a16="http://schemas.microsoft.com/office/drawing/2014/main" id="{DECDC5E3-C732-0A49-803A-08E52871FE9A}"/>
              </a:ext>
            </a:extLst>
          </p:cNvPr>
          <p:cNvSpPr txBox="1"/>
          <p:nvPr/>
        </p:nvSpPr>
        <p:spPr>
          <a:xfrm>
            <a:off x="3036056" y="50738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0x7f..fdd74</a:t>
            </a:r>
          </a:p>
        </p:txBody>
      </p:sp>
      <p:sp>
        <p:nvSpPr>
          <p:cNvPr id="19" name="TextBox 18">
            <a:extLst>
              <a:ext uri="{FF2B5EF4-FFF2-40B4-BE49-F238E27FC236}">
                <a16:creationId xmlns:a16="http://schemas.microsoft.com/office/drawing/2014/main" id="{8CB35A30-E1C6-8E45-83F3-36F4B3CDA71B}"/>
              </a:ext>
            </a:extLst>
          </p:cNvPr>
          <p:cNvSpPr txBox="1"/>
          <p:nvPr/>
        </p:nvSpPr>
        <p:spPr>
          <a:xfrm>
            <a:off x="3036055" y="1112866"/>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0x7f..fdd68</a:t>
            </a:r>
          </a:p>
        </p:txBody>
      </p:sp>
      <p:sp>
        <p:nvSpPr>
          <p:cNvPr id="23" name="TextBox 22">
            <a:extLst>
              <a:ext uri="{FF2B5EF4-FFF2-40B4-BE49-F238E27FC236}">
                <a16:creationId xmlns:a16="http://schemas.microsoft.com/office/drawing/2014/main" id="{A3B0D9CF-53BB-8A45-BDF4-B6357A441169}"/>
              </a:ext>
            </a:extLst>
          </p:cNvPr>
          <p:cNvSpPr txBox="1"/>
          <p:nvPr/>
        </p:nvSpPr>
        <p:spPr>
          <a:xfrm>
            <a:off x="3036054" y="141906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0x7f..fdd60</a:t>
            </a:r>
          </a:p>
        </p:txBody>
      </p:sp>
      <p:sp>
        <p:nvSpPr>
          <p:cNvPr id="18" name="TextBox 17">
            <a:extLst>
              <a:ext uri="{FF2B5EF4-FFF2-40B4-BE49-F238E27FC236}">
                <a16:creationId xmlns:a16="http://schemas.microsoft.com/office/drawing/2014/main" id="{949F653D-6689-554C-82B7-01E5BE4CCBFE}"/>
              </a:ext>
            </a:extLst>
          </p:cNvPr>
          <p:cNvSpPr txBox="1"/>
          <p:nvPr/>
        </p:nvSpPr>
        <p:spPr>
          <a:xfrm>
            <a:off x="3036053" y="386806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0x7f..fdd40</a:t>
            </a:r>
          </a:p>
        </p:txBody>
      </p:sp>
      <p:sp>
        <p:nvSpPr>
          <p:cNvPr id="24" name="TextBox 23">
            <a:extLst>
              <a:ext uri="{FF2B5EF4-FFF2-40B4-BE49-F238E27FC236}">
                <a16:creationId xmlns:a16="http://schemas.microsoft.com/office/drawing/2014/main" id="{0E649CFC-3468-1545-9EAA-98446C0FD0B5}"/>
              </a:ext>
            </a:extLst>
          </p:cNvPr>
          <p:cNvSpPr txBox="1"/>
          <p:nvPr/>
        </p:nvSpPr>
        <p:spPr>
          <a:xfrm>
            <a:off x="3036053" y="173528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0x7f..fdd5c</a:t>
            </a:r>
          </a:p>
        </p:txBody>
      </p:sp>
      <p:sp>
        <p:nvSpPr>
          <p:cNvPr id="25" name="TextBox 24">
            <a:extLst>
              <a:ext uri="{FF2B5EF4-FFF2-40B4-BE49-F238E27FC236}">
                <a16:creationId xmlns:a16="http://schemas.microsoft.com/office/drawing/2014/main" id="{AA35C531-6A95-144D-BC22-351BC64581BC}"/>
              </a:ext>
            </a:extLst>
          </p:cNvPr>
          <p:cNvSpPr txBox="1"/>
          <p:nvPr/>
        </p:nvSpPr>
        <p:spPr>
          <a:xfrm>
            <a:off x="3036053" y="2048121"/>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0x7f..fdd58</a:t>
            </a:r>
          </a:p>
        </p:txBody>
      </p:sp>
      <p:sp>
        <p:nvSpPr>
          <p:cNvPr id="26" name="TextBox 25">
            <a:extLst>
              <a:ext uri="{FF2B5EF4-FFF2-40B4-BE49-F238E27FC236}">
                <a16:creationId xmlns:a16="http://schemas.microsoft.com/office/drawing/2014/main" id="{BCB6BE2A-C24B-3445-B8BB-C9FC9AD905E7}"/>
              </a:ext>
            </a:extLst>
          </p:cNvPr>
          <p:cNvSpPr txBox="1"/>
          <p:nvPr/>
        </p:nvSpPr>
        <p:spPr>
          <a:xfrm>
            <a:off x="3036052" y="2330077"/>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0x7f..fdd54</a:t>
            </a:r>
          </a:p>
        </p:txBody>
      </p:sp>
      <p:sp>
        <p:nvSpPr>
          <p:cNvPr id="27" name="TextBox 26">
            <a:extLst>
              <a:ext uri="{FF2B5EF4-FFF2-40B4-BE49-F238E27FC236}">
                <a16:creationId xmlns:a16="http://schemas.microsoft.com/office/drawing/2014/main" id="{533A6D4C-BBB7-4F48-8434-77FA1E4848FE}"/>
              </a:ext>
            </a:extLst>
          </p:cNvPr>
          <p:cNvSpPr txBox="1"/>
          <p:nvPr/>
        </p:nvSpPr>
        <p:spPr>
          <a:xfrm>
            <a:off x="3036051" y="264290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0x7f..fdd50</a:t>
            </a:r>
          </a:p>
        </p:txBody>
      </p:sp>
      <p:sp>
        <p:nvSpPr>
          <p:cNvPr id="28" name="TextBox 27">
            <a:extLst>
              <a:ext uri="{FF2B5EF4-FFF2-40B4-BE49-F238E27FC236}">
                <a16:creationId xmlns:a16="http://schemas.microsoft.com/office/drawing/2014/main" id="{695C0ABD-DB03-BC4E-AE3A-6424DF186BD0}"/>
              </a:ext>
            </a:extLst>
          </p:cNvPr>
          <p:cNvSpPr txBox="1"/>
          <p:nvPr/>
        </p:nvSpPr>
        <p:spPr>
          <a:xfrm>
            <a:off x="3036050" y="2945125"/>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0x7f..fdd4c</a:t>
            </a:r>
          </a:p>
        </p:txBody>
      </p:sp>
      <p:sp>
        <p:nvSpPr>
          <p:cNvPr id="29" name="TextBox 28">
            <a:extLst>
              <a:ext uri="{FF2B5EF4-FFF2-40B4-BE49-F238E27FC236}">
                <a16:creationId xmlns:a16="http://schemas.microsoft.com/office/drawing/2014/main" id="{866C1DEC-8CA3-254A-B3CA-8BA858162CA3}"/>
              </a:ext>
            </a:extLst>
          </p:cNvPr>
          <p:cNvSpPr txBox="1"/>
          <p:nvPr/>
        </p:nvSpPr>
        <p:spPr>
          <a:xfrm>
            <a:off x="3036050" y="3255092"/>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0x7f..fdd48</a:t>
            </a:r>
          </a:p>
        </p:txBody>
      </p:sp>
      <p:sp>
        <p:nvSpPr>
          <p:cNvPr id="30" name="TextBox 29">
            <a:extLst>
              <a:ext uri="{FF2B5EF4-FFF2-40B4-BE49-F238E27FC236}">
                <a16:creationId xmlns:a16="http://schemas.microsoft.com/office/drawing/2014/main" id="{7E010B44-9E99-3241-B96A-1A972902B2C8}"/>
              </a:ext>
            </a:extLst>
          </p:cNvPr>
          <p:cNvSpPr txBox="1"/>
          <p:nvPr/>
        </p:nvSpPr>
        <p:spPr>
          <a:xfrm>
            <a:off x="3036050" y="355730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0x7f..fdd44</a:t>
            </a:r>
          </a:p>
        </p:txBody>
      </p:sp>
      <p:sp>
        <p:nvSpPr>
          <p:cNvPr id="31" name="Right Arrow 30">
            <a:extLst>
              <a:ext uri="{FF2B5EF4-FFF2-40B4-BE49-F238E27FC236}">
                <a16:creationId xmlns:a16="http://schemas.microsoft.com/office/drawing/2014/main" id="{50DC8E77-77F0-E848-9C37-9F65B8552A0D}"/>
              </a:ext>
            </a:extLst>
          </p:cNvPr>
          <p:cNvSpPr/>
          <p:nvPr/>
        </p:nvSpPr>
        <p:spPr>
          <a:xfrm>
            <a:off x="73862" y="158086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Tree>
    <p:extLst>
      <p:ext uri="{BB962C8B-B14F-4D97-AF65-F5344CB8AC3E}">
        <p14:creationId xmlns:p14="http://schemas.microsoft.com/office/powerpoint/2010/main" val="4257942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C2C0F-8C4F-8242-9678-5767557C0551}"/>
              </a:ext>
            </a:extLst>
          </p:cNvPr>
          <p:cNvSpPr>
            <a:spLocks noGrp="1"/>
          </p:cNvSpPr>
          <p:nvPr>
            <p:ph type="title"/>
          </p:nvPr>
        </p:nvSpPr>
        <p:spPr/>
        <p:txBody>
          <a:bodyPr/>
          <a:lstStyle/>
          <a:p>
            <a:r>
              <a:rPr lang="en-US" dirty="0"/>
              <a:t>Let’s call an add function!</a:t>
            </a:r>
          </a:p>
        </p:txBody>
      </p:sp>
      <p:sp>
        <p:nvSpPr>
          <p:cNvPr id="3" name="Content Placeholder 2">
            <a:extLst>
              <a:ext uri="{FF2B5EF4-FFF2-40B4-BE49-F238E27FC236}">
                <a16:creationId xmlns:a16="http://schemas.microsoft.com/office/drawing/2014/main" id="{8A14FFC0-13D6-6A4B-B937-7BDC1C17EFDE}"/>
              </a:ext>
            </a:extLst>
          </p:cNvPr>
          <p:cNvSpPr>
            <a:spLocks noGrp="1"/>
          </p:cNvSpPr>
          <p:nvPr>
            <p:ph idx="1"/>
          </p:nvPr>
        </p:nvSpPr>
        <p:spPr/>
        <p:txBody>
          <a:bodyPr/>
          <a:lstStyle/>
          <a:p>
            <a:r>
              <a:rPr lang="en-US" dirty="0">
                <a:cs typeface="Consolas" panose="020B0609020204030204" pitchFamily="49" charset="0"/>
              </a:rPr>
              <a:t>Function signature is </a:t>
            </a:r>
            <a:r>
              <a:rPr lang="en-US" dirty="0">
                <a:latin typeface="Consolas" panose="020B0609020204030204" pitchFamily="49" charset="0"/>
                <a:cs typeface="Consolas" panose="020B0609020204030204" pitchFamily="49" charset="0"/>
              </a:rPr>
              <a:t>int add(int a, int b)</a:t>
            </a:r>
          </a:p>
          <a:p>
            <a:r>
              <a:rPr lang="en-US" dirty="0"/>
              <a:t>Let’s call </a:t>
            </a:r>
            <a:r>
              <a:rPr lang="en-US" dirty="0">
                <a:latin typeface="Consolas" panose="020B0609020204030204" pitchFamily="49" charset="0"/>
                <a:cs typeface="Consolas" panose="020B0609020204030204" pitchFamily="49" charset="0"/>
              </a:rPr>
              <a:t>add(10, 32) </a:t>
            </a:r>
            <a:r>
              <a:rPr lang="en-US" dirty="0"/>
              <a:t>and set the result as the exit code</a:t>
            </a:r>
          </a:p>
          <a:p>
            <a:r>
              <a:rPr lang="en-US" dirty="0"/>
              <a:t>Use the -C option of </a:t>
            </a:r>
            <a:r>
              <a:rPr lang="en-US" dirty="0" err="1"/>
              <a:t>gcc</a:t>
            </a:r>
            <a:r>
              <a:rPr lang="en-US" dirty="0"/>
              <a:t> to ask </a:t>
            </a:r>
            <a:r>
              <a:rPr lang="en-US" dirty="0" err="1"/>
              <a:t>gcc</a:t>
            </a:r>
            <a:r>
              <a:rPr lang="en-US" dirty="0"/>
              <a:t> to just compile an object file (just compile this file, don’t worry if it depends on other files)</a:t>
            </a:r>
          </a:p>
          <a:p>
            <a:pPr lvl="1"/>
            <a:r>
              <a:rPr lang="en-US" dirty="0" err="1">
                <a:latin typeface="Consolas" panose="020B0609020204030204" pitchFamily="49" charset="0"/>
                <a:cs typeface="Consolas" panose="020B0609020204030204" pitchFamily="49" charset="0"/>
              </a:rPr>
              <a:t>gcc</a:t>
            </a:r>
            <a:r>
              <a:rPr lang="en-US" dirty="0">
                <a:latin typeface="Consolas" panose="020B0609020204030204" pitchFamily="49" charset="0"/>
                <a:cs typeface="Consolas" panose="020B0609020204030204" pitchFamily="49" charset="0"/>
              </a:rPr>
              <a:t> -C </a:t>
            </a:r>
            <a:r>
              <a:rPr lang="en-US" dirty="0" err="1">
                <a:latin typeface="Consolas" panose="020B0609020204030204" pitchFamily="49" charset="0"/>
                <a:cs typeface="Consolas" panose="020B0609020204030204" pitchFamily="49" charset="0"/>
              </a:rPr>
              <a:t>call_add.S</a:t>
            </a:r>
            <a:endParaRPr lang="en-US"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FA8DA2B1-2536-6E4A-B91B-B1BAE8407A42}"/>
              </a:ext>
            </a:extLst>
          </p:cNvPr>
          <p:cNvSpPr>
            <a:spLocks noGrp="1"/>
          </p:cNvSpPr>
          <p:nvPr>
            <p:ph type="sldNum" sz="quarter" idx="12"/>
          </p:nvPr>
        </p:nvSpPr>
        <p:spPr/>
        <p:txBody>
          <a:bodyPr/>
          <a:lstStyle/>
          <a:p>
            <a:fld id="{FCFB7E3C-6220-8942-988C-3F6E25750AD7}" type="slidenum">
              <a:rPr lang="en-US" smtClean="0"/>
              <a:t>8</a:t>
            </a:fld>
            <a:endParaRPr lang="en-US"/>
          </a:p>
        </p:txBody>
      </p:sp>
    </p:spTree>
    <p:extLst>
      <p:ext uri="{BB962C8B-B14F-4D97-AF65-F5344CB8AC3E}">
        <p14:creationId xmlns:p14="http://schemas.microsoft.com/office/powerpoint/2010/main" val="1590237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8AF04BE-32EE-6248-8609-7F4A06399501}"/>
              </a:ext>
            </a:extLst>
          </p:cNvPr>
          <p:cNvSpPr/>
          <p:nvPr/>
        </p:nvSpPr>
        <p:spPr>
          <a:xfrm>
            <a:off x="224039" y="6356352"/>
            <a:ext cx="2677781"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graphicFrame>
        <p:nvGraphicFramePr>
          <p:cNvPr id="5" name="Content Placeholder 4"/>
          <p:cNvGraphicFramePr>
            <a:graphicFrameLocks noGrp="1"/>
          </p:cNvGraphicFramePr>
          <p:nvPr>
            <p:ph idx="1"/>
          </p:nvPr>
        </p:nvGraphicFramePr>
        <p:xfrm>
          <a:off x="479672" y="93884"/>
          <a:ext cx="2831284" cy="42672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254088">
                <a:tc>
                  <a:txBody>
                    <a:bodyPr/>
                    <a:lstStyle/>
                    <a:p>
                      <a:pPr algn="ctr"/>
                      <a:r>
                        <a:rPr lang="en-US" sz="1400" dirty="0">
                          <a:latin typeface="Consolas" charset="0"/>
                          <a:ea typeface="Consolas" charset="0"/>
                          <a:cs typeface="Consolas" charset="0"/>
                        </a:rPr>
                        <a:t>0x5555555546f0</a:t>
                      </a:r>
                    </a:p>
                  </a:txBody>
                  <a:tcPr/>
                </a:tc>
                <a:extLst>
                  <a:ext uri="{0D108BD9-81ED-4DB2-BD59-A6C34878D82A}">
                    <a16:rowId xmlns:a16="http://schemas.microsoft.com/office/drawing/2014/main" val="10000"/>
                  </a:ext>
                </a:extLst>
              </a:tr>
              <a:tr h="254088">
                <a:tc>
                  <a:txBody>
                    <a:bodyPr/>
                    <a:lstStyle/>
                    <a:p>
                      <a:pPr algn="ctr"/>
                      <a:r>
                        <a:rPr lang="en-US" sz="1400" dirty="0">
                          <a:latin typeface="Consolas" charset="0"/>
                          <a:ea typeface="Consolas" charset="0"/>
                          <a:cs typeface="Consolas" charset="0"/>
                        </a:rPr>
                        <a:t>0x2</a:t>
                      </a:r>
                    </a:p>
                  </a:txBody>
                  <a:tcPr/>
                </a:tc>
                <a:extLst>
                  <a:ext uri="{0D108BD9-81ED-4DB2-BD59-A6C34878D82A}">
                    <a16:rowId xmlns:a16="http://schemas.microsoft.com/office/drawing/2014/main" val="10001"/>
                  </a:ext>
                </a:extLst>
              </a:tr>
              <a:tr h="254088">
                <a:tc>
                  <a:txBody>
                    <a:bodyPr/>
                    <a:lstStyle/>
                    <a:p>
                      <a:pPr algn="ctr"/>
                      <a:r>
                        <a:rPr lang="en-US" sz="1400" dirty="0">
                          <a:latin typeface="Consolas" charset="0"/>
                          <a:ea typeface="Consolas" charset="0"/>
                          <a:cs typeface="Consolas" charset="0"/>
                        </a:rPr>
                        <a:t>0x7fffffffde68</a:t>
                      </a:r>
                    </a:p>
                  </a:txBody>
                  <a:tcPr/>
                </a:tc>
                <a:extLst>
                  <a:ext uri="{0D108BD9-81ED-4DB2-BD59-A6C34878D82A}">
                    <a16:rowId xmlns:a16="http://schemas.microsoft.com/office/drawing/2014/main" val="10002"/>
                  </a:ext>
                </a:extLst>
              </a:tr>
              <a:tr h="254088">
                <a:tc>
                  <a:txBody>
                    <a:bodyPr/>
                    <a:lstStyle/>
                    <a:p>
                      <a:pPr algn="ctr"/>
                      <a:r>
                        <a:rPr lang="en-US" sz="1400" dirty="0">
                          <a:latin typeface="Consolas" charset="0"/>
                          <a:ea typeface="Consolas" charset="0"/>
                          <a:cs typeface="Consolas" charset="0"/>
                        </a:rPr>
                        <a:t>0x5555555546ce</a:t>
                      </a:r>
                    </a:p>
                  </a:txBody>
                  <a:tcPr/>
                </a:tc>
                <a:extLst>
                  <a:ext uri="{0D108BD9-81ED-4DB2-BD59-A6C34878D82A}">
                    <a16:rowId xmlns:a16="http://schemas.microsoft.com/office/drawing/2014/main" val="10003"/>
                  </a:ext>
                </a:extLst>
              </a:tr>
              <a:tr h="254088">
                <a:tc>
                  <a:txBody>
                    <a:bodyPr/>
                    <a:lstStyle/>
                    <a:p>
                      <a:pPr algn="ctr"/>
                      <a:r>
                        <a:rPr lang="en-US" sz="1400" dirty="0">
                          <a:latin typeface="Consolas" charset="0"/>
                          <a:ea typeface="Consolas" charset="0"/>
                          <a:cs typeface="Consolas" charset="0"/>
                        </a:rPr>
                        <a:t>0x7fffffffdd80</a:t>
                      </a:r>
                    </a:p>
                  </a:txBody>
                  <a:tcPr/>
                </a:tc>
                <a:extLst>
                  <a:ext uri="{0D108BD9-81ED-4DB2-BD59-A6C34878D82A}">
                    <a16:rowId xmlns:a16="http://schemas.microsoft.com/office/drawing/2014/main" val="10004"/>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5"/>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6"/>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7"/>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8"/>
                  </a:ext>
                </a:extLst>
              </a:tr>
              <a:tr h="254088">
                <a:tc>
                  <a:txBody>
                    <a:bodyPr/>
                    <a:lstStyle/>
                    <a:p>
                      <a:pPr algn="ctr"/>
                      <a:r>
                        <a:rPr lang="en-US" sz="1400" dirty="0">
                          <a:latin typeface="Consolas" charset="0"/>
                          <a:ea typeface="Consolas" charset="0"/>
                          <a:cs typeface="Consolas" charset="0"/>
                        </a:rPr>
                        <a:t>0x7fff</a:t>
                      </a:r>
                    </a:p>
                  </a:txBody>
                  <a:tcPr/>
                </a:tc>
                <a:extLst>
                  <a:ext uri="{0D108BD9-81ED-4DB2-BD59-A6C34878D82A}">
                    <a16:rowId xmlns:a16="http://schemas.microsoft.com/office/drawing/2014/main" val="10009"/>
                  </a:ext>
                </a:extLst>
              </a:tr>
              <a:tr h="254088">
                <a:tc>
                  <a:txBody>
                    <a:bodyPr/>
                    <a:lstStyle/>
                    <a:p>
                      <a:pPr algn="ctr"/>
                      <a:r>
                        <a:rPr lang="en-US" sz="1400" dirty="0">
                          <a:latin typeface="Consolas" charset="0"/>
                          <a:ea typeface="Consolas" charset="0"/>
                          <a:cs typeface="Consolas" charset="0"/>
                        </a:rPr>
                        <a:t>0xffffe180</a:t>
                      </a:r>
                    </a:p>
                  </a:txBody>
                  <a:tcPr/>
                </a:tc>
                <a:extLst>
                  <a:ext uri="{0D108BD9-81ED-4DB2-BD59-A6C34878D82A}">
                    <a16:rowId xmlns:a16="http://schemas.microsoft.com/office/drawing/2014/main" val="10010"/>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1"/>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2"/>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3"/>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80</a:t>
            </a:fld>
            <a:endParaRPr lang="en-US"/>
          </a:p>
        </p:txBody>
      </p:sp>
      <p:sp>
        <p:nvSpPr>
          <p:cNvPr id="17" name="Content Placeholder 2"/>
          <p:cNvSpPr txBox="1">
            <a:spLocks/>
          </p:cNvSpPr>
          <p:nvPr/>
        </p:nvSpPr>
        <p:spPr>
          <a:xfrm>
            <a:off x="5657723" y="0"/>
            <a:ext cx="6225066" cy="7386298"/>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,0x20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r>
              <a:rPr lang="en-US" sz="1500" dirty="0" err="1">
                <a:solidFill>
                  <a:schemeClr val="tx2"/>
                </a:solidFill>
                <a:latin typeface="Consolas" charset="0"/>
                <a:ea typeface="Consolas" charset="0"/>
                <a:cs typeface="Consolas" charset="0"/>
              </a:rPr>
              <a:t>rdi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rsi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rdx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550 &lt;</a:t>
            </a:r>
            <a:r>
              <a:rPr lang="en-US" sz="1500" dirty="0" err="1">
                <a:solidFill>
                  <a:schemeClr val="accent2"/>
                </a:solidFill>
                <a:latin typeface="Consolas" charset="0"/>
                <a:ea typeface="Consolas" charset="0"/>
                <a:cs typeface="Consolas" charset="0"/>
              </a:rPr>
              <a:t>strcpy</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nop</a:t>
            </a:r>
            <a:endParaRPr lang="en-US" sz="1500" dirty="0">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a:p>
            <a:pPr marL="0" indent="0">
              <a:lnSpc>
                <a:spcPct val="80000"/>
              </a:lnSpc>
              <a:buNone/>
            </a:pPr>
            <a:r>
              <a:rPr lang="en-US" sz="1500" dirty="0">
                <a:solidFill>
                  <a:schemeClr val="accent2"/>
                </a:solidFill>
                <a:latin typeface="Consolas" charset="0"/>
                <a:ea typeface="Consolas" charset="0"/>
                <a:cs typeface="Consolas" charset="0"/>
              </a:rPr>
              <a:t>main</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DWORD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r>
              <a:rPr lang="en-US" sz="1500" dirty="0" err="1">
                <a:solidFill>
                  <a:schemeClr val="tx2"/>
                </a:solidFill>
                <a:latin typeface="Consolas" charset="0"/>
                <a:ea typeface="Consolas" charset="0"/>
                <a:cs typeface="Consolas" charset="0"/>
              </a:rPr>
              <a:t>edi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r>
              <a:rPr lang="en-US" sz="1500" dirty="0" err="1">
                <a:solidFill>
                  <a:schemeClr val="tx2"/>
                </a:solidFill>
                <a:latin typeface="Consolas" charset="0"/>
                <a:ea typeface="Consolas" charset="0"/>
                <a:cs typeface="Consolas" charset="0"/>
              </a:rPr>
              <a:t>rsi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add </a:t>
            </a:r>
            <a:r>
              <a:rPr lang="en-US" sz="1500" dirty="0">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,0x8</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68a &lt;</a:t>
            </a: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rdi</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rip</a:t>
            </a:r>
            <a:r>
              <a:rPr lang="en-US" sz="1500" dirty="0">
                <a:latin typeface="Consolas" charset="0"/>
                <a:ea typeface="Consolas" charset="0"/>
                <a:cs typeface="Consolas" charset="0"/>
              </a:rPr>
              <a:t>+0x9f]</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call 560 &lt;</a:t>
            </a:r>
            <a:r>
              <a:rPr lang="en-US" sz="1500" dirty="0" err="1">
                <a:solidFill>
                  <a:schemeClr val="accent2"/>
                </a:solidFill>
                <a:latin typeface="Consolas" charset="0"/>
                <a:ea typeface="Consolas" charset="0"/>
                <a:cs typeface="Consolas" charset="0"/>
              </a:rPr>
              <a:t>printf</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p:txBody>
      </p:sp>
      <p:sp>
        <p:nvSpPr>
          <p:cNvPr id="13" name="Right Arrow 12"/>
          <p:cNvSpPr/>
          <p:nvPr/>
        </p:nvSpPr>
        <p:spPr>
          <a:xfrm>
            <a:off x="5379116" y="172037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graphicFrame>
        <p:nvGraphicFramePr>
          <p:cNvPr id="20" name="Table 19">
            <a:extLst>
              <a:ext uri="{FF2B5EF4-FFF2-40B4-BE49-F238E27FC236}">
                <a16:creationId xmlns:a16="http://schemas.microsoft.com/office/drawing/2014/main" id="{5C3C3E4F-65A2-E648-ABE6-913BA9C88F9E}"/>
              </a:ext>
            </a:extLst>
          </p:cNvPr>
          <p:cNvGraphicFramePr>
            <a:graphicFrameLocks noGrp="1"/>
          </p:cNvGraphicFramePr>
          <p:nvPr/>
        </p:nvGraphicFramePr>
        <p:xfrm>
          <a:off x="45510" y="4483047"/>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0x7fffffffdd5c</a:t>
                      </a: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0x7fffffffe180</a:t>
                      </a: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0x7fffffffde68</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0x7fffffffe180</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0x7fffffffdd40</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0x7fffffffdd60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0x55555555469e</a:t>
                      </a:r>
                    </a:p>
                  </a:txBody>
                  <a:tcPr/>
                </a:tc>
                <a:extLst>
                  <a:ext uri="{0D108BD9-81ED-4DB2-BD59-A6C34878D82A}">
                    <a16:rowId xmlns:a16="http://schemas.microsoft.com/office/drawing/2014/main" val="10004"/>
                  </a:ext>
                </a:extLst>
              </a:tr>
            </a:tbl>
          </a:graphicData>
        </a:graphic>
      </p:graphicFrame>
      <p:sp>
        <p:nvSpPr>
          <p:cNvPr id="21" name="Rectangle 20">
            <a:extLst>
              <a:ext uri="{FF2B5EF4-FFF2-40B4-BE49-F238E27FC236}">
                <a16:creationId xmlns:a16="http://schemas.microsoft.com/office/drawing/2014/main" id="{44CE0E5C-6CA5-0B4E-B222-917075BAEA82}"/>
              </a:ext>
            </a:extLst>
          </p:cNvPr>
          <p:cNvSpPr/>
          <p:nvPr/>
        </p:nvSpPr>
        <p:spPr>
          <a:xfrm>
            <a:off x="6524017" y="6356352"/>
            <a:ext cx="511265"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3" name="TextBox 2">
            <a:extLst>
              <a:ext uri="{FF2B5EF4-FFF2-40B4-BE49-F238E27FC236}">
                <a16:creationId xmlns:a16="http://schemas.microsoft.com/office/drawing/2014/main" id="{4E4A9DD0-C22E-4E47-935B-863AB70F42E7}"/>
              </a:ext>
            </a:extLst>
          </p:cNvPr>
          <p:cNvSpPr txBox="1"/>
          <p:nvPr/>
        </p:nvSpPr>
        <p:spPr>
          <a:xfrm>
            <a:off x="6485460" y="6581001"/>
            <a:ext cx="3443229" cy="276999"/>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a.out</a:t>
            </a:r>
            <a:r>
              <a:rPr lang="en-US" sz="1200" dirty="0">
                <a:latin typeface="Consolas" panose="020B0609020204030204" pitchFamily="49" charset="0"/>
                <a:cs typeface="Consolas" panose="020B0609020204030204" pitchFamily="49" charset="0"/>
              </a:rPr>
              <a:t> "I Love Security!!!"</a:t>
            </a:r>
          </a:p>
        </p:txBody>
      </p:sp>
      <p:sp>
        <p:nvSpPr>
          <p:cNvPr id="11" name="TextBox 10">
            <a:extLst>
              <a:ext uri="{FF2B5EF4-FFF2-40B4-BE49-F238E27FC236}">
                <a16:creationId xmlns:a16="http://schemas.microsoft.com/office/drawing/2014/main" id="{227A5138-E976-7B47-BCA0-E2E373BE881C}"/>
              </a:ext>
            </a:extLst>
          </p:cNvPr>
          <p:cNvSpPr txBox="1"/>
          <p:nvPr/>
        </p:nvSpPr>
        <p:spPr>
          <a:xfrm>
            <a:off x="3036058" y="-78083"/>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0x7f..fdd88</a:t>
            </a:r>
          </a:p>
        </p:txBody>
      </p:sp>
      <p:sp>
        <p:nvSpPr>
          <p:cNvPr id="12" name="TextBox 11">
            <a:extLst>
              <a:ext uri="{FF2B5EF4-FFF2-40B4-BE49-F238E27FC236}">
                <a16:creationId xmlns:a16="http://schemas.microsoft.com/office/drawing/2014/main" id="{2D5CB6C3-271F-1942-A121-0DCD718FA33E}"/>
              </a:ext>
            </a:extLst>
          </p:cNvPr>
          <p:cNvSpPr txBox="1"/>
          <p:nvPr/>
        </p:nvSpPr>
        <p:spPr>
          <a:xfrm>
            <a:off x="3036057" y="19115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0x7f..fdd80</a:t>
            </a:r>
          </a:p>
        </p:txBody>
      </p:sp>
      <p:sp>
        <p:nvSpPr>
          <p:cNvPr id="14" name="Right Arrow 13">
            <a:extLst>
              <a:ext uri="{FF2B5EF4-FFF2-40B4-BE49-F238E27FC236}">
                <a16:creationId xmlns:a16="http://schemas.microsoft.com/office/drawing/2014/main" id="{23B13505-5E97-9141-8DF7-06118AC9BF3D}"/>
              </a:ext>
            </a:extLst>
          </p:cNvPr>
          <p:cNvSpPr/>
          <p:nvPr/>
        </p:nvSpPr>
        <p:spPr>
          <a:xfrm>
            <a:off x="73862" y="402720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5" name="TextBox 14">
            <a:extLst>
              <a:ext uri="{FF2B5EF4-FFF2-40B4-BE49-F238E27FC236}">
                <a16:creationId xmlns:a16="http://schemas.microsoft.com/office/drawing/2014/main" id="{924BF496-C6C8-224E-AE95-A9A131EC51B4}"/>
              </a:ext>
            </a:extLst>
          </p:cNvPr>
          <p:cNvSpPr txBox="1"/>
          <p:nvPr/>
        </p:nvSpPr>
        <p:spPr>
          <a:xfrm>
            <a:off x="3036056" y="823617"/>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16" name="TextBox 15">
            <a:extLst>
              <a:ext uri="{FF2B5EF4-FFF2-40B4-BE49-F238E27FC236}">
                <a16:creationId xmlns:a16="http://schemas.microsoft.com/office/drawing/2014/main" id="{DECDC5E3-C732-0A49-803A-08E52871FE9A}"/>
              </a:ext>
            </a:extLst>
          </p:cNvPr>
          <p:cNvSpPr txBox="1"/>
          <p:nvPr/>
        </p:nvSpPr>
        <p:spPr>
          <a:xfrm>
            <a:off x="3036056" y="50738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0x7f..fdd74</a:t>
            </a:r>
          </a:p>
        </p:txBody>
      </p:sp>
      <p:sp>
        <p:nvSpPr>
          <p:cNvPr id="19" name="TextBox 18">
            <a:extLst>
              <a:ext uri="{FF2B5EF4-FFF2-40B4-BE49-F238E27FC236}">
                <a16:creationId xmlns:a16="http://schemas.microsoft.com/office/drawing/2014/main" id="{8CB35A30-E1C6-8E45-83F3-36F4B3CDA71B}"/>
              </a:ext>
            </a:extLst>
          </p:cNvPr>
          <p:cNvSpPr txBox="1"/>
          <p:nvPr/>
        </p:nvSpPr>
        <p:spPr>
          <a:xfrm>
            <a:off x="3036055" y="1112866"/>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0x7f..fdd68</a:t>
            </a:r>
          </a:p>
        </p:txBody>
      </p:sp>
      <p:sp>
        <p:nvSpPr>
          <p:cNvPr id="23" name="TextBox 22">
            <a:extLst>
              <a:ext uri="{FF2B5EF4-FFF2-40B4-BE49-F238E27FC236}">
                <a16:creationId xmlns:a16="http://schemas.microsoft.com/office/drawing/2014/main" id="{A3B0D9CF-53BB-8A45-BDF4-B6357A441169}"/>
              </a:ext>
            </a:extLst>
          </p:cNvPr>
          <p:cNvSpPr txBox="1"/>
          <p:nvPr/>
        </p:nvSpPr>
        <p:spPr>
          <a:xfrm>
            <a:off x="3036054" y="141906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0x7f..fdd60</a:t>
            </a:r>
          </a:p>
        </p:txBody>
      </p:sp>
      <p:sp>
        <p:nvSpPr>
          <p:cNvPr id="18" name="TextBox 17">
            <a:extLst>
              <a:ext uri="{FF2B5EF4-FFF2-40B4-BE49-F238E27FC236}">
                <a16:creationId xmlns:a16="http://schemas.microsoft.com/office/drawing/2014/main" id="{949F653D-6689-554C-82B7-01E5BE4CCBFE}"/>
              </a:ext>
            </a:extLst>
          </p:cNvPr>
          <p:cNvSpPr txBox="1"/>
          <p:nvPr/>
        </p:nvSpPr>
        <p:spPr>
          <a:xfrm>
            <a:off x="3036053" y="386806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0x7f..fdd40</a:t>
            </a:r>
          </a:p>
        </p:txBody>
      </p:sp>
      <p:sp>
        <p:nvSpPr>
          <p:cNvPr id="24" name="TextBox 23">
            <a:extLst>
              <a:ext uri="{FF2B5EF4-FFF2-40B4-BE49-F238E27FC236}">
                <a16:creationId xmlns:a16="http://schemas.microsoft.com/office/drawing/2014/main" id="{0E649CFC-3468-1545-9EAA-98446C0FD0B5}"/>
              </a:ext>
            </a:extLst>
          </p:cNvPr>
          <p:cNvSpPr txBox="1"/>
          <p:nvPr/>
        </p:nvSpPr>
        <p:spPr>
          <a:xfrm>
            <a:off x="3036053" y="173528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0x7f..fdd5c</a:t>
            </a:r>
          </a:p>
        </p:txBody>
      </p:sp>
      <p:sp>
        <p:nvSpPr>
          <p:cNvPr id="25" name="TextBox 24">
            <a:extLst>
              <a:ext uri="{FF2B5EF4-FFF2-40B4-BE49-F238E27FC236}">
                <a16:creationId xmlns:a16="http://schemas.microsoft.com/office/drawing/2014/main" id="{AA35C531-6A95-144D-BC22-351BC64581BC}"/>
              </a:ext>
            </a:extLst>
          </p:cNvPr>
          <p:cNvSpPr txBox="1"/>
          <p:nvPr/>
        </p:nvSpPr>
        <p:spPr>
          <a:xfrm>
            <a:off x="3036053" y="2048121"/>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0x7f..fdd58</a:t>
            </a:r>
          </a:p>
        </p:txBody>
      </p:sp>
      <p:sp>
        <p:nvSpPr>
          <p:cNvPr id="26" name="TextBox 25">
            <a:extLst>
              <a:ext uri="{FF2B5EF4-FFF2-40B4-BE49-F238E27FC236}">
                <a16:creationId xmlns:a16="http://schemas.microsoft.com/office/drawing/2014/main" id="{BCB6BE2A-C24B-3445-B8BB-C9FC9AD905E7}"/>
              </a:ext>
            </a:extLst>
          </p:cNvPr>
          <p:cNvSpPr txBox="1"/>
          <p:nvPr/>
        </p:nvSpPr>
        <p:spPr>
          <a:xfrm>
            <a:off x="3036052" y="2330077"/>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0x7f..fdd54</a:t>
            </a:r>
          </a:p>
        </p:txBody>
      </p:sp>
      <p:sp>
        <p:nvSpPr>
          <p:cNvPr id="27" name="TextBox 26">
            <a:extLst>
              <a:ext uri="{FF2B5EF4-FFF2-40B4-BE49-F238E27FC236}">
                <a16:creationId xmlns:a16="http://schemas.microsoft.com/office/drawing/2014/main" id="{533A6D4C-BBB7-4F48-8434-77FA1E4848FE}"/>
              </a:ext>
            </a:extLst>
          </p:cNvPr>
          <p:cNvSpPr txBox="1"/>
          <p:nvPr/>
        </p:nvSpPr>
        <p:spPr>
          <a:xfrm>
            <a:off x="3036051" y="264290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0x7f..fdd50</a:t>
            </a:r>
          </a:p>
        </p:txBody>
      </p:sp>
      <p:sp>
        <p:nvSpPr>
          <p:cNvPr id="28" name="TextBox 27">
            <a:extLst>
              <a:ext uri="{FF2B5EF4-FFF2-40B4-BE49-F238E27FC236}">
                <a16:creationId xmlns:a16="http://schemas.microsoft.com/office/drawing/2014/main" id="{695C0ABD-DB03-BC4E-AE3A-6424DF186BD0}"/>
              </a:ext>
            </a:extLst>
          </p:cNvPr>
          <p:cNvSpPr txBox="1"/>
          <p:nvPr/>
        </p:nvSpPr>
        <p:spPr>
          <a:xfrm>
            <a:off x="3036050" y="2945125"/>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0x7f..fdd4c</a:t>
            </a:r>
          </a:p>
        </p:txBody>
      </p:sp>
      <p:sp>
        <p:nvSpPr>
          <p:cNvPr id="29" name="TextBox 28">
            <a:extLst>
              <a:ext uri="{FF2B5EF4-FFF2-40B4-BE49-F238E27FC236}">
                <a16:creationId xmlns:a16="http://schemas.microsoft.com/office/drawing/2014/main" id="{866C1DEC-8CA3-254A-B3CA-8BA858162CA3}"/>
              </a:ext>
            </a:extLst>
          </p:cNvPr>
          <p:cNvSpPr txBox="1"/>
          <p:nvPr/>
        </p:nvSpPr>
        <p:spPr>
          <a:xfrm>
            <a:off x="3036050" y="3255092"/>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0x7f..fdd48</a:t>
            </a:r>
          </a:p>
        </p:txBody>
      </p:sp>
      <p:sp>
        <p:nvSpPr>
          <p:cNvPr id="30" name="TextBox 29">
            <a:extLst>
              <a:ext uri="{FF2B5EF4-FFF2-40B4-BE49-F238E27FC236}">
                <a16:creationId xmlns:a16="http://schemas.microsoft.com/office/drawing/2014/main" id="{7E010B44-9E99-3241-B96A-1A972902B2C8}"/>
              </a:ext>
            </a:extLst>
          </p:cNvPr>
          <p:cNvSpPr txBox="1"/>
          <p:nvPr/>
        </p:nvSpPr>
        <p:spPr>
          <a:xfrm>
            <a:off x="3036050" y="355730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0x7f..fdd44</a:t>
            </a:r>
          </a:p>
        </p:txBody>
      </p:sp>
      <p:sp>
        <p:nvSpPr>
          <p:cNvPr id="31" name="Right Arrow 30">
            <a:extLst>
              <a:ext uri="{FF2B5EF4-FFF2-40B4-BE49-F238E27FC236}">
                <a16:creationId xmlns:a16="http://schemas.microsoft.com/office/drawing/2014/main" id="{50DC8E77-77F0-E848-9C37-9F65B8552A0D}"/>
              </a:ext>
            </a:extLst>
          </p:cNvPr>
          <p:cNvSpPr/>
          <p:nvPr/>
        </p:nvSpPr>
        <p:spPr>
          <a:xfrm>
            <a:off x="73862" y="158086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Tree>
    <p:extLst>
      <p:ext uri="{BB962C8B-B14F-4D97-AF65-F5344CB8AC3E}">
        <p14:creationId xmlns:p14="http://schemas.microsoft.com/office/powerpoint/2010/main" val="1759320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8AF04BE-32EE-6248-8609-7F4A06399501}"/>
              </a:ext>
            </a:extLst>
          </p:cNvPr>
          <p:cNvSpPr/>
          <p:nvPr/>
        </p:nvSpPr>
        <p:spPr>
          <a:xfrm>
            <a:off x="224039" y="6356352"/>
            <a:ext cx="2677781"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graphicFrame>
        <p:nvGraphicFramePr>
          <p:cNvPr id="5" name="Content Placeholder 4"/>
          <p:cNvGraphicFramePr>
            <a:graphicFrameLocks noGrp="1"/>
          </p:cNvGraphicFramePr>
          <p:nvPr>
            <p:ph idx="1"/>
          </p:nvPr>
        </p:nvGraphicFramePr>
        <p:xfrm>
          <a:off x="479672" y="93884"/>
          <a:ext cx="2831284" cy="42672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254088">
                <a:tc>
                  <a:txBody>
                    <a:bodyPr/>
                    <a:lstStyle/>
                    <a:p>
                      <a:pPr algn="ctr"/>
                      <a:r>
                        <a:rPr lang="en-US" sz="1400" dirty="0">
                          <a:latin typeface="Consolas" charset="0"/>
                          <a:ea typeface="Consolas" charset="0"/>
                          <a:cs typeface="Consolas" charset="0"/>
                        </a:rPr>
                        <a:t>0x5555555546f0</a:t>
                      </a:r>
                    </a:p>
                  </a:txBody>
                  <a:tcPr/>
                </a:tc>
                <a:extLst>
                  <a:ext uri="{0D108BD9-81ED-4DB2-BD59-A6C34878D82A}">
                    <a16:rowId xmlns:a16="http://schemas.microsoft.com/office/drawing/2014/main" val="10000"/>
                  </a:ext>
                </a:extLst>
              </a:tr>
              <a:tr h="254088">
                <a:tc>
                  <a:txBody>
                    <a:bodyPr/>
                    <a:lstStyle/>
                    <a:p>
                      <a:pPr algn="ctr"/>
                      <a:r>
                        <a:rPr lang="en-US" sz="1400" dirty="0">
                          <a:latin typeface="Consolas" charset="0"/>
                          <a:ea typeface="Consolas" charset="0"/>
                          <a:cs typeface="Consolas" charset="0"/>
                        </a:rPr>
                        <a:t>0x2</a:t>
                      </a:r>
                    </a:p>
                  </a:txBody>
                  <a:tcPr/>
                </a:tc>
                <a:extLst>
                  <a:ext uri="{0D108BD9-81ED-4DB2-BD59-A6C34878D82A}">
                    <a16:rowId xmlns:a16="http://schemas.microsoft.com/office/drawing/2014/main" val="10001"/>
                  </a:ext>
                </a:extLst>
              </a:tr>
              <a:tr h="254088">
                <a:tc>
                  <a:txBody>
                    <a:bodyPr/>
                    <a:lstStyle/>
                    <a:p>
                      <a:pPr algn="ctr"/>
                      <a:r>
                        <a:rPr lang="en-US" sz="1400" dirty="0">
                          <a:latin typeface="Consolas" charset="0"/>
                          <a:ea typeface="Consolas" charset="0"/>
                          <a:cs typeface="Consolas" charset="0"/>
                        </a:rPr>
                        <a:t>0x7fffffffde68</a:t>
                      </a:r>
                    </a:p>
                  </a:txBody>
                  <a:tcPr/>
                </a:tc>
                <a:extLst>
                  <a:ext uri="{0D108BD9-81ED-4DB2-BD59-A6C34878D82A}">
                    <a16:rowId xmlns:a16="http://schemas.microsoft.com/office/drawing/2014/main" val="10002"/>
                  </a:ext>
                </a:extLst>
              </a:tr>
              <a:tr h="254088">
                <a:tc>
                  <a:txBody>
                    <a:bodyPr/>
                    <a:lstStyle/>
                    <a:p>
                      <a:pPr algn="ctr"/>
                      <a:r>
                        <a:rPr lang="en-US" sz="1400" dirty="0">
                          <a:latin typeface="Consolas" charset="0"/>
                          <a:ea typeface="Consolas" charset="0"/>
                          <a:cs typeface="Consolas" charset="0"/>
                        </a:rPr>
                        <a:t>0x5555555546ce</a:t>
                      </a:r>
                    </a:p>
                  </a:txBody>
                  <a:tcPr/>
                </a:tc>
                <a:extLst>
                  <a:ext uri="{0D108BD9-81ED-4DB2-BD59-A6C34878D82A}">
                    <a16:rowId xmlns:a16="http://schemas.microsoft.com/office/drawing/2014/main" val="10003"/>
                  </a:ext>
                </a:extLst>
              </a:tr>
              <a:tr h="254088">
                <a:tc>
                  <a:txBody>
                    <a:bodyPr/>
                    <a:lstStyle/>
                    <a:p>
                      <a:pPr algn="ctr"/>
                      <a:r>
                        <a:rPr lang="en-US" sz="1400" dirty="0">
                          <a:latin typeface="Consolas" charset="0"/>
                          <a:ea typeface="Consolas" charset="0"/>
                          <a:cs typeface="Consolas" charset="0"/>
                        </a:rPr>
                        <a:t>0x7fffffffdd80</a:t>
                      </a:r>
                    </a:p>
                  </a:txBody>
                  <a:tcPr/>
                </a:tc>
                <a:extLst>
                  <a:ext uri="{0D108BD9-81ED-4DB2-BD59-A6C34878D82A}">
                    <a16:rowId xmlns:a16="http://schemas.microsoft.com/office/drawing/2014/main" val="10004"/>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5"/>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6"/>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7"/>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8"/>
                  </a:ext>
                </a:extLst>
              </a:tr>
              <a:tr h="254088">
                <a:tc>
                  <a:txBody>
                    <a:bodyPr/>
                    <a:lstStyle/>
                    <a:p>
                      <a:pPr algn="ctr"/>
                      <a:r>
                        <a:rPr lang="en-US" sz="1400" dirty="0">
                          <a:latin typeface="Consolas" charset="0"/>
                          <a:ea typeface="Consolas" charset="0"/>
                          <a:cs typeface="Consolas" charset="0"/>
                        </a:rPr>
                        <a:t>0x7fff</a:t>
                      </a:r>
                    </a:p>
                  </a:txBody>
                  <a:tcPr/>
                </a:tc>
                <a:extLst>
                  <a:ext uri="{0D108BD9-81ED-4DB2-BD59-A6C34878D82A}">
                    <a16:rowId xmlns:a16="http://schemas.microsoft.com/office/drawing/2014/main" val="10009"/>
                  </a:ext>
                </a:extLst>
              </a:tr>
              <a:tr h="254088">
                <a:tc>
                  <a:txBody>
                    <a:bodyPr/>
                    <a:lstStyle/>
                    <a:p>
                      <a:pPr algn="ctr"/>
                      <a:r>
                        <a:rPr lang="en-US" sz="1400" dirty="0">
                          <a:latin typeface="Consolas" charset="0"/>
                          <a:ea typeface="Consolas" charset="0"/>
                          <a:cs typeface="Consolas" charset="0"/>
                        </a:rPr>
                        <a:t>0xffffe180</a:t>
                      </a:r>
                    </a:p>
                  </a:txBody>
                  <a:tcPr/>
                </a:tc>
                <a:extLst>
                  <a:ext uri="{0D108BD9-81ED-4DB2-BD59-A6C34878D82A}">
                    <a16:rowId xmlns:a16="http://schemas.microsoft.com/office/drawing/2014/main" val="10010"/>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1"/>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2"/>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3"/>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81</a:t>
            </a:fld>
            <a:endParaRPr lang="en-US"/>
          </a:p>
        </p:txBody>
      </p:sp>
      <p:sp>
        <p:nvSpPr>
          <p:cNvPr id="17" name="Content Placeholder 2"/>
          <p:cNvSpPr txBox="1">
            <a:spLocks/>
          </p:cNvSpPr>
          <p:nvPr/>
        </p:nvSpPr>
        <p:spPr>
          <a:xfrm>
            <a:off x="5657723" y="0"/>
            <a:ext cx="6225066" cy="7386298"/>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,0x20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r>
              <a:rPr lang="en-US" sz="1500" dirty="0" err="1">
                <a:solidFill>
                  <a:schemeClr val="tx2"/>
                </a:solidFill>
                <a:latin typeface="Consolas" charset="0"/>
                <a:ea typeface="Consolas" charset="0"/>
                <a:cs typeface="Consolas" charset="0"/>
              </a:rPr>
              <a:t>rdi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rsi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rdx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550 &lt;</a:t>
            </a:r>
            <a:r>
              <a:rPr lang="en-US" sz="1500" dirty="0" err="1">
                <a:solidFill>
                  <a:schemeClr val="accent2"/>
                </a:solidFill>
                <a:latin typeface="Consolas" charset="0"/>
                <a:ea typeface="Consolas" charset="0"/>
                <a:cs typeface="Consolas" charset="0"/>
              </a:rPr>
              <a:t>strcpy</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nop</a:t>
            </a:r>
            <a:endParaRPr lang="en-US" sz="1500" dirty="0">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a:p>
            <a:pPr marL="0" indent="0">
              <a:lnSpc>
                <a:spcPct val="80000"/>
              </a:lnSpc>
              <a:buNone/>
            </a:pPr>
            <a:r>
              <a:rPr lang="en-US" sz="1500" dirty="0">
                <a:solidFill>
                  <a:schemeClr val="accent2"/>
                </a:solidFill>
                <a:latin typeface="Consolas" charset="0"/>
                <a:ea typeface="Consolas" charset="0"/>
                <a:cs typeface="Consolas" charset="0"/>
              </a:rPr>
              <a:t>main</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DWORD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r>
              <a:rPr lang="en-US" sz="1500" dirty="0" err="1">
                <a:solidFill>
                  <a:schemeClr val="tx2"/>
                </a:solidFill>
                <a:latin typeface="Consolas" charset="0"/>
                <a:ea typeface="Consolas" charset="0"/>
                <a:cs typeface="Consolas" charset="0"/>
              </a:rPr>
              <a:t>edi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r>
              <a:rPr lang="en-US" sz="1500" dirty="0" err="1">
                <a:solidFill>
                  <a:schemeClr val="tx2"/>
                </a:solidFill>
                <a:latin typeface="Consolas" charset="0"/>
                <a:ea typeface="Consolas" charset="0"/>
                <a:cs typeface="Consolas" charset="0"/>
              </a:rPr>
              <a:t>rsi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add </a:t>
            </a:r>
            <a:r>
              <a:rPr lang="en-US" sz="1500" dirty="0">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,0x8</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68a &lt;</a:t>
            </a: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rdi</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rip</a:t>
            </a:r>
            <a:r>
              <a:rPr lang="en-US" sz="1500" dirty="0">
                <a:latin typeface="Consolas" charset="0"/>
                <a:ea typeface="Consolas" charset="0"/>
                <a:cs typeface="Consolas" charset="0"/>
              </a:rPr>
              <a:t>+0x9f]</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call 560 &lt;</a:t>
            </a:r>
            <a:r>
              <a:rPr lang="en-US" sz="1500" dirty="0" err="1">
                <a:solidFill>
                  <a:schemeClr val="accent2"/>
                </a:solidFill>
                <a:latin typeface="Consolas" charset="0"/>
                <a:ea typeface="Consolas" charset="0"/>
                <a:cs typeface="Consolas" charset="0"/>
              </a:rPr>
              <a:t>printf</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p:txBody>
      </p:sp>
      <p:sp>
        <p:nvSpPr>
          <p:cNvPr id="13" name="Right Arrow 12"/>
          <p:cNvSpPr/>
          <p:nvPr/>
        </p:nvSpPr>
        <p:spPr>
          <a:xfrm>
            <a:off x="5379116" y="1962975"/>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graphicFrame>
        <p:nvGraphicFramePr>
          <p:cNvPr id="20" name="Table 19">
            <a:extLst>
              <a:ext uri="{FF2B5EF4-FFF2-40B4-BE49-F238E27FC236}">
                <a16:creationId xmlns:a16="http://schemas.microsoft.com/office/drawing/2014/main" id="{5C3C3E4F-65A2-E648-ABE6-913BA9C88F9E}"/>
              </a:ext>
            </a:extLst>
          </p:cNvPr>
          <p:cNvGraphicFramePr>
            <a:graphicFrameLocks noGrp="1"/>
          </p:cNvGraphicFramePr>
          <p:nvPr/>
        </p:nvGraphicFramePr>
        <p:xfrm>
          <a:off x="45510" y="4483047"/>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0x7fffffffdd5c</a:t>
                      </a: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0x7fffffffe180</a:t>
                      </a: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0x7fffffffe180</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0x7fffffffe180</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0x7fffffffdd40</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0x7fffffffdd60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0x5555555546a1</a:t>
                      </a:r>
                    </a:p>
                  </a:txBody>
                  <a:tcPr/>
                </a:tc>
                <a:extLst>
                  <a:ext uri="{0D108BD9-81ED-4DB2-BD59-A6C34878D82A}">
                    <a16:rowId xmlns:a16="http://schemas.microsoft.com/office/drawing/2014/main" val="10004"/>
                  </a:ext>
                </a:extLst>
              </a:tr>
            </a:tbl>
          </a:graphicData>
        </a:graphic>
      </p:graphicFrame>
      <p:sp>
        <p:nvSpPr>
          <p:cNvPr id="21" name="Rectangle 20">
            <a:extLst>
              <a:ext uri="{FF2B5EF4-FFF2-40B4-BE49-F238E27FC236}">
                <a16:creationId xmlns:a16="http://schemas.microsoft.com/office/drawing/2014/main" id="{44CE0E5C-6CA5-0B4E-B222-917075BAEA82}"/>
              </a:ext>
            </a:extLst>
          </p:cNvPr>
          <p:cNvSpPr/>
          <p:nvPr/>
        </p:nvSpPr>
        <p:spPr>
          <a:xfrm>
            <a:off x="6524017" y="6356352"/>
            <a:ext cx="511265"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3" name="TextBox 2">
            <a:extLst>
              <a:ext uri="{FF2B5EF4-FFF2-40B4-BE49-F238E27FC236}">
                <a16:creationId xmlns:a16="http://schemas.microsoft.com/office/drawing/2014/main" id="{4E4A9DD0-C22E-4E47-935B-863AB70F42E7}"/>
              </a:ext>
            </a:extLst>
          </p:cNvPr>
          <p:cNvSpPr txBox="1"/>
          <p:nvPr/>
        </p:nvSpPr>
        <p:spPr>
          <a:xfrm>
            <a:off x="6485460" y="6581001"/>
            <a:ext cx="3443229" cy="276999"/>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a.out</a:t>
            </a:r>
            <a:r>
              <a:rPr lang="en-US" sz="1200" dirty="0">
                <a:latin typeface="Consolas" panose="020B0609020204030204" pitchFamily="49" charset="0"/>
                <a:cs typeface="Consolas" panose="020B0609020204030204" pitchFamily="49" charset="0"/>
              </a:rPr>
              <a:t> "I Love Security!!!"</a:t>
            </a:r>
          </a:p>
        </p:txBody>
      </p:sp>
      <p:sp>
        <p:nvSpPr>
          <p:cNvPr id="11" name="TextBox 10">
            <a:extLst>
              <a:ext uri="{FF2B5EF4-FFF2-40B4-BE49-F238E27FC236}">
                <a16:creationId xmlns:a16="http://schemas.microsoft.com/office/drawing/2014/main" id="{227A5138-E976-7B47-BCA0-E2E373BE881C}"/>
              </a:ext>
            </a:extLst>
          </p:cNvPr>
          <p:cNvSpPr txBox="1"/>
          <p:nvPr/>
        </p:nvSpPr>
        <p:spPr>
          <a:xfrm>
            <a:off x="3036058" y="-78083"/>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0x7f..fdd88</a:t>
            </a:r>
          </a:p>
        </p:txBody>
      </p:sp>
      <p:sp>
        <p:nvSpPr>
          <p:cNvPr id="12" name="TextBox 11">
            <a:extLst>
              <a:ext uri="{FF2B5EF4-FFF2-40B4-BE49-F238E27FC236}">
                <a16:creationId xmlns:a16="http://schemas.microsoft.com/office/drawing/2014/main" id="{2D5CB6C3-271F-1942-A121-0DCD718FA33E}"/>
              </a:ext>
            </a:extLst>
          </p:cNvPr>
          <p:cNvSpPr txBox="1"/>
          <p:nvPr/>
        </p:nvSpPr>
        <p:spPr>
          <a:xfrm>
            <a:off x="3036057" y="19115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0x7f..fdd80</a:t>
            </a:r>
          </a:p>
        </p:txBody>
      </p:sp>
      <p:sp>
        <p:nvSpPr>
          <p:cNvPr id="14" name="Right Arrow 13">
            <a:extLst>
              <a:ext uri="{FF2B5EF4-FFF2-40B4-BE49-F238E27FC236}">
                <a16:creationId xmlns:a16="http://schemas.microsoft.com/office/drawing/2014/main" id="{23B13505-5E97-9141-8DF7-06118AC9BF3D}"/>
              </a:ext>
            </a:extLst>
          </p:cNvPr>
          <p:cNvSpPr/>
          <p:nvPr/>
        </p:nvSpPr>
        <p:spPr>
          <a:xfrm>
            <a:off x="73862" y="402720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5" name="TextBox 14">
            <a:extLst>
              <a:ext uri="{FF2B5EF4-FFF2-40B4-BE49-F238E27FC236}">
                <a16:creationId xmlns:a16="http://schemas.microsoft.com/office/drawing/2014/main" id="{924BF496-C6C8-224E-AE95-A9A131EC51B4}"/>
              </a:ext>
            </a:extLst>
          </p:cNvPr>
          <p:cNvSpPr txBox="1"/>
          <p:nvPr/>
        </p:nvSpPr>
        <p:spPr>
          <a:xfrm>
            <a:off x="3036056" y="823617"/>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16" name="TextBox 15">
            <a:extLst>
              <a:ext uri="{FF2B5EF4-FFF2-40B4-BE49-F238E27FC236}">
                <a16:creationId xmlns:a16="http://schemas.microsoft.com/office/drawing/2014/main" id="{DECDC5E3-C732-0A49-803A-08E52871FE9A}"/>
              </a:ext>
            </a:extLst>
          </p:cNvPr>
          <p:cNvSpPr txBox="1"/>
          <p:nvPr/>
        </p:nvSpPr>
        <p:spPr>
          <a:xfrm>
            <a:off x="3036056" y="50738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0x7f..fdd74</a:t>
            </a:r>
          </a:p>
        </p:txBody>
      </p:sp>
      <p:sp>
        <p:nvSpPr>
          <p:cNvPr id="19" name="TextBox 18">
            <a:extLst>
              <a:ext uri="{FF2B5EF4-FFF2-40B4-BE49-F238E27FC236}">
                <a16:creationId xmlns:a16="http://schemas.microsoft.com/office/drawing/2014/main" id="{8CB35A30-E1C6-8E45-83F3-36F4B3CDA71B}"/>
              </a:ext>
            </a:extLst>
          </p:cNvPr>
          <p:cNvSpPr txBox="1"/>
          <p:nvPr/>
        </p:nvSpPr>
        <p:spPr>
          <a:xfrm>
            <a:off x="3036055" y="1112866"/>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0x7f..fdd68</a:t>
            </a:r>
          </a:p>
        </p:txBody>
      </p:sp>
      <p:sp>
        <p:nvSpPr>
          <p:cNvPr id="23" name="TextBox 22">
            <a:extLst>
              <a:ext uri="{FF2B5EF4-FFF2-40B4-BE49-F238E27FC236}">
                <a16:creationId xmlns:a16="http://schemas.microsoft.com/office/drawing/2014/main" id="{A3B0D9CF-53BB-8A45-BDF4-B6357A441169}"/>
              </a:ext>
            </a:extLst>
          </p:cNvPr>
          <p:cNvSpPr txBox="1"/>
          <p:nvPr/>
        </p:nvSpPr>
        <p:spPr>
          <a:xfrm>
            <a:off x="3036054" y="141906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0x7f..fdd60</a:t>
            </a:r>
          </a:p>
        </p:txBody>
      </p:sp>
      <p:sp>
        <p:nvSpPr>
          <p:cNvPr id="18" name="TextBox 17">
            <a:extLst>
              <a:ext uri="{FF2B5EF4-FFF2-40B4-BE49-F238E27FC236}">
                <a16:creationId xmlns:a16="http://schemas.microsoft.com/office/drawing/2014/main" id="{949F653D-6689-554C-82B7-01E5BE4CCBFE}"/>
              </a:ext>
            </a:extLst>
          </p:cNvPr>
          <p:cNvSpPr txBox="1"/>
          <p:nvPr/>
        </p:nvSpPr>
        <p:spPr>
          <a:xfrm>
            <a:off x="3036053" y="386806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0x7f..fdd40</a:t>
            </a:r>
          </a:p>
        </p:txBody>
      </p:sp>
      <p:sp>
        <p:nvSpPr>
          <p:cNvPr id="24" name="TextBox 23">
            <a:extLst>
              <a:ext uri="{FF2B5EF4-FFF2-40B4-BE49-F238E27FC236}">
                <a16:creationId xmlns:a16="http://schemas.microsoft.com/office/drawing/2014/main" id="{0E649CFC-3468-1545-9EAA-98446C0FD0B5}"/>
              </a:ext>
            </a:extLst>
          </p:cNvPr>
          <p:cNvSpPr txBox="1"/>
          <p:nvPr/>
        </p:nvSpPr>
        <p:spPr>
          <a:xfrm>
            <a:off x="3036053" y="173528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0x7f..fdd5c</a:t>
            </a:r>
          </a:p>
        </p:txBody>
      </p:sp>
      <p:sp>
        <p:nvSpPr>
          <p:cNvPr id="25" name="TextBox 24">
            <a:extLst>
              <a:ext uri="{FF2B5EF4-FFF2-40B4-BE49-F238E27FC236}">
                <a16:creationId xmlns:a16="http://schemas.microsoft.com/office/drawing/2014/main" id="{AA35C531-6A95-144D-BC22-351BC64581BC}"/>
              </a:ext>
            </a:extLst>
          </p:cNvPr>
          <p:cNvSpPr txBox="1"/>
          <p:nvPr/>
        </p:nvSpPr>
        <p:spPr>
          <a:xfrm>
            <a:off x="3036053" y="2048121"/>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0x7f..fdd58</a:t>
            </a:r>
          </a:p>
        </p:txBody>
      </p:sp>
      <p:sp>
        <p:nvSpPr>
          <p:cNvPr id="26" name="TextBox 25">
            <a:extLst>
              <a:ext uri="{FF2B5EF4-FFF2-40B4-BE49-F238E27FC236}">
                <a16:creationId xmlns:a16="http://schemas.microsoft.com/office/drawing/2014/main" id="{BCB6BE2A-C24B-3445-B8BB-C9FC9AD905E7}"/>
              </a:ext>
            </a:extLst>
          </p:cNvPr>
          <p:cNvSpPr txBox="1"/>
          <p:nvPr/>
        </p:nvSpPr>
        <p:spPr>
          <a:xfrm>
            <a:off x="3036052" y="2330077"/>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0x7f..fdd54</a:t>
            </a:r>
          </a:p>
        </p:txBody>
      </p:sp>
      <p:sp>
        <p:nvSpPr>
          <p:cNvPr id="27" name="TextBox 26">
            <a:extLst>
              <a:ext uri="{FF2B5EF4-FFF2-40B4-BE49-F238E27FC236}">
                <a16:creationId xmlns:a16="http://schemas.microsoft.com/office/drawing/2014/main" id="{533A6D4C-BBB7-4F48-8434-77FA1E4848FE}"/>
              </a:ext>
            </a:extLst>
          </p:cNvPr>
          <p:cNvSpPr txBox="1"/>
          <p:nvPr/>
        </p:nvSpPr>
        <p:spPr>
          <a:xfrm>
            <a:off x="3036051" y="264290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0x7f..fdd50</a:t>
            </a:r>
          </a:p>
        </p:txBody>
      </p:sp>
      <p:sp>
        <p:nvSpPr>
          <p:cNvPr id="28" name="TextBox 27">
            <a:extLst>
              <a:ext uri="{FF2B5EF4-FFF2-40B4-BE49-F238E27FC236}">
                <a16:creationId xmlns:a16="http://schemas.microsoft.com/office/drawing/2014/main" id="{695C0ABD-DB03-BC4E-AE3A-6424DF186BD0}"/>
              </a:ext>
            </a:extLst>
          </p:cNvPr>
          <p:cNvSpPr txBox="1"/>
          <p:nvPr/>
        </p:nvSpPr>
        <p:spPr>
          <a:xfrm>
            <a:off x="3036050" y="2945125"/>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0x7f..fdd4c</a:t>
            </a:r>
          </a:p>
        </p:txBody>
      </p:sp>
      <p:sp>
        <p:nvSpPr>
          <p:cNvPr id="29" name="TextBox 28">
            <a:extLst>
              <a:ext uri="{FF2B5EF4-FFF2-40B4-BE49-F238E27FC236}">
                <a16:creationId xmlns:a16="http://schemas.microsoft.com/office/drawing/2014/main" id="{866C1DEC-8CA3-254A-B3CA-8BA858162CA3}"/>
              </a:ext>
            </a:extLst>
          </p:cNvPr>
          <p:cNvSpPr txBox="1"/>
          <p:nvPr/>
        </p:nvSpPr>
        <p:spPr>
          <a:xfrm>
            <a:off x="3036050" y="3255092"/>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0x7f..fdd48</a:t>
            </a:r>
          </a:p>
        </p:txBody>
      </p:sp>
      <p:sp>
        <p:nvSpPr>
          <p:cNvPr id="30" name="TextBox 29">
            <a:extLst>
              <a:ext uri="{FF2B5EF4-FFF2-40B4-BE49-F238E27FC236}">
                <a16:creationId xmlns:a16="http://schemas.microsoft.com/office/drawing/2014/main" id="{7E010B44-9E99-3241-B96A-1A972902B2C8}"/>
              </a:ext>
            </a:extLst>
          </p:cNvPr>
          <p:cNvSpPr txBox="1"/>
          <p:nvPr/>
        </p:nvSpPr>
        <p:spPr>
          <a:xfrm>
            <a:off x="3036050" y="355730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0x7f..fdd44</a:t>
            </a:r>
          </a:p>
        </p:txBody>
      </p:sp>
      <p:sp>
        <p:nvSpPr>
          <p:cNvPr id="31" name="Right Arrow 30">
            <a:extLst>
              <a:ext uri="{FF2B5EF4-FFF2-40B4-BE49-F238E27FC236}">
                <a16:creationId xmlns:a16="http://schemas.microsoft.com/office/drawing/2014/main" id="{50DC8E77-77F0-E848-9C37-9F65B8552A0D}"/>
              </a:ext>
            </a:extLst>
          </p:cNvPr>
          <p:cNvSpPr/>
          <p:nvPr/>
        </p:nvSpPr>
        <p:spPr>
          <a:xfrm>
            <a:off x="73862" y="158086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Tree>
    <p:extLst>
      <p:ext uri="{BB962C8B-B14F-4D97-AF65-F5344CB8AC3E}">
        <p14:creationId xmlns:p14="http://schemas.microsoft.com/office/powerpoint/2010/main" val="15390929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8AF04BE-32EE-6248-8609-7F4A06399501}"/>
              </a:ext>
            </a:extLst>
          </p:cNvPr>
          <p:cNvSpPr/>
          <p:nvPr/>
        </p:nvSpPr>
        <p:spPr>
          <a:xfrm>
            <a:off x="224039" y="6356352"/>
            <a:ext cx="2677781"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graphicFrame>
        <p:nvGraphicFramePr>
          <p:cNvPr id="5" name="Content Placeholder 4"/>
          <p:cNvGraphicFramePr>
            <a:graphicFrameLocks noGrp="1"/>
          </p:cNvGraphicFramePr>
          <p:nvPr>
            <p:ph idx="1"/>
          </p:nvPr>
        </p:nvGraphicFramePr>
        <p:xfrm>
          <a:off x="479672" y="93884"/>
          <a:ext cx="2831284" cy="42672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254088">
                <a:tc>
                  <a:txBody>
                    <a:bodyPr/>
                    <a:lstStyle/>
                    <a:p>
                      <a:pPr algn="ctr"/>
                      <a:r>
                        <a:rPr lang="en-US" sz="1400" dirty="0">
                          <a:latin typeface="Consolas" charset="0"/>
                          <a:ea typeface="Consolas" charset="0"/>
                          <a:cs typeface="Consolas" charset="0"/>
                        </a:rPr>
                        <a:t>0x5555555546f0</a:t>
                      </a:r>
                    </a:p>
                  </a:txBody>
                  <a:tcPr/>
                </a:tc>
                <a:extLst>
                  <a:ext uri="{0D108BD9-81ED-4DB2-BD59-A6C34878D82A}">
                    <a16:rowId xmlns:a16="http://schemas.microsoft.com/office/drawing/2014/main" val="10000"/>
                  </a:ext>
                </a:extLst>
              </a:tr>
              <a:tr h="254088">
                <a:tc>
                  <a:txBody>
                    <a:bodyPr/>
                    <a:lstStyle/>
                    <a:p>
                      <a:pPr algn="ctr"/>
                      <a:r>
                        <a:rPr lang="en-US" sz="1400" dirty="0">
                          <a:latin typeface="Consolas" charset="0"/>
                          <a:ea typeface="Consolas" charset="0"/>
                          <a:cs typeface="Consolas" charset="0"/>
                        </a:rPr>
                        <a:t>0x2</a:t>
                      </a:r>
                    </a:p>
                  </a:txBody>
                  <a:tcPr/>
                </a:tc>
                <a:extLst>
                  <a:ext uri="{0D108BD9-81ED-4DB2-BD59-A6C34878D82A}">
                    <a16:rowId xmlns:a16="http://schemas.microsoft.com/office/drawing/2014/main" val="10001"/>
                  </a:ext>
                </a:extLst>
              </a:tr>
              <a:tr h="254088">
                <a:tc>
                  <a:txBody>
                    <a:bodyPr/>
                    <a:lstStyle/>
                    <a:p>
                      <a:pPr algn="ctr"/>
                      <a:r>
                        <a:rPr lang="en-US" sz="1400" dirty="0">
                          <a:latin typeface="Consolas" charset="0"/>
                          <a:ea typeface="Consolas" charset="0"/>
                          <a:cs typeface="Consolas" charset="0"/>
                        </a:rPr>
                        <a:t>0x7fffffffde68</a:t>
                      </a:r>
                    </a:p>
                  </a:txBody>
                  <a:tcPr/>
                </a:tc>
                <a:extLst>
                  <a:ext uri="{0D108BD9-81ED-4DB2-BD59-A6C34878D82A}">
                    <a16:rowId xmlns:a16="http://schemas.microsoft.com/office/drawing/2014/main" val="10002"/>
                  </a:ext>
                </a:extLst>
              </a:tr>
              <a:tr h="254088">
                <a:tc>
                  <a:txBody>
                    <a:bodyPr/>
                    <a:lstStyle/>
                    <a:p>
                      <a:pPr algn="ctr"/>
                      <a:r>
                        <a:rPr lang="en-US" sz="1400" dirty="0">
                          <a:latin typeface="Consolas" charset="0"/>
                          <a:ea typeface="Consolas" charset="0"/>
                          <a:cs typeface="Consolas" charset="0"/>
                        </a:rPr>
                        <a:t>0x5555555546ce</a:t>
                      </a:r>
                    </a:p>
                  </a:txBody>
                  <a:tcPr/>
                </a:tc>
                <a:extLst>
                  <a:ext uri="{0D108BD9-81ED-4DB2-BD59-A6C34878D82A}">
                    <a16:rowId xmlns:a16="http://schemas.microsoft.com/office/drawing/2014/main" val="10003"/>
                  </a:ext>
                </a:extLst>
              </a:tr>
              <a:tr h="254088">
                <a:tc>
                  <a:txBody>
                    <a:bodyPr/>
                    <a:lstStyle/>
                    <a:p>
                      <a:pPr algn="ctr"/>
                      <a:r>
                        <a:rPr lang="en-US" sz="1400" dirty="0">
                          <a:latin typeface="Consolas" charset="0"/>
                          <a:ea typeface="Consolas" charset="0"/>
                          <a:cs typeface="Consolas" charset="0"/>
                        </a:rPr>
                        <a:t>0x7fffffffdd80</a:t>
                      </a:r>
                    </a:p>
                  </a:txBody>
                  <a:tcPr/>
                </a:tc>
                <a:extLst>
                  <a:ext uri="{0D108BD9-81ED-4DB2-BD59-A6C34878D82A}">
                    <a16:rowId xmlns:a16="http://schemas.microsoft.com/office/drawing/2014/main" val="10004"/>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5"/>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6"/>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7"/>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8"/>
                  </a:ext>
                </a:extLst>
              </a:tr>
              <a:tr h="254088">
                <a:tc>
                  <a:txBody>
                    <a:bodyPr/>
                    <a:lstStyle/>
                    <a:p>
                      <a:pPr algn="ctr"/>
                      <a:r>
                        <a:rPr lang="en-US" sz="1400" dirty="0">
                          <a:latin typeface="Consolas" charset="0"/>
                          <a:ea typeface="Consolas" charset="0"/>
                          <a:cs typeface="Consolas" charset="0"/>
                        </a:rPr>
                        <a:t>0x7fff</a:t>
                      </a:r>
                    </a:p>
                  </a:txBody>
                  <a:tcPr/>
                </a:tc>
                <a:extLst>
                  <a:ext uri="{0D108BD9-81ED-4DB2-BD59-A6C34878D82A}">
                    <a16:rowId xmlns:a16="http://schemas.microsoft.com/office/drawing/2014/main" val="10009"/>
                  </a:ext>
                </a:extLst>
              </a:tr>
              <a:tr h="254088">
                <a:tc>
                  <a:txBody>
                    <a:bodyPr/>
                    <a:lstStyle/>
                    <a:p>
                      <a:pPr algn="ctr"/>
                      <a:r>
                        <a:rPr lang="en-US" sz="1400" dirty="0">
                          <a:latin typeface="Consolas" charset="0"/>
                          <a:ea typeface="Consolas" charset="0"/>
                          <a:cs typeface="Consolas" charset="0"/>
                        </a:rPr>
                        <a:t>0xffffe180</a:t>
                      </a:r>
                    </a:p>
                  </a:txBody>
                  <a:tcPr/>
                </a:tc>
                <a:extLst>
                  <a:ext uri="{0D108BD9-81ED-4DB2-BD59-A6C34878D82A}">
                    <a16:rowId xmlns:a16="http://schemas.microsoft.com/office/drawing/2014/main" val="10010"/>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1"/>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2"/>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3"/>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82</a:t>
            </a:fld>
            <a:endParaRPr lang="en-US"/>
          </a:p>
        </p:txBody>
      </p:sp>
      <p:sp>
        <p:nvSpPr>
          <p:cNvPr id="17" name="Content Placeholder 2"/>
          <p:cNvSpPr txBox="1">
            <a:spLocks/>
          </p:cNvSpPr>
          <p:nvPr/>
        </p:nvSpPr>
        <p:spPr>
          <a:xfrm>
            <a:off x="5657723" y="0"/>
            <a:ext cx="6225066" cy="7386298"/>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,0x20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r>
              <a:rPr lang="en-US" sz="1500" dirty="0" err="1">
                <a:solidFill>
                  <a:schemeClr val="tx2"/>
                </a:solidFill>
                <a:latin typeface="Consolas" charset="0"/>
                <a:ea typeface="Consolas" charset="0"/>
                <a:cs typeface="Consolas" charset="0"/>
              </a:rPr>
              <a:t>rdi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rsi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rdx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550 &lt;</a:t>
            </a:r>
            <a:r>
              <a:rPr lang="en-US" sz="1500" dirty="0" err="1">
                <a:solidFill>
                  <a:schemeClr val="accent2"/>
                </a:solidFill>
                <a:latin typeface="Consolas" charset="0"/>
                <a:ea typeface="Consolas" charset="0"/>
                <a:cs typeface="Consolas" charset="0"/>
              </a:rPr>
              <a:t>strcpy</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nop</a:t>
            </a:r>
            <a:endParaRPr lang="en-US" sz="1500" dirty="0">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a:p>
            <a:pPr marL="0" indent="0">
              <a:lnSpc>
                <a:spcPct val="80000"/>
              </a:lnSpc>
              <a:buNone/>
            </a:pPr>
            <a:r>
              <a:rPr lang="en-US" sz="1500" dirty="0">
                <a:solidFill>
                  <a:schemeClr val="accent2"/>
                </a:solidFill>
                <a:latin typeface="Consolas" charset="0"/>
                <a:ea typeface="Consolas" charset="0"/>
                <a:cs typeface="Consolas" charset="0"/>
              </a:rPr>
              <a:t>main</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DWORD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r>
              <a:rPr lang="en-US" sz="1500" dirty="0" err="1">
                <a:solidFill>
                  <a:schemeClr val="tx2"/>
                </a:solidFill>
                <a:latin typeface="Consolas" charset="0"/>
                <a:ea typeface="Consolas" charset="0"/>
                <a:cs typeface="Consolas" charset="0"/>
              </a:rPr>
              <a:t>edi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r>
              <a:rPr lang="en-US" sz="1500" dirty="0" err="1">
                <a:solidFill>
                  <a:schemeClr val="tx2"/>
                </a:solidFill>
                <a:latin typeface="Consolas" charset="0"/>
                <a:ea typeface="Consolas" charset="0"/>
                <a:cs typeface="Consolas" charset="0"/>
              </a:rPr>
              <a:t>rsi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add </a:t>
            </a:r>
            <a:r>
              <a:rPr lang="en-US" sz="1500" dirty="0">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,0x8</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68a &lt;</a:t>
            </a: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rdi</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rip</a:t>
            </a:r>
            <a:r>
              <a:rPr lang="en-US" sz="1500" dirty="0">
                <a:latin typeface="Consolas" charset="0"/>
                <a:ea typeface="Consolas" charset="0"/>
                <a:cs typeface="Consolas" charset="0"/>
              </a:rPr>
              <a:t>+0x9f]</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call 560 &lt;</a:t>
            </a:r>
            <a:r>
              <a:rPr lang="en-US" sz="1500" dirty="0" err="1">
                <a:solidFill>
                  <a:schemeClr val="accent2"/>
                </a:solidFill>
                <a:latin typeface="Consolas" charset="0"/>
                <a:ea typeface="Consolas" charset="0"/>
                <a:cs typeface="Consolas" charset="0"/>
              </a:rPr>
              <a:t>printf</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p:txBody>
      </p:sp>
      <p:sp>
        <p:nvSpPr>
          <p:cNvPr id="13" name="Right Arrow 12"/>
          <p:cNvSpPr/>
          <p:nvPr/>
        </p:nvSpPr>
        <p:spPr>
          <a:xfrm>
            <a:off x="5379116" y="2158924"/>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graphicFrame>
        <p:nvGraphicFramePr>
          <p:cNvPr id="20" name="Table 19">
            <a:extLst>
              <a:ext uri="{FF2B5EF4-FFF2-40B4-BE49-F238E27FC236}">
                <a16:creationId xmlns:a16="http://schemas.microsoft.com/office/drawing/2014/main" id="{5C3C3E4F-65A2-E648-ABE6-913BA9C88F9E}"/>
              </a:ext>
            </a:extLst>
          </p:cNvPr>
          <p:cNvGraphicFramePr>
            <a:graphicFrameLocks noGrp="1"/>
          </p:cNvGraphicFramePr>
          <p:nvPr/>
        </p:nvGraphicFramePr>
        <p:xfrm>
          <a:off x="45510" y="4483047"/>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0x7fffffffdd5c</a:t>
                      </a: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0x7fffffffe180</a:t>
                      </a: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0x7fffffffe180</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0x7fffffffdd5c</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0x7fffffffdd40</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0x7fffffffdd60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0x5555555546a4</a:t>
                      </a:r>
                    </a:p>
                  </a:txBody>
                  <a:tcPr/>
                </a:tc>
                <a:extLst>
                  <a:ext uri="{0D108BD9-81ED-4DB2-BD59-A6C34878D82A}">
                    <a16:rowId xmlns:a16="http://schemas.microsoft.com/office/drawing/2014/main" val="10004"/>
                  </a:ext>
                </a:extLst>
              </a:tr>
            </a:tbl>
          </a:graphicData>
        </a:graphic>
      </p:graphicFrame>
      <p:sp>
        <p:nvSpPr>
          <p:cNvPr id="21" name="Rectangle 20">
            <a:extLst>
              <a:ext uri="{FF2B5EF4-FFF2-40B4-BE49-F238E27FC236}">
                <a16:creationId xmlns:a16="http://schemas.microsoft.com/office/drawing/2014/main" id="{44CE0E5C-6CA5-0B4E-B222-917075BAEA82}"/>
              </a:ext>
            </a:extLst>
          </p:cNvPr>
          <p:cNvSpPr/>
          <p:nvPr/>
        </p:nvSpPr>
        <p:spPr>
          <a:xfrm>
            <a:off x="6524017" y="6356352"/>
            <a:ext cx="511265"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3" name="TextBox 2">
            <a:extLst>
              <a:ext uri="{FF2B5EF4-FFF2-40B4-BE49-F238E27FC236}">
                <a16:creationId xmlns:a16="http://schemas.microsoft.com/office/drawing/2014/main" id="{4E4A9DD0-C22E-4E47-935B-863AB70F42E7}"/>
              </a:ext>
            </a:extLst>
          </p:cNvPr>
          <p:cNvSpPr txBox="1"/>
          <p:nvPr/>
        </p:nvSpPr>
        <p:spPr>
          <a:xfrm>
            <a:off x="6485460" y="6581001"/>
            <a:ext cx="3443229" cy="276999"/>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a.out</a:t>
            </a:r>
            <a:r>
              <a:rPr lang="en-US" sz="1200" dirty="0">
                <a:latin typeface="Consolas" panose="020B0609020204030204" pitchFamily="49" charset="0"/>
                <a:cs typeface="Consolas" panose="020B0609020204030204" pitchFamily="49" charset="0"/>
              </a:rPr>
              <a:t> "I Love Security!!!"</a:t>
            </a:r>
          </a:p>
        </p:txBody>
      </p:sp>
      <p:sp>
        <p:nvSpPr>
          <p:cNvPr id="11" name="TextBox 10">
            <a:extLst>
              <a:ext uri="{FF2B5EF4-FFF2-40B4-BE49-F238E27FC236}">
                <a16:creationId xmlns:a16="http://schemas.microsoft.com/office/drawing/2014/main" id="{227A5138-E976-7B47-BCA0-E2E373BE881C}"/>
              </a:ext>
            </a:extLst>
          </p:cNvPr>
          <p:cNvSpPr txBox="1"/>
          <p:nvPr/>
        </p:nvSpPr>
        <p:spPr>
          <a:xfrm>
            <a:off x="3036058" y="-78083"/>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0x7f..fdd88</a:t>
            </a:r>
          </a:p>
        </p:txBody>
      </p:sp>
      <p:sp>
        <p:nvSpPr>
          <p:cNvPr id="12" name="TextBox 11">
            <a:extLst>
              <a:ext uri="{FF2B5EF4-FFF2-40B4-BE49-F238E27FC236}">
                <a16:creationId xmlns:a16="http://schemas.microsoft.com/office/drawing/2014/main" id="{2D5CB6C3-271F-1942-A121-0DCD718FA33E}"/>
              </a:ext>
            </a:extLst>
          </p:cNvPr>
          <p:cNvSpPr txBox="1"/>
          <p:nvPr/>
        </p:nvSpPr>
        <p:spPr>
          <a:xfrm>
            <a:off x="3036057" y="19115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0x7f..fdd80</a:t>
            </a:r>
          </a:p>
        </p:txBody>
      </p:sp>
      <p:sp>
        <p:nvSpPr>
          <p:cNvPr id="14" name="Right Arrow 13">
            <a:extLst>
              <a:ext uri="{FF2B5EF4-FFF2-40B4-BE49-F238E27FC236}">
                <a16:creationId xmlns:a16="http://schemas.microsoft.com/office/drawing/2014/main" id="{23B13505-5E97-9141-8DF7-06118AC9BF3D}"/>
              </a:ext>
            </a:extLst>
          </p:cNvPr>
          <p:cNvSpPr/>
          <p:nvPr/>
        </p:nvSpPr>
        <p:spPr>
          <a:xfrm>
            <a:off x="73862" y="402720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5" name="TextBox 14">
            <a:extLst>
              <a:ext uri="{FF2B5EF4-FFF2-40B4-BE49-F238E27FC236}">
                <a16:creationId xmlns:a16="http://schemas.microsoft.com/office/drawing/2014/main" id="{924BF496-C6C8-224E-AE95-A9A131EC51B4}"/>
              </a:ext>
            </a:extLst>
          </p:cNvPr>
          <p:cNvSpPr txBox="1"/>
          <p:nvPr/>
        </p:nvSpPr>
        <p:spPr>
          <a:xfrm>
            <a:off x="3036056" y="823617"/>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16" name="TextBox 15">
            <a:extLst>
              <a:ext uri="{FF2B5EF4-FFF2-40B4-BE49-F238E27FC236}">
                <a16:creationId xmlns:a16="http://schemas.microsoft.com/office/drawing/2014/main" id="{DECDC5E3-C732-0A49-803A-08E52871FE9A}"/>
              </a:ext>
            </a:extLst>
          </p:cNvPr>
          <p:cNvSpPr txBox="1"/>
          <p:nvPr/>
        </p:nvSpPr>
        <p:spPr>
          <a:xfrm>
            <a:off x="3036056" y="50738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0x7f..fdd74</a:t>
            </a:r>
          </a:p>
        </p:txBody>
      </p:sp>
      <p:sp>
        <p:nvSpPr>
          <p:cNvPr id="19" name="TextBox 18">
            <a:extLst>
              <a:ext uri="{FF2B5EF4-FFF2-40B4-BE49-F238E27FC236}">
                <a16:creationId xmlns:a16="http://schemas.microsoft.com/office/drawing/2014/main" id="{8CB35A30-E1C6-8E45-83F3-36F4B3CDA71B}"/>
              </a:ext>
            </a:extLst>
          </p:cNvPr>
          <p:cNvSpPr txBox="1"/>
          <p:nvPr/>
        </p:nvSpPr>
        <p:spPr>
          <a:xfrm>
            <a:off x="3036055" y="1112866"/>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0x7f..fdd68</a:t>
            </a:r>
          </a:p>
        </p:txBody>
      </p:sp>
      <p:sp>
        <p:nvSpPr>
          <p:cNvPr id="23" name="TextBox 22">
            <a:extLst>
              <a:ext uri="{FF2B5EF4-FFF2-40B4-BE49-F238E27FC236}">
                <a16:creationId xmlns:a16="http://schemas.microsoft.com/office/drawing/2014/main" id="{A3B0D9CF-53BB-8A45-BDF4-B6357A441169}"/>
              </a:ext>
            </a:extLst>
          </p:cNvPr>
          <p:cNvSpPr txBox="1"/>
          <p:nvPr/>
        </p:nvSpPr>
        <p:spPr>
          <a:xfrm>
            <a:off x="3036054" y="141906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0x7f..fdd60</a:t>
            </a:r>
          </a:p>
        </p:txBody>
      </p:sp>
      <p:sp>
        <p:nvSpPr>
          <p:cNvPr id="18" name="TextBox 17">
            <a:extLst>
              <a:ext uri="{FF2B5EF4-FFF2-40B4-BE49-F238E27FC236}">
                <a16:creationId xmlns:a16="http://schemas.microsoft.com/office/drawing/2014/main" id="{949F653D-6689-554C-82B7-01E5BE4CCBFE}"/>
              </a:ext>
            </a:extLst>
          </p:cNvPr>
          <p:cNvSpPr txBox="1"/>
          <p:nvPr/>
        </p:nvSpPr>
        <p:spPr>
          <a:xfrm>
            <a:off x="3036053" y="386806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0x7f..fdd40</a:t>
            </a:r>
          </a:p>
        </p:txBody>
      </p:sp>
      <p:sp>
        <p:nvSpPr>
          <p:cNvPr id="24" name="TextBox 23">
            <a:extLst>
              <a:ext uri="{FF2B5EF4-FFF2-40B4-BE49-F238E27FC236}">
                <a16:creationId xmlns:a16="http://schemas.microsoft.com/office/drawing/2014/main" id="{0E649CFC-3468-1545-9EAA-98446C0FD0B5}"/>
              </a:ext>
            </a:extLst>
          </p:cNvPr>
          <p:cNvSpPr txBox="1"/>
          <p:nvPr/>
        </p:nvSpPr>
        <p:spPr>
          <a:xfrm>
            <a:off x="3036053" y="173528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0x7f..fdd5c</a:t>
            </a:r>
          </a:p>
        </p:txBody>
      </p:sp>
      <p:sp>
        <p:nvSpPr>
          <p:cNvPr id="25" name="TextBox 24">
            <a:extLst>
              <a:ext uri="{FF2B5EF4-FFF2-40B4-BE49-F238E27FC236}">
                <a16:creationId xmlns:a16="http://schemas.microsoft.com/office/drawing/2014/main" id="{AA35C531-6A95-144D-BC22-351BC64581BC}"/>
              </a:ext>
            </a:extLst>
          </p:cNvPr>
          <p:cNvSpPr txBox="1"/>
          <p:nvPr/>
        </p:nvSpPr>
        <p:spPr>
          <a:xfrm>
            <a:off x="3036053" y="2048121"/>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0x7f..fdd58</a:t>
            </a:r>
          </a:p>
        </p:txBody>
      </p:sp>
      <p:sp>
        <p:nvSpPr>
          <p:cNvPr id="26" name="TextBox 25">
            <a:extLst>
              <a:ext uri="{FF2B5EF4-FFF2-40B4-BE49-F238E27FC236}">
                <a16:creationId xmlns:a16="http://schemas.microsoft.com/office/drawing/2014/main" id="{BCB6BE2A-C24B-3445-B8BB-C9FC9AD905E7}"/>
              </a:ext>
            </a:extLst>
          </p:cNvPr>
          <p:cNvSpPr txBox="1"/>
          <p:nvPr/>
        </p:nvSpPr>
        <p:spPr>
          <a:xfrm>
            <a:off x="3036052" y="2330077"/>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0x7f..fdd54</a:t>
            </a:r>
          </a:p>
        </p:txBody>
      </p:sp>
      <p:sp>
        <p:nvSpPr>
          <p:cNvPr id="27" name="TextBox 26">
            <a:extLst>
              <a:ext uri="{FF2B5EF4-FFF2-40B4-BE49-F238E27FC236}">
                <a16:creationId xmlns:a16="http://schemas.microsoft.com/office/drawing/2014/main" id="{533A6D4C-BBB7-4F48-8434-77FA1E4848FE}"/>
              </a:ext>
            </a:extLst>
          </p:cNvPr>
          <p:cNvSpPr txBox="1"/>
          <p:nvPr/>
        </p:nvSpPr>
        <p:spPr>
          <a:xfrm>
            <a:off x="3036051" y="264290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0x7f..fdd50</a:t>
            </a:r>
          </a:p>
        </p:txBody>
      </p:sp>
      <p:sp>
        <p:nvSpPr>
          <p:cNvPr id="28" name="TextBox 27">
            <a:extLst>
              <a:ext uri="{FF2B5EF4-FFF2-40B4-BE49-F238E27FC236}">
                <a16:creationId xmlns:a16="http://schemas.microsoft.com/office/drawing/2014/main" id="{695C0ABD-DB03-BC4E-AE3A-6424DF186BD0}"/>
              </a:ext>
            </a:extLst>
          </p:cNvPr>
          <p:cNvSpPr txBox="1"/>
          <p:nvPr/>
        </p:nvSpPr>
        <p:spPr>
          <a:xfrm>
            <a:off x="3036050" y="2945125"/>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0x7f..fdd4c</a:t>
            </a:r>
          </a:p>
        </p:txBody>
      </p:sp>
      <p:sp>
        <p:nvSpPr>
          <p:cNvPr id="29" name="TextBox 28">
            <a:extLst>
              <a:ext uri="{FF2B5EF4-FFF2-40B4-BE49-F238E27FC236}">
                <a16:creationId xmlns:a16="http://schemas.microsoft.com/office/drawing/2014/main" id="{866C1DEC-8CA3-254A-B3CA-8BA858162CA3}"/>
              </a:ext>
            </a:extLst>
          </p:cNvPr>
          <p:cNvSpPr txBox="1"/>
          <p:nvPr/>
        </p:nvSpPr>
        <p:spPr>
          <a:xfrm>
            <a:off x="3036050" y="3255092"/>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0x7f..fdd48</a:t>
            </a:r>
          </a:p>
        </p:txBody>
      </p:sp>
      <p:sp>
        <p:nvSpPr>
          <p:cNvPr id="30" name="TextBox 29">
            <a:extLst>
              <a:ext uri="{FF2B5EF4-FFF2-40B4-BE49-F238E27FC236}">
                <a16:creationId xmlns:a16="http://schemas.microsoft.com/office/drawing/2014/main" id="{7E010B44-9E99-3241-B96A-1A972902B2C8}"/>
              </a:ext>
            </a:extLst>
          </p:cNvPr>
          <p:cNvSpPr txBox="1"/>
          <p:nvPr/>
        </p:nvSpPr>
        <p:spPr>
          <a:xfrm>
            <a:off x="3036050" y="355730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0x7f..fdd44</a:t>
            </a:r>
          </a:p>
        </p:txBody>
      </p:sp>
      <p:sp>
        <p:nvSpPr>
          <p:cNvPr id="31" name="Right Arrow 30">
            <a:extLst>
              <a:ext uri="{FF2B5EF4-FFF2-40B4-BE49-F238E27FC236}">
                <a16:creationId xmlns:a16="http://schemas.microsoft.com/office/drawing/2014/main" id="{50DC8E77-77F0-E848-9C37-9F65B8552A0D}"/>
              </a:ext>
            </a:extLst>
          </p:cNvPr>
          <p:cNvSpPr/>
          <p:nvPr/>
        </p:nvSpPr>
        <p:spPr>
          <a:xfrm>
            <a:off x="73862" y="158086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32" name="Rectangle 31">
            <a:extLst>
              <a:ext uri="{FF2B5EF4-FFF2-40B4-BE49-F238E27FC236}">
                <a16:creationId xmlns:a16="http://schemas.microsoft.com/office/drawing/2014/main" id="{62789FEF-9D2F-4340-B3A1-1B839F24A777}"/>
              </a:ext>
            </a:extLst>
          </p:cNvPr>
          <p:cNvSpPr/>
          <p:nvPr/>
        </p:nvSpPr>
        <p:spPr>
          <a:xfrm>
            <a:off x="2575249" y="3154058"/>
            <a:ext cx="5346441" cy="120616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err="1">
                <a:latin typeface="Consolas" panose="020B0609020204030204" pitchFamily="49" charset="0"/>
                <a:cs typeface="Consolas" panose="020B0609020204030204" pitchFamily="49" charset="0"/>
              </a:rPr>
              <a:t>strcpy</a:t>
            </a:r>
            <a:r>
              <a:rPr lang="en-US" dirty="0">
                <a:latin typeface="Consolas" panose="020B0609020204030204" pitchFamily="49" charset="0"/>
                <a:cs typeface="Consolas" panose="020B0609020204030204" pitchFamily="49" charset="0"/>
              </a:rPr>
              <a:t>(foo, </a:t>
            </a:r>
            <a:r>
              <a:rPr lang="en-US" dirty="0" err="1">
                <a:latin typeface="Consolas" panose="020B0609020204030204" pitchFamily="49" charset="0"/>
                <a:cs typeface="Consolas" panose="020B0609020204030204" pitchFamily="49" charset="0"/>
              </a:rPr>
              <a:t>str</a:t>
            </a:r>
            <a:r>
              <a:rPr lang="en-US" dirty="0">
                <a:latin typeface="Consolas" panose="020B0609020204030204" pitchFamily="49" charset="0"/>
                <a:cs typeface="Consolas" panose="020B0609020204030204" pitchFamily="49" charset="0"/>
              </a:rPr>
              <a:t>);</a:t>
            </a:r>
          </a:p>
          <a:p>
            <a:pPr algn="ctr"/>
            <a:r>
              <a:rPr lang="en-US" dirty="0" err="1">
                <a:latin typeface="Consolas" panose="020B0609020204030204" pitchFamily="49" charset="0"/>
                <a:cs typeface="Consolas" panose="020B0609020204030204" pitchFamily="49" charset="0"/>
              </a:rPr>
              <a:t>strcpy</a:t>
            </a:r>
            <a:r>
              <a:rPr lang="en-US" dirty="0">
                <a:latin typeface="Consolas" panose="020B0609020204030204" pitchFamily="49" charset="0"/>
                <a:cs typeface="Consolas" panose="020B0609020204030204" pitchFamily="49" charset="0"/>
              </a:rPr>
              <a:t>(</a:t>
            </a:r>
            <a:r>
              <a:rPr lang="en-US" dirty="0">
                <a:latin typeface="Consolas" charset="0"/>
                <a:ea typeface="Consolas" charset="0"/>
                <a:cs typeface="Consolas" charset="0"/>
              </a:rPr>
              <a:t>0x7fffffffdd5c, 0x7fffffffe180); </a:t>
            </a:r>
            <a:endParaRPr lang="en-US" dirty="0">
              <a:latin typeface="Consolas" panose="020B0609020204030204" pitchFamily="49" charset="0"/>
              <a:cs typeface="Consolas" panose="020B0609020204030204" pitchFamily="49" charset="0"/>
            </a:endParaRPr>
          </a:p>
        </p:txBody>
      </p:sp>
      <p:cxnSp>
        <p:nvCxnSpPr>
          <p:cNvPr id="33" name="Straight Arrow Connector 32">
            <a:extLst>
              <a:ext uri="{FF2B5EF4-FFF2-40B4-BE49-F238E27FC236}">
                <a16:creationId xmlns:a16="http://schemas.microsoft.com/office/drawing/2014/main" id="{D6FB0594-BAE5-4141-9E78-B808B85C243B}"/>
              </a:ext>
            </a:extLst>
          </p:cNvPr>
          <p:cNvCxnSpPr>
            <a:cxnSpLocks/>
          </p:cNvCxnSpPr>
          <p:nvPr/>
        </p:nvCxnSpPr>
        <p:spPr>
          <a:xfrm flipH="1">
            <a:off x="3036050" y="4027206"/>
            <a:ext cx="1302686" cy="1524508"/>
          </a:xfrm>
          <a:prstGeom prst="straightConnector1">
            <a:avLst/>
          </a:prstGeom>
          <a:ln w="76200">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AF729E2B-8FFA-7943-8CD6-2A6701040932}"/>
              </a:ext>
            </a:extLst>
          </p:cNvPr>
          <p:cNvCxnSpPr>
            <a:cxnSpLocks/>
          </p:cNvCxnSpPr>
          <p:nvPr/>
        </p:nvCxnSpPr>
        <p:spPr>
          <a:xfrm flipH="1">
            <a:off x="3036050" y="4027206"/>
            <a:ext cx="3635338" cy="1188606"/>
          </a:xfrm>
          <a:prstGeom prst="straightConnector1">
            <a:avLst/>
          </a:prstGeom>
          <a:ln w="76200">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1C239E03-59FC-0E44-9C71-26CABC2E4681}"/>
              </a:ext>
            </a:extLst>
          </p:cNvPr>
          <p:cNvCxnSpPr>
            <a:cxnSpLocks/>
          </p:cNvCxnSpPr>
          <p:nvPr/>
        </p:nvCxnSpPr>
        <p:spPr>
          <a:xfrm flipH="1" flipV="1">
            <a:off x="3310956" y="1919955"/>
            <a:ext cx="1096468" cy="1836751"/>
          </a:xfrm>
          <a:prstGeom prst="straightConnector1">
            <a:avLst/>
          </a:prstGeom>
          <a:ln w="76200">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F496B7D6-82A0-A842-A4C8-A735EE364C3C}"/>
              </a:ext>
            </a:extLst>
          </p:cNvPr>
          <p:cNvCxnSpPr>
            <a:cxnSpLocks/>
          </p:cNvCxnSpPr>
          <p:nvPr/>
        </p:nvCxnSpPr>
        <p:spPr>
          <a:xfrm flipH="1" flipV="1">
            <a:off x="2882744" y="-335902"/>
            <a:ext cx="3857828" cy="4135575"/>
          </a:xfrm>
          <a:prstGeom prst="straightConnector1">
            <a:avLst/>
          </a:prstGeom>
          <a:ln w="76200">
            <a:headEnd type="none"/>
            <a:tailEnd type="triangle"/>
          </a:ln>
        </p:spPr>
        <p:style>
          <a:lnRef idx="2">
            <a:schemeClr val="accent1"/>
          </a:lnRef>
          <a:fillRef idx="0">
            <a:schemeClr val="accent1"/>
          </a:fillRef>
          <a:effectRef idx="1">
            <a:schemeClr val="accent1"/>
          </a:effectRef>
          <a:fontRef idx="minor">
            <a:schemeClr val="tx1"/>
          </a:fontRef>
        </p:style>
      </p:cxnSp>
      <p:sp>
        <p:nvSpPr>
          <p:cNvPr id="39" name="Rectangle 38">
            <a:extLst>
              <a:ext uri="{FF2B5EF4-FFF2-40B4-BE49-F238E27FC236}">
                <a16:creationId xmlns:a16="http://schemas.microsoft.com/office/drawing/2014/main" id="{5C6A324A-BFD5-0C42-AB1F-D055C61E6E01}"/>
              </a:ext>
            </a:extLst>
          </p:cNvPr>
          <p:cNvSpPr/>
          <p:nvPr/>
        </p:nvSpPr>
        <p:spPr>
          <a:xfrm>
            <a:off x="177675" y="-25676"/>
            <a:ext cx="8459498" cy="19388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latin typeface="Consolas" charset="0"/>
                <a:ea typeface="Consolas" charset="0"/>
                <a:cs typeface="Consolas" charset="0"/>
              </a:rPr>
              <a:t>(</a:t>
            </a:r>
            <a:r>
              <a:rPr lang="en-US" dirty="0" err="1">
                <a:latin typeface="Consolas" charset="0"/>
                <a:ea typeface="Consolas" charset="0"/>
                <a:cs typeface="Consolas" charset="0"/>
              </a:rPr>
              <a:t>gdb</a:t>
            </a:r>
            <a:r>
              <a:rPr lang="en-US" dirty="0">
                <a:latin typeface="Consolas" charset="0"/>
                <a:ea typeface="Consolas" charset="0"/>
                <a:cs typeface="Consolas" charset="0"/>
              </a:rPr>
              <a:t>) x/s 0x7fffffffe180 </a:t>
            </a:r>
          </a:p>
          <a:p>
            <a:r>
              <a:rPr lang="en-US" dirty="0">
                <a:latin typeface="Consolas" charset="0"/>
                <a:ea typeface="Consolas" charset="0"/>
                <a:cs typeface="Consolas" charset="0"/>
              </a:rPr>
              <a:t>0x7fffffffe180: "I Love Security!!!"</a:t>
            </a:r>
          </a:p>
          <a:p>
            <a:endParaRPr lang="en-US" dirty="0">
              <a:latin typeface="Consolas" charset="0"/>
              <a:ea typeface="Consolas" charset="0"/>
              <a:cs typeface="Consolas" charset="0"/>
            </a:endParaRPr>
          </a:p>
          <a:p>
            <a:r>
              <a:rPr lang="en-US" dirty="0">
                <a:latin typeface="Consolas" charset="0"/>
                <a:ea typeface="Consolas" charset="0"/>
                <a:cs typeface="Consolas" charset="0"/>
              </a:rPr>
              <a:t>(</a:t>
            </a:r>
            <a:r>
              <a:rPr lang="en-US" dirty="0" err="1">
                <a:latin typeface="Consolas" charset="0"/>
                <a:ea typeface="Consolas" charset="0"/>
                <a:cs typeface="Consolas" charset="0"/>
              </a:rPr>
              <a:t>gdb</a:t>
            </a:r>
            <a:r>
              <a:rPr lang="en-US" dirty="0">
                <a:latin typeface="Consolas" charset="0"/>
                <a:ea typeface="Consolas" charset="0"/>
                <a:cs typeface="Consolas" charset="0"/>
              </a:rPr>
              <a:t>) x/19bx 0x7fffffffe180</a:t>
            </a:r>
          </a:p>
          <a:p>
            <a:r>
              <a:rPr lang="en-US" dirty="0">
                <a:latin typeface="Consolas" panose="020B0609020204030204" pitchFamily="49" charset="0"/>
                <a:cs typeface="Consolas" panose="020B0609020204030204" pitchFamily="49" charset="0"/>
              </a:rPr>
              <a:t>0x7fffffffe180: 0x49  0x20  0x4c  0x6f  0x76  0x65  0x20    0x53</a:t>
            </a:r>
          </a:p>
          <a:p>
            <a:r>
              <a:rPr lang="en-US" dirty="0">
                <a:latin typeface="Consolas" panose="020B0609020204030204" pitchFamily="49" charset="0"/>
                <a:cs typeface="Consolas" panose="020B0609020204030204" pitchFamily="49" charset="0"/>
              </a:rPr>
              <a:t>0x7fffffffe188: 0x65  0x63  0x75  0x72  0x69  0x74  0x79    0x21</a:t>
            </a:r>
          </a:p>
          <a:p>
            <a:r>
              <a:rPr lang="en-US" dirty="0">
                <a:latin typeface="Consolas" panose="020B0609020204030204" pitchFamily="49" charset="0"/>
                <a:cs typeface="Consolas" panose="020B0609020204030204" pitchFamily="49" charset="0"/>
              </a:rPr>
              <a:t>0x7fffffffe190: 0x21  0x21  0x00</a:t>
            </a:r>
          </a:p>
        </p:txBody>
      </p:sp>
    </p:spTree>
    <p:extLst>
      <p:ext uri="{BB962C8B-B14F-4D97-AF65-F5344CB8AC3E}">
        <p14:creationId xmlns:p14="http://schemas.microsoft.com/office/powerpoint/2010/main" val="4211891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9"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8AF04BE-32EE-6248-8609-7F4A06399501}"/>
              </a:ext>
            </a:extLst>
          </p:cNvPr>
          <p:cNvSpPr/>
          <p:nvPr/>
        </p:nvSpPr>
        <p:spPr>
          <a:xfrm>
            <a:off x="224039" y="6356352"/>
            <a:ext cx="2677781"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graphicFrame>
        <p:nvGraphicFramePr>
          <p:cNvPr id="5" name="Content Placeholder 4"/>
          <p:cNvGraphicFramePr>
            <a:graphicFrameLocks noGrp="1"/>
          </p:cNvGraphicFramePr>
          <p:nvPr>
            <p:ph idx="1"/>
          </p:nvPr>
        </p:nvGraphicFramePr>
        <p:xfrm>
          <a:off x="479672" y="93884"/>
          <a:ext cx="2831284" cy="426720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254088">
                <a:tc>
                  <a:txBody>
                    <a:bodyPr/>
                    <a:lstStyle/>
                    <a:p>
                      <a:pPr algn="ctr"/>
                      <a:r>
                        <a:rPr lang="en-US" sz="1400" dirty="0">
                          <a:latin typeface="Consolas" charset="0"/>
                          <a:ea typeface="Consolas" charset="0"/>
                          <a:cs typeface="Consolas" charset="0"/>
                        </a:rPr>
                        <a:t>0x5555555546f0</a:t>
                      </a:r>
                    </a:p>
                  </a:txBody>
                  <a:tcPr/>
                </a:tc>
                <a:extLst>
                  <a:ext uri="{0D108BD9-81ED-4DB2-BD59-A6C34878D82A}">
                    <a16:rowId xmlns:a16="http://schemas.microsoft.com/office/drawing/2014/main" val="10000"/>
                  </a:ext>
                </a:extLst>
              </a:tr>
              <a:tr h="254088">
                <a:tc>
                  <a:txBody>
                    <a:bodyPr/>
                    <a:lstStyle/>
                    <a:p>
                      <a:pPr algn="ctr"/>
                      <a:r>
                        <a:rPr lang="en-US" sz="1400" dirty="0">
                          <a:latin typeface="Consolas" charset="0"/>
                          <a:ea typeface="Consolas" charset="0"/>
                          <a:cs typeface="Consolas" charset="0"/>
                        </a:rPr>
                        <a:t>0x2</a:t>
                      </a:r>
                    </a:p>
                  </a:txBody>
                  <a:tcPr/>
                </a:tc>
                <a:extLst>
                  <a:ext uri="{0D108BD9-81ED-4DB2-BD59-A6C34878D82A}">
                    <a16:rowId xmlns:a16="http://schemas.microsoft.com/office/drawing/2014/main" val="10001"/>
                  </a:ext>
                </a:extLst>
              </a:tr>
              <a:tr h="254088">
                <a:tc>
                  <a:txBody>
                    <a:bodyPr/>
                    <a:lstStyle/>
                    <a:p>
                      <a:pPr algn="ctr"/>
                      <a:r>
                        <a:rPr lang="en-US" sz="1400" dirty="0">
                          <a:latin typeface="Consolas" charset="0"/>
                          <a:ea typeface="Consolas" charset="0"/>
                          <a:cs typeface="Consolas" charset="0"/>
                        </a:rPr>
                        <a:t>0x7fffffffde68</a:t>
                      </a:r>
                    </a:p>
                  </a:txBody>
                  <a:tcPr/>
                </a:tc>
                <a:extLst>
                  <a:ext uri="{0D108BD9-81ED-4DB2-BD59-A6C34878D82A}">
                    <a16:rowId xmlns:a16="http://schemas.microsoft.com/office/drawing/2014/main" val="10002"/>
                  </a:ext>
                </a:extLst>
              </a:tr>
              <a:tr h="254088">
                <a:tc>
                  <a:txBody>
                    <a:bodyPr/>
                    <a:lstStyle/>
                    <a:p>
                      <a:pPr algn="ctr"/>
                      <a:r>
                        <a:rPr lang="en-US" sz="1400" dirty="0">
                          <a:latin typeface="Consolas" charset="0"/>
                          <a:ea typeface="Consolas" charset="0"/>
                          <a:cs typeface="Consolas" charset="0"/>
                        </a:rPr>
                        <a:t>0x5555555546ce</a:t>
                      </a:r>
                    </a:p>
                  </a:txBody>
                  <a:tcPr/>
                </a:tc>
                <a:extLst>
                  <a:ext uri="{0D108BD9-81ED-4DB2-BD59-A6C34878D82A}">
                    <a16:rowId xmlns:a16="http://schemas.microsoft.com/office/drawing/2014/main" val="10003"/>
                  </a:ext>
                </a:extLst>
              </a:tr>
              <a:tr h="254088">
                <a:tc>
                  <a:txBody>
                    <a:bodyPr/>
                    <a:lstStyle/>
                    <a:p>
                      <a:pPr algn="ctr"/>
                      <a:r>
                        <a:rPr lang="en-US" sz="1400" dirty="0">
                          <a:latin typeface="Consolas" charset="0"/>
                          <a:ea typeface="Consolas" charset="0"/>
                          <a:cs typeface="Consolas" charset="0"/>
                        </a:rPr>
                        <a:t>0x7fffffffdd80</a:t>
                      </a:r>
                    </a:p>
                  </a:txBody>
                  <a:tcPr/>
                </a:tc>
                <a:extLst>
                  <a:ext uri="{0D108BD9-81ED-4DB2-BD59-A6C34878D82A}">
                    <a16:rowId xmlns:a16="http://schemas.microsoft.com/office/drawing/2014/main" val="10004"/>
                  </a:ext>
                </a:extLst>
              </a:tr>
              <a:tr h="254088">
                <a:tc>
                  <a:txBody>
                    <a:bodyPr/>
                    <a:lstStyle/>
                    <a:p>
                      <a:pPr algn="ctr"/>
                      <a:r>
                        <a:rPr lang="en-US" sz="1400" dirty="0">
                          <a:latin typeface="Consolas" charset="0"/>
                          <a:ea typeface="Consolas" charset="0"/>
                          <a:cs typeface="Consolas" charset="0"/>
                        </a:rPr>
                        <a:t>0x6f4c2049 (I Lo)</a:t>
                      </a:r>
                    </a:p>
                  </a:txBody>
                  <a:tcPr/>
                </a:tc>
                <a:extLst>
                  <a:ext uri="{0D108BD9-81ED-4DB2-BD59-A6C34878D82A}">
                    <a16:rowId xmlns:a16="http://schemas.microsoft.com/office/drawing/2014/main" val="10005"/>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6"/>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7"/>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8"/>
                  </a:ext>
                </a:extLst>
              </a:tr>
              <a:tr h="254088">
                <a:tc>
                  <a:txBody>
                    <a:bodyPr/>
                    <a:lstStyle/>
                    <a:p>
                      <a:pPr algn="ctr"/>
                      <a:r>
                        <a:rPr lang="en-US" sz="1400" dirty="0">
                          <a:latin typeface="Consolas" charset="0"/>
                          <a:ea typeface="Consolas" charset="0"/>
                          <a:cs typeface="Consolas" charset="0"/>
                        </a:rPr>
                        <a:t>0x7fff</a:t>
                      </a:r>
                    </a:p>
                  </a:txBody>
                  <a:tcPr/>
                </a:tc>
                <a:extLst>
                  <a:ext uri="{0D108BD9-81ED-4DB2-BD59-A6C34878D82A}">
                    <a16:rowId xmlns:a16="http://schemas.microsoft.com/office/drawing/2014/main" val="10009"/>
                  </a:ext>
                </a:extLst>
              </a:tr>
              <a:tr h="254088">
                <a:tc>
                  <a:txBody>
                    <a:bodyPr/>
                    <a:lstStyle/>
                    <a:p>
                      <a:pPr algn="ctr"/>
                      <a:r>
                        <a:rPr lang="en-US" sz="1400" dirty="0">
                          <a:latin typeface="Consolas" charset="0"/>
                          <a:ea typeface="Consolas" charset="0"/>
                          <a:cs typeface="Consolas" charset="0"/>
                        </a:rPr>
                        <a:t>0xffffe180</a:t>
                      </a:r>
                    </a:p>
                  </a:txBody>
                  <a:tcPr/>
                </a:tc>
                <a:extLst>
                  <a:ext uri="{0D108BD9-81ED-4DB2-BD59-A6C34878D82A}">
                    <a16:rowId xmlns:a16="http://schemas.microsoft.com/office/drawing/2014/main" val="10010"/>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1"/>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2"/>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3"/>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83</a:t>
            </a:fld>
            <a:endParaRPr lang="en-US"/>
          </a:p>
        </p:txBody>
      </p:sp>
      <p:sp>
        <p:nvSpPr>
          <p:cNvPr id="17" name="Content Placeholder 2"/>
          <p:cNvSpPr txBox="1">
            <a:spLocks/>
          </p:cNvSpPr>
          <p:nvPr/>
        </p:nvSpPr>
        <p:spPr>
          <a:xfrm>
            <a:off x="5657723" y="0"/>
            <a:ext cx="6225066" cy="7386298"/>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,0x20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r>
              <a:rPr lang="en-US" sz="1500" dirty="0" err="1">
                <a:solidFill>
                  <a:schemeClr val="tx2"/>
                </a:solidFill>
                <a:latin typeface="Consolas" charset="0"/>
                <a:ea typeface="Consolas" charset="0"/>
                <a:cs typeface="Consolas" charset="0"/>
              </a:rPr>
              <a:t>rdi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rsi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rdx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550 &lt;</a:t>
            </a:r>
            <a:r>
              <a:rPr lang="en-US" sz="1500" dirty="0" err="1">
                <a:solidFill>
                  <a:schemeClr val="accent2"/>
                </a:solidFill>
                <a:latin typeface="Consolas" charset="0"/>
                <a:ea typeface="Consolas" charset="0"/>
                <a:cs typeface="Consolas" charset="0"/>
              </a:rPr>
              <a:t>strcpy</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nop</a:t>
            </a:r>
            <a:endParaRPr lang="en-US" sz="1500" dirty="0">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a:p>
            <a:pPr marL="0" indent="0">
              <a:lnSpc>
                <a:spcPct val="80000"/>
              </a:lnSpc>
              <a:buNone/>
            </a:pPr>
            <a:r>
              <a:rPr lang="en-US" sz="1500" dirty="0">
                <a:solidFill>
                  <a:schemeClr val="accent2"/>
                </a:solidFill>
                <a:latin typeface="Consolas" charset="0"/>
                <a:ea typeface="Consolas" charset="0"/>
                <a:cs typeface="Consolas" charset="0"/>
              </a:rPr>
              <a:t>main</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DWORD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r>
              <a:rPr lang="en-US" sz="1500" dirty="0" err="1">
                <a:solidFill>
                  <a:schemeClr val="tx2"/>
                </a:solidFill>
                <a:latin typeface="Consolas" charset="0"/>
                <a:ea typeface="Consolas" charset="0"/>
                <a:cs typeface="Consolas" charset="0"/>
              </a:rPr>
              <a:t>edi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r>
              <a:rPr lang="en-US" sz="1500" dirty="0" err="1">
                <a:solidFill>
                  <a:schemeClr val="tx2"/>
                </a:solidFill>
                <a:latin typeface="Consolas" charset="0"/>
                <a:ea typeface="Consolas" charset="0"/>
                <a:cs typeface="Consolas" charset="0"/>
              </a:rPr>
              <a:t>rsi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add </a:t>
            </a:r>
            <a:r>
              <a:rPr lang="en-US" sz="1500" dirty="0">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,0x8</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68a &lt;</a:t>
            </a: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rdi</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rip</a:t>
            </a:r>
            <a:r>
              <a:rPr lang="en-US" sz="1500" dirty="0">
                <a:latin typeface="Consolas" charset="0"/>
                <a:ea typeface="Consolas" charset="0"/>
                <a:cs typeface="Consolas" charset="0"/>
              </a:rPr>
              <a:t>+0x9f]</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call 560 &lt;</a:t>
            </a:r>
            <a:r>
              <a:rPr lang="en-US" sz="1500" dirty="0" err="1">
                <a:solidFill>
                  <a:schemeClr val="accent2"/>
                </a:solidFill>
                <a:latin typeface="Consolas" charset="0"/>
                <a:ea typeface="Consolas" charset="0"/>
                <a:cs typeface="Consolas" charset="0"/>
              </a:rPr>
              <a:t>printf</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p:txBody>
      </p:sp>
      <p:sp>
        <p:nvSpPr>
          <p:cNvPr id="13" name="Right Arrow 12"/>
          <p:cNvSpPr/>
          <p:nvPr/>
        </p:nvSpPr>
        <p:spPr>
          <a:xfrm>
            <a:off x="5379116" y="2410855"/>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graphicFrame>
        <p:nvGraphicFramePr>
          <p:cNvPr id="20" name="Table 19">
            <a:extLst>
              <a:ext uri="{FF2B5EF4-FFF2-40B4-BE49-F238E27FC236}">
                <a16:creationId xmlns:a16="http://schemas.microsoft.com/office/drawing/2014/main" id="{5C3C3E4F-65A2-E648-ABE6-913BA9C88F9E}"/>
              </a:ext>
            </a:extLst>
          </p:cNvPr>
          <p:cNvGraphicFramePr>
            <a:graphicFrameLocks noGrp="1"/>
          </p:cNvGraphicFramePr>
          <p:nvPr/>
        </p:nvGraphicFramePr>
        <p:xfrm>
          <a:off x="45510" y="4483047"/>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0x7fffffffdd5c</a:t>
                      </a: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0x7fffffffe180</a:t>
                      </a: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0x7fffffffe180</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0x7fffffffdd5c</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0x7fffffffdd40</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0x7fffffffdd60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0x5555555546a9</a:t>
                      </a:r>
                    </a:p>
                  </a:txBody>
                  <a:tcPr/>
                </a:tc>
                <a:extLst>
                  <a:ext uri="{0D108BD9-81ED-4DB2-BD59-A6C34878D82A}">
                    <a16:rowId xmlns:a16="http://schemas.microsoft.com/office/drawing/2014/main" val="10004"/>
                  </a:ext>
                </a:extLst>
              </a:tr>
            </a:tbl>
          </a:graphicData>
        </a:graphic>
      </p:graphicFrame>
      <p:sp>
        <p:nvSpPr>
          <p:cNvPr id="21" name="Rectangle 20">
            <a:extLst>
              <a:ext uri="{FF2B5EF4-FFF2-40B4-BE49-F238E27FC236}">
                <a16:creationId xmlns:a16="http://schemas.microsoft.com/office/drawing/2014/main" id="{44CE0E5C-6CA5-0B4E-B222-917075BAEA82}"/>
              </a:ext>
            </a:extLst>
          </p:cNvPr>
          <p:cNvSpPr/>
          <p:nvPr/>
        </p:nvSpPr>
        <p:spPr>
          <a:xfrm>
            <a:off x="6524017" y="6356352"/>
            <a:ext cx="511265"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3" name="TextBox 2">
            <a:extLst>
              <a:ext uri="{FF2B5EF4-FFF2-40B4-BE49-F238E27FC236}">
                <a16:creationId xmlns:a16="http://schemas.microsoft.com/office/drawing/2014/main" id="{4E4A9DD0-C22E-4E47-935B-863AB70F42E7}"/>
              </a:ext>
            </a:extLst>
          </p:cNvPr>
          <p:cNvSpPr txBox="1"/>
          <p:nvPr/>
        </p:nvSpPr>
        <p:spPr>
          <a:xfrm>
            <a:off x="6485460" y="6581001"/>
            <a:ext cx="3443229" cy="276999"/>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a.out</a:t>
            </a:r>
            <a:r>
              <a:rPr lang="en-US" sz="1200" dirty="0">
                <a:latin typeface="Consolas" panose="020B0609020204030204" pitchFamily="49" charset="0"/>
                <a:cs typeface="Consolas" panose="020B0609020204030204" pitchFamily="49" charset="0"/>
              </a:rPr>
              <a:t> "I Love Security!!!"</a:t>
            </a:r>
          </a:p>
        </p:txBody>
      </p:sp>
      <p:sp>
        <p:nvSpPr>
          <p:cNvPr id="11" name="TextBox 10">
            <a:extLst>
              <a:ext uri="{FF2B5EF4-FFF2-40B4-BE49-F238E27FC236}">
                <a16:creationId xmlns:a16="http://schemas.microsoft.com/office/drawing/2014/main" id="{227A5138-E976-7B47-BCA0-E2E373BE881C}"/>
              </a:ext>
            </a:extLst>
          </p:cNvPr>
          <p:cNvSpPr txBox="1"/>
          <p:nvPr/>
        </p:nvSpPr>
        <p:spPr>
          <a:xfrm>
            <a:off x="3036058" y="-78083"/>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0x7f..fdd88</a:t>
            </a:r>
          </a:p>
        </p:txBody>
      </p:sp>
      <p:sp>
        <p:nvSpPr>
          <p:cNvPr id="12" name="TextBox 11">
            <a:extLst>
              <a:ext uri="{FF2B5EF4-FFF2-40B4-BE49-F238E27FC236}">
                <a16:creationId xmlns:a16="http://schemas.microsoft.com/office/drawing/2014/main" id="{2D5CB6C3-271F-1942-A121-0DCD718FA33E}"/>
              </a:ext>
            </a:extLst>
          </p:cNvPr>
          <p:cNvSpPr txBox="1"/>
          <p:nvPr/>
        </p:nvSpPr>
        <p:spPr>
          <a:xfrm>
            <a:off x="3036057" y="19115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0x7f..fdd80</a:t>
            </a:r>
          </a:p>
        </p:txBody>
      </p:sp>
      <p:sp>
        <p:nvSpPr>
          <p:cNvPr id="14" name="Right Arrow 13">
            <a:extLst>
              <a:ext uri="{FF2B5EF4-FFF2-40B4-BE49-F238E27FC236}">
                <a16:creationId xmlns:a16="http://schemas.microsoft.com/office/drawing/2014/main" id="{23B13505-5E97-9141-8DF7-06118AC9BF3D}"/>
              </a:ext>
            </a:extLst>
          </p:cNvPr>
          <p:cNvSpPr/>
          <p:nvPr/>
        </p:nvSpPr>
        <p:spPr>
          <a:xfrm>
            <a:off x="73862" y="402720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5" name="TextBox 14">
            <a:extLst>
              <a:ext uri="{FF2B5EF4-FFF2-40B4-BE49-F238E27FC236}">
                <a16:creationId xmlns:a16="http://schemas.microsoft.com/office/drawing/2014/main" id="{924BF496-C6C8-224E-AE95-A9A131EC51B4}"/>
              </a:ext>
            </a:extLst>
          </p:cNvPr>
          <p:cNvSpPr txBox="1"/>
          <p:nvPr/>
        </p:nvSpPr>
        <p:spPr>
          <a:xfrm>
            <a:off x="3036056" y="823617"/>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16" name="TextBox 15">
            <a:extLst>
              <a:ext uri="{FF2B5EF4-FFF2-40B4-BE49-F238E27FC236}">
                <a16:creationId xmlns:a16="http://schemas.microsoft.com/office/drawing/2014/main" id="{DECDC5E3-C732-0A49-803A-08E52871FE9A}"/>
              </a:ext>
            </a:extLst>
          </p:cNvPr>
          <p:cNvSpPr txBox="1"/>
          <p:nvPr/>
        </p:nvSpPr>
        <p:spPr>
          <a:xfrm>
            <a:off x="3036056" y="50738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0x7f..fdd74</a:t>
            </a:r>
          </a:p>
        </p:txBody>
      </p:sp>
      <p:sp>
        <p:nvSpPr>
          <p:cNvPr id="19" name="TextBox 18">
            <a:extLst>
              <a:ext uri="{FF2B5EF4-FFF2-40B4-BE49-F238E27FC236}">
                <a16:creationId xmlns:a16="http://schemas.microsoft.com/office/drawing/2014/main" id="{8CB35A30-E1C6-8E45-83F3-36F4B3CDA71B}"/>
              </a:ext>
            </a:extLst>
          </p:cNvPr>
          <p:cNvSpPr txBox="1"/>
          <p:nvPr/>
        </p:nvSpPr>
        <p:spPr>
          <a:xfrm>
            <a:off x="3036055" y="1112866"/>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0x7f..fdd68</a:t>
            </a:r>
          </a:p>
        </p:txBody>
      </p:sp>
      <p:sp>
        <p:nvSpPr>
          <p:cNvPr id="23" name="TextBox 22">
            <a:extLst>
              <a:ext uri="{FF2B5EF4-FFF2-40B4-BE49-F238E27FC236}">
                <a16:creationId xmlns:a16="http://schemas.microsoft.com/office/drawing/2014/main" id="{A3B0D9CF-53BB-8A45-BDF4-B6357A441169}"/>
              </a:ext>
            </a:extLst>
          </p:cNvPr>
          <p:cNvSpPr txBox="1"/>
          <p:nvPr/>
        </p:nvSpPr>
        <p:spPr>
          <a:xfrm>
            <a:off x="3036054" y="141906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0x7f..fdd60</a:t>
            </a:r>
          </a:p>
        </p:txBody>
      </p:sp>
      <p:sp>
        <p:nvSpPr>
          <p:cNvPr id="18" name="TextBox 17">
            <a:extLst>
              <a:ext uri="{FF2B5EF4-FFF2-40B4-BE49-F238E27FC236}">
                <a16:creationId xmlns:a16="http://schemas.microsoft.com/office/drawing/2014/main" id="{949F653D-6689-554C-82B7-01E5BE4CCBFE}"/>
              </a:ext>
            </a:extLst>
          </p:cNvPr>
          <p:cNvSpPr txBox="1"/>
          <p:nvPr/>
        </p:nvSpPr>
        <p:spPr>
          <a:xfrm>
            <a:off x="3036053" y="386806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0x7f..fdd40</a:t>
            </a:r>
          </a:p>
        </p:txBody>
      </p:sp>
      <p:sp>
        <p:nvSpPr>
          <p:cNvPr id="24" name="TextBox 23">
            <a:extLst>
              <a:ext uri="{FF2B5EF4-FFF2-40B4-BE49-F238E27FC236}">
                <a16:creationId xmlns:a16="http://schemas.microsoft.com/office/drawing/2014/main" id="{0E649CFC-3468-1545-9EAA-98446C0FD0B5}"/>
              </a:ext>
            </a:extLst>
          </p:cNvPr>
          <p:cNvSpPr txBox="1"/>
          <p:nvPr/>
        </p:nvSpPr>
        <p:spPr>
          <a:xfrm>
            <a:off x="3036053" y="173528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0x7f..fdd5c</a:t>
            </a:r>
          </a:p>
        </p:txBody>
      </p:sp>
      <p:sp>
        <p:nvSpPr>
          <p:cNvPr id="25" name="TextBox 24">
            <a:extLst>
              <a:ext uri="{FF2B5EF4-FFF2-40B4-BE49-F238E27FC236}">
                <a16:creationId xmlns:a16="http://schemas.microsoft.com/office/drawing/2014/main" id="{AA35C531-6A95-144D-BC22-351BC64581BC}"/>
              </a:ext>
            </a:extLst>
          </p:cNvPr>
          <p:cNvSpPr txBox="1"/>
          <p:nvPr/>
        </p:nvSpPr>
        <p:spPr>
          <a:xfrm>
            <a:off x="3036053" y="2048121"/>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0x7f..fdd58</a:t>
            </a:r>
          </a:p>
        </p:txBody>
      </p:sp>
      <p:sp>
        <p:nvSpPr>
          <p:cNvPr id="26" name="TextBox 25">
            <a:extLst>
              <a:ext uri="{FF2B5EF4-FFF2-40B4-BE49-F238E27FC236}">
                <a16:creationId xmlns:a16="http://schemas.microsoft.com/office/drawing/2014/main" id="{BCB6BE2A-C24B-3445-B8BB-C9FC9AD905E7}"/>
              </a:ext>
            </a:extLst>
          </p:cNvPr>
          <p:cNvSpPr txBox="1"/>
          <p:nvPr/>
        </p:nvSpPr>
        <p:spPr>
          <a:xfrm>
            <a:off x="3036052" y="2330077"/>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0x7f..fdd54</a:t>
            </a:r>
          </a:p>
        </p:txBody>
      </p:sp>
      <p:sp>
        <p:nvSpPr>
          <p:cNvPr id="27" name="TextBox 26">
            <a:extLst>
              <a:ext uri="{FF2B5EF4-FFF2-40B4-BE49-F238E27FC236}">
                <a16:creationId xmlns:a16="http://schemas.microsoft.com/office/drawing/2014/main" id="{533A6D4C-BBB7-4F48-8434-77FA1E4848FE}"/>
              </a:ext>
            </a:extLst>
          </p:cNvPr>
          <p:cNvSpPr txBox="1"/>
          <p:nvPr/>
        </p:nvSpPr>
        <p:spPr>
          <a:xfrm>
            <a:off x="3036051" y="264290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0x7f..fdd50</a:t>
            </a:r>
          </a:p>
        </p:txBody>
      </p:sp>
      <p:sp>
        <p:nvSpPr>
          <p:cNvPr id="28" name="TextBox 27">
            <a:extLst>
              <a:ext uri="{FF2B5EF4-FFF2-40B4-BE49-F238E27FC236}">
                <a16:creationId xmlns:a16="http://schemas.microsoft.com/office/drawing/2014/main" id="{695C0ABD-DB03-BC4E-AE3A-6424DF186BD0}"/>
              </a:ext>
            </a:extLst>
          </p:cNvPr>
          <p:cNvSpPr txBox="1"/>
          <p:nvPr/>
        </p:nvSpPr>
        <p:spPr>
          <a:xfrm>
            <a:off x="3036050" y="2945125"/>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0x7f..fdd4c</a:t>
            </a:r>
          </a:p>
        </p:txBody>
      </p:sp>
      <p:sp>
        <p:nvSpPr>
          <p:cNvPr id="29" name="TextBox 28">
            <a:extLst>
              <a:ext uri="{FF2B5EF4-FFF2-40B4-BE49-F238E27FC236}">
                <a16:creationId xmlns:a16="http://schemas.microsoft.com/office/drawing/2014/main" id="{866C1DEC-8CA3-254A-B3CA-8BA858162CA3}"/>
              </a:ext>
            </a:extLst>
          </p:cNvPr>
          <p:cNvSpPr txBox="1"/>
          <p:nvPr/>
        </p:nvSpPr>
        <p:spPr>
          <a:xfrm>
            <a:off x="3036050" y="3255092"/>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0x7f..fdd48</a:t>
            </a:r>
          </a:p>
        </p:txBody>
      </p:sp>
      <p:sp>
        <p:nvSpPr>
          <p:cNvPr id="30" name="TextBox 29">
            <a:extLst>
              <a:ext uri="{FF2B5EF4-FFF2-40B4-BE49-F238E27FC236}">
                <a16:creationId xmlns:a16="http://schemas.microsoft.com/office/drawing/2014/main" id="{7E010B44-9E99-3241-B96A-1A972902B2C8}"/>
              </a:ext>
            </a:extLst>
          </p:cNvPr>
          <p:cNvSpPr txBox="1"/>
          <p:nvPr/>
        </p:nvSpPr>
        <p:spPr>
          <a:xfrm>
            <a:off x="3036050" y="355730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0x7f..fdd44</a:t>
            </a:r>
          </a:p>
        </p:txBody>
      </p:sp>
      <p:sp>
        <p:nvSpPr>
          <p:cNvPr id="31" name="Right Arrow 30">
            <a:extLst>
              <a:ext uri="{FF2B5EF4-FFF2-40B4-BE49-F238E27FC236}">
                <a16:creationId xmlns:a16="http://schemas.microsoft.com/office/drawing/2014/main" id="{50DC8E77-77F0-E848-9C37-9F65B8552A0D}"/>
              </a:ext>
            </a:extLst>
          </p:cNvPr>
          <p:cNvSpPr/>
          <p:nvPr/>
        </p:nvSpPr>
        <p:spPr>
          <a:xfrm>
            <a:off x="73862" y="158086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Tree>
    <p:extLst>
      <p:ext uri="{BB962C8B-B14F-4D97-AF65-F5344CB8AC3E}">
        <p14:creationId xmlns:p14="http://schemas.microsoft.com/office/powerpoint/2010/main" val="4115022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8AF04BE-32EE-6248-8609-7F4A06399501}"/>
              </a:ext>
            </a:extLst>
          </p:cNvPr>
          <p:cNvSpPr/>
          <p:nvPr/>
        </p:nvSpPr>
        <p:spPr>
          <a:xfrm>
            <a:off x="224039" y="6356352"/>
            <a:ext cx="2677781"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graphicFrame>
        <p:nvGraphicFramePr>
          <p:cNvPr id="5" name="Content Placeholder 4"/>
          <p:cNvGraphicFramePr>
            <a:graphicFrameLocks noGrp="1"/>
          </p:cNvGraphicFramePr>
          <p:nvPr>
            <p:ph idx="1"/>
          </p:nvPr>
        </p:nvGraphicFramePr>
        <p:xfrm>
          <a:off x="479672" y="93884"/>
          <a:ext cx="2831284" cy="425196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254088">
                <a:tc>
                  <a:txBody>
                    <a:bodyPr/>
                    <a:lstStyle/>
                    <a:p>
                      <a:pPr algn="ctr"/>
                      <a:r>
                        <a:rPr lang="en-US" sz="1400" dirty="0">
                          <a:latin typeface="Consolas" charset="0"/>
                          <a:ea typeface="Consolas" charset="0"/>
                          <a:cs typeface="Consolas" charset="0"/>
                        </a:rPr>
                        <a:t>0x5555555546f0</a:t>
                      </a:r>
                    </a:p>
                  </a:txBody>
                  <a:tcPr/>
                </a:tc>
                <a:extLst>
                  <a:ext uri="{0D108BD9-81ED-4DB2-BD59-A6C34878D82A}">
                    <a16:rowId xmlns:a16="http://schemas.microsoft.com/office/drawing/2014/main" val="10000"/>
                  </a:ext>
                </a:extLst>
              </a:tr>
              <a:tr h="254088">
                <a:tc>
                  <a:txBody>
                    <a:bodyPr/>
                    <a:lstStyle/>
                    <a:p>
                      <a:pPr algn="ctr"/>
                      <a:r>
                        <a:rPr lang="en-US" sz="1400" dirty="0">
                          <a:latin typeface="Consolas" charset="0"/>
                          <a:ea typeface="Consolas" charset="0"/>
                          <a:cs typeface="Consolas" charset="0"/>
                        </a:rPr>
                        <a:t>0x2</a:t>
                      </a:r>
                    </a:p>
                  </a:txBody>
                  <a:tcPr/>
                </a:tc>
                <a:extLst>
                  <a:ext uri="{0D108BD9-81ED-4DB2-BD59-A6C34878D82A}">
                    <a16:rowId xmlns:a16="http://schemas.microsoft.com/office/drawing/2014/main" val="10001"/>
                  </a:ext>
                </a:extLst>
              </a:tr>
              <a:tr h="254088">
                <a:tc>
                  <a:txBody>
                    <a:bodyPr/>
                    <a:lstStyle/>
                    <a:p>
                      <a:pPr algn="ctr"/>
                      <a:r>
                        <a:rPr lang="en-US" sz="1400" dirty="0">
                          <a:latin typeface="Consolas" charset="0"/>
                          <a:ea typeface="Consolas" charset="0"/>
                          <a:cs typeface="Consolas" charset="0"/>
                        </a:rPr>
                        <a:t>0x7fffffffde68</a:t>
                      </a:r>
                    </a:p>
                  </a:txBody>
                  <a:tcPr/>
                </a:tc>
                <a:extLst>
                  <a:ext uri="{0D108BD9-81ED-4DB2-BD59-A6C34878D82A}">
                    <a16:rowId xmlns:a16="http://schemas.microsoft.com/office/drawing/2014/main" val="10002"/>
                  </a:ext>
                </a:extLst>
              </a:tr>
              <a:tr h="254088">
                <a:tc>
                  <a:txBody>
                    <a:bodyPr/>
                    <a:lstStyle/>
                    <a:p>
                      <a:pPr algn="ctr"/>
                      <a:r>
                        <a:rPr lang="en-US" sz="1400" dirty="0">
                          <a:latin typeface="Consolas" charset="0"/>
                          <a:ea typeface="Consolas" charset="0"/>
                          <a:cs typeface="Consolas" charset="0"/>
                        </a:rPr>
                        <a:t>0x5555555546ce</a:t>
                      </a:r>
                    </a:p>
                  </a:txBody>
                  <a:tcPr/>
                </a:tc>
                <a:extLst>
                  <a:ext uri="{0D108BD9-81ED-4DB2-BD59-A6C34878D82A}">
                    <a16:rowId xmlns:a16="http://schemas.microsoft.com/office/drawing/2014/main" val="10003"/>
                  </a:ext>
                </a:extLst>
              </a:tr>
              <a:tr h="254088">
                <a:tc>
                  <a:txBody>
                    <a:bodyPr/>
                    <a:lstStyle/>
                    <a:p>
                      <a:pPr algn="ctr"/>
                      <a:r>
                        <a:rPr lang="en-US" sz="1300" dirty="0">
                          <a:latin typeface="Consolas" charset="0"/>
                          <a:ea typeface="Consolas" charset="0"/>
                          <a:cs typeface="Consolas" charset="0"/>
                        </a:rPr>
                        <a:t>0x7275636553206576 (</a:t>
                      </a:r>
                      <a:r>
                        <a:rPr lang="en-US" sz="1300" dirty="0" err="1">
                          <a:latin typeface="Consolas" charset="0"/>
                          <a:ea typeface="Consolas" charset="0"/>
                          <a:cs typeface="Consolas" charset="0"/>
                        </a:rPr>
                        <a:t>ve</a:t>
                      </a:r>
                      <a:r>
                        <a:rPr lang="en-US" sz="1300" dirty="0">
                          <a:latin typeface="Consolas" charset="0"/>
                          <a:ea typeface="Consolas" charset="0"/>
                          <a:cs typeface="Consolas" charset="0"/>
                        </a:rPr>
                        <a:t> </a:t>
                      </a:r>
                      <a:r>
                        <a:rPr lang="en-US" sz="1300" dirty="0" err="1">
                          <a:latin typeface="Consolas" charset="0"/>
                          <a:ea typeface="Consolas" charset="0"/>
                          <a:cs typeface="Consolas" charset="0"/>
                        </a:rPr>
                        <a:t>Secur</a:t>
                      </a:r>
                      <a:r>
                        <a:rPr lang="en-US" sz="1300" dirty="0">
                          <a:latin typeface="Consolas" charset="0"/>
                          <a:ea typeface="Consolas" charset="0"/>
                          <a:cs typeface="Consolas" charset="0"/>
                        </a:rPr>
                        <a:t>)</a:t>
                      </a:r>
                    </a:p>
                  </a:txBody>
                  <a:tcPr/>
                </a:tc>
                <a:extLst>
                  <a:ext uri="{0D108BD9-81ED-4DB2-BD59-A6C34878D82A}">
                    <a16:rowId xmlns:a16="http://schemas.microsoft.com/office/drawing/2014/main" val="10004"/>
                  </a:ext>
                </a:extLst>
              </a:tr>
              <a:tr h="254088">
                <a:tc>
                  <a:txBody>
                    <a:bodyPr/>
                    <a:lstStyle/>
                    <a:p>
                      <a:pPr algn="ctr"/>
                      <a:r>
                        <a:rPr lang="en-US" sz="1400" dirty="0">
                          <a:latin typeface="Consolas" charset="0"/>
                          <a:ea typeface="Consolas" charset="0"/>
                          <a:cs typeface="Consolas" charset="0"/>
                        </a:rPr>
                        <a:t>0x6f4c2049 (I Lo)</a:t>
                      </a:r>
                    </a:p>
                  </a:txBody>
                  <a:tcPr/>
                </a:tc>
                <a:extLst>
                  <a:ext uri="{0D108BD9-81ED-4DB2-BD59-A6C34878D82A}">
                    <a16:rowId xmlns:a16="http://schemas.microsoft.com/office/drawing/2014/main" val="10005"/>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6"/>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7"/>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8"/>
                  </a:ext>
                </a:extLst>
              </a:tr>
              <a:tr h="254088">
                <a:tc>
                  <a:txBody>
                    <a:bodyPr/>
                    <a:lstStyle/>
                    <a:p>
                      <a:pPr algn="ctr"/>
                      <a:r>
                        <a:rPr lang="en-US" sz="1400" dirty="0">
                          <a:latin typeface="Consolas" charset="0"/>
                          <a:ea typeface="Consolas" charset="0"/>
                          <a:cs typeface="Consolas" charset="0"/>
                        </a:rPr>
                        <a:t>0x7fff</a:t>
                      </a:r>
                    </a:p>
                  </a:txBody>
                  <a:tcPr/>
                </a:tc>
                <a:extLst>
                  <a:ext uri="{0D108BD9-81ED-4DB2-BD59-A6C34878D82A}">
                    <a16:rowId xmlns:a16="http://schemas.microsoft.com/office/drawing/2014/main" val="10009"/>
                  </a:ext>
                </a:extLst>
              </a:tr>
              <a:tr h="254088">
                <a:tc>
                  <a:txBody>
                    <a:bodyPr/>
                    <a:lstStyle/>
                    <a:p>
                      <a:pPr algn="ctr"/>
                      <a:r>
                        <a:rPr lang="en-US" sz="1400" dirty="0">
                          <a:latin typeface="Consolas" charset="0"/>
                          <a:ea typeface="Consolas" charset="0"/>
                          <a:cs typeface="Consolas" charset="0"/>
                        </a:rPr>
                        <a:t>0xffffe180</a:t>
                      </a:r>
                    </a:p>
                  </a:txBody>
                  <a:tcPr/>
                </a:tc>
                <a:extLst>
                  <a:ext uri="{0D108BD9-81ED-4DB2-BD59-A6C34878D82A}">
                    <a16:rowId xmlns:a16="http://schemas.microsoft.com/office/drawing/2014/main" val="10010"/>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1"/>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2"/>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3"/>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84</a:t>
            </a:fld>
            <a:endParaRPr lang="en-US"/>
          </a:p>
        </p:txBody>
      </p:sp>
      <p:sp>
        <p:nvSpPr>
          <p:cNvPr id="17" name="Content Placeholder 2"/>
          <p:cNvSpPr txBox="1">
            <a:spLocks/>
          </p:cNvSpPr>
          <p:nvPr/>
        </p:nvSpPr>
        <p:spPr>
          <a:xfrm>
            <a:off x="5657723" y="0"/>
            <a:ext cx="6225066" cy="7386298"/>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,0x20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r>
              <a:rPr lang="en-US" sz="1500" dirty="0" err="1">
                <a:solidFill>
                  <a:schemeClr val="tx2"/>
                </a:solidFill>
                <a:latin typeface="Consolas" charset="0"/>
                <a:ea typeface="Consolas" charset="0"/>
                <a:cs typeface="Consolas" charset="0"/>
              </a:rPr>
              <a:t>rdi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rsi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rdx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550 &lt;</a:t>
            </a:r>
            <a:r>
              <a:rPr lang="en-US" sz="1500" dirty="0" err="1">
                <a:solidFill>
                  <a:schemeClr val="accent2"/>
                </a:solidFill>
                <a:latin typeface="Consolas" charset="0"/>
                <a:ea typeface="Consolas" charset="0"/>
                <a:cs typeface="Consolas" charset="0"/>
              </a:rPr>
              <a:t>strcpy</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nop</a:t>
            </a:r>
            <a:endParaRPr lang="en-US" sz="1500" dirty="0">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a:p>
            <a:pPr marL="0" indent="0">
              <a:lnSpc>
                <a:spcPct val="80000"/>
              </a:lnSpc>
              <a:buNone/>
            </a:pPr>
            <a:r>
              <a:rPr lang="en-US" sz="1500" dirty="0">
                <a:solidFill>
                  <a:schemeClr val="accent2"/>
                </a:solidFill>
                <a:latin typeface="Consolas" charset="0"/>
                <a:ea typeface="Consolas" charset="0"/>
                <a:cs typeface="Consolas" charset="0"/>
              </a:rPr>
              <a:t>main</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DWORD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r>
              <a:rPr lang="en-US" sz="1500" dirty="0" err="1">
                <a:solidFill>
                  <a:schemeClr val="tx2"/>
                </a:solidFill>
                <a:latin typeface="Consolas" charset="0"/>
                <a:ea typeface="Consolas" charset="0"/>
                <a:cs typeface="Consolas" charset="0"/>
              </a:rPr>
              <a:t>edi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r>
              <a:rPr lang="en-US" sz="1500" dirty="0" err="1">
                <a:solidFill>
                  <a:schemeClr val="tx2"/>
                </a:solidFill>
                <a:latin typeface="Consolas" charset="0"/>
                <a:ea typeface="Consolas" charset="0"/>
                <a:cs typeface="Consolas" charset="0"/>
              </a:rPr>
              <a:t>rsi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add </a:t>
            </a:r>
            <a:r>
              <a:rPr lang="en-US" sz="1500" dirty="0">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,0x8</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68a &lt;</a:t>
            </a: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rdi</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rip</a:t>
            </a:r>
            <a:r>
              <a:rPr lang="en-US" sz="1500" dirty="0">
                <a:latin typeface="Consolas" charset="0"/>
                <a:ea typeface="Consolas" charset="0"/>
                <a:cs typeface="Consolas" charset="0"/>
              </a:rPr>
              <a:t>+0x9f]</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call 560 &lt;</a:t>
            </a:r>
            <a:r>
              <a:rPr lang="en-US" sz="1500" dirty="0" err="1">
                <a:solidFill>
                  <a:schemeClr val="accent2"/>
                </a:solidFill>
                <a:latin typeface="Consolas" charset="0"/>
                <a:ea typeface="Consolas" charset="0"/>
                <a:cs typeface="Consolas" charset="0"/>
              </a:rPr>
              <a:t>printf</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p:txBody>
      </p:sp>
      <p:sp>
        <p:nvSpPr>
          <p:cNvPr id="13" name="Right Arrow 12"/>
          <p:cNvSpPr/>
          <p:nvPr/>
        </p:nvSpPr>
        <p:spPr>
          <a:xfrm>
            <a:off x="5379116" y="2410855"/>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graphicFrame>
        <p:nvGraphicFramePr>
          <p:cNvPr id="20" name="Table 19">
            <a:extLst>
              <a:ext uri="{FF2B5EF4-FFF2-40B4-BE49-F238E27FC236}">
                <a16:creationId xmlns:a16="http://schemas.microsoft.com/office/drawing/2014/main" id="{5C3C3E4F-65A2-E648-ABE6-913BA9C88F9E}"/>
              </a:ext>
            </a:extLst>
          </p:cNvPr>
          <p:cNvGraphicFramePr>
            <a:graphicFrameLocks noGrp="1"/>
          </p:cNvGraphicFramePr>
          <p:nvPr/>
        </p:nvGraphicFramePr>
        <p:xfrm>
          <a:off x="45510" y="4483047"/>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0x7fffffffdd5c</a:t>
                      </a: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0x7fffffffe180</a:t>
                      </a: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0x7fffffffe180</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0x7fffffffdd5c</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0x7fffffffdd40</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0x7fffffffdd60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0x5555555546a9</a:t>
                      </a:r>
                    </a:p>
                  </a:txBody>
                  <a:tcPr/>
                </a:tc>
                <a:extLst>
                  <a:ext uri="{0D108BD9-81ED-4DB2-BD59-A6C34878D82A}">
                    <a16:rowId xmlns:a16="http://schemas.microsoft.com/office/drawing/2014/main" val="10004"/>
                  </a:ext>
                </a:extLst>
              </a:tr>
            </a:tbl>
          </a:graphicData>
        </a:graphic>
      </p:graphicFrame>
      <p:sp>
        <p:nvSpPr>
          <p:cNvPr id="21" name="Rectangle 20">
            <a:extLst>
              <a:ext uri="{FF2B5EF4-FFF2-40B4-BE49-F238E27FC236}">
                <a16:creationId xmlns:a16="http://schemas.microsoft.com/office/drawing/2014/main" id="{44CE0E5C-6CA5-0B4E-B222-917075BAEA82}"/>
              </a:ext>
            </a:extLst>
          </p:cNvPr>
          <p:cNvSpPr/>
          <p:nvPr/>
        </p:nvSpPr>
        <p:spPr>
          <a:xfrm>
            <a:off x="6524017" y="6356352"/>
            <a:ext cx="511265"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3" name="TextBox 2">
            <a:extLst>
              <a:ext uri="{FF2B5EF4-FFF2-40B4-BE49-F238E27FC236}">
                <a16:creationId xmlns:a16="http://schemas.microsoft.com/office/drawing/2014/main" id="{4E4A9DD0-C22E-4E47-935B-863AB70F42E7}"/>
              </a:ext>
            </a:extLst>
          </p:cNvPr>
          <p:cNvSpPr txBox="1"/>
          <p:nvPr/>
        </p:nvSpPr>
        <p:spPr>
          <a:xfrm>
            <a:off x="6485460" y="6581001"/>
            <a:ext cx="3443229" cy="276999"/>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a.out</a:t>
            </a:r>
            <a:r>
              <a:rPr lang="en-US" sz="1200" dirty="0">
                <a:latin typeface="Consolas" panose="020B0609020204030204" pitchFamily="49" charset="0"/>
                <a:cs typeface="Consolas" panose="020B0609020204030204" pitchFamily="49" charset="0"/>
              </a:rPr>
              <a:t> "I Love Security!!!"</a:t>
            </a:r>
          </a:p>
        </p:txBody>
      </p:sp>
      <p:sp>
        <p:nvSpPr>
          <p:cNvPr id="11" name="TextBox 10">
            <a:extLst>
              <a:ext uri="{FF2B5EF4-FFF2-40B4-BE49-F238E27FC236}">
                <a16:creationId xmlns:a16="http://schemas.microsoft.com/office/drawing/2014/main" id="{227A5138-E976-7B47-BCA0-E2E373BE881C}"/>
              </a:ext>
            </a:extLst>
          </p:cNvPr>
          <p:cNvSpPr txBox="1"/>
          <p:nvPr/>
        </p:nvSpPr>
        <p:spPr>
          <a:xfrm>
            <a:off x="3036058" y="-78083"/>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0x7f..fdd88</a:t>
            </a:r>
          </a:p>
        </p:txBody>
      </p:sp>
      <p:sp>
        <p:nvSpPr>
          <p:cNvPr id="12" name="TextBox 11">
            <a:extLst>
              <a:ext uri="{FF2B5EF4-FFF2-40B4-BE49-F238E27FC236}">
                <a16:creationId xmlns:a16="http://schemas.microsoft.com/office/drawing/2014/main" id="{2D5CB6C3-271F-1942-A121-0DCD718FA33E}"/>
              </a:ext>
            </a:extLst>
          </p:cNvPr>
          <p:cNvSpPr txBox="1"/>
          <p:nvPr/>
        </p:nvSpPr>
        <p:spPr>
          <a:xfrm>
            <a:off x="3036057" y="19115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0x7f..fdd80</a:t>
            </a:r>
          </a:p>
        </p:txBody>
      </p:sp>
      <p:sp>
        <p:nvSpPr>
          <p:cNvPr id="14" name="Right Arrow 13">
            <a:extLst>
              <a:ext uri="{FF2B5EF4-FFF2-40B4-BE49-F238E27FC236}">
                <a16:creationId xmlns:a16="http://schemas.microsoft.com/office/drawing/2014/main" id="{23B13505-5E97-9141-8DF7-06118AC9BF3D}"/>
              </a:ext>
            </a:extLst>
          </p:cNvPr>
          <p:cNvSpPr/>
          <p:nvPr/>
        </p:nvSpPr>
        <p:spPr>
          <a:xfrm>
            <a:off x="73862" y="402720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5" name="TextBox 14">
            <a:extLst>
              <a:ext uri="{FF2B5EF4-FFF2-40B4-BE49-F238E27FC236}">
                <a16:creationId xmlns:a16="http://schemas.microsoft.com/office/drawing/2014/main" id="{924BF496-C6C8-224E-AE95-A9A131EC51B4}"/>
              </a:ext>
            </a:extLst>
          </p:cNvPr>
          <p:cNvSpPr txBox="1"/>
          <p:nvPr/>
        </p:nvSpPr>
        <p:spPr>
          <a:xfrm>
            <a:off x="3036056" y="823617"/>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16" name="TextBox 15">
            <a:extLst>
              <a:ext uri="{FF2B5EF4-FFF2-40B4-BE49-F238E27FC236}">
                <a16:creationId xmlns:a16="http://schemas.microsoft.com/office/drawing/2014/main" id="{DECDC5E3-C732-0A49-803A-08E52871FE9A}"/>
              </a:ext>
            </a:extLst>
          </p:cNvPr>
          <p:cNvSpPr txBox="1"/>
          <p:nvPr/>
        </p:nvSpPr>
        <p:spPr>
          <a:xfrm>
            <a:off x="3036056" y="50738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0x7f..fdd74</a:t>
            </a:r>
          </a:p>
        </p:txBody>
      </p:sp>
      <p:sp>
        <p:nvSpPr>
          <p:cNvPr id="19" name="TextBox 18">
            <a:extLst>
              <a:ext uri="{FF2B5EF4-FFF2-40B4-BE49-F238E27FC236}">
                <a16:creationId xmlns:a16="http://schemas.microsoft.com/office/drawing/2014/main" id="{8CB35A30-E1C6-8E45-83F3-36F4B3CDA71B}"/>
              </a:ext>
            </a:extLst>
          </p:cNvPr>
          <p:cNvSpPr txBox="1"/>
          <p:nvPr/>
        </p:nvSpPr>
        <p:spPr>
          <a:xfrm>
            <a:off x="3036055" y="1112866"/>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0x7f..fdd68</a:t>
            </a:r>
          </a:p>
        </p:txBody>
      </p:sp>
      <p:sp>
        <p:nvSpPr>
          <p:cNvPr id="23" name="TextBox 22">
            <a:extLst>
              <a:ext uri="{FF2B5EF4-FFF2-40B4-BE49-F238E27FC236}">
                <a16:creationId xmlns:a16="http://schemas.microsoft.com/office/drawing/2014/main" id="{A3B0D9CF-53BB-8A45-BDF4-B6357A441169}"/>
              </a:ext>
            </a:extLst>
          </p:cNvPr>
          <p:cNvSpPr txBox="1"/>
          <p:nvPr/>
        </p:nvSpPr>
        <p:spPr>
          <a:xfrm>
            <a:off x="3036054" y="141906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0x7f..fdd60</a:t>
            </a:r>
          </a:p>
        </p:txBody>
      </p:sp>
      <p:sp>
        <p:nvSpPr>
          <p:cNvPr id="18" name="TextBox 17">
            <a:extLst>
              <a:ext uri="{FF2B5EF4-FFF2-40B4-BE49-F238E27FC236}">
                <a16:creationId xmlns:a16="http://schemas.microsoft.com/office/drawing/2014/main" id="{949F653D-6689-554C-82B7-01E5BE4CCBFE}"/>
              </a:ext>
            </a:extLst>
          </p:cNvPr>
          <p:cNvSpPr txBox="1"/>
          <p:nvPr/>
        </p:nvSpPr>
        <p:spPr>
          <a:xfrm>
            <a:off x="3036053" y="386806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0x7f..fdd40</a:t>
            </a:r>
          </a:p>
        </p:txBody>
      </p:sp>
      <p:sp>
        <p:nvSpPr>
          <p:cNvPr id="24" name="TextBox 23">
            <a:extLst>
              <a:ext uri="{FF2B5EF4-FFF2-40B4-BE49-F238E27FC236}">
                <a16:creationId xmlns:a16="http://schemas.microsoft.com/office/drawing/2014/main" id="{0E649CFC-3468-1545-9EAA-98446C0FD0B5}"/>
              </a:ext>
            </a:extLst>
          </p:cNvPr>
          <p:cNvSpPr txBox="1"/>
          <p:nvPr/>
        </p:nvSpPr>
        <p:spPr>
          <a:xfrm>
            <a:off x="3036053" y="173528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0x7f..fdd5c</a:t>
            </a:r>
          </a:p>
        </p:txBody>
      </p:sp>
      <p:sp>
        <p:nvSpPr>
          <p:cNvPr id="25" name="TextBox 24">
            <a:extLst>
              <a:ext uri="{FF2B5EF4-FFF2-40B4-BE49-F238E27FC236}">
                <a16:creationId xmlns:a16="http://schemas.microsoft.com/office/drawing/2014/main" id="{AA35C531-6A95-144D-BC22-351BC64581BC}"/>
              </a:ext>
            </a:extLst>
          </p:cNvPr>
          <p:cNvSpPr txBox="1"/>
          <p:nvPr/>
        </p:nvSpPr>
        <p:spPr>
          <a:xfrm>
            <a:off x="3036053" y="2048121"/>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0x7f..fdd58</a:t>
            </a:r>
          </a:p>
        </p:txBody>
      </p:sp>
      <p:sp>
        <p:nvSpPr>
          <p:cNvPr id="26" name="TextBox 25">
            <a:extLst>
              <a:ext uri="{FF2B5EF4-FFF2-40B4-BE49-F238E27FC236}">
                <a16:creationId xmlns:a16="http://schemas.microsoft.com/office/drawing/2014/main" id="{BCB6BE2A-C24B-3445-B8BB-C9FC9AD905E7}"/>
              </a:ext>
            </a:extLst>
          </p:cNvPr>
          <p:cNvSpPr txBox="1"/>
          <p:nvPr/>
        </p:nvSpPr>
        <p:spPr>
          <a:xfrm>
            <a:off x="3036052" y="2330077"/>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0x7f..fdd54</a:t>
            </a:r>
          </a:p>
        </p:txBody>
      </p:sp>
      <p:sp>
        <p:nvSpPr>
          <p:cNvPr id="27" name="TextBox 26">
            <a:extLst>
              <a:ext uri="{FF2B5EF4-FFF2-40B4-BE49-F238E27FC236}">
                <a16:creationId xmlns:a16="http://schemas.microsoft.com/office/drawing/2014/main" id="{533A6D4C-BBB7-4F48-8434-77FA1E4848FE}"/>
              </a:ext>
            </a:extLst>
          </p:cNvPr>
          <p:cNvSpPr txBox="1"/>
          <p:nvPr/>
        </p:nvSpPr>
        <p:spPr>
          <a:xfrm>
            <a:off x="3036051" y="264290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0x7f..fdd50</a:t>
            </a:r>
          </a:p>
        </p:txBody>
      </p:sp>
      <p:sp>
        <p:nvSpPr>
          <p:cNvPr id="28" name="TextBox 27">
            <a:extLst>
              <a:ext uri="{FF2B5EF4-FFF2-40B4-BE49-F238E27FC236}">
                <a16:creationId xmlns:a16="http://schemas.microsoft.com/office/drawing/2014/main" id="{695C0ABD-DB03-BC4E-AE3A-6424DF186BD0}"/>
              </a:ext>
            </a:extLst>
          </p:cNvPr>
          <p:cNvSpPr txBox="1"/>
          <p:nvPr/>
        </p:nvSpPr>
        <p:spPr>
          <a:xfrm>
            <a:off x="3036050" y="2945125"/>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0x7f..fdd4c</a:t>
            </a:r>
          </a:p>
        </p:txBody>
      </p:sp>
      <p:sp>
        <p:nvSpPr>
          <p:cNvPr id="29" name="TextBox 28">
            <a:extLst>
              <a:ext uri="{FF2B5EF4-FFF2-40B4-BE49-F238E27FC236}">
                <a16:creationId xmlns:a16="http://schemas.microsoft.com/office/drawing/2014/main" id="{866C1DEC-8CA3-254A-B3CA-8BA858162CA3}"/>
              </a:ext>
            </a:extLst>
          </p:cNvPr>
          <p:cNvSpPr txBox="1"/>
          <p:nvPr/>
        </p:nvSpPr>
        <p:spPr>
          <a:xfrm>
            <a:off x="3036050" y="3255092"/>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0x7f..fdd48</a:t>
            </a:r>
          </a:p>
        </p:txBody>
      </p:sp>
      <p:sp>
        <p:nvSpPr>
          <p:cNvPr id="30" name="TextBox 29">
            <a:extLst>
              <a:ext uri="{FF2B5EF4-FFF2-40B4-BE49-F238E27FC236}">
                <a16:creationId xmlns:a16="http://schemas.microsoft.com/office/drawing/2014/main" id="{7E010B44-9E99-3241-B96A-1A972902B2C8}"/>
              </a:ext>
            </a:extLst>
          </p:cNvPr>
          <p:cNvSpPr txBox="1"/>
          <p:nvPr/>
        </p:nvSpPr>
        <p:spPr>
          <a:xfrm>
            <a:off x="3036050" y="355730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0x7f..fdd44</a:t>
            </a:r>
          </a:p>
        </p:txBody>
      </p:sp>
      <p:sp>
        <p:nvSpPr>
          <p:cNvPr id="31" name="Right Arrow 30">
            <a:extLst>
              <a:ext uri="{FF2B5EF4-FFF2-40B4-BE49-F238E27FC236}">
                <a16:creationId xmlns:a16="http://schemas.microsoft.com/office/drawing/2014/main" id="{50DC8E77-77F0-E848-9C37-9F65B8552A0D}"/>
              </a:ext>
            </a:extLst>
          </p:cNvPr>
          <p:cNvSpPr/>
          <p:nvPr/>
        </p:nvSpPr>
        <p:spPr>
          <a:xfrm>
            <a:off x="73862" y="158086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Tree>
    <p:extLst>
      <p:ext uri="{BB962C8B-B14F-4D97-AF65-F5344CB8AC3E}">
        <p14:creationId xmlns:p14="http://schemas.microsoft.com/office/powerpoint/2010/main" val="315434389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8AF04BE-32EE-6248-8609-7F4A06399501}"/>
              </a:ext>
            </a:extLst>
          </p:cNvPr>
          <p:cNvSpPr/>
          <p:nvPr/>
        </p:nvSpPr>
        <p:spPr>
          <a:xfrm>
            <a:off x="224039" y="6356352"/>
            <a:ext cx="2677781"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graphicFrame>
        <p:nvGraphicFramePr>
          <p:cNvPr id="5" name="Content Placeholder 4"/>
          <p:cNvGraphicFramePr>
            <a:graphicFrameLocks noGrp="1"/>
          </p:cNvGraphicFramePr>
          <p:nvPr>
            <p:ph idx="1"/>
          </p:nvPr>
        </p:nvGraphicFramePr>
        <p:xfrm>
          <a:off x="479672" y="93884"/>
          <a:ext cx="2831284" cy="425196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254088">
                <a:tc>
                  <a:txBody>
                    <a:bodyPr/>
                    <a:lstStyle/>
                    <a:p>
                      <a:pPr algn="ctr"/>
                      <a:r>
                        <a:rPr lang="en-US" sz="1400" dirty="0">
                          <a:latin typeface="Consolas" charset="0"/>
                          <a:ea typeface="Consolas" charset="0"/>
                          <a:cs typeface="Consolas" charset="0"/>
                        </a:rPr>
                        <a:t>0x5555555546f0</a:t>
                      </a:r>
                    </a:p>
                  </a:txBody>
                  <a:tcPr/>
                </a:tc>
                <a:extLst>
                  <a:ext uri="{0D108BD9-81ED-4DB2-BD59-A6C34878D82A}">
                    <a16:rowId xmlns:a16="http://schemas.microsoft.com/office/drawing/2014/main" val="10000"/>
                  </a:ext>
                </a:extLst>
              </a:tr>
              <a:tr h="254088">
                <a:tc>
                  <a:txBody>
                    <a:bodyPr/>
                    <a:lstStyle/>
                    <a:p>
                      <a:pPr algn="ctr"/>
                      <a:r>
                        <a:rPr lang="en-US" sz="1400" dirty="0">
                          <a:latin typeface="Consolas" charset="0"/>
                          <a:ea typeface="Consolas" charset="0"/>
                          <a:cs typeface="Consolas" charset="0"/>
                        </a:rPr>
                        <a:t>0x2</a:t>
                      </a:r>
                    </a:p>
                  </a:txBody>
                  <a:tcPr/>
                </a:tc>
                <a:extLst>
                  <a:ext uri="{0D108BD9-81ED-4DB2-BD59-A6C34878D82A}">
                    <a16:rowId xmlns:a16="http://schemas.microsoft.com/office/drawing/2014/main" val="10001"/>
                  </a:ext>
                </a:extLst>
              </a:tr>
              <a:tr h="254088">
                <a:tc>
                  <a:txBody>
                    <a:bodyPr/>
                    <a:lstStyle/>
                    <a:p>
                      <a:pPr algn="ctr"/>
                      <a:r>
                        <a:rPr lang="en-US" sz="1400" dirty="0">
                          <a:latin typeface="Consolas" charset="0"/>
                          <a:ea typeface="Consolas" charset="0"/>
                          <a:cs typeface="Consolas" charset="0"/>
                        </a:rPr>
                        <a:t>0x7fffffffde68</a:t>
                      </a:r>
                    </a:p>
                  </a:txBody>
                  <a:tcPr/>
                </a:tc>
                <a:extLst>
                  <a:ext uri="{0D108BD9-81ED-4DB2-BD59-A6C34878D82A}">
                    <a16:rowId xmlns:a16="http://schemas.microsoft.com/office/drawing/2014/main" val="10002"/>
                  </a:ext>
                </a:extLst>
              </a:tr>
              <a:tr h="254088">
                <a:tc>
                  <a:txBody>
                    <a:bodyPr/>
                    <a:lstStyle/>
                    <a:p>
                      <a:pPr algn="ctr"/>
                      <a:r>
                        <a:rPr lang="en-US" sz="1400" dirty="0">
                          <a:latin typeface="Consolas" charset="0"/>
                          <a:ea typeface="Consolas" charset="0"/>
                          <a:cs typeface="Consolas" charset="0"/>
                        </a:rPr>
                        <a:t>0x212121797469 (</a:t>
                      </a:r>
                      <a:r>
                        <a:rPr lang="en-US" sz="1400" dirty="0" err="1">
                          <a:latin typeface="Consolas" charset="0"/>
                          <a:ea typeface="Consolas" charset="0"/>
                          <a:cs typeface="Consolas" charset="0"/>
                        </a:rPr>
                        <a:t>ity</a:t>
                      </a:r>
                      <a:r>
                        <a:rPr lang="en-US" sz="1400" dirty="0">
                          <a:latin typeface="Consolas" charset="0"/>
                          <a:ea typeface="Consolas" charset="0"/>
                          <a:cs typeface="Consolas" charset="0"/>
                        </a:rPr>
                        <a:t>!!!)</a:t>
                      </a:r>
                    </a:p>
                  </a:txBody>
                  <a:tcPr/>
                </a:tc>
                <a:extLst>
                  <a:ext uri="{0D108BD9-81ED-4DB2-BD59-A6C34878D82A}">
                    <a16:rowId xmlns:a16="http://schemas.microsoft.com/office/drawing/2014/main" val="10003"/>
                  </a:ext>
                </a:extLst>
              </a:tr>
              <a:tr h="254088">
                <a:tc>
                  <a:txBody>
                    <a:bodyPr/>
                    <a:lstStyle/>
                    <a:p>
                      <a:pPr algn="ctr"/>
                      <a:r>
                        <a:rPr lang="en-US" sz="1300" dirty="0">
                          <a:latin typeface="Consolas" charset="0"/>
                          <a:ea typeface="Consolas" charset="0"/>
                          <a:cs typeface="Consolas" charset="0"/>
                        </a:rPr>
                        <a:t>0x7275636553206576 (</a:t>
                      </a:r>
                      <a:r>
                        <a:rPr lang="en-US" sz="1300" dirty="0" err="1">
                          <a:latin typeface="Consolas" charset="0"/>
                          <a:ea typeface="Consolas" charset="0"/>
                          <a:cs typeface="Consolas" charset="0"/>
                        </a:rPr>
                        <a:t>ve</a:t>
                      </a:r>
                      <a:r>
                        <a:rPr lang="en-US" sz="1300" dirty="0">
                          <a:latin typeface="Consolas" charset="0"/>
                          <a:ea typeface="Consolas" charset="0"/>
                          <a:cs typeface="Consolas" charset="0"/>
                        </a:rPr>
                        <a:t> </a:t>
                      </a:r>
                      <a:r>
                        <a:rPr lang="en-US" sz="1300" dirty="0" err="1">
                          <a:latin typeface="Consolas" charset="0"/>
                          <a:ea typeface="Consolas" charset="0"/>
                          <a:cs typeface="Consolas" charset="0"/>
                        </a:rPr>
                        <a:t>Secur</a:t>
                      </a:r>
                      <a:r>
                        <a:rPr lang="en-US" sz="1300" dirty="0">
                          <a:latin typeface="Consolas" charset="0"/>
                          <a:ea typeface="Consolas" charset="0"/>
                          <a:cs typeface="Consolas" charset="0"/>
                        </a:rPr>
                        <a:t>)</a:t>
                      </a:r>
                    </a:p>
                  </a:txBody>
                  <a:tcPr/>
                </a:tc>
                <a:extLst>
                  <a:ext uri="{0D108BD9-81ED-4DB2-BD59-A6C34878D82A}">
                    <a16:rowId xmlns:a16="http://schemas.microsoft.com/office/drawing/2014/main" val="10004"/>
                  </a:ext>
                </a:extLst>
              </a:tr>
              <a:tr h="254088">
                <a:tc>
                  <a:txBody>
                    <a:bodyPr/>
                    <a:lstStyle/>
                    <a:p>
                      <a:pPr algn="ctr"/>
                      <a:r>
                        <a:rPr lang="en-US" sz="1400" dirty="0">
                          <a:latin typeface="Consolas" charset="0"/>
                          <a:ea typeface="Consolas" charset="0"/>
                          <a:cs typeface="Consolas" charset="0"/>
                        </a:rPr>
                        <a:t>0x6f4c2049 (I Lo)</a:t>
                      </a:r>
                    </a:p>
                  </a:txBody>
                  <a:tcPr/>
                </a:tc>
                <a:extLst>
                  <a:ext uri="{0D108BD9-81ED-4DB2-BD59-A6C34878D82A}">
                    <a16:rowId xmlns:a16="http://schemas.microsoft.com/office/drawing/2014/main" val="10005"/>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6"/>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7"/>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8"/>
                  </a:ext>
                </a:extLst>
              </a:tr>
              <a:tr h="254088">
                <a:tc>
                  <a:txBody>
                    <a:bodyPr/>
                    <a:lstStyle/>
                    <a:p>
                      <a:pPr algn="ctr"/>
                      <a:r>
                        <a:rPr lang="en-US" sz="1400" dirty="0">
                          <a:latin typeface="Consolas" charset="0"/>
                          <a:ea typeface="Consolas" charset="0"/>
                          <a:cs typeface="Consolas" charset="0"/>
                        </a:rPr>
                        <a:t>0x7fff</a:t>
                      </a:r>
                    </a:p>
                  </a:txBody>
                  <a:tcPr/>
                </a:tc>
                <a:extLst>
                  <a:ext uri="{0D108BD9-81ED-4DB2-BD59-A6C34878D82A}">
                    <a16:rowId xmlns:a16="http://schemas.microsoft.com/office/drawing/2014/main" val="10009"/>
                  </a:ext>
                </a:extLst>
              </a:tr>
              <a:tr h="254088">
                <a:tc>
                  <a:txBody>
                    <a:bodyPr/>
                    <a:lstStyle/>
                    <a:p>
                      <a:pPr algn="ctr"/>
                      <a:r>
                        <a:rPr lang="en-US" sz="1400" dirty="0">
                          <a:latin typeface="Consolas" charset="0"/>
                          <a:ea typeface="Consolas" charset="0"/>
                          <a:cs typeface="Consolas" charset="0"/>
                        </a:rPr>
                        <a:t>0xffffe180</a:t>
                      </a:r>
                    </a:p>
                  </a:txBody>
                  <a:tcPr/>
                </a:tc>
                <a:extLst>
                  <a:ext uri="{0D108BD9-81ED-4DB2-BD59-A6C34878D82A}">
                    <a16:rowId xmlns:a16="http://schemas.microsoft.com/office/drawing/2014/main" val="10010"/>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1"/>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2"/>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3"/>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85</a:t>
            </a:fld>
            <a:endParaRPr lang="en-US"/>
          </a:p>
        </p:txBody>
      </p:sp>
      <p:sp>
        <p:nvSpPr>
          <p:cNvPr id="17" name="Content Placeholder 2"/>
          <p:cNvSpPr txBox="1">
            <a:spLocks/>
          </p:cNvSpPr>
          <p:nvPr/>
        </p:nvSpPr>
        <p:spPr>
          <a:xfrm>
            <a:off x="5657723" y="0"/>
            <a:ext cx="6225066" cy="7386298"/>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,0x20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r>
              <a:rPr lang="en-US" sz="1500" dirty="0" err="1">
                <a:solidFill>
                  <a:schemeClr val="tx2"/>
                </a:solidFill>
                <a:latin typeface="Consolas" charset="0"/>
                <a:ea typeface="Consolas" charset="0"/>
                <a:cs typeface="Consolas" charset="0"/>
              </a:rPr>
              <a:t>rdi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rsi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rdx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550 &lt;</a:t>
            </a:r>
            <a:r>
              <a:rPr lang="en-US" sz="1500" dirty="0" err="1">
                <a:solidFill>
                  <a:schemeClr val="accent2"/>
                </a:solidFill>
                <a:latin typeface="Consolas" charset="0"/>
                <a:ea typeface="Consolas" charset="0"/>
                <a:cs typeface="Consolas" charset="0"/>
              </a:rPr>
              <a:t>strcpy</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nop</a:t>
            </a:r>
            <a:endParaRPr lang="en-US" sz="1500" dirty="0">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a:p>
            <a:pPr marL="0" indent="0">
              <a:lnSpc>
                <a:spcPct val="80000"/>
              </a:lnSpc>
              <a:buNone/>
            </a:pPr>
            <a:r>
              <a:rPr lang="en-US" sz="1500" dirty="0">
                <a:solidFill>
                  <a:schemeClr val="accent2"/>
                </a:solidFill>
                <a:latin typeface="Consolas" charset="0"/>
                <a:ea typeface="Consolas" charset="0"/>
                <a:cs typeface="Consolas" charset="0"/>
              </a:rPr>
              <a:t>main</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DWORD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r>
              <a:rPr lang="en-US" sz="1500" dirty="0" err="1">
                <a:solidFill>
                  <a:schemeClr val="tx2"/>
                </a:solidFill>
                <a:latin typeface="Consolas" charset="0"/>
                <a:ea typeface="Consolas" charset="0"/>
                <a:cs typeface="Consolas" charset="0"/>
              </a:rPr>
              <a:t>edi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r>
              <a:rPr lang="en-US" sz="1500" dirty="0" err="1">
                <a:solidFill>
                  <a:schemeClr val="tx2"/>
                </a:solidFill>
                <a:latin typeface="Consolas" charset="0"/>
                <a:ea typeface="Consolas" charset="0"/>
                <a:cs typeface="Consolas" charset="0"/>
              </a:rPr>
              <a:t>rsi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add </a:t>
            </a:r>
            <a:r>
              <a:rPr lang="en-US" sz="1500" dirty="0">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,0x8</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68a &lt;</a:t>
            </a: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rdi</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rip</a:t>
            </a:r>
            <a:r>
              <a:rPr lang="en-US" sz="1500" dirty="0">
                <a:latin typeface="Consolas" charset="0"/>
                <a:ea typeface="Consolas" charset="0"/>
                <a:cs typeface="Consolas" charset="0"/>
              </a:rPr>
              <a:t>+0x9f]</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call 560 &lt;</a:t>
            </a:r>
            <a:r>
              <a:rPr lang="en-US" sz="1500" dirty="0" err="1">
                <a:solidFill>
                  <a:schemeClr val="accent2"/>
                </a:solidFill>
                <a:latin typeface="Consolas" charset="0"/>
                <a:ea typeface="Consolas" charset="0"/>
                <a:cs typeface="Consolas" charset="0"/>
              </a:rPr>
              <a:t>printf</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p:txBody>
      </p:sp>
      <p:sp>
        <p:nvSpPr>
          <p:cNvPr id="13" name="Right Arrow 12"/>
          <p:cNvSpPr/>
          <p:nvPr/>
        </p:nvSpPr>
        <p:spPr>
          <a:xfrm>
            <a:off x="5379116" y="2410855"/>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graphicFrame>
        <p:nvGraphicFramePr>
          <p:cNvPr id="20" name="Table 19">
            <a:extLst>
              <a:ext uri="{FF2B5EF4-FFF2-40B4-BE49-F238E27FC236}">
                <a16:creationId xmlns:a16="http://schemas.microsoft.com/office/drawing/2014/main" id="{5C3C3E4F-65A2-E648-ABE6-913BA9C88F9E}"/>
              </a:ext>
            </a:extLst>
          </p:cNvPr>
          <p:cNvGraphicFramePr>
            <a:graphicFrameLocks noGrp="1"/>
          </p:cNvGraphicFramePr>
          <p:nvPr/>
        </p:nvGraphicFramePr>
        <p:xfrm>
          <a:off x="45510" y="4483047"/>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0x7fffffffdd5c</a:t>
                      </a: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0x7fffffffe180</a:t>
                      </a: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0x7fffffffe180</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0x7fffffffdd5c</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0x7fffffffdd40</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0x7fffffffdd60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0x5555555546a9</a:t>
                      </a:r>
                    </a:p>
                  </a:txBody>
                  <a:tcPr/>
                </a:tc>
                <a:extLst>
                  <a:ext uri="{0D108BD9-81ED-4DB2-BD59-A6C34878D82A}">
                    <a16:rowId xmlns:a16="http://schemas.microsoft.com/office/drawing/2014/main" val="10004"/>
                  </a:ext>
                </a:extLst>
              </a:tr>
            </a:tbl>
          </a:graphicData>
        </a:graphic>
      </p:graphicFrame>
      <p:sp>
        <p:nvSpPr>
          <p:cNvPr id="21" name="Rectangle 20">
            <a:extLst>
              <a:ext uri="{FF2B5EF4-FFF2-40B4-BE49-F238E27FC236}">
                <a16:creationId xmlns:a16="http://schemas.microsoft.com/office/drawing/2014/main" id="{44CE0E5C-6CA5-0B4E-B222-917075BAEA82}"/>
              </a:ext>
            </a:extLst>
          </p:cNvPr>
          <p:cNvSpPr/>
          <p:nvPr/>
        </p:nvSpPr>
        <p:spPr>
          <a:xfrm>
            <a:off x="6524017" y="6356352"/>
            <a:ext cx="511265"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3" name="TextBox 2">
            <a:extLst>
              <a:ext uri="{FF2B5EF4-FFF2-40B4-BE49-F238E27FC236}">
                <a16:creationId xmlns:a16="http://schemas.microsoft.com/office/drawing/2014/main" id="{4E4A9DD0-C22E-4E47-935B-863AB70F42E7}"/>
              </a:ext>
            </a:extLst>
          </p:cNvPr>
          <p:cNvSpPr txBox="1"/>
          <p:nvPr/>
        </p:nvSpPr>
        <p:spPr>
          <a:xfrm>
            <a:off x="6485460" y="6581001"/>
            <a:ext cx="3443229" cy="276999"/>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a.out</a:t>
            </a:r>
            <a:r>
              <a:rPr lang="en-US" sz="1200" dirty="0">
                <a:latin typeface="Consolas" panose="020B0609020204030204" pitchFamily="49" charset="0"/>
                <a:cs typeface="Consolas" panose="020B0609020204030204" pitchFamily="49" charset="0"/>
              </a:rPr>
              <a:t> "I Love Security!!!"</a:t>
            </a:r>
          </a:p>
        </p:txBody>
      </p:sp>
      <p:sp>
        <p:nvSpPr>
          <p:cNvPr id="11" name="TextBox 10">
            <a:extLst>
              <a:ext uri="{FF2B5EF4-FFF2-40B4-BE49-F238E27FC236}">
                <a16:creationId xmlns:a16="http://schemas.microsoft.com/office/drawing/2014/main" id="{227A5138-E976-7B47-BCA0-E2E373BE881C}"/>
              </a:ext>
            </a:extLst>
          </p:cNvPr>
          <p:cNvSpPr txBox="1"/>
          <p:nvPr/>
        </p:nvSpPr>
        <p:spPr>
          <a:xfrm>
            <a:off x="3036058" y="-78083"/>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0x7f..fdd88</a:t>
            </a:r>
          </a:p>
        </p:txBody>
      </p:sp>
      <p:sp>
        <p:nvSpPr>
          <p:cNvPr id="12" name="TextBox 11">
            <a:extLst>
              <a:ext uri="{FF2B5EF4-FFF2-40B4-BE49-F238E27FC236}">
                <a16:creationId xmlns:a16="http://schemas.microsoft.com/office/drawing/2014/main" id="{2D5CB6C3-271F-1942-A121-0DCD718FA33E}"/>
              </a:ext>
            </a:extLst>
          </p:cNvPr>
          <p:cNvSpPr txBox="1"/>
          <p:nvPr/>
        </p:nvSpPr>
        <p:spPr>
          <a:xfrm>
            <a:off x="3036057" y="19115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0x7f..fdd80</a:t>
            </a:r>
          </a:p>
        </p:txBody>
      </p:sp>
      <p:sp>
        <p:nvSpPr>
          <p:cNvPr id="14" name="Right Arrow 13">
            <a:extLst>
              <a:ext uri="{FF2B5EF4-FFF2-40B4-BE49-F238E27FC236}">
                <a16:creationId xmlns:a16="http://schemas.microsoft.com/office/drawing/2014/main" id="{23B13505-5E97-9141-8DF7-06118AC9BF3D}"/>
              </a:ext>
            </a:extLst>
          </p:cNvPr>
          <p:cNvSpPr/>
          <p:nvPr/>
        </p:nvSpPr>
        <p:spPr>
          <a:xfrm>
            <a:off x="73862" y="402720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5" name="TextBox 14">
            <a:extLst>
              <a:ext uri="{FF2B5EF4-FFF2-40B4-BE49-F238E27FC236}">
                <a16:creationId xmlns:a16="http://schemas.microsoft.com/office/drawing/2014/main" id="{924BF496-C6C8-224E-AE95-A9A131EC51B4}"/>
              </a:ext>
            </a:extLst>
          </p:cNvPr>
          <p:cNvSpPr txBox="1"/>
          <p:nvPr/>
        </p:nvSpPr>
        <p:spPr>
          <a:xfrm>
            <a:off x="3036056" y="823617"/>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16" name="TextBox 15">
            <a:extLst>
              <a:ext uri="{FF2B5EF4-FFF2-40B4-BE49-F238E27FC236}">
                <a16:creationId xmlns:a16="http://schemas.microsoft.com/office/drawing/2014/main" id="{DECDC5E3-C732-0A49-803A-08E52871FE9A}"/>
              </a:ext>
            </a:extLst>
          </p:cNvPr>
          <p:cNvSpPr txBox="1"/>
          <p:nvPr/>
        </p:nvSpPr>
        <p:spPr>
          <a:xfrm>
            <a:off x="3036056" y="50738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0x7f..fdd74</a:t>
            </a:r>
          </a:p>
        </p:txBody>
      </p:sp>
      <p:sp>
        <p:nvSpPr>
          <p:cNvPr id="19" name="TextBox 18">
            <a:extLst>
              <a:ext uri="{FF2B5EF4-FFF2-40B4-BE49-F238E27FC236}">
                <a16:creationId xmlns:a16="http://schemas.microsoft.com/office/drawing/2014/main" id="{8CB35A30-E1C6-8E45-83F3-36F4B3CDA71B}"/>
              </a:ext>
            </a:extLst>
          </p:cNvPr>
          <p:cNvSpPr txBox="1"/>
          <p:nvPr/>
        </p:nvSpPr>
        <p:spPr>
          <a:xfrm>
            <a:off x="3036055" y="1112866"/>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0x7f..fdd68</a:t>
            </a:r>
          </a:p>
        </p:txBody>
      </p:sp>
      <p:sp>
        <p:nvSpPr>
          <p:cNvPr id="23" name="TextBox 22">
            <a:extLst>
              <a:ext uri="{FF2B5EF4-FFF2-40B4-BE49-F238E27FC236}">
                <a16:creationId xmlns:a16="http://schemas.microsoft.com/office/drawing/2014/main" id="{A3B0D9CF-53BB-8A45-BDF4-B6357A441169}"/>
              </a:ext>
            </a:extLst>
          </p:cNvPr>
          <p:cNvSpPr txBox="1"/>
          <p:nvPr/>
        </p:nvSpPr>
        <p:spPr>
          <a:xfrm>
            <a:off x="3036054" y="141906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0x7f..fdd60</a:t>
            </a:r>
          </a:p>
        </p:txBody>
      </p:sp>
      <p:sp>
        <p:nvSpPr>
          <p:cNvPr id="18" name="TextBox 17">
            <a:extLst>
              <a:ext uri="{FF2B5EF4-FFF2-40B4-BE49-F238E27FC236}">
                <a16:creationId xmlns:a16="http://schemas.microsoft.com/office/drawing/2014/main" id="{949F653D-6689-554C-82B7-01E5BE4CCBFE}"/>
              </a:ext>
            </a:extLst>
          </p:cNvPr>
          <p:cNvSpPr txBox="1"/>
          <p:nvPr/>
        </p:nvSpPr>
        <p:spPr>
          <a:xfrm>
            <a:off x="3036053" y="386806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0x7f..fdd40</a:t>
            </a:r>
          </a:p>
        </p:txBody>
      </p:sp>
      <p:sp>
        <p:nvSpPr>
          <p:cNvPr id="24" name="TextBox 23">
            <a:extLst>
              <a:ext uri="{FF2B5EF4-FFF2-40B4-BE49-F238E27FC236}">
                <a16:creationId xmlns:a16="http://schemas.microsoft.com/office/drawing/2014/main" id="{0E649CFC-3468-1545-9EAA-98446C0FD0B5}"/>
              </a:ext>
            </a:extLst>
          </p:cNvPr>
          <p:cNvSpPr txBox="1"/>
          <p:nvPr/>
        </p:nvSpPr>
        <p:spPr>
          <a:xfrm>
            <a:off x="3036053" y="173528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0x7f..fdd5c</a:t>
            </a:r>
          </a:p>
        </p:txBody>
      </p:sp>
      <p:sp>
        <p:nvSpPr>
          <p:cNvPr id="25" name="TextBox 24">
            <a:extLst>
              <a:ext uri="{FF2B5EF4-FFF2-40B4-BE49-F238E27FC236}">
                <a16:creationId xmlns:a16="http://schemas.microsoft.com/office/drawing/2014/main" id="{AA35C531-6A95-144D-BC22-351BC64581BC}"/>
              </a:ext>
            </a:extLst>
          </p:cNvPr>
          <p:cNvSpPr txBox="1"/>
          <p:nvPr/>
        </p:nvSpPr>
        <p:spPr>
          <a:xfrm>
            <a:off x="3036053" y="2048121"/>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0x7f..fdd58</a:t>
            </a:r>
          </a:p>
        </p:txBody>
      </p:sp>
      <p:sp>
        <p:nvSpPr>
          <p:cNvPr id="26" name="TextBox 25">
            <a:extLst>
              <a:ext uri="{FF2B5EF4-FFF2-40B4-BE49-F238E27FC236}">
                <a16:creationId xmlns:a16="http://schemas.microsoft.com/office/drawing/2014/main" id="{BCB6BE2A-C24B-3445-B8BB-C9FC9AD905E7}"/>
              </a:ext>
            </a:extLst>
          </p:cNvPr>
          <p:cNvSpPr txBox="1"/>
          <p:nvPr/>
        </p:nvSpPr>
        <p:spPr>
          <a:xfrm>
            <a:off x="3036052" y="2330077"/>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0x7f..fdd54</a:t>
            </a:r>
          </a:p>
        </p:txBody>
      </p:sp>
      <p:sp>
        <p:nvSpPr>
          <p:cNvPr id="27" name="TextBox 26">
            <a:extLst>
              <a:ext uri="{FF2B5EF4-FFF2-40B4-BE49-F238E27FC236}">
                <a16:creationId xmlns:a16="http://schemas.microsoft.com/office/drawing/2014/main" id="{533A6D4C-BBB7-4F48-8434-77FA1E4848FE}"/>
              </a:ext>
            </a:extLst>
          </p:cNvPr>
          <p:cNvSpPr txBox="1"/>
          <p:nvPr/>
        </p:nvSpPr>
        <p:spPr>
          <a:xfrm>
            <a:off x="3036051" y="264290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0x7f..fdd50</a:t>
            </a:r>
          </a:p>
        </p:txBody>
      </p:sp>
      <p:sp>
        <p:nvSpPr>
          <p:cNvPr id="28" name="TextBox 27">
            <a:extLst>
              <a:ext uri="{FF2B5EF4-FFF2-40B4-BE49-F238E27FC236}">
                <a16:creationId xmlns:a16="http://schemas.microsoft.com/office/drawing/2014/main" id="{695C0ABD-DB03-BC4E-AE3A-6424DF186BD0}"/>
              </a:ext>
            </a:extLst>
          </p:cNvPr>
          <p:cNvSpPr txBox="1"/>
          <p:nvPr/>
        </p:nvSpPr>
        <p:spPr>
          <a:xfrm>
            <a:off x="3036050" y="2945125"/>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0x7f..fdd4c</a:t>
            </a:r>
          </a:p>
        </p:txBody>
      </p:sp>
      <p:sp>
        <p:nvSpPr>
          <p:cNvPr id="29" name="TextBox 28">
            <a:extLst>
              <a:ext uri="{FF2B5EF4-FFF2-40B4-BE49-F238E27FC236}">
                <a16:creationId xmlns:a16="http://schemas.microsoft.com/office/drawing/2014/main" id="{866C1DEC-8CA3-254A-B3CA-8BA858162CA3}"/>
              </a:ext>
            </a:extLst>
          </p:cNvPr>
          <p:cNvSpPr txBox="1"/>
          <p:nvPr/>
        </p:nvSpPr>
        <p:spPr>
          <a:xfrm>
            <a:off x="3036050" y="3255092"/>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0x7f..fdd48</a:t>
            </a:r>
          </a:p>
        </p:txBody>
      </p:sp>
      <p:sp>
        <p:nvSpPr>
          <p:cNvPr id="30" name="TextBox 29">
            <a:extLst>
              <a:ext uri="{FF2B5EF4-FFF2-40B4-BE49-F238E27FC236}">
                <a16:creationId xmlns:a16="http://schemas.microsoft.com/office/drawing/2014/main" id="{7E010B44-9E99-3241-B96A-1A972902B2C8}"/>
              </a:ext>
            </a:extLst>
          </p:cNvPr>
          <p:cNvSpPr txBox="1"/>
          <p:nvPr/>
        </p:nvSpPr>
        <p:spPr>
          <a:xfrm>
            <a:off x="3036050" y="355730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0x7f..fdd44</a:t>
            </a:r>
          </a:p>
        </p:txBody>
      </p:sp>
      <p:sp>
        <p:nvSpPr>
          <p:cNvPr id="31" name="Right Arrow 30">
            <a:extLst>
              <a:ext uri="{FF2B5EF4-FFF2-40B4-BE49-F238E27FC236}">
                <a16:creationId xmlns:a16="http://schemas.microsoft.com/office/drawing/2014/main" id="{50DC8E77-77F0-E848-9C37-9F65B8552A0D}"/>
              </a:ext>
            </a:extLst>
          </p:cNvPr>
          <p:cNvSpPr/>
          <p:nvPr/>
        </p:nvSpPr>
        <p:spPr>
          <a:xfrm>
            <a:off x="73862" y="158086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Tree>
    <p:extLst>
      <p:ext uri="{BB962C8B-B14F-4D97-AF65-F5344CB8AC3E}">
        <p14:creationId xmlns:p14="http://schemas.microsoft.com/office/powerpoint/2010/main" val="316080584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8AF04BE-32EE-6248-8609-7F4A06399501}"/>
              </a:ext>
            </a:extLst>
          </p:cNvPr>
          <p:cNvSpPr/>
          <p:nvPr/>
        </p:nvSpPr>
        <p:spPr>
          <a:xfrm>
            <a:off x="224039" y="6356352"/>
            <a:ext cx="2677781"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graphicFrame>
        <p:nvGraphicFramePr>
          <p:cNvPr id="5" name="Content Placeholder 4"/>
          <p:cNvGraphicFramePr>
            <a:graphicFrameLocks noGrp="1"/>
          </p:cNvGraphicFramePr>
          <p:nvPr>
            <p:ph idx="1"/>
          </p:nvPr>
        </p:nvGraphicFramePr>
        <p:xfrm>
          <a:off x="479672" y="93884"/>
          <a:ext cx="2831284" cy="425196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254088">
                <a:tc>
                  <a:txBody>
                    <a:bodyPr/>
                    <a:lstStyle/>
                    <a:p>
                      <a:pPr algn="ctr"/>
                      <a:r>
                        <a:rPr lang="en-US" sz="1400" dirty="0">
                          <a:latin typeface="Consolas" charset="0"/>
                          <a:ea typeface="Consolas" charset="0"/>
                          <a:cs typeface="Consolas" charset="0"/>
                        </a:rPr>
                        <a:t>0x5555555546f0</a:t>
                      </a:r>
                    </a:p>
                  </a:txBody>
                  <a:tcPr/>
                </a:tc>
                <a:extLst>
                  <a:ext uri="{0D108BD9-81ED-4DB2-BD59-A6C34878D82A}">
                    <a16:rowId xmlns:a16="http://schemas.microsoft.com/office/drawing/2014/main" val="10000"/>
                  </a:ext>
                </a:extLst>
              </a:tr>
              <a:tr h="254088">
                <a:tc>
                  <a:txBody>
                    <a:bodyPr/>
                    <a:lstStyle/>
                    <a:p>
                      <a:pPr algn="ctr"/>
                      <a:r>
                        <a:rPr lang="en-US" sz="1400" dirty="0">
                          <a:latin typeface="Consolas" charset="0"/>
                          <a:ea typeface="Consolas" charset="0"/>
                          <a:cs typeface="Consolas" charset="0"/>
                        </a:rPr>
                        <a:t>0x2</a:t>
                      </a:r>
                    </a:p>
                  </a:txBody>
                  <a:tcPr/>
                </a:tc>
                <a:extLst>
                  <a:ext uri="{0D108BD9-81ED-4DB2-BD59-A6C34878D82A}">
                    <a16:rowId xmlns:a16="http://schemas.microsoft.com/office/drawing/2014/main" val="10001"/>
                  </a:ext>
                </a:extLst>
              </a:tr>
              <a:tr h="254088">
                <a:tc>
                  <a:txBody>
                    <a:bodyPr/>
                    <a:lstStyle/>
                    <a:p>
                      <a:pPr algn="ctr"/>
                      <a:r>
                        <a:rPr lang="en-US" sz="1400" dirty="0">
                          <a:latin typeface="Consolas" charset="0"/>
                          <a:ea typeface="Consolas" charset="0"/>
                          <a:cs typeface="Consolas" charset="0"/>
                        </a:rPr>
                        <a:t>0x7fffffffde68</a:t>
                      </a:r>
                    </a:p>
                  </a:txBody>
                  <a:tcPr/>
                </a:tc>
                <a:extLst>
                  <a:ext uri="{0D108BD9-81ED-4DB2-BD59-A6C34878D82A}">
                    <a16:rowId xmlns:a16="http://schemas.microsoft.com/office/drawing/2014/main" val="10002"/>
                  </a:ext>
                </a:extLst>
              </a:tr>
              <a:tr h="254088">
                <a:tc>
                  <a:txBody>
                    <a:bodyPr/>
                    <a:lstStyle/>
                    <a:p>
                      <a:pPr algn="ctr"/>
                      <a:r>
                        <a:rPr lang="en-US" sz="1400" dirty="0">
                          <a:latin typeface="Consolas" charset="0"/>
                          <a:ea typeface="Consolas" charset="0"/>
                          <a:cs typeface="Consolas" charset="0"/>
                        </a:rPr>
                        <a:t>0x212121797469 (</a:t>
                      </a:r>
                      <a:r>
                        <a:rPr lang="en-US" sz="1400" dirty="0" err="1">
                          <a:latin typeface="Consolas" charset="0"/>
                          <a:ea typeface="Consolas" charset="0"/>
                          <a:cs typeface="Consolas" charset="0"/>
                        </a:rPr>
                        <a:t>ity</a:t>
                      </a:r>
                      <a:r>
                        <a:rPr lang="en-US" sz="1400" dirty="0">
                          <a:latin typeface="Consolas" charset="0"/>
                          <a:ea typeface="Consolas" charset="0"/>
                          <a:cs typeface="Consolas" charset="0"/>
                        </a:rPr>
                        <a:t>!!!)</a:t>
                      </a:r>
                    </a:p>
                  </a:txBody>
                  <a:tcPr/>
                </a:tc>
                <a:extLst>
                  <a:ext uri="{0D108BD9-81ED-4DB2-BD59-A6C34878D82A}">
                    <a16:rowId xmlns:a16="http://schemas.microsoft.com/office/drawing/2014/main" val="10003"/>
                  </a:ext>
                </a:extLst>
              </a:tr>
              <a:tr h="254088">
                <a:tc>
                  <a:txBody>
                    <a:bodyPr/>
                    <a:lstStyle/>
                    <a:p>
                      <a:pPr algn="ctr"/>
                      <a:r>
                        <a:rPr lang="en-US" sz="1300" dirty="0">
                          <a:latin typeface="Consolas" charset="0"/>
                          <a:ea typeface="Consolas" charset="0"/>
                          <a:cs typeface="Consolas" charset="0"/>
                        </a:rPr>
                        <a:t>0x7275636553206576 (</a:t>
                      </a:r>
                      <a:r>
                        <a:rPr lang="en-US" sz="1300" dirty="0" err="1">
                          <a:latin typeface="Consolas" charset="0"/>
                          <a:ea typeface="Consolas" charset="0"/>
                          <a:cs typeface="Consolas" charset="0"/>
                        </a:rPr>
                        <a:t>ve</a:t>
                      </a:r>
                      <a:r>
                        <a:rPr lang="en-US" sz="1300" dirty="0">
                          <a:latin typeface="Consolas" charset="0"/>
                          <a:ea typeface="Consolas" charset="0"/>
                          <a:cs typeface="Consolas" charset="0"/>
                        </a:rPr>
                        <a:t> </a:t>
                      </a:r>
                      <a:r>
                        <a:rPr lang="en-US" sz="1300" dirty="0" err="1">
                          <a:latin typeface="Consolas" charset="0"/>
                          <a:ea typeface="Consolas" charset="0"/>
                          <a:cs typeface="Consolas" charset="0"/>
                        </a:rPr>
                        <a:t>Secur</a:t>
                      </a:r>
                      <a:r>
                        <a:rPr lang="en-US" sz="1300" dirty="0">
                          <a:latin typeface="Consolas" charset="0"/>
                          <a:ea typeface="Consolas" charset="0"/>
                          <a:cs typeface="Consolas" charset="0"/>
                        </a:rPr>
                        <a:t>)</a:t>
                      </a:r>
                    </a:p>
                  </a:txBody>
                  <a:tcPr/>
                </a:tc>
                <a:extLst>
                  <a:ext uri="{0D108BD9-81ED-4DB2-BD59-A6C34878D82A}">
                    <a16:rowId xmlns:a16="http://schemas.microsoft.com/office/drawing/2014/main" val="10004"/>
                  </a:ext>
                </a:extLst>
              </a:tr>
              <a:tr h="254088">
                <a:tc>
                  <a:txBody>
                    <a:bodyPr/>
                    <a:lstStyle/>
                    <a:p>
                      <a:pPr algn="ctr"/>
                      <a:r>
                        <a:rPr lang="en-US" sz="1400" dirty="0">
                          <a:latin typeface="Consolas" charset="0"/>
                          <a:ea typeface="Consolas" charset="0"/>
                          <a:cs typeface="Consolas" charset="0"/>
                        </a:rPr>
                        <a:t>0x6f4c2049 (I Lo)</a:t>
                      </a:r>
                    </a:p>
                  </a:txBody>
                  <a:tcPr/>
                </a:tc>
                <a:extLst>
                  <a:ext uri="{0D108BD9-81ED-4DB2-BD59-A6C34878D82A}">
                    <a16:rowId xmlns:a16="http://schemas.microsoft.com/office/drawing/2014/main" val="10005"/>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6"/>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7"/>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8"/>
                  </a:ext>
                </a:extLst>
              </a:tr>
              <a:tr h="254088">
                <a:tc>
                  <a:txBody>
                    <a:bodyPr/>
                    <a:lstStyle/>
                    <a:p>
                      <a:pPr algn="ctr"/>
                      <a:r>
                        <a:rPr lang="en-US" sz="1400" dirty="0">
                          <a:latin typeface="Consolas" charset="0"/>
                          <a:ea typeface="Consolas" charset="0"/>
                          <a:cs typeface="Consolas" charset="0"/>
                        </a:rPr>
                        <a:t>0x7fff</a:t>
                      </a:r>
                    </a:p>
                  </a:txBody>
                  <a:tcPr/>
                </a:tc>
                <a:extLst>
                  <a:ext uri="{0D108BD9-81ED-4DB2-BD59-A6C34878D82A}">
                    <a16:rowId xmlns:a16="http://schemas.microsoft.com/office/drawing/2014/main" val="10009"/>
                  </a:ext>
                </a:extLst>
              </a:tr>
              <a:tr h="254088">
                <a:tc>
                  <a:txBody>
                    <a:bodyPr/>
                    <a:lstStyle/>
                    <a:p>
                      <a:pPr algn="ctr"/>
                      <a:r>
                        <a:rPr lang="en-US" sz="1400" dirty="0">
                          <a:latin typeface="Consolas" charset="0"/>
                          <a:ea typeface="Consolas" charset="0"/>
                          <a:cs typeface="Consolas" charset="0"/>
                        </a:rPr>
                        <a:t>0xffffe180</a:t>
                      </a:r>
                    </a:p>
                  </a:txBody>
                  <a:tcPr/>
                </a:tc>
                <a:extLst>
                  <a:ext uri="{0D108BD9-81ED-4DB2-BD59-A6C34878D82A}">
                    <a16:rowId xmlns:a16="http://schemas.microsoft.com/office/drawing/2014/main" val="10010"/>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1"/>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2"/>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3"/>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86</a:t>
            </a:fld>
            <a:endParaRPr lang="en-US"/>
          </a:p>
        </p:txBody>
      </p:sp>
      <p:sp>
        <p:nvSpPr>
          <p:cNvPr id="17" name="Content Placeholder 2"/>
          <p:cNvSpPr txBox="1">
            <a:spLocks/>
          </p:cNvSpPr>
          <p:nvPr/>
        </p:nvSpPr>
        <p:spPr>
          <a:xfrm>
            <a:off x="5657723" y="0"/>
            <a:ext cx="6225066" cy="7386298"/>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,0x20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r>
              <a:rPr lang="en-US" sz="1500" dirty="0" err="1">
                <a:solidFill>
                  <a:schemeClr val="tx2"/>
                </a:solidFill>
                <a:latin typeface="Consolas" charset="0"/>
                <a:ea typeface="Consolas" charset="0"/>
                <a:cs typeface="Consolas" charset="0"/>
              </a:rPr>
              <a:t>rdi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rsi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rdx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550 &lt;</a:t>
            </a:r>
            <a:r>
              <a:rPr lang="en-US" sz="1500" dirty="0" err="1">
                <a:solidFill>
                  <a:schemeClr val="accent2"/>
                </a:solidFill>
                <a:latin typeface="Consolas" charset="0"/>
                <a:ea typeface="Consolas" charset="0"/>
                <a:cs typeface="Consolas" charset="0"/>
              </a:rPr>
              <a:t>strcpy</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nop</a:t>
            </a:r>
            <a:endParaRPr lang="en-US" sz="1500" dirty="0">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a:p>
            <a:pPr marL="0" indent="0">
              <a:lnSpc>
                <a:spcPct val="80000"/>
              </a:lnSpc>
              <a:buNone/>
            </a:pPr>
            <a:r>
              <a:rPr lang="en-US" sz="1500" dirty="0">
                <a:solidFill>
                  <a:schemeClr val="accent2"/>
                </a:solidFill>
                <a:latin typeface="Consolas" charset="0"/>
                <a:ea typeface="Consolas" charset="0"/>
                <a:cs typeface="Consolas" charset="0"/>
              </a:rPr>
              <a:t>main</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DWORD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r>
              <a:rPr lang="en-US" sz="1500" dirty="0" err="1">
                <a:solidFill>
                  <a:schemeClr val="tx2"/>
                </a:solidFill>
                <a:latin typeface="Consolas" charset="0"/>
                <a:ea typeface="Consolas" charset="0"/>
                <a:cs typeface="Consolas" charset="0"/>
              </a:rPr>
              <a:t>edi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r>
              <a:rPr lang="en-US" sz="1500" dirty="0" err="1">
                <a:solidFill>
                  <a:schemeClr val="tx2"/>
                </a:solidFill>
                <a:latin typeface="Consolas" charset="0"/>
                <a:ea typeface="Consolas" charset="0"/>
                <a:cs typeface="Consolas" charset="0"/>
              </a:rPr>
              <a:t>rsi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add </a:t>
            </a:r>
            <a:r>
              <a:rPr lang="en-US" sz="1500" dirty="0">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,0x8</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68a &lt;</a:t>
            </a: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rdi</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rip</a:t>
            </a:r>
            <a:r>
              <a:rPr lang="en-US" sz="1500" dirty="0">
                <a:latin typeface="Consolas" charset="0"/>
                <a:ea typeface="Consolas" charset="0"/>
                <a:cs typeface="Consolas" charset="0"/>
              </a:rPr>
              <a:t>+0x9f]</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call 560 &lt;</a:t>
            </a:r>
            <a:r>
              <a:rPr lang="en-US" sz="1500" dirty="0" err="1">
                <a:solidFill>
                  <a:schemeClr val="accent2"/>
                </a:solidFill>
                <a:latin typeface="Consolas" charset="0"/>
                <a:ea typeface="Consolas" charset="0"/>
                <a:cs typeface="Consolas" charset="0"/>
              </a:rPr>
              <a:t>printf</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p:txBody>
      </p:sp>
      <p:sp>
        <p:nvSpPr>
          <p:cNvPr id="13" name="Right Arrow 12"/>
          <p:cNvSpPr/>
          <p:nvPr/>
        </p:nvSpPr>
        <p:spPr>
          <a:xfrm>
            <a:off x="5379116" y="2625462"/>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graphicFrame>
        <p:nvGraphicFramePr>
          <p:cNvPr id="20" name="Table 19">
            <a:extLst>
              <a:ext uri="{FF2B5EF4-FFF2-40B4-BE49-F238E27FC236}">
                <a16:creationId xmlns:a16="http://schemas.microsoft.com/office/drawing/2014/main" id="{5C3C3E4F-65A2-E648-ABE6-913BA9C88F9E}"/>
              </a:ext>
            </a:extLst>
          </p:cNvPr>
          <p:cNvGraphicFramePr>
            <a:graphicFrameLocks noGrp="1"/>
          </p:cNvGraphicFramePr>
          <p:nvPr/>
        </p:nvGraphicFramePr>
        <p:xfrm>
          <a:off x="45510" y="4483047"/>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0x7fffffffdd5c</a:t>
                      </a: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0x7fffffffe180</a:t>
                      </a: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0x7fffffffe180</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0x7fffffffdd5c</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0x7fffffffdd40</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0x7fffffffdd60</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0x5555555546aa</a:t>
                      </a:r>
                    </a:p>
                  </a:txBody>
                  <a:tcPr/>
                </a:tc>
                <a:extLst>
                  <a:ext uri="{0D108BD9-81ED-4DB2-BD59-A6C34878D82A}">
                    <a16:rowId xmlns:a16="http://schemas.microsoft.com/office/drawing/2014/main" val="10004"/>
                  </a:ext>
                </a:extLst>
              </a:tr>
            </a:tbl>
          </a:graphicData>
        </a:graphic>
      </p:graphicFrame>
      <p:sp>
        <p:nvSpPr>
          <p:cNvPr id="21" name="Rectangle 20">
            <a:extLst>
              <a:ext uri="{FF2B5EF4-FFF2-40B4-BE49-F238E27FC236}">
                <a16:creationId xmlns:a16="http://schemas.microsoft.com/office/drawing/2014/main" id="{44CE0E5C-6CA5-0B4E-B222-917075BAEA82}"/>
              </a:ext>
            </a:extLst>
          </p:cNvPr>
          <p:cNvSpPr/>
          <p:nvPr/>
        </p:nvSpPr>
        <p:spPr>
          <a:xfrm>
            <a:off x="6524017" y="6356352"/>
            <a:ext cx="511265"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3" name="TextBox 2">
            <a:extLst>
              <a:ext uri="{FF2B5EF4-FFF2-40B4-BE49-F238E27FC236}">
                <a16:creationId xmlns:a16="http://schemas.microsoft.com/office/drawing/2014/main" id="{4E4A9DD0-C22E-4E47-935B-863AB70F42E7}"/>
              </a:ext>
            </a:extLst>
          </p:cNvPr>
          <p:cNvSpPr txBox="1"/>
          <p:nvPr/>
        </p:nvSpPr>
        <p:spPr>
          <a:xfrm>
            <a:off x="6485460" y="6581001"/>
            <a:ext cx="3443229" cy="276999"/>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a.out</a:t>
            </a:r>
            <a:r>
              <a:rPr lang="en-US" sz="1200" dirty="0">
                <a:latin typeface="Consolas" panose="020B0609020204030204" pitchFamily="49" charset="0"/>
                <a:cs typeface="Consolas" panose="020B0609020204030204" pitchFamily="49" charset="0"/>
              </a:rPr>
              <a:t> "I Love Security!!!"</a:t>
            </a:r>
          </a:p>
        </p:txBody>
      </p:sp>
      <p:sp>
        <p:nvSpPr>
          <p:cNvPr id="11" name="TextBox 10">
            <a:extLst>
              <a:ext uri="{FF2B5EF4-FFF2-40B4-BE49-F238E27FC236}">
                <a16:creationId xmlns:a16="http://schemas.microsoft.com/office/drawing/2014/main" id="{227A5138-E976-7B47-BCA0-E2E373BE881C}"/>
              </a:ext>
            </a:extLst>
          </p:cNvPr>
          <p:cNvSpPr txBox="1"/>
          <p:nvPr/>
        </p:nvSpPr>
        <p:spPr>
          <a:xfrm>
            <a:off x="3036058" y="-78083"/>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0x7f..fdd88</a:t>
            </a:r>
          </a:p>
        </p:txBody>
      </p:sp>
      <p:sp>
        <p:nvSpPr>
          <p:cNvPr id="12" name="TextBox 11">
            <a:extLst>
              <a:ext uri="{FF2B5EF4-FFF2-40B4-BE49-F238E27FC236}">
                <a16:creationId xmlns:a16="http://schemas.microsoft.com/office/drawing/2014/main" id="{2D5CB6C3-271F-1942-A121-0DCD718FA33E}"/>
              </a:ext>
            </a:extLst>
          </p:cNvPr>
          <p:cNvSpPr txBox="1"/>
          <p:nvPr/>
        </p:nvSpPr>
        <p:spPr>
          <a:xfrm>
            <a:off x="3036057" y="19115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0x7f..fdd80</a:t>
            </a:r>
          </a:p>
        </p:txBody>
      </p:sp>
      <p:sp>
        <p:nvSpPr>
          <p:cNvPr id="14" name="Right Arrow 13">
            <a:extLst>
              <a:ext uri="{FF2B5EF4-FFF2-40B4-BE49-F238E27FC236}">
                <a16:creationId xmlns:a16="http://schemas.microsoft.com/office/drawing/2014/main" id="{23B13505-5E97-9141-8DF7-06118AC9BF3D}"/>
              </a:ext>
            </a:extLst>
          </p:cNvPr>
          <p:cNvSpPr/>
          <p:nvPr/>
        </p:nvSpPr>
        <p:spPr>
          <a:xfrm>
            <a:off x="73862" y="402720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15" name="TextBox 14">
            <a:extLst>
              <a:ext uri="{FF2B5EF4-FFF2-40B4-BE49-F238E27FC236}">
                <a16:creationId xmlns:a16="http://schemas.microsoft.com/office/drawing/2014/main" id="{924BF496-C6C8-224E-AE95-A9A131EC51B4}"/>
              </a:ext>
            </a:extLst>
          </p:cNvPr>
          <p:cNvSpPr txBox="1"/>
          <p:nvPr/>
        </p:nvSpPr>
        <p:spPr>
          <a:xfrm>
            <a:off x="3036056" y="823617"/>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16" name="TextBox 15">
            <a:extLst>
              <a:ext uri="{FF2B5EF4-FFF2-40B4-BE49-F238E27FC236}">
                <a16:creationId xmlns:a16="http://schemas.microsoft.com/office/drawing/2014/main" id="{DECDC5E3-C732-0A49-803A-08E52871FE9A}"/>
              </a:ext>
            </a:extLst>
          </p:cNvPr>
          <p:cNvSpPr txBox="1"/>
          <p:nvPr/>
        </p:nvSpPr>
        <p:spPr>
          <a:xfrm>
            <a:off x="3036056" y="50738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0x7f..fdd74</a:t>
            </a:r>
          </a:p>
        </p:txBody>
      </p:sp>
      <p:sp>
        <p:nvSpPr>
          <p:cNvPr id="19" name="TextBox 18">
            <a:extLst>
              <a:ext uri="{FF2B5EF4-FFF2-40B4-BE49-F238E27FC236}">
                <a16:creationId xmlns:a16="http://schemas.microsoft.com/office/drawing/2014/main" id="{8CB35A30-E1C6-8E45-83F3-36F4B3CDA71B}"/>
              </a:ext>
            </a:extLst>
          </p:cNvPr>
          <p:cNvSpPr txBox="1"/>
          <p:nvPr/>
        </p:nvSpPr>
        <p:spPr>
          <a:xfrm>
            <a:off x="3036055" y="1112866"/>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0x7f..fdd68</a:t>
            </a:r>
          </a:p>
        </p:txBody>
      </p:sp>
      <p:sp>
        <p:nvSpPr>
          <p:cNvPr id="23" name="TextBox 22">
            <a:extLst>
              <a:ext uri="{FF2B5EF4-FFF2-40B4-BE49-F238E27FC236}">
                <a16:creationId xmlns:a16="http://schemas.microsoft.com/office/drawing/2014/main" id="{A3B0D9CF-53BB-8A45-BDF4-B6357A441169}"/>
              </a:ext>
            </a:extLst>
          </p:cNvPr>
          <p:cNvSpPr txBox="1"/>
          <p:nvPr/>
        </p:nvSpPr>
        <p:spPr>
          <a:xfrm>
            <a:off x="3036054" y="141906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0x7f..fdd60</a:t>
            </a:r>
          </a:p>
        </p:txBody>
      </p:sp>
      <p:sp>
        <p:nvSpPr>
          <p:cNvPr id="18" name="TextBox 17">
            <a:extLst>
              <a:ext uri="{FF2B5EF4-FFF2-40B4-BE49-F238E27FC236}">
                <a16:creationId xmlns:a16="http://schemas.microsoft.com/office/drawing/2014/main" id="{949F653D-6689-554C-82B7-01E5BE4CCBFE}"/>
              </a:ext>
            </a:extLst>
          </p:cNvPr>
          <p:cNvSpPr txBox="1"/>
          <p:nvPr/>
        </p:nvSpPr>
        <p:spPr>
          <a:xfrm>
            <a:off x="3036053" y="386806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0x7f..fdd40</a:t>
            </a:r>
          </a:p>
        </p:txBody>
      </p:sp>
      <p:sp>
        <p:nvSpPr>
          <p:cNvPr id="24" name="TextBox 23">
            <a:extLst>
              <a:ext uri="{FF2B5EF4-FFF2-40B4-BE49-F238E27FC236}">
                <a16:creationId xmlns:a16="http://schemas.microsoft.com/office/drawing/2014/main" id="{0E649CFC-3468-1545-9EAA-98446C0FD0B5}"/>
              </a:ext>
            </a:extLst>
          </p:cNvPr>
          <p:cNvSpPr txBox="1"/>
          <p:nvPr/>
        </p:nvSpPr>
        <p:spPr>
          <a:xfrm>
            <a:off x="3036053" y="173528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0x7f..fdd5c</a:t>
            </a:r>
          </a:p>
        </p:txBody>
      </p:sp>
      <p:sp>
        <p:nvSpPr>
          <p:cNvPr id="25" name="TextBox 24">
            <a:extLst>
              <a:ext uri="{FF2B5EF4-FFF2-40B4-BE49-F238E27FC236}">
                <a16:creationId xmlns:a16="http://schemas.microsoft.com/office/drawing/2014/main" id="{AA35C531-6A95-144D-BC22-351BC64581BC}"/>
              </a:ext>
            </a:extLst>
          </p:cNvPr>
          <p:cNvSpPr txBox="1"/>
          <p:nvPr/>
        </p:nvSpPr>
        <p:spPr>
          <a:xfrm>
            <a:off x="3036053" y="2048121"/>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0x7f..fdd58</a:t>
            </a:r>
          </a:p>
        </p:txBody>
      </p:sp>
      <p:sp>
        <p:nvSpPr>
          <p:cNvPr id="26" name="TextBox 25">
            <a:extLst>
              <a:ext uri="{FF2B5EF4-FFF2-40B4-BE49-F238E27FC236}">
                <a16:creationId xmlns:a16="http://schemas.microsoft.com/office/drawing/2014/main" id="{BCB6BE2A-C24B-3445-B8BB-C9FC9AD905E7}"/>
              </a:ext>
            </a:extLst>
          </p:cNvPr>
          <p:cNvSpPr txBox="1"/>
          <p:nvPr/>
        </p:nvSpPr>
        <p:spPr>
          <a:xfrm>
            <a:off x="3036052" y="2330077"/>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0x7f..fdd54</a:t>
            </a:r>
          </a:p>
        </p:txBody>
      </p:sp>
      <p:sp>
        <p:nvSpPr>
          <p:cNvPr id="27" name="TextBox 26">
            <a:extLst>
              <a:ext uri="{FF2B5EF4-FFF2-40B4-BE49-F238E27FC236}">
                <a16:creationId xmlns:a16="http://schemas.microsoft.com/office/drawing/2014/main" id="{533A6D4C-BBB7-4F48-8434-77FA1E4848FE}"/>
              </a:ext>
            </a:extLst>
          </p:cNvPr>
          <p:cNvSpPr txBox="1"/>
          <p:nvPr/>
        </p:nvSpPr>
        <p:spPr>
          <a:xfrm>
            <a:off x="3036051" y="264290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0x7f..fdd50</a:t>
            </a:r>
          </a:p>
        </p:txBody>
      </p:sp>
      <p:sp>
        <p:nvSpPr>
          <p:cNvPr id="28" name="TextBox 27">
            <a:extLst>
              <a:ext uri="{FF2B5EF4-FFF2-40B4-BE49-F238E27FC236}">
                <a16:creationId xmlns:a16="http://schemas.microsoft.com/office/drawing/2014/main" id="{695C0ABD-DB03-BC4E-AE3A-6424DF186BD0}"/>
              </a:ext>
            </a:extLst>
          </p:cNvPr>
          <p:cNvSpPr txBox="1"/>
          <p:nvPr/>
        </p:nvSpPr>
        <p:spPr>
          <a:xfrm>
            <a:off x="3036050" y="2945125"/>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0x7f..fdd4c</a:t>
            </a:r>
          </a:p>
        </p:txBody>
      </p:sp>
      <p:sp>
        <p:nvSpPr>
          <p:cNvPr id="29" name="TextBox 28">
            <a:extLst>
              <a:ext uri="{FF2B5EF4-FFF2-40B4-BE49-F238E27FC236}">
                <a16:creationId xmlns:a16="http://schemas.microsoft.com/office/drawing/2014/main" id="{866C1DEC-8CA3-254A-B3CA-8BA858162CA3}"/>
              </a:ext>
            </a:extLst>
          </p:cNvPr>
          <p:cNvSpPr txBox="1"/>
          <p:nvPr/>
        </p:nvSpPr>
        <p:spPr>
          <a:xfrm>
            <a:off x="3036050" y="3255092"/>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0x7f..fdd48</a:t>
            </a:r>
          </a:p>
        </p:txBody>
      </p:sp>
      <p:sp>
        <p:nvSpPr>
          <p:cNvPr id="30" name="TextBox 29">
            <a:extLst>
              <a:ext uri="{FF2B5EF4-FFF2-40B4-BE49-F238E27FC236}">
                <a16:creationId xmlns:a16="http://schemas.microsoft.com/office/drawing/2014/main" id="{7E010B44-9E99-3241-B96A-1A972902B2C8}"/>
              </a:ext>
            </a:extLst>
          </p:cNvPr>
          <p:cNvSpPr txBox="1"/>
          <p:nvPr/>
        </p:nvSpPr>
        <p:spPr>
          <a:xfrm>
            <a:off x="3036050" y="355730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0x7f..fdd44</a:t>
            </a:r>
          </a:p>
        </p:txBody>
      </p:sp>
      <p:sp>
        <p:nvSpPr>
          <p:cNvPr id="31" name="Right Arrow 30">
            <a:extLst>
              <a:ext uri="{FF2B5EF4-FFF2-40B4-BE49-F238E27FC236}">
                <a16:creationId xmlns:a16="http://schemas.microsoft.com/office/drawing/2014/main" id="{50DC8E77-77F0-E848-9C37-9F65B8552A0D}"/>
              </a:ext>
            </a:extLst>
          </p:cNvPr>
          <p:cNvSpPr/>
          <p:nvPr/>
        </p:nvSpPr>
        <p:spPr>
          <a:xfrm>
            <a:off x="73862" y="1580866"/>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Tree>
    <p:extLst>
      <p:ext uri="{BB962C8B-B14F-4D97-AF65-F5344CB8AC3E}">
        <p14:creationId xmlns:p14="http://schemas.microsoft.com/office/powerpoint/2010/main" val="189841787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8AF04BE-32EE-6248-8609-7F4A06399501}"/>
              </a:ext>
            </a:extLst>
          </p:cNvPr>
          <p:cNvSpPr/>
          <p:nvPr/>
        </p:nvSpPr>
        <p:spPr>
          <a:xfrm>
            <a:off x="224039" y="6356352"/>
            <a:ext cx="2677781"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graphicFrame>
        <p:nvGraphicFramePr>
          <p:cNvPr id="5" name="Content Placeholder 4"/>
          <p:cNvGraphicFramePr>
            <a:graphicFrameLocks noGrp="1"/>
          </p:cNvGraphicFramePr>
          <p:nvPr>
            <p:ph idx="1"/>
          </p:nvPr>
        </p:nvGraphicFramePr>
        <p:xfrm>
          <a:off x="479672" y="93884"/>
          <a:ext cx="2831284" cy="425196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254088">
                <a:tc>
                  <a:txBody>
                    <a:bodyPr/>
                    <a:lstStyle/>
                    <a:p>
                      <a:pPr algn="ctr"/>
                      <a:r>
                        <a:rPr lang="en-US" sz="1400" dirty="0">
                          <a:latin typeface="Consolas" charset="0"/>
                          <a:ea typeface="Consolas" charset="0"/>
                          <a:cs typeface="Consolas" charset="0"/>
                        </a:rPr>
                        <a:t>0x5555555546f0</a:t>
                      </a:r>
                    </a:p>
                  </a:txBody>
                  <a:tcPr/>
                </a:tc>
                <a:extLst>
                  <a:ext uri="{0D108BD9-81ED-4DB2-BD59-A6C34878D82A}">
                    <a16:rowId xmlns:a16="http://schemas.microsoft.com/office/drawing/2014/main" val="10000"/>
                  </a:ext>
                </a:extLst>
              </a:tr>
              <a:tr h="254088">
                <a:tc>
                  <a:txBody>
                    <a:bodyPr/>
                    <a:lstStyle/>
                    <a:p>
                      <a:pPr algn="ctr"/>
                      <a:r>
                        <a:rPr lang="en-US" sz="1400" dirty="0">
                          <a:latin typeface="Consolas" charset="0"/>
                          <a:ea typeface="Consolas" charset="0"/>
                          <a:cs typeface="Consolas" charset="0"/>
                        </a:rPr>
                        <a:t>0x2</a:t>
                      </a:r>
                    </a:p>
                  </a:txBody>
                  <a:tcPr/>
                </a:tc>
                <a:extLst>
                  <a:ext uri="{0D108BD9-81ED-4DB2-BD59-A6C34878D82A}">
                    <a16:rowId xmlns:a16="http://schemas.microsoft.com/office/drawing/2014/main" val="10001"/>
                  </a:ext>
                </a:extLst>
              </a:tr>
              <a:tr h="254088">
                <a:tc>
                  <a:txBody>
                    <a:bodyPr/>
                    <a:lstStyle/>
                    <a:p>
                      <a:pPr algn="ctr"/>
                      <a:r>
                        <a:rPr lang="en-US" sz="1400" dirty="0">
                          <a:latin typeface="Consolas" charset="0"/>
                          <a:ea typeface="Consolas" charset="0"/>
                          <a:cs typeface="Consolas" charset="0"/>
                        </a:rPr>
                        <a:t>0x7fffffffde68</a:t>
                      </a:r>
                    </a:p>
                  </a:txBody>
                  <a:tcPr/>
                </a:tc>
                <a:extLst>
                  <a:ext uri="{0D108BD9-81ED-4DB2-BD59-A6C34878D82A}">
                    <a16:rowId xmlns:a16="http://schemas.microsoft.com/office/drawing/2014/main" val="10002"/>
                  </a:ext>
                </a:extLst>
              </a:tr>
              <a:tr h="254088">
                <a:tc>
                  <a:txBody>
                    <a:bodyPr/>
                    <a:lstStyle/>
                    <a:p>
                      <a:pPr algn="ctr"/>
                      <a:r>
                        <a:rPr lang="en-US" sz="1400" dirty="0">
                          <a:latin typeface="Consolas" charset="0"/>
                          <a:ea typeface="Consolas" charset="0"/>
                          <a:cs typeface="Consolas" charset="0"/>
                        </a:rPr>
                        <a:t>0x212121797469 (</a:t>
                      </a:r>
                      <a:r>
                        <a:rPr lang="en-US" sz="1400" dirty="0" err="1">
                          <a:latin typeface="Consolas" charset="0"/>
                          <a:ea typeface="Consolas" charset="0"/>
                          <a:cs typeface="Consolas" charset="0"/>
                        </a:rPr>
                        <a:t>ity</a:t>
                      </a:r>
                      <a:r>
                        <a:rPr lang="en-US" sz="1400" dirty="0">
                          <a:latin typeface="Consolas" charset="0"/>
                          <a:ea typeface="Consolas" charset="0"/>
                          <a:cs typeface="Consolas" charset="0"/>
                        </a:rPr>
                        <a:t>!!!)</a:t>
                      </a:r>
                    </a:p>
                  </a:txBody>
                  <a:tcPr/>
                </a:tc>
                <a:extLst>
                  <a:ext uri="{0D108BD9-81ED-4DB2-BD59-A6C34878D82A}">
                    <a16:rowId xmlns:a16="http://schemas.microsoft.com/office/drawing/2014/main" val="10003"/>
                  </a:ext>
                </a:extLst>
              </a:tr>
              <a:tr h="254088">
                <a:tc>
                  <a:txBody>
                    <a:bodyPr/>
                    <a:lstStyle/>
                    <a:p>
                      <a:pPr algn="ctr"/>
                      <a:r>
                        <a:rPr lang="en-US" sz="1300" dirty="0">
                          <a:latin typeface="Consolas" charset="0"/>
                          <a:ea typeface="Consolas" charset="0"/>
                          <a:cs typeface="Consolas" charset="0"/>
                        </a:rPr>
                        <a:t>0x7275636553206576 (</a:t>
                      </a:r>
                      <a:r>
                        <a:rPr lang="en-US" sz="1300" dirty="0" err="1">
                          <a:latin typeface="Consolas" charset="0"/>
                          <a:ea typeface="Consolas" charset="0"/>
                          <a:cs typeface="Consolas" charset="0"/>
                        </a:rPr>
                        <a:t>ve</a:t>
                      </a:r>
                      <a:r>
                        <a:rPr lang="en-US" sz="1300" dirty="0">
                          <a:latin typeface="Consolas" charset="0"/>
                          <a:ea typeface="Consolas" charset="0"/>
                          <a:cs typeface="Consolas" charset="0"/>
                        </a:rPr>
                        <a:t> </a:t>
                      </a:r>
                      <a:r>
                        <a:rPr lang="en-US" sz="1300" dirty="0" err="1">
                          <a:latin typeface="Consolas" charset="0"/>
                          <a:ea typeface="Consolas" charset="0"/>
                          <a:cs typeface="Consolas" charset="0"/>
                        </a:rPr>
                        <a:t>Secur</a:t>
                      </a:r>
                      <a:r>
                        <a:rPr lang="en-US" sz="1300" dirty="0">
                          <a:latin typeface="Consolas" charset="0"/>
                          <a:ea typeface="Consolas" charset="0"/>
                          <a:cs typeface="Consolas" charset="0"/>
                        </a:rPr>
                        <a:t>)</a:t>
                      </a:r>
                    </a:p>
                  </a:txBody>
                  <a:tcPr/>
                </a:tc>
                <a:extLst>
                  <a:ext uri="{0D108BD9-81ED-4DB2-BD59-A6C34878D82A}">
                    <a16:rowId xmlns:a16="http://schemas.microsoft.com/office/drawing/2014/main" val="10004"/>
                  </a:ext>
                </a:extLst>
              </a:tr>
              <a:tr h="254088">
                <a:tc>
                  <a:txBody>
                    <a:bodyPr/>
                    <a:lstStyle/>
                    <a:p>
                      <a:pPr algn="ctr"/>
                      <a:r>
                        <a:rPr lang="en-US" sz="1400" dirty="0">
                          <a:latin typeface="Consolas" charset="0"/>
                          <a:ea typeface="Consolas" charset="0"/>
                          <a:cs typeface="Consolas" charset="0"/>
                        </a:rPr>
                        <a:t>0x6f4c2049 (I Lo)</a:t>
                      </a:r>
                    </a:p>
                  </a:txBody>
                  <a:tcPr/>
                </a:tc>
                <a:extLst>
                  <a:ext uri="{0D108BD9-81ED-4DB2-BD59-A6C34878D82A}">
                    <a16:rowId xmlns:a16="http://schemas.microsoft.com/office/drawing/2014/main" val="10005"/>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6"/>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7"/>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8"/>
                  </a:ext>
                </a:extLst>
              </a:tr>
              <a:tr h="254088">
                <a:tc>
                  <a:txBody>
                    <a:bodyPr/>
                    <a:lstStyle/>
                    <a:p>
                      <a:pPr algn="ctr"/>
                      <a:r>
                        <a:rPr lang="en-US" sz="1400" dirty="0">
                          <a:latin typeface="Consolas" charset="0"/>
                          <a:ea typeface="Consolas" charset="0"/>
                          <a:cs typeface="Consolas" charset="0"/>
                        </a:rPr>
                        <a:t>0x7fff</a:t>
                      </a:r>
                    </a:p>
                  </a:txBody>
                  <a:tcPr/>
                </a:tc>
                <a:extLst>
                  <a:ext uri="{0D108BD9-81ED-4DB2-BD59-A6C34878D82A}">
                    <a16:rowId xmlns:a16="http://schemas.microsoft.com/office/drawing/2014/main" val="10009"/>
                  </a:ext>
                </a:extLst>
              </a:tr>
              <a:tr h="254088">
                <a:tc>
                  <a:txBody>
                    <a:bodyPr/>
                    <a:lstStyle/>
                    <a:p>
                      <a:pPr algn="ctr"/>
                      <a:r>
                        <a:rPr lang="en-US" sz="1400" dirty="0">
                          <a:latin typeface="Consolas" charset="0"/>
                          <a:ea typeface="Consolas" charset="0"/>
                          <a:cs typeface="Consolas" charset="0"/>
                        </a:rPr>
                        <a:t>0xffffe180</a:t>
                      </a:r>
                    </a:p>
                  </a:txBody>
                  <a:tcPr/>
                </a:tc>
                <a:extLst>
                  <a:ext uri="{0D108BD9-81ED-4DB2-BD59-A6C34878D82A}">
                    <a16:rowId xmlns:a16="http://schemas.microsoft.com/office/drawing/2014/main" val="10010"/>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1"/>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2"/>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3"/>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87</a:t>
            </a:fld>
            <a:endParaRPr lang="en-US"/>
          </a:p>
        </p:txBody>
      </p:sp>
      <p:sp>
        <p:nvSpPr>
          <p:cNvPr id="17" name="Content Placeholder 2"/>
          <p:cNvSpPr txBox="1">
            <a:spLocks/>
          </p:cNvSpPr>
          <p:nvPr/>
        </p:nvSpPr>
        <p:spPr>
          <a:xfrm>
            <a:off x="5657723" y="0"/>
            <a:ext cx="6225066" cy="7386298"/>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,0x20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r>
              <a:rPr lang="en-US" sz="1500" dirty="0" err="1">
                <a:solidFill>
                  <a:schemeClr val="tx2"/>
                </a:solidFill>
                <a:latin typeface="Consolas" charset="0"/>
                <a:ea typeface="Consolas" charset="0"/>
                <a:cs typeface="Consolas" charset="0"/>
              </a:rPr>
              <a:t>rdi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rsi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rdx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550 &lt;</a:t>
            </a:r>
            <a:r>
              <a:rPr lang="en-US" sz="1500" dirty="0" err="1">
                <a:solidFill>
                  <a:schemeClr val="accent2"/>
                </a:solidFill>
                <a:latin typeface="Consolas" charset="0"/>
                <a:ea typeface="Consolas" charset="0"/>
                <a:cs typeface="Consolas" charset="0"/>
              </a:rPr>
              <a:t>strcpy</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nop</a:t>
            </a:r>
            <a:endParaRPr lang="en-US" sz="1500" dirty="0">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a:p>
            <a:pPr marL="0" indent="0">
              <a:lnSpc>
                <a:spcPct val="80000"/>
              </a:lnSpc>
              <a:buNone/>
            </a:pPr>
            <a:r>
              <a:rPr lang="en-US" sz="1500" dirty="0">
                <a:solidFill>
                  <a:schemeClr val="accent2"/>
                </a:solidFill>
                <a:latin typeface="Consolas" charset="0"/>
                <a:ea typeface="Consolas" charset="0"/>
                <a:cs typeface="Consolas" charset="0"/>
              </a:rPr>
              <a:t>main</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DWORD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r>
              <a:rPr lang="en-US" sz="1500" dirty="0" err="1">
                <a:solidFill>
                  <a:schemeClr val="tx2"/>
                </a:solidFill>
                <a:latin typeface="Consolas" charset="0"/>
                <a:ea typeface="Consolas" charset="0"/>
                <a:cs typeface="Consolas" charset="0"/>
              </a:rPr>
              <a:t>edi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r>
              <a:rPr lang="en-US" sz="1500" dirty="0" err="1">
                <a:solidFill>
                  <a:schemeClr val="tx2"/>
                </a:solidFill>
                <a:latin typeface="Consolas" charset="0"/>
                <a:ea typeface="Consolas" charset="0"/>
                <a:cs typeface="Consolas" charset="0"/>
              </a:rPr>
              <a:t>rsi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add </a:t>
            </a:r>
            <a:r>
              <a:rPr lang="en-US" sz="1500" dirty="0">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,0x8</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68a &lt;</a:t>
            </a: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rdi</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rip</a:t>
            </a:r>
            <a:r>
              <a:rPr lang="en-US" sz="1500" dirty="0">
                <a:latin typeface="Consolas" charset="0"/>
                <a:ea typeface="Consolas" charset="0"/>
                <a:cs typeface="Consolas" charset="0"/>
              </a:rPr>
              <a:t>+0x9f]</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call 560 &lt;</a:t>
            </a:r>
            <a:r>
              <a:rPr lang="en-US" sz="1500" dirty="0" err="1">
                <a:solidFill>
                  <a:schemeClr val="accent2"/>
                </a:solidFill>
                <a:latin typeface="Consolas" charset="0"/>
                <a:ea typeface="Consolas" charset="0"/>
                <a:cs typeface="Consolas" charset="0"/>
              </a:rPr>
              <a:t>printf</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p:txBody>
      </p:sp>
      <p:sp>
        <p:nvSpPr>
          <p:cNvPr id="13" name="Right Arrow 12"/>
          <p:cNvSpPr/>
          <p:nvPr/>
        </p:nvSpPr>
        <p:spPr>
          <a:xfrm>
            <a:off x="5379116" y="2858729"/>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graphicFrame>
        <p:nvGraphicFramePr>
          <p:cNvPr id="20" name="Table 19">
            <a:extLst>
              <a:ext uri="{FF2B5EF4-FFF2-40B4-BE49-F238E27FC236}">
                <a16:creationId xmlns:a16="http://schemas.microsoft.com/office/drawing/2014/main" id="{5C3C3E4F-65A2-E648-ABE6-913BA9C88F9E}"/>
              </a:ext>
            </a:extLst>
          </p:cNvPr>
          <p:cNvGraphicFramePr>
            <a:graphicFrameLocks noGrp="1"/>
          </p:cNvGraphicFramePr>
          <p:nvPr/>
        </p:nvGraphicFramePr>
        <p:xfrm>
          <a:off x="45510" y="4483047"/>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0x7fffffffdd5c</a:t>
                      </a: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0x7fffffffe180</a:t>
                      </a: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0x7fffffffe180</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0x7fffffffdd5c</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0x7fffffffdd68</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400" dirty="0">
                          <a:latin typeface="Consolas" charset="0"/>
                          <a:ea typeface="Consolas" charset="0"/>
                          <a:cs typeface="Consolas" charset="0"/>
                        </a:rPr>
                        <a:t>0x7275636553206576</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0x5555555546ab</a:t>
                      </a:r>
                    </a:p>
                  </a:txBody>
                  <a:tcPr/>
                </a:tc>
                <a:extLst>
                  <a:ext uri="{0D108BD9-81ED-4DB2-BD59-A6C34878D82A}">
                    <a16:rowId xmlns:a16="http://schemas.microsoft.com/office/drawing/2014/main" val="10004"/>
                  </a:ext>
                </a:extLst>
              </a:tr>
            </a:tbl>
          </a:graphicData>
        </a:graphic>
      </p:graphicFrame>
      <p:sp>
        <p:nvSpPr>
          <p:cNvPr id="21" name="Rectangle 20">
            <a:extLst>
              <a:ext uri="{FF2B5EF4-FFF2-40B4-BE49-F238E27FC236}">
                <a16:creationId xmlns:a16="http://schemas.microsoft.com/office/drawing/2014/main" id="{44CE0E5C-6CA5-0B4E-B222-917075BAEA82}"/>
              </a:ext>
            </a:extLst>
          </p:cNvPr>
          <p:cNvSpPr/>
          <p:nvPr/>
        </p:nvSpPr>
        <p:spPr>
          <a:xfrm>
            <a:off x="6524017" y="6356352"/>
            <a:ext cx="511265"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3" name="TextBox 2">
            <a:extLst>
              <a:ext uri="{FF2B5EF4-FFF2-40B4-BE49-F238E27FC236}">
                <a16:creationId xmlns:a16="http://schemas.microsoft.com/office/drawing/2014/main" id="{4E4A9DD0-C22E-4E47-935B-863AB70F42E7}"/>
              </a:ext>
            </a:extLst>
          </p:cNvPr>
          <p:cNvSpPr txBox="1"/>
          <p:nvPr/>
        </p:nvSpPr>
        <p:spPr>
          <a:xfrm>
            <a:off x="6485460" y="6581001"/>
            <a:ext cx="3443229" cy="276999"/>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a.out</a:t>
            </a:r>
            <a:r>
              <a:rPr lang="en-US" sz="1200" dirty="0">
                <a:latin typeface="Consolas" panose="020B0609020204030204" pitchFamily="49" charset="0"/>
                <a:cs typeface="Consolas" panose="020B0609020204030204" pitchFamily="49" charset="0"/>
              </a:rPr>
              <a:t> "I Love Security!!!"</a:t>
            </a:r>
          </a:p>
        </p:txBody>
      </p:sp>
      <p:sp>
        <p:nvSpPr>
          <p:cNvPr id="11" name="TextBox 10">
            <a:extLst>
              <a:ext uri="{FF2B5EF4-FFF2-40B4-BE49-F238E27FC236}">
                <a16:creationId xmlns:a16="http://schemas.microsoft.com/office/drawing/2014/main" id="{227A5138-E976-7B47-BCA0-E2E373BE881C}"/>
              </a:ext>
            </a:extLst>
          </p:cNvPr>
          <p:cNvSpPr txBox="1"/>
          <p:nvPr/>
        </p:nvSpPr>
        <p:spPr>
          <a:xfrm>
            <a:off x="3036058" y="-78083"/>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0x7f..fdd88</a:t>
            </a:r>
          </a:p>
        </p:txBody>
      </p:sp>
      <p:sp>
        <p:nvSpPr>
          <p:cNvPr id="12" name="TextBox 11">
            <a:extLst>
              <a:ext uri="{FF2B5EF4-FFF2-40B4-BE49-F238E27FC236}">
                <a16:creationId xmlns:a16="http://schemas.microsoft.com/office/drawing/2014/main" id="{2D5CB6C3-271F-1942-A121-0DCD718FA33E}"/>
              </a:ext>
            </a:extLst>
          </p:cNvPr>
          <p:cNvSpPr txBox="1"/>
          <p:nvPr/>
        </p:nvSpPr>
        <p:spPr>
          <a:xfrm>
            <a:off x="3036057" y="19115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0x7f..fdd80</a:t>
            </a:r>
          </a:p>
        </p:txBody>
      </p:sp>
      <p:sp>
        <p:nvSpPr>
          <p:cNvPr id="15" name="TextBox 14">
            <a:extLst>
              <a:ext uri="{FF2B5EF4-FFF2-40B4-BE49-F238E27FC236}">
                <a16:creationId xmlns:a16="http://schemas.microsoft.com/office/drawing/2014/main" id="{924BF496-C6C8-224E-AE95-A9A131EC51B4}"/>
              </a:ext>
            </a:extLst>
          </p:cNvPr>
          <p:cNvSpPr txBox="1"/>
          <p:nvPr/>
        </p:nvSpPr>
        <p:spPr>
          <a:xfrm>
            <a:off x="3036056" y="823617"/>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16" name="TextBox 15">
            <a:extLst>
              <a:ext uri="{FF2B5EF4-FFF2-40B4-BE49-F238E27FC236}">
                <a16:creationId xmlns:a16="http://schemas.microsoft.com/office/drawing/2014/main" id="{DECDC5E3-C732-0A49-803A-08E52871FE9A}"/>
              </a:ext>
            </a:extLst>
          </p:cNvPr>
          <p:cNvSpPr txBox="1"/>
          <p:nvPr/>
        </p:nvSpPr>
        <p:spPr>
          <a:xfrm>
            <a:off x="3036056" y="50738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0x7f..fdd74</a:t>
            </a:r>
          </a:p>
        </p:txBody>
      </p:sp>
      <p:sp>
        <p:nvSpPr>
          <p:cNvPr id="19" name="TextBox 18">
            <a:extLst>
              <a:ext uri="{FF2B5EF4-FFF2-40B4-BE49-F238E27FC236}">
                <a16:creationId xmlns:a16="http://schemas.microsoft.com/office/drawing/2014/main" id="{8CB35A30-E1C6-8E45-83F3-36F4B3CDA71B}"/>
              </a:ext>
            </a:extLst>
          </p:cNvPr>
          <p:cNvSpPr txBox="1"/>
          <p:nvPr/>
        </p:nvSpPr>
        <p:spPr>
          <a:xfrm>
            <a:off x="3036055" y="1112866"/>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0x7f..fdd68</a:t>
            </a:r>
          </a:p>
        </p:txBody>
      </p:sp>
      <p:sp>
        <p:nvSpPr>
          <p:cNvPr id="23" name="TextBox 22">
            <a:extLst>
              <a:ext uri="{FF2B5EF4-FFF2-40B4-BE49-F238E27FC236}">
                <a16:creationId xmlns:a16="http://schemas.microsoft.com/office/drawing/2014/main" id="{A3B0D9CF-53BB-8A45-BDF4-B6357A441169}"/>
              </a:ext>
            </a:extLst>
          </p:cNvPr>
          <p:cNvSpPr txBox="1"/>
          <p:nvPr/>
        </p:nvSpPr>
        <p:spPr>
          <a:xfrm>
            <a:off x="3036054" y="141906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0x7f..fdd60</a:t>
            </a:r>
          </a:p>
        </p:txBody>
      </p:sp>
      <p:sp>
        <p:nvSpPr>
          <p:cNvPr id="18" name="TextBox 17">
            <a:extLst>
              <a:ext uri="{FF2B5EF4-FFF2-40B4-BE49-F238E27FC236}">
                <a16:creationId xmlns:a16="http://schemas.microsoft.com/office/drawing/2014/main" id="{949F653D-6689-554C-82B7-01E5BE4CCBFE}"/>
              </a:ext>
            </a:extLst>
          </p:cNvPr>
          <p:cNvSpPr txBox="1"/>
          <p:nvPr/>
        </p:nvSpPr>
        <p:spPr>
          <a:xfrm>
            <a:off x="3036053" y="386806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0x7f..fdd40</a:t>
            </a:r>
          </a:p>
        </p:txBody>
      </p:sp>
      <p:sp>
        <p:nvSpPr>
          <p:cNvPr id="24" name="TextBox 23">
            <a:extLst>
              <a:ext uri="{FF2B5EF4-FFF2-40B4-BE49-F238E27FC236}">
                <a16:creationId xmlns:a16="http://schemas.microsoft.com/office/drawing/2014/main" id="{0E649CFC-3468-1545-9EAA-98446C0FD0B5}"/>
              </a:ext>
            </a:extLst>
          </p:cNvPr>
          <p:cNvSpPr txBox="1"/>
          <p:nvPr/>
        </p:nvSpPr>
        <p:spPr>
          <a:xfrm>
            <a:off x="3036053" y="173528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0x7f..fdd5c</a:t>
            </a:r>
          </a:p>
        </p:txBody>
      </p:sp>
      <p:sp>
        <p:nvSpPr>
          <p:cNvPr id="25" name="TextBox 24">
            <a:extLst>
              <a:ext uri="{FF2B5EF4-FFF2-40B4-BE49-F238E27FC236}">
                <a16:creationId xmlns:a16="http://schemas.microsoft.com/office/drawing/2014/main" id="{AA35C531-6A95-144D-BC22-351BC64581BC}"/>
              </a:ext>
            </a:extLst>
          </p:cNvPr>
          <p:cNvSpPr txBox="1"/>
          <p:nvPr/>
        </p:nvSpPr>
        <p:spPr>
          <a:xfrm>
            <a:off x="3036053" y="2048121"/>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0x7f..fdd58</a:t>
            </a:r>
          </a:p>
        </p:txBody>
      </p:sp>
      <p:sp>
        <p:nvSpPr>
          <p:cNvPr id="26" name="TextBox 25">
            <a:extLst>
              <a:ext uri="{FF2B5EF4-FFF2-40B4-BE49-F238E27FC236}">
                <a16:creationId xmlns:a16="http://schemas.microsoft.com/office/drawing/2014/main" id="{BCB6BE2A-C24B-3445-B8BB-C9FC9AD905E7}"/>
              </a:ext>
            </a:extLst>
          </p:cNvPr>
          <p:cNvSpPr txBox="1"/>
          <p:nvPr/>
        </p:nvSpPr>
        <p:spPr>
          <a:xfrm>
            <a:off x="3036052" y="2330077"/>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0x7f..fdd54</a:t>
            </a:r>
          </a:p>
        </p:txBody>
      </p:sp>
      <p:sp>
        <p:nvSpPr>
          <p:cNvPr id="27" name="TextBox 26">
            <a:extLst>
              <a:ext uri="{FF2B5EF4-FFF2-40B4-BE49-F238E27FC236}">
                <a16:creationId xmlns:a16="http://schemas.microsoft.com/office/drawing/2014/main" id="{533A6D4C-BBB7-4F48-8434-77FA1E4848FE}"/>
              </a:ext>
            </a:extLst>
          </p:cNvPr>
          <p:cNvSpPr txBox="1"/>
          <p:nvPr/>
        </p:nvSpPr>
        <p:spPr>
          <a:xfrm>
            <a:off x="3036051" y="264290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0x7f..fdd50</a:t>
            </a:r>
          </a:p>
        </p:txBody>
      </p:sp>
      <p:sp>
        <p:nvSpPr>
          <p:cNvPr id="28" name="TextBox 27">
            <a:extLst>
              <a:ext uri="{FF2B5EF4-FFF2-40B4-BE49-F238E27FC236}">
                <a16:creationId xmlns:a16="http://schemas.microsoft.com/office/drawing/2014/main" id="{695C0ABD-DB03-BC4E-AE3A-6424DF186BD0}"/>
              </a:ext>
            </a:extLst>
          </p:cNvPr>
          <p:cNvSpPr txBox="1"/>
          <p:nvPr/>
        </p:nvSpPr>
        <p:spPr>
          <a:xfrm>
            <a:off x="3036050" y="2945125"/>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0x7f..fdd4c</a:t>
            </a:r>
          </a:p>
        </p:txBody>
      </p:sp>
      <p:sp>
        <p:nvSpPr>
          <p:cNvPr id="29" name="TextBox 28">
            <a:extLst>
              <a:ext uri="{FF2B5EF4-FFF2-40B4-BE49-F238E27FC236}">
                <a16:creationId xmlns:a16="http://schemas.microsoft.com/office/drawing/2014/main" id="{866C1DEC-8CA3-254A-B3CA-8BA858162CA3}"/>
              </a:ext>
            </a:extLst>
          </p:cNvPr>
          <p:cNvSpPr txBox="1"/>
          <p:nvPr/>
        </p:nvSpPr>
        <p:spPr>
          <a:xfrm>
            <a:off x="3036050" y="3255092"/>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0x7f..fdd48</a:t>
            </a:r>
          </a:p>
        </p:txBody>
      </p:sp>
      <p:sp>
        <p:nvSpPr>
          <p:cNvPr id="30" name="TextBox 29">
            <a:extLst>
              <a:ext uri="{FF2B5EF4-FFF2-40B4-BE49-F238E27FC236}">
                <a16:creationId xmlns:a16="http://schemas.microsoft.com/office/drawing/2014/main" id="{7E010B44-9E99-3241-B96A-1A972902B2C8}"/>
              </a:ext>
            </a:extLst>
          </p:cNvPr>
          <p:cNvSpPr txBox="1"/>
          <p:nvPr/>
        </p:nvSpPr>
        <p:spPr>
          <a:xfrm>
            <a:off x="3036050" y="355730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0x7f..fdd44</a:t>
            </a:r>
          </a:p>
        </p:txBody>
      </p:sp>
      <p:sp>
        <p:nvSpPr>
          <p:cNvPr id="31" name="Right Arrow 30">
            <a:extLst>
              <a:ext uri="{FF2B5EF4-FFF2-40B4-BE49-F238E27FC236}">
                <a16:creationId xmlns:a16="http://schemas.microsoft.com/office/drawing/2014/main" id="{50DC8E77-77F0-E848-9C37-9F65B8552A0D}"/>
              </a:ext>
            </a:extLst>
          </p:cNvPr>
          <p:cNvSpPr/>
          <p:nvPr/>
        </p:nvSpPr>
        <p:spPr>
          <a:xfrm>
            <a:off x="63219" y="1274672"/>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Tree>
    <p:extLst>
      <p:ext uri="{BB962C8B-B14F-4D97-AF65-F5344CB8AC3E}">
        <p14:creationId xmlns:p14="http://schemas.microsoft.com/office/powerpoint/2010/main" val="1898210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8AF04BE-32EE-6248-8609-7F4A06399501}"/>
              </a:ext>
            </a:extLst>
          </p:cNvPr>
          <p:cNvSpPr/>
          <p:nvPr/>
        </p:nvSpPr>
        <p:spPr>
          <a:xfrm>
            <a:off x="224039" y="6356352"/>
            <a:ext cx="2677781"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graphicFrame>
        <p:nvGraphicFramePr>
          <p:cNvPr id="5" name="Content Placeholder 4"/>
          <p:cNvGraphicFramePr>
            <a:graphicFrameLocks noGrp="1"/>
          </p:cNvGraphicFramePr>
          <p:nvPr>
            <p:ph idx="1"/>
          </p:nvPr>
        </p:nvGraphicFramePr>
        <p:xfrm>
          <a:off x="479672" y="93884"/>
          <a:ext cx="2831284" cy="4251960"/>
        </p:xfrm>
        <a:graphic>
          <a:graphicData uri="http://schemas.openxmlformats.org/drawingml/2006/table">
            <a:tbl>
              <a:tblPr firstRow="1" bandRow="1">
                <a:tableStyleId>{5940675A-B579-460E-94D1-54222C63F5DA}</a:tableStyleId>
              </a:tblPr>
              <a:tblGrid>
                <a:gridCol w="2831284">
                  <a:extLst>
                    <a:ext uri="{9D8B030D-6E8A-4147-A177-3AD203B41FA5}">
                      <a16:colId xmlns:a16="http://schemas.microsoft.com/office/drawing/2014/main" val="20000"/>
                    </a:ext>
                  </a:extLst>
                </a:gridCol>
              </a:tblGrid>
              <a:tr h="254088">
                <a:tc>
                  <a:txBody>
                    <a:bodyPr/>
                    <a:lstStyle/>
                    <a:p>
                      <a:pPr algn="ctr"/>
                      <a:r>
                        <a:rPr lang="en-US" sz="1400" dirty="0">
                          <a:latin typeface="Consolas" charset="0"/>
                          <a:ea typeface="Consolas" charset="0"/>
                          <a:cs typeface="Consolas" charset="0"/>
                        </a:rPr>
                        <a:t>0x5555555546f0</a:t>
                      </a:r>
                    </a:p>
                  </a:txBody>
                  <a:tcPr/>
                </a:tc>
                <a:extLst>
                  <a:ext uri="{0D108BD9-81ED-4DB2-BD59-A6C34878D82A}">
                    <a16:rowId xmlns:a16="http://schemas.microsoft.com/office/drawing/2014/main" val="10000"/>
                  </a:ext>
                </a:extLst>
              </a:tr>
              <a:tr h="254088">
                <a:tc>
                  <a:txBody>
                    <a:bodyPr/>
                    <a:lstStyle/>
                    <a:p>
                      <a:pPr algn="ctr"/>
                      <a:r>
                        <a:rPr lang="en-US" sz="1400" dirty="0">
                          <a:latin typeface="Consolas" charset="0"/>
                          <a:ea typeface="Consolas" charset="0"/>
                          <a:cs typeface="Consolas" charset="0"/>
                        </a:rPr>
                        <a:t>0x2</a:t>
                      </a:r>
                    </a:p>
                  </a:txBody>
                  <a:tcPr/>
                </a:tc>
                <a:extLst>
                  <a:ext uri="{0D108BD9-81ED-4DB2-BD59-A6C34878D82A}">
                    <a16:rowId xmlns:a16="http://schemas.microsoft.com/office/drawing/2014/main" val="10001"/>
                  </a:ext>
                </a:extLst>
              </a:tr>
              <a:tr h="254088">
                <a:tc>
                  <a:txBody>
                    <a:bodyPr/>
                    <a:lstStyle/>
                    <a:p>
                      <a:pPr algn="ctr"/>
                      <a:r>
                        <a:rPr lang="en-US" sz="1400" dirty="0">
                          <a:latin typeface="Consolas" charset="0"/>
                          <a:ea typeface="Consolas" charset="0"/>
                          <a:cs typeface="Consolas" charset="0"/>
                        </a:rPr>
                        <a:t>0x7fffffffde68</a:t>
                      </a:r>
                    </a:p>
                  </a:txBody>
                  <a:tcPr/>
                </a:tc>
                <a:extLst>
                  <a:ext uri="{0D108BD9-81ED-4DB2-BD59-A6C34878D82A}">
                    <a16:rowId xmlns:a16="http://schemas.microsoft.com/office/drawing/2014/main" val="10002"/>
                  </a:ext>
                </a:extLst>
              </a:tr>
              <a:tr h="254088">
                <a:tc>
                  <a:txBody>
                    <a:bodyPr/>
                    <a:lstStyle/>
                    <a:p>
                      <a:pPr algn="ctr"/>
                      <a:r>
                        <a:rPr lang="en-US" sz="1400" dirty="0">
                          <a:latin typeface="Consolas" charset="0"/>
                          <a:ea typeface="Consolas" charset="0"/>
                          <a:cs typeface="Consolas" charset="0"/>
                        </a:rPr>
                        <a:t>0x212121797469 (</a:t>
                      </a:r>
                      <a:r>
                        <a:rPr lang="en-US" sz="1400" dirty="0" err="1">
                          <a:latin typeface="Consolas" charset="0"/>
                          <a:ea typeface="Consolas" charset="0"/>
                          <a:cs typeface="Consolas" charset="0"/>
                        </a:rPr>
                        <a:t>ity</a:t>
                      </a:r>
                      <a:r>
                        <a:rPr lang="en-US" sz="1400" dirty="0">
                          <a:latin typeface="Consolas" charset="0"/>
                          <a:ea typeface="Consolas" charset="0"/>
                          <a:cs typeface="Consolas" charset="0"/>
                        </a:rPr>
                        <a:t>!!!)</a:t>
                      </a:r>
                    </a:p>
                  </a:txBody>
                  <a:tcPr/>
                </a:tc>
                <a:extLst>
                  <a:ext uri="{0D108BD9-81ED-4DB2-BD59-A6C34878D82A}">
                    <a16:rowId xmlns:a16="http://schemas.microsoft.com/office/drawing/2014/main" val="10003"/>
                  </a:ext>
                </a:extLst>
              </a:tr>
              <a:tr h="254088">
                <a:tc>
                  <a:txBody>
                    <a:bodyPr/>
                    <a:lstStyle/>
                    <a:p>
                      <a:pPr algn="ctr"/>
                      <a:r>
                        <a:rPr lang="en-US" sz="1300" dirty="0">
                          <a:latin typeface="Consolas" charset="0"/>
                          <a:ea typeface="Consolas" charset="0"/>
                          <a:cs typeface="Consolas" charset="0"/>
                        </a:rPr>
                        <a:t>0x7275636553206576 (</a:t>
                      </a:r>
                      <a:r>
                        <a:rPr lang="en-US" sz="1300" dirty="0" err="1">
                          <a:latin typeface="Consolas" charset="0"/>
                          <a:ea typeface="Consolas" charset="0"/>
                          <a:cs typeface="Consolas" charset="0"/>
                        </a:rPr>
                        <a:t>ve</a:t>
                      </a:r>
                      <a:r>
                        <a:rPr lang="en-US" sz="1300" dirty="0">
                          <a:latin typeface="Consolas" charset="0"/>
                          <a:ea typeface="Consolas" charset="0"/>
                          <a:cs typeface="Consolas" charset="0"/>
                        </a:rPr>
                        <a:t> </a:t>
                      </a:r>
                      <a:r>
                        <a:rPr lang="en-US" sz="1300" dirty="0" err="1">
                          <a:latin typeface="Consolas" charset="0"/>
                          <a:ea typeface="Consolas" charset="0"/>
                          <a:cs typeface="Consolas" charset="0"/>
                        </a:rPr>
                        <a:t>Secur</a:t>
                      </a:r>
                      <a:r>
                        <a:rPr lang="en-US" sz="1300" dirty="0">
                          <a:latin typeface="Consolas" charset="0"/>
                          <a:ea typeface="Consolas" charset="0"/>
                          <a:cs typeface="Consolas" charset="0"/>
                        </a:rPr>
                        <a:t>)</a:t>
                      </a:r>
                    </a:p>
                  </a:txBody>
                  <a:tcPr/>
                </a:tc>
                <a:extLst>
                  <a:ext uri="{0D108BD9-81ED-4DB2-BD59-A6C34878D82A}">
                    <a16:rowId xmlns:a16="http://schemas.microsoft.com/office/drawing/2014/main" val="10004"/>
                  </a:ext>
                </a:extLst>
              </a:tr>
              <a:tr h="254088">
                <a:tc>
                  <a:txBody>
                    <a:bodyPr/>
                    <a:lstStyle/>
                    <a:p>
                      <a:pPr algn="ctr"/>
                      <a:r>
                        <a:rPr lang="en-US" sz="1400" dirty="0">
                          <a:latin typeface="Consolas" charset="0"/>
                          <a:ea typeface="Consolas" charset="0"/>
                          <a:cs typeface="Consolas" charset="0"/>
                        </a:rPr>
                        <a:t>0x6f4c2049 (I Lo)</a:t>
                      </a:r>
                    </a:p>
                  </a:txBody>
                  <a:tcPr/>
                </a:tc>
                <a:extLst>
                  <a:ext uri="{0D108BD9-81ED-4DB2-BD59-A6C34878D82A}">
                    <a16:rowId xmlns:a16="http://schemas.microsoft.com/office/drawing/2014/main" val="10005"/>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6"/>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7"/>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08"/>
                  </a:ext>
                </a:extLst>
              </a:tr>
              <a:tr h="254088">
                <a:tc>
                  <a:txBody>
                    <a:bodyPr/>
                    <a:lstStyle/>
                    <a:p>
                      <a:pPr algn="ctr"/>
                      <a:r>
                        <a:rPr lang="en-US" sz="1400" dirty="0">
                          <a:latin typeface="Consolas" charset="0"/>
                          <a:ea typeface="Consolas" charset="0"/>
                          <a:cs typeface="Consolas" charset="0"/>
                        </a:rPr>
                        <a:t>0x7fff</a:t>
                      </a:r>
                    </a:p>
                  </a:txBody>
                  <a:tcPr/>
                </a:tc>
                <a:extLst>
                  <a:ext uri="{0D108BD9-81ED-4DB2-BD59-A6C34878D82A}">
                    <a16:rowId xmlns:a16="http://schemas.microsoft.com/office/drawing/2014/main" val="10009"/>
                  </a:ext>
                </a:extLst>
              </a:tr>
              <a:tr h="254088">
                <a:tc>
                  <a:txBody>
                    <a:bodyPr/>
                    <a:lstStyle/>
                    <a:p>
                      <a:pPr algn="ctr"/>
                      <a:r>
                        <a:rPr lang="en-US" sz="1400" dirty="0">
                          <a:latin typeface="Consolas" charset="0"/>
                          <a:ea typeface="Consolas" charset="0"/>
                          <a:cs typeface="Consolas" charset="0"/>
                        </a:rPr>
                        <a:t>0xffffe180</a:t>
                      </a:r>
                    </a:p>
                  </a:txBody>
                  <a:tcPr/>
                </a:tc>
                <a:extLst>
                  <a:ext uri="{0D108BD9-81ED-4DB2-BD59-A6C34878D82A}">
                    <a16:rowId xmlns:a16="http://schemas.microsoft.com/office/drawing/2014/main" val="10010"/>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1"/>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2"/>
                  </a:ext>
                </a:extLst>
              </a:tr>
              <a:tr h="254088">
                <a:tc>
                  <a:txBody>
                    <a:bodyPr/>
                    <a:lstStyle/>
                    <a:p>
                      <a:pPr algn="ctr"/>
                      <a:endParaRPr lang="en-US" sz="1400" dirty="0">
                        <a:latin typeface="Consolas" charset="0"/>
                        <a:ea typeface="Consolas" charset="0"/>
                        <a:cs typeface="Consolas" charset="0"/>
                      </a:endParaRPr>
                    </a:p>
                  </a:txBody>
                  <a:tcPr/>
                </a:tc>
                <a:extLst>
                  <a:ext uri="{0D108BD9-81ED-4DB2-BD59-A6C34878D82A}">
                    <a16:rowId xmlns:a16="http://schemas.microsoft.com/office/drawing/2014/main" val="10013"/>
                  </a:ext>
                </a:extLst>
              </a:tr>
            </a:tbl>
          </a:graphicData>
        </a:graphic>
      </p:graphicFrame>
      <p:sp>
        <p:nvSpPr>
          <p:cNvPr id="4" name="Slide Number Placeholder 3"/>
          <p:cNvSpPr>
            <a:spLocks noGrp="1"/>
          </p:cNvSpPr>
          <p:nvPr>
            <p:ph type="sldNum" sz="quarter" idx="12"/>
          </p:nvPr>
        </p:nvSpPr>
        <p:spPr/>
        <p:txBody>
          <a:bodyPr/>
          <a:lstStyle/>
          <a:p>
            <a:fld id="{FCFB7E3C-6220-8942-988C-3F6E25750AD7}" type="slidenum">
              <a:rPr lang="en-US" smtClean="0"/>
              <a:t>88</a:t>
            </a:fld>
            <a:endParaRPr lang="en-US"/>
          </a:p>
        </p:txBody>
      </p:sp>
      <p:sp>
        <p:nvSpPr>
          <p:cNvPr id="17" name="Content Placeholder 2"/>
          <p:cNvSpPr txBox="1">
            <a:spLocks/>
          </p:cNvSpPr>
          <p:nvPr/>
        </p:nvSpPr>
        <p:spPr>
          <a:xfrm>
            <a:off x="5657723" y="0"/>
            <a:ext cx="6225066" cy="7386298"/>
          </a:xfrm>
          <a:prstGeom prst="rect">
            <a:avLst/>
          </a:prstGeom>
        </p:spPr>
        <p:txBody>
          <a:bodyPr vert="horz" lIns="91440" tIns="45720" rIns="91440" bIns="45720" numCol="1"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,0x20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r>
              <a:rPr lang="en-US" sz="1500" dirty="0" err="1">
                <a:solidFill>
                  <a:schemeClr val="tx2"/>
                </a:solidFill>
                <a:latin typeface="Consolas" charset="0"/>
                <a:ea typeface="Consolas" charset="0"/>
                <a:cs typeface="Consolas" charset="0"/>
              </a:rPr>
              <a:t>rdi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-0x18]</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rsi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rdx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550 &lt;</a:t>
            </a:r>
            <a:r>
              <a:rPr lang="en-US" sz="1500" dirty="0" err="1">
                <a:solidFill>
                  <a:schemeClr val="accent2"/>
                </a:solidFill>
                <a:latin typeface="Consolas" charset="0"/>
                <a:ea typeface="Consolas" charset="0"/>
                <a:cs typeface="Consolas" charset="0"/>
              </a:rPr>
              <a:t>strcpy</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nop</a:t>
            </a:r>
            <a:endParaRPr lang="en-US" sz="1500" dirty="0">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a:p>
            <a:pPr marL="0" indent="0">
              <a:lnSpc>
                <a:spcPct val="80000"/>
              </a:lnSpc>
              <a:buNone/>
            </a:pPr>
            <a:r>
              <a:rPr lang="en-US" sz="1500" dirty="0">
                <a:solidFill>
                  <a:schemeClr val="accent2"/>
                </a:solidFill>
                <a:latin typeface="Consolas" charset="0"/>
                <a:ea typeface="Consolas" charset="0"/>
                <a:cs typeface="Consolas" charset="0"/>
              </a:rPr>
              <a:t>main</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push </a:t>
            </a:r>
            <a:r>
              <a:rPr lang="en-US" sz="1500" dirty="0" err="1">
                <a:solidFill>
                  <a:schemeClr val="tx2"/>
                </a:solidFill>
                <a:latin typeface="Consolas" charset="0"/>
                <a:ea typeface="Consolas" charset="0"/>
                <a:cs typeface="Consolas" charset="0"/>
              </a:rPr>
              <a:t>rbp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rbp</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rsp</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sub </a:t>
            </a:r>
            <a:r>
              <a:rPr lang="en-US" sz="1500" dirty="0">
                <a:solidFill>
                  <a:schemeClr val="tx2"/>
                </a:solidFill>
                <a:latin typeface="Consolas" charset="0"/>
                <a:ea typeface="Consolas" charset="0"/>
                <a:cs typeface="Consolas" charset="0"/>
              </a:rPr>
              <a:t>rsp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DWORD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-0x4],</a:t>
            </a:r>
            <a:r>
              <a:rPr lang="en-US" sz="1500" dirty="0" err="1">
                <a:solidFill>
                  <a:schemeClr val="tx2"/>
                </a:solidFill>
                <a:latin typeface="Consolas" charset="0"/>
                <a:ea typeface="Consolas" charset="0"/>
                <a:cs typeface="Consolas" charset="0"/>
              </a:rPr>
              <a:t>edi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QWORD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r>
              <a:rPr lang="en-US" sz="1500" dirty="0" err="1">
                <a:solidFill>
                  <a:schemeClr val="tx2"/>
                </a:solidFill>
                <a:latin typeface="Consolas" charset="0"/>
                <a:ea typeface="Consolas" charset="0"/>
                <a:cs typeface="Consolas" charset="0"/>
              </a:rPr>
              <a:t>rsi</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a:solidFill>
                  <a:schemeClr val="tx2"/>
                </a:solidFill>
                <a:latin typeface="Consolas" charset="0"/>
                <a:ea typeface="Consolas" charset="0"/>
                <a:cs typeface="Consolas" charset="0"/>
              </a:rPr>
              <a:t>rbp</a:t>
            </a:r>
            <a:r>
              <a:rPr lang="en-US" sz="1500" dirty="0">
                <a:latin typeface="Consolas" charset="0"/>
                <a:ea typeface="Consolas" charset="0"/>
                <a:cs typeface="Consolas" charset="0"/>
              </a:rPr>
              <a:t>-0x10]</a:t>
            </a:r>
          </a:p>
          <a:p>
            <a:pPr marL="0" indent="0">
              <a:lnSpc>
                <a:spcPct val="80000"/>
              </a:lnSpc>
              <a:buNone/>
            </a:pPr>
            <a:r>
              <a:rPr lang="en-US" sz="1500" dirty="0">
                <a:latin typeface="Consolas" charset="0"/>
                <a:ea typeface="Consolas" charset="0"/>
                <a:cs typeface="Consolas" charset="0"/>
              </a:rPr>
              <a:t>  add </a:t>
            </a:r>
            <a:r>
              <a:rPr lang="en-US" sz="1500" dirty="0">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,0x8</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rax</a:t>
            </a:r>
            <a:r>
              <a:rPr lang="en-US" sz="1500" dirty="0" err="1">
                <a:latin typeface="Consolas" charset="0"/>
                <a:ea typeface="Consolas" charset="0"/>
                <a:cs typeface="Consolas" charset="0"/>
              </a:rPr>
              <a:t>,QWORD</a:t>
            </a:r>
            <a:r>
              <a:rPr lang="en-US" sz="1500" dirty="0">
                <a:latin typeface="Consolas" charset="0"/>
                <a:ea typeface="Consolas" charset="0"/>
                <a:cs typeface="Consolas" charset="0"/>
              </a:rPr>
              <a:t> PTR [</a:t>
            </a:r>
            <a:r>
              <a:rPr lang="en-US" sz="1500" dirty="0" err="1">
                <a:solidFill>
                  <a:schemeClr val="tx2"/>
                </a:solidFill>
                <a:latin typeface="Consolas" charset="0"/>
                <a:ea typeface="Consolas" charset="0"/>
                <a:cs typeface="Consolas" charset="0"/>
              </a:rPr>
              <a:t>rax</a:t>
            </a:r>
            <a:r>
              <a:rPr lang="en-US" sz="1500" dirty="0">
                <a:latin typeface="Consolas" charset="0"/>
                <a:ea typeface="Consolas" charset="0"/>
                <a:cs typeface="Consolas" charset="0"/>
              </a:rPr>
              <a: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err="1">
                <a:solidFill>
                  <a:schemeClr val="tx2"/>
                </a:solidFill>
                <a:latin typeface="Consolas" charset="0"/>
                <a:ea typeface="Consolas" charset="0"/>
                <a:cs typeface="Consolas" charset="0"/>
              </a:rPr>
              <a:t>rdi</a:t>
            </a:r>
            <a:r>
              <a:rPr lang="en-US" sz="1500" dirty="0" err="1">
                <a:latin typeface="Consolas" charset="0"/>
                <a:ea typeface="Consolas" charset="0"/>
                <a:cs typeface="Consolas" charset="0"/>
              </a:rPr>
              <a:t>,</a:t>
            </a:r>
            <a:r>
              <a:rPr lang="en-US" sz="1500" dirty="0" err="1">
                <a:solidFill>
                  <a:schemeClr val="tx2"/>
                </a:solidFill>
                <a:latin typeface="Consolas" charset="0"/>
                <a:ea typeface="Consolas" charset="0"/>
                <a:cs typeface="Consolas" charset="0"/>
              </a:rPr>
              <a:t>rax</a:t>
            </a:r>
            <a:endParaRPr lang="en-US" sz="1500" dirty="0">
              <a:solidFill>
                <a:schemeClr val="tx2"/>
              </a:solidFill>
              <a:latin typeface="Consolas" charset="0"/>
              <a:ea typeface="Consolas" charset="0"/>
              <a:cs typeface="Consolas" charset="0"/>
            </a:endParaRPr>
          </a:p>
          <a:p>
            <a:pPr marL="0" indent="0">
              <a:lnSpc>
                <a:spcPct val="80000"/>
              </a:lnSpc>
              <a:buNone/>
            </a:pPr>
            <a:r>
              <a:rPr lang="en-US" sz="1500" dirty="0">
                <a:latin typeface="Consolas" charset="0"/>
                <a:ea typeface="Consolas" charset="0"/>
                <a:cs typeface="Consolas" charset="0"/>
              </a:rPr>
              <a:t>  call 68a &lt;</a:t>
            </a:r>
            <a:r>
              <a:rPr lang="en-US" sz="1500" dirty="0" err="1">
                <a:solidFill>
                  <a:schemeClr val="accent2"/>
                </a:solidFill>
                <a:latin typeface="Consolas" charset="0"/>
                <a:ea typeface="Consolas" charset="0"/>
                <a:cs typeface="Consolas" charset="0"/>
              </a:rPr>
              <a:t>mycpy</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lea </a:t>
            </a:r>
            <a:r>
              <a:rPr lang="en-US" sz="1500" dirty="0" err="1">
                <a:solidFill>
                  <a:schemeClr val="tx2"/>
                </a:solidFill>
                <a:latin typeface="Consolas" charset="0"/>
                <a:ea typeface="Consolas" charset="0"/>
                <a:cs typeface="Consolas" charset="0"/>
              </a:rPr>
              <a:t>rdi</a:t>
            </a:r>
            <a:r>
              <a:rPr lang="en-US" sz="1500" dirty="0">
                <a:latin typeface="Consolas" charset="0"/>
                <a:ea typeface="Consolas" charset="0"/>
                <a:cs typeface="Consolas" charset="0"/>
              </a:rPr>
              <a:t>,[</a:t>
            </a:r>
            <a:r>
              <a:rPr lang="en-US" sz="1500" dirty="0">
                <a:solidFill>
                  <a:schemeClr val="tx2"/>
                </a:solidFill>
                <a:latin typeface="Consolas" charset="0"/>
                <a:ea typeface="Consolas" charset="0"/>
                <a:cs typeface="Consolas" charset="0"/>
              </a:rPr>
              <a:t>rip</a:t>
            </a:r>
            <a:r>
              <a:rPr lang="en-US" sz="1500" dirty="0">
                <a:latin typeface="Consolas" charset="0"/>
                <a:ea typeface="Consolas" charset="0"/>
                <a:cs typeface="Consolas" charset="0"/>
              </a:rPr>
              <a:t>+0x9f]</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call 560 &lt;</a:t>
            </a:r>
            <a:r>
              <a:rPr lang="en-US" sz="1500" dirty="0" err="1">
                <a:solidFill>
                  <a:schemeClr val="accent2"/>
                </a:solidFill>
                <a:latin typeface="Consolas" charset="0"/>
                <a:ea typeface="Consolas" charset="0"/>
                <a:cs typeface="Consolas" charset="0"/>
              </a:rPr>
              <a:t>printf</a:t>
            </a:r>
            <a:r>
              <a:rPr lang="en-US" sz="1500" dirty="0" err="1">
                <a:latin typeface="Consolas" charset="0"/>
                <a:ea typeface="Consolas" charset="0"/>
                <a:cs typeface="Consolas" charset="0"/>
              </a:rPr>
              <a:t>@plt</a:t>
            </a:r>
            <a:r>
              <a:rPr lang="en-US" sz="1500" dirty="0">
                <a:latin typeface="Consolas" charset="0"/>
                <a:ea typeface="Consolas" charset="0"/>
                <a:cs typeface="Consolas" charset="0"/>
              </a:rPr>
              <a:t>&gt;</a:t>
            </a:r>
          </a:p>
          <a:p>
            <a:pPr marL="0" indent="0">
              <a:lnSpc>
                <a:spcPct val="80000"/>
              </a:lnSpc>
              <a:buNone/>
            </a:pPr>
            <a:r>
              <a:rPr lang="en-US" sz="1500" dirty="0">
                <a:latin typeface="Consolas" charset="0"/>
                <a:ea typeface="Consolas" charset="0"/>
                <a:cs typeface="Consolas" charset="0"/>
              </a:rPr>
              <a:t>  </a:t>
            </a:r>
            <a:r>
              <a:rPr lang="en-US" sz="1500" dirty="0" err="1">
                <a:latin typeface="Consolas" charset="0"/>
                <a:ea typeface="Consolas" charset="0"/>
                <a:cs typeface="Consolas" charset="0"/>
              </a:rPr>
              <a:t>mov</a:t>
            </a:r>
            <a:r>
              <a:rPr lang="en-US" sz="1500" dirty="0">
                <a:latin typeface="Consolas" charset="0"/>
                <a:ea typeface="Consolas" charset="0"/>
                <a:cs typeface="Consolas" charset="0"/>
              </a:rPr>
              <a:t> </a:t>
            </a:r>
            <a:r>
              <a:rPr lang="en-US" sz="1500" dirty="0">
                <a:solidFill>
                  <a:schemeClr val="tx2"/>
                </a:solidFill>
                <a:latin typeface="Consolas" charset="0"/>
                <a:ea typeface="Consolas" charset="0"/>
                <a:cs typeface="Consolas" charset="0"/>
              </a:rPr>
              <a:t>eax</a:t>
            </a:r>
            <a:r>
              <a:rPr lang="en-US" sz="1500" dirty="0">
                <a:latin typeface="Consolas" charset="0"/>
                <a:ea typeface="Consolas" charset="0"/>
                <a:cs typeface="Consolas" charset="0"/>
              </a:rPr>
              <a:t>,0x0</a:t>
            </a:r>
          </a:p>
          <a:p>
            <a:pPr marL="0" indent="0">
              <a:lnSpc>
                <a:spcPct val="80000"/>
              </a:lnSpc>
              <a:buNone/>
            </a:pPr>
            <a:r>
              <a:rPr lang="en-US" sz="1500" dirty="0">
                <a:latin typeface="Consolas" charset="0"/>
                <a:ea typeface="Consolas" charset="0"/>
                <a:cs typeface="Consolas" charset="0"/>
              </a:rPr>
              <a:t>  leave</a:t>
            </a:r>
          </a:p>
          <a:p>
            <a:pPr marL="0" indent="0">
              <a:lnSpc>
                <a:spcPct val="80000"/>
              </a:lnSpc>
              <a:buNone/>
            </a:pPr>
            <a:r>
              <a:rPr lang="en-US" sz="1500" dirty="0">
                <a:latin typeface="Consolas" charset="0"/>
                <a:ea typeface="Consolas" charset="0"/>
                <a:cs typeface="Consolas" charset="0"/>
              </a:rPr>
              <a:t>  ret</a:t>
            </a:r>
          </a:p>
        </p:txBody>
      </p:sp>
      <p:graphicFrame>
        <p:nvGraphicFramePr>
          <p:cNvPr id="20" name="Table 19">
            <a:extLst>
              <a:ext uri="{FF2B5EF4-FFF2-40B4-BE49-F238E27FC236}">
                <a16:creationId xmlns:a16="http://schemas.microsoft.com/office/drawing/2014/main" id="{5C3C3E4F-65A2-E648-ABE6-913BA9C88F9E}"/>
              </a:ext>
            </a:extLst>
          </p:cNvPr>
          <p:cNvGraphicFramePr>
            <a:graphicFrameLocks noGrp="1"/>
          </p:cNvGraphicFramePr>
          <p:nvPr/>
        </p:nvGraphicFramePr>
        <p:xfrm>
          <a:off x="45510" y="4483047"/>
          <a:ext cx="4042058" cy="2346960"/>
        </p:xfrm>
        <a:graphic>
          <a:graphicData uri="http://schemas.openxmlformats.org/drawingml/2006/table">
            <a:tbl>
              <a:tblPr firstRow="1" bandRow="1">
                <a:tableStyleId>{5940675A-B579-460E-94D1-54222C63F5DA}</a:tableStyleId>
              </a:tblPr>
              <a:tblGrid>
                <a:gridCol w="2021029">
                  <a:extLst>
                    <a:ext uri="{9D8B030D-6E8A-4147-A177-3AD203B41FA5}">
                      <a16:colId xmlns:a16="http://schemas.microsoft.com/office/drawing/2014/main" val="20000"/>
                    </a:ext>
                  </a:extLst>
                </a:gridCol>
                <a:gridCol w="2021029">
                  <a:extLst>
                    <a:ext uri="{9D8B030D-6E8A-4147-A177-3AD203B41FA5}">
                      <a16:colId xmlns:a16="http://schemas.microsoft.com/office/drawing/2014/main" val="20001"/>
                    </a:ext>
                  </a:extLst>
                </a:gridCol>
              </a:tblGrid>
              <a:tr h="313440">
                <a:tc>
                  <a:txBody>
                    <a:bodyPr/>
                    <a:lstStyle/>
                    <a:p>
                      <a:r>
                        <a:rPr lang="en-US" sz="1600" dirty="0" err="1">
                          <a:latin typeface="Consolas" charset="0"/>
                          <a:ea typeface="Consolas" charset="0"/>
                          <a:cs typeface="Consolas" charset="0"/>
                        </a:rPr>
                        <a:t>rax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0x7fffffffdd5c</a:t>
                      </a:r>
                    </a:p>
                  </a:txBody>
                  <a:tcPr/>
                </a:tc>
                <a:extLst>
                  <a:ext uri="{0D108BD9-81ED-4DB2-BD59-A6C34878D82A}">
                    <a16:rowId xmlns:a16="http://schemas.microsoft.com/office/drawing/2014/main" val="10000"/>
                  </a:ext>
                </a:extLst>
              </a:tr>
              <a:tr h="313440">
                <a:tc>
                  <a:txBody>
                    <a:bodyPr/>
                    <a:lstStyle/>
                    <a:p>
                      <a:r>
                        <a:rPr lang="en-US" sz="1600" dirty="0" err="1">
                          <a:latin typeface="Consolas" charset="0"/>
                          <a:ea typeface="Consolas" charset="0"/>
                          <a:cs typeface="Consolas" charset="0"/>
                        </a:rPr>
                        <a:t>rdx</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0x7fffffffe180</a:t>
                      </a:r>
                    </a:p>
                  </a:txBody>
                  <a:tcPr/>
                </a:tc>
                <a:extLst>
                  <a:ext uri="{0D108BD9-81ED-4DB2-BD59-A6C34878D82A}">
                    <a16:rowId xmlns:a16="http://schemas.microsoft.com/office/drawing/2014/main" val="10001"/>
                  </a:ext>
                </a:extLst>
              </a:tr>
              <a:tr h="313440">
                <a:tc>
                  <a:txBody>
                    <a:bodyPr/>
                    <a:lstStyle/>
                    <a:p>
                      <a:r>
                        <a:rPr lang="en-US" sz="1600" dirty="0" err="1">
                          <a:latin typeface="Consolas" charset="0"/>
                          <a:ea typeface="Consolas" charset="0"/>
                          <a:cs typeface="Consolas" charset="0"/>
                        </a:rPr>
                        <a:t>rsi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0x7fffffffe180</a:t>
                      </a:r>
                    </a:p>
                  </a:txBody>
                  <a:tcPr/>
                </a:tc>
                <a:extLst>
                  <a:ext uri="{0D108BD9-81ED-4DB2-BD59-A6C34878D82A}">
                    <a16:rowId xmlns:a16="http://schemas.microsoft.com/office/drawing/2014/main" val="2855845486"/>
                  </a:ext>
                </a:extLst>
              </a:tr>
              <a:tr h="313440">
                <a:tc>
                  <a:txBody>
                    <a:bodyPr/>
                    <a:lstStyle/>
                    <a:p>
                      <a:r>
                        <a:rPr lang="en-US" sz="1600" dirty="0" err="1">
                          <a:latin typeface="Consolas" charset="0"/>
                          <a:ea typeface="Consolas" charset="0"/>
                          <a:cs typeface="Consolas" charset="0"/>
                        </a:rPr>
                        <a:t>rdi</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0x7fffffffdd5c</a:t>
                      </a:r>
                    </a:p>
                  </a:txBody>
                  <a:tcPr/>
                </a:tc>
                <a:extLst>
                  <a:ext uri="{0D108BD9-81ED-4DB2-BD59-A6C34878D82A}">
                    <a16:rowId xmlns:a16="http://schemas.microsoft.com/office/drawing/2014/main" val="3461956807"/>
                  </a:ext>
                </a:extLst>
              </a:tr>
              <a:tr h="313440">
                <a:tc>
                  <a:txBody>
                    <a:bodyPr/>
                    <a:lstStyle/>
                    <a:p>
                      <a:r>
                        <a:rPr lang="en-US" sz="1600" dirty="0" err="1">
                          <a:latin typeface="Consolas" charset="0"/>
                          <a:ea typeface="Consolas" charset="0"/>
                          <a:cs typeface="Consolas" charset="0"/>
                        </a:rPr>
                        <a:t>rsp</a:t>
                      </a:r>
                      <a:endParaRPr lang="en-US" sz="1600" dirty="0">
                        <a:latin typeface="Consolas" charset="0"/>
                        <a:ea typeface="Consolas" charset="0"/>
                        <a:cs typeface="Consolas" charset="0"/>
                      </a:endParaRPr>
                    </a:p>
                  </a:txBody>
                  <a:tcPr/>
                </a:tc>
                <a:tc>
                  <a:txBody>
                    <a:bodyPr/>
                    <a:lstStyle/>
                    <a:p>
                      <a:pPr algn="l"/>
                      <a:r>
                        <a:rPr lang="en-US" sz="1600" dirty="0">
                          <a:latin typeface="Consolas" charset="0"/>
                          <a:ea typeface="Consolas" charset="0"/>
                          <a:cs typeface="Consolas" charset="0"/>
                        </a:rPr>
                        <a:t>0x7fffffffdd70</a:t>
                      </a:r>
                    </a:p>
                  </a:txBody>
                  <a:tcPr/>
                </a:tc>
                <a:extLst>
                  <a:ext uri="{0D108BD9-81ED-4DB2-BD59-A6C34878D82A}">
                    <a16:rowId xmlns:a16="http://schemas.microsoft.com/office/drawing/2014/main" val="10002"/>
                  </a:ext>
                </a:extLst>
              </a:tr>
              <a:tr h="313440">
                <a:tc>
                  <a:txBody>
                    <a:bodyPr/>
                    <a:lstStyle/>
                    <a:p>
                      <a:r>
                        <a:rPr lang="en-US" sz="1600" dirty="0" err="1">
                          <a:latin typeface="Consolas" charset="0"/>
                          <a:ea typeface="Consolas" charset="0"/>
                          <a:cs typeface="Consolas" charset="0"/>
                        </a:rPr>
                        <a:t>rbp</a:t>
                      </a:r>
                      <a:endParaRPr lang="en-US" sz="1600" dirty="0">
                        <a:latin typeface="Consolas" charset="0"/>
                        <a:ea typeface="Consolas" charset="0"/>
                        <a:cs typeface="Consolas" charset="0"/>
                      </a:endParaRPr>
                    </a:p>
                  </a:txBody>
                  <a:tcPr/>
                </a:tc>
                <a:tc>
                  <a:txBody>
                    <a:bodyPr/>
                    <a:lstStyle/>
                    <a:p>
                      <a:pPr algn="l"/>
                      <a:r>
                        <a:rPr lang="en-US" sz="1400" dirty="0">
                          <a:latin typeface="Consolas" charset="0"/>
                          <a:ea typeface="Consolas" charset="0"/>
                          <a:cs typeface="Consolas" charset="0"/>
                        </a:rPr>
                        <a:t>0x7275636553206576</a:t>
                      </a:r>
                    </a:p>
                  </a:txBody>
                  <a:tcPr/>
                </a:tc>
                <a:extLst>
                  <a:ext uri="{0D108BD9-81ED-4DB2-BD59-A6C34878D82A}">
                    <a16:rowId xmlns:a16="http://schemas.microsoft.com/office/drawing/2014/main" val="10003"/>
                  </a:ext>
                </a:extLst>
              </a:tr>
              <a:tr h="313440">
                <a:tc>
                  <a:txBody>
                    <a:bodyPr/>
                    <a:lstStyle/>
                    <a:p>
                      <a:r>
                        <a:rPr lang="en-US" sz="1600" dirty="0">
                          <a:latin typeface="Consolas" charset="0"/>
                          <a:ea typeface="Consolas" charset="0"/>
                          <a:cs typeface="Consolas" charset="0"/>
                        </a:rPr>
                        <a:t>rip</a:t>
                      </a:r>
                    </a:p>
                  </a:txBody>
                  <a:tcPr/>
                </a:tc>
                <a:tc>
                  <a:txBody>
                    <a:bodyPr/>
                    <a:lstStyle/>
                    <a:p>
                      <a:pPr algn="l"/>
                      <a:r>
                        <a:rPr lang="en-US" sz="1600" dirty="0">
                          <a:latin typeface="Consolas" charset="0"/>
                          <a:ea typeface="Consolas" charset="0"/>
                          <a:cs typeface="Consolas" charset="0"/>
                        </a:rPr>
                        <a:t>0x212121797469</a:t>
                      </a:r>
                    </a:p>
                  </a:txBody>
                  <a:tcPr/>
                </a:tc>
                <a:extLst>
                  <a:ext uri="{0D108BD9-81ED-4DB2-BD59-A6C34878D82A}">
                    <a16:rowId xmlns:a16="http://schemas.microsoft.com/office/drawing/2014/main" val="10004"/>
                  </a:ext>
                </a:extLst>
              </a:tr>
            </a:tbl>
          </a:graphicData>
        </a:graphic>
      </p:graphicFrame>
      <p:sp>
        <p:nvSpPr>
          <p:cNvPr id="21" name="Rectangle 20">
            <a:extLst>
              <a:ext uri="{FF2B5EF4-FFF2-40B4-BE49-F238E27FC236}">
                <a16:creationId xmlns:a16="http://schemas.microsoft.com/office/drawing/2014/main" id="{44CE0E5C-6CA5-0B4E-B222-917075BAEA82}"/>
              </a:ext>
            </a:extLst>
          </p:cNvPr>
          <p:cNvSpPr/>
          <p:nvPr/>
        </p:nvSpPr>
        <p:spPr>
          <a:xfrm>
            <a:off x="6524017" y="6356352"/>
            <a:ext cx="511265" cy="36512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a:t>
            </a:r>
          </a:p>
        </p:txBody>
      </p:sp>
      <p:sp>
        <p:nvSpPr>
          <p:cNvPr id="3" name="TextBox 2">
            <a:extLst>
              <a:ext uri="{FF2B5EF4-FFF2-40B4-BE49-F238E27FC236}">
                <a16:creationId xmlns:a16="http://schemas.microsoft.com/office/drawing/2014/main" id="{4E4A9DD0-C22E-4E47-935B-863AB70F42E7}"/>
              </a:ext>
            </a:extLst>
          </p:cNvPr>
          <p:cNvSpPr txBox="1"/>
          <p:nvPr/>
        </p:nvSpPr>
        <p:spPr>
          <a:xfrm>
            <a:off x="6485460" y="6581001"/>
            <a:ext cx="3443229" cy="276999"/>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a.out</a:t>
            </a:r>
            <a:r>
              <a:rPr lang="en-US" sz="1200" dirty="0">
                <a:latin typeface="Consolas" panose="020B0609020204030204" pitchFamily="49" charset="0"/>
                <a:cs typeface="Consolas" panose="020B0609020204030204" pitchFamily="49" charset="0"/>
              </a:rPr>
              <a:t> "I Love Security!!!"</a:t>
            </a:r>
          </a:p>
        </p:txBody>
      </p:sp>
      <p:sp>
        <p:nvSpPr>
          <p:cNvPr id="11" name="TextBox 10">
            <a:extLst>
              <a:ext uri="{FF2B5EF4-FFF2-40B4-BE49-F238E27FC236}">
                <a16:creationId xmlns:a16="http://schemas.microsoft.com/office/drawing/2014/main" id="{227A5138-E976-7B47-BCA0-E2E373BE881C}"/>
              </a:ext>
            </a:extLst>
          </p:cNvPr>
          <p:cNvSpPr txBox="1"/>
          <p:nvPr/>
        </p:nvSpPr>
        <p:spPr>
          <a:xfrm>
            <a:off x="3036058" y="-78083"/>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0x7f..fdd88</a:t>
            </a:r>
          </a:p>
        </p:txBody>
      </p:sp>
      <p:sp>
        <p:nvSpPr>
          <p:cNvPr id="12" name="TextBox 11">
            <a:extLst>
              <a:ext uri="{FF2B5EF4-FFF2-40B4-BE49-F238E27FC236}">
                <a16:creationId xmlns:a16="http://schemas.microsoft.com/office/drawing/2014/main" id="{2D5CB6C3-271F-1942-A121-0DCD718FA33E}"/>
              </a:ext>
            </a:extLst>
          </p:cNvPr>
          <p:cNvSpPr txBox="1"/>
          <p:nvPr/>
        </p:nvSpPr>
        <p:spPr>
          <a:xfrm>
            <a:off x="3036057" y="19115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0x7f..fdd80</a:t>
            </a:r>
          </a:p>
        </p:txBody>
      </p:sp>
      <p:sp>
        <p:nvSpPr>
          <p:cNvPr id="15" name="TextBox 14">
            <a:extLst>
              <a:ext uri="{FF2B5EF4-FFF2-40B4-BE49-F238E27FC236}">
                <a16:creationId xmlns:a16="http://schemas.microsoft.com/office/drawing/2014/main" id="{924BF496-C6C8-224E-AE95-A9A131EC51B4}"/>
              </a:ext>
            </a:extLst>
          </p:cNvPr>
          <p:cNvSpPr txBox="1"/>
          <p:nvPr/>
        </p:nvSpPr>
        <p:spPr>
          <a:xfrm>
            <a:off x="3036056" y="823617"/>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0x7f..fdd70</a:t>
            </a:r>
          </a:p>
        </p:txBody>
      </p:sp>
      <p:sp>
        <p:nvSpPr>
          <p:cNvPr id="16" name="TextBox 15">
            <a:extLst>
              <a:ext uri="{FF2B5EF4-FFF2-40B4-BE49-F238E27FC236}">
                <a16:creationId xmlns:a16="http://schemas.microsoft.com/office/drawing/2014/main" id="{DECDC5E3-C732-0A49-803A-08E52871FE9A}"/>
              </a:ext>
            </a:extLst>
          </p:cNvPr>
          <p:cNvSpPr txBox="1"/>
          <p:nvPr/>
        </p:nvSpPr>
        <p:spPr>
          <a:xfrm>
            <a:off x="3036056" y="50738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0x7f..fdd74</a:t>
            </a:r>
          </a:p>
        </p:txBody>
      </p:sp>
      <p:sp>
        <p:nvSpPr>
          <p:cNvPr id="19" name="TextBox 18">
            <a:extLst>
              <a:ext uri="{FF2B5EF4-FFF2-40B4-BE49-F238E27FC236}">
                <a16:creationId xmlns:a16="http://schemas.microsoft.com/office/drawing/2014/main" id="{8CB35A30-E1C6-8E45-83F3-36F4B3CDA71B}"/>
              </a:ext>
            </a:extLst>
          </p:cNvPr>
          <p:cNvSpPr txBox="1"/>
          <p:nvPr/>
        </p:nvSpPr>
        <p:spPr>
          <a:xfrm>
            <a:off x="3036055" y="1112866"/>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0x7f..fdd68</a:t>
            </a:r>
          </a:p>
        </p:txBody>
      </p:sp>
      <p:sp>
        <p:nvSpPr>
          <p:cNvPr id="23" name="TextBox 22">
            <a:extLst>
              <a:ext uri="{FF2B5EF4-FFF2-40B4-BE49-F238E27FC236}">
                <a16:creationId xmlns:a16="http://schemas.microsoft.com/office/drawing/2014/main" id="{A3B0D9CF-53BB-8A45-BDF4-B6357A441169}"/>
              </a:ext>
            </a:extLst>
          </p:cNvPr>
          <p:cNvSpPr txBox="1"/>
          <p:nvPr/>
        </p:nvSpPr>
        <p:spPr>
          <a:xfrm>
            <a:off x="3036054" y="1419060"/>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0x7f..fdd60</a:t>
            </a:r>
          </a:p>
        </p:txBody>
      </p:sp>
      <p:sp>
        <p:nvSpPr>
          <p:cNvPr id="18" name="TextBox 17">
            <a:extLst>
              <a:ext uri="{FF2B5EF4-FFF2-40B4-BE49-F238E27FC236}">
                <a16:creationId xmlns:a16="http://schemas.microsoft.com/office/drawing/2014/main" id="{949F653D-6689-554C-82B7-01E5BE4CCBFE}"/>
              </a:ext>
            </a:extLst>
          </p:cNvPr>
          <p:cNvSpPr txBox="1"/>
          <p:nvPr/>
        </p:nvSpPr>
        <p:spPr>
          <a:xfrm>
            <a:off x="3036053" y="386806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0x7f..fdd40</a:t>
            </a:r>
          </a:p>
        </p:txBody>
      </p:sp>
      <p:sp>
        <p:nvSpPr>
          <p:cNvPr id="24" name="TextBox 23">
            <a:extLst>
              <a:ext uri="{FF2B5EF4-FFF2-40B4-BE49-F238E27FC236}">
                <a16:creationId xmlns:a16="http://schemas.microsoft.com/office/drawing/2014/main" id="{0E649CFC-3468-1545-9EAA-98446C0FD0B5}"/>
              </a:ext>
            </a:extLst>
          </p:cNvPr>
          <p:cNvSpPr txBox="1"/>
          <p:nvPr/>
        </p:nvSpPr>
        <p:spPr>
          <a:xfrm>
            <a:off x="3036053" y="173528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0x7f..fdd5c</a:t>
            </a:r>
          </a:p>
        </p:txBody>
      </p:sp>
      <p:sp>
        <p:nvSpPr>
          <p:cNvPr id="25" name="TextBox 24">
            <a:extLst>
              <a:ext uri="{FF2B5EF4-FFF2-40B4-BE49-F238E27FC236}">
                <a16:creationId xmlns:a16="http://schemas.microsoft.com/office/drawing/2014/main" id="{AA35C531-6A95-144D-BC22-351BC64581BC}"/>
              </a:ext>
            </a:extLst>
          </p:cNvPr>
          <p:cNvSpPr txBox="1"/>
          <p:nvPr/>
        </p:nvSpPr>
        <p:spPr>
          <a:xfrm>
            <a:off x="3036053" y="2048121"/>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0x7f..fdd58</a:t>
            </a:r>
          </a:p>
        </p:txBody>
      </p:sp>
      <p:sp>
        <p:nvSpPr>
          <p:cNvPr id="26" name="TextBox 25">
            <a:extLst>
              <a:ext uri="{FF2B5EF4-FFF2-40B4-BE49-F238E27FC236}">
                <a16:creationId xmlns:a16="http://schemas.microsoft.com/office/drawing/2014/main" id="{BCB6BE2A-C24B-3445-B8BB-C9FC9AD905E7}"/>
              </a:ext>
            </a:extLst>
          </p:cNvPr>
          <p:cNvSpPr txBox="1"/>
          <p:nvPr/>
        </p:nvSpPr>
        <p:spPr>
          <a:xfrm>
            <a:off x="3036052" y="2330077"/>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0x7f..fdd54</a:t>
            </a:r>
          </a:p>
        </p:txBody>
      </p:sp>
      <p:sp>
        <p:nvSpPr>
          <p:cNvPr id="27" name="TextBox 26">
            <a:extLst>
              <a:ext uri="{FF2B5EF4-FFF2-40B4-BE49-F238E27FC236}">
                <a16:creationId xmlns:a16="http://schemas.microsoft.com/office/drawing/2014/main" id="{533A6D4C-BBB7-4F48-8434-77FA1E4848FE}"/>
              </a:ext>
            </a:extLst>
          </p:cNvPr>
          <p:cNvSpPr txBox="1"/>
          <p:nvPr/>
        </p:nvSpPr>
        <p:spPr>
          <a:xfrm>
            <a:off x="3036051" y="2642909"/>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0x7f..fdd50</a:t>
            </a:r>
          </a:p>
        </p:txBody>
      </p:sp>
      <p:sp>
        <p:nvSpPr>
          <p:cNvPr id="28" name="TextBox 27">
            <a:extLst>
              <a:ext uri="{FF2B5EF4-FFF2-40B4-BE49-F238E27FC236}">
                <a16:creationId xmlns:a16="http://schemas.microsoft.com/office/drawing/2014/main" id="{695C0ABD-DB03-BC4E-AE3A-6424DF186BD0}"/>
              </a:ext>
            </a:extLst>
          </p:cNvPr>
          <p:cNvSpPr txBox="1"/>
          <p:nvPr/>
        </p:nvSpPr>
        <p:spPr>
          <a:xfrm>
            <a:off x="3036050" y="2945125"/>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0x7f..fdd4c</a:t>
            </a:r>
          </a:p>
        </p:txBody>
      </p:sp>
      <p:sp>
        <p:nvSpPr>
          <p:cNvPr id="29" name="TextBox 28">
            <a:extLst>
              <a:ext uri="{FF2B5EF4-FFF2-40B4-BE49-F238E27FC236}">
                <a16:creationId xmlns:a16="http://schemas.microsoft.com/office/drawing/2014/main" id="{866C1DEC-8CA3-254A-B3CA-8BA858162CA3}"/>
              </a:ext>
            </a:extLst>
          </p:cNvPr>
          <p:cNvSpPr txBox="1"/>
          <p:nvPr/>
        </p:nvSpPr>
        <p:spPr>
          <a:xfrm>
            <a:off x="3036050" y="3255092"/>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0x7f..fdd48</a:t>
            </a:r>
          </a:p>
        </p:txBody>
      </p:sp>
      <p:sp>
        <p:nvSpPr>
          <p:cNvPr id="30" name="TextBox 29">
            <a:extLst>
              <a:ext uri="{FF2B5EF4-FFF2-40B4-BE49-F238E27FC236}">
                <a16:creationId xmlns:a16="http://schemas.microsoft.com/office/drawing/2014/main" id="{7E010B44-9E99-3241-B96A-1A972902B2C8}"/>
              </a:ext>
            </a:extLst>
          </p:cNvPr>
          <p:cNvSpPr txBox="1"/>
          <p:nvPr/>
        </p:nvSpPr>
        <p:spPr>
          <a:xfrm>
            <a:off x="3036050" y="3557308"/>
            <a:ext cx="2103019" cy="369332"/>
          </a:xfrm>
          <a:prstGeom prst="rect">
            <a:avLst/>
          </a:prstGeom>
          <a:noFill/>
        </p:spPr>
        <p:txBody>
          <a:bodyPr wrap="square" rtlCol="0">
            <a:spAutoFit/>
          </a:bodyPr>
          <a:lstStyle/>
          <a:p>
            <a:pPr algn="ctr"/>
            <a:r>
              <a:rPr lang="en-US" dirty="0">
                <a:latin typeface="Consolas" charset="0"/>
                <a:ea typeface="Consolas" charset="0"/>
                <a:cs typeface="Consolas" charset="0"/>
              </a:rPr>
              <a:t>0x7f..fdd44</a:t>
            </a:r>
          </a:p>
        </p:txBody>
      </p:sp>
      <p:sp>
        <p:nvSpPr>
          <p:cNvPr id="31" name="Right Arrow 30">
            <a:extLst>
              <a:ext uri="{FF2B5EF4-FFF2-40B4-BE49-F238E27FC236}">
                <a16:creationId xmlns:a16="http://schemas.microsoft.com/office/drawing/2014/main" id="{50DC8E77-77F0-E848-9C37-9F65B8552A0D}"/>
              </a:ext>
            </a:extLst>
          </p:cNvPr>
          <p:cNvSpPr/>
          <p:nvPr/>
        </p:nvSpPr>
        <p:spPr>
          <a:xfrm>
            <a:off x="61763" y="985423"/>
            <a:ext cx="278606" cy="45719"/>
          </a:xfrm>
          <a:prstGeom prst="rightArrow">
            <a:avLst/>
          </a:prstGeom>
          <a:ln w="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00" dirty="0"/>
          </a:p>
        </p:txBody>
      </p:sp>
      <p:sp>
        <p:nvSpPr>
          <p:cNvPr id="32" name="Rectangle 31">
            <a:extLst>
              <a:ext uri="{FF2B5EF4-FFF2-40B4-BE49-F238E27FC236}">
                <a16:creationId xmlns:a16="http://schemas.microsoft.com/office/drawing/2014/main" id="{BF59CB80-7BF2-1340-92D0-43D23FAEB9DA}"/>
              </a:ext>
            </a:extLst>
          </p:cNvPr>
          <p:cNvSpPr/>
          <p:nvPr/>
        </p:nvSpPr>
        <p:spPr>
          <a:xfrm>
            <a:off x="342251" y="2459558"/>
            <a:ext cx="8459498" cy="19388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4000" dirty="0">
                <a:latin typeface="Consolas" charset="0"/>
                <a:ea typeface="Consolas" charset="0"/>
                <a:cs typeface="Consolas" charset="0"/>
              </a:rPr>
              <a:t>segmentation fault</a:t>
            </a:r>
            <a:endParaRPr lang="en-US" sz="4000" dirty="0">
              <a:latin typeface="Consolas" panose="020B0609020204030204" pitchFamily="49" charset="0"/>
              <a:cs typeface="Consolas" panose="020B0609020204030204" pitchFamily="49" charset="0"/>
            </a:endParaRPr>
          </a:p>
        </p:txBody>
      </p:sp>
      <p:cxnSp>
        <p:nvCxnSpPr>
          <p:cNvPr id="6" name="Straight Arrow Connector 5">
            <a:extLst>
              <a:ext uri="{FF2B5EF4-FFF2-40B4-BE49-F238E27FC236}">
                <a16:creationId xmlns:a16="http://schemas.microsoft.com/office/drawing/2014/main" id="{01BAFE47-E729-1B4D-BE1B-7B2480F33DD7}"/>
              </a:ext>
            </a:extLst>
          </p:cNvPr>
          <p:cNvCxnSpPr>
            <a:stCxn id="32" idx="2"/>
          </p:cNvCxnSpPr>
          <p:nvPr/>
        </p:nvCxnSpPr>
        <p:spPr>
          <a:xfrm flipH="1">
            <a:off x="2901820" y="4398442"/>
            <a:ext cx="1670180" cy="2131142"/>
          </a:xfrm>
          <a:prstGeom prst="straightConnector1">
            <a:avLst/>
          </a:prstGeom>
          <a:ln w="76200">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828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5134"/>
            <a:ext cx="4124131" cy="5464070"/>
          </a:xfrm>
        </p:spPr>
        <p:txBody>
          <a:bodyPr>
            <a:noAutofit/>
          </a:bodyPr>
          <a:lstStyle/>
          <a:p>
            <a:pPr marL="0" indent="0">
              <a:buNone/>
            </a:pPr>
            <a:r>
              <a:rPr lang="en-US" sz="1800" dirty="0">
                <a:solidFill>
                  <a:schemeClr val="tx2"/>
                </a:solidFill>
                <a:latin typeface="Consolas" charset="0"/>
                <a:ea typeface="Consolas" charset="0"/>
                <a:cs typeface="Consolas" charset="0"/>
              </a:rPr>
              <a:t>#include </a:t>
            </a:r>
            <a:r>
              <a:rPr lang="en-US" sz="1800" dirty="0">
                <a:solidFill>
                  <a:schemeClr val="accent3"/>
                </a:solidFill>
                <a:latin typeface="Consolas" charset="0"/>
                <a:ea typeface="Consolas" charset="0"/>
                <a:cs typeface="Consolas" charset="0"/>
              </a:rPr>
              <a:t>&lt;</a:t>
            </a:r>
            <a:r>
              <a:rPr lang="en-US" sz="1800" dirty="0" err="1">
                <a:solidFill>
                  <a:schemeClr val="accent3"/>
                </a:solidFill>
                <a:latin typeface="Consolas" charset="0"/>
                <a:ea typeface="Consolas" charset="0"/>
                <a:cs typeface="Consolas" charset="0"/>
              </a:rPr>
              <a:t>string.h</a:t>
            </a:r>
            <a:r>
              <a:rPr lang="en-US" sz="1800" dirty="0">
                <a:solidFill>
                  <a:schemeClr val="accent3"/>
                </a:solidFill>
                <a:latin typeface="Consolas" charset="0"/>
                <a:ea typeface="Consolas" charset="0"/>
                <a:cs typeface="Consolas" charset="0"/>
              </a:rPr>
              <a:t>&gt;</a:t>
            </a:r>
          </a:p>
          <a:p>
            <a:pPr marL="0" indent="0">
              <a:buNone/>
            </a:pPr>
            <a:r>
              <a:rPr lang="en-US" sz="1800" dirty="0">
                <a:solidFill>
                  <a:schemeClr val="tx2"/>
                </a:solidFill>
                <a:latin typeface="Consolas" charset="0"/>
                <a:ea typeface="Consolas" charset="0"/>
                <a:cs typeface="Consolas" charset="0"/>
              </a:rPr>
              <a:t>#include </a:t>
            </a:r>
            <a:r>
              <a:rPr lang="en-US" sz="1800" dirty="0">
                <a:solidFill>
                  <a:schemeClr val="accent3"/>
                </a:solidFill>
                <a:latin typeface="Consolas" charset="0"/>
                <a:ea typeface="Consolas" charset="0"/>
                <a:cs typeface="Consolas" charset="0"/>
              </a:rPr>
              <a:t>&lt;</a:t>
            </a:r>
            <a:r>
              <a:rPr lang="en-US" sz="1800" dirty="0" err="1">
                <a:solidFill>
                  <a:schemeClr val="accent3"/>
                </a:solidFill>
                <a:latin typeface="Consolas" charset="0"/>
                <a:ea typeface="Consolas" charset="0"/>
                <a:cs typeface="Consolas" charset="0"/>
              </a:rPr>
              <a:t>stdio.h</a:t>
            </a:r>
            <a:r>
              <a:rPr lang="en-US" sz="1800" dirty="0">
                <a:solidFill>
                  <a:schemeClr val="accent3"/>
                </a:solidFill>
                <a:latin typeface="Consolas" charset="0"/>
                <a:ea typeface="Consolas" charset="0"/>
                <a:cs typeface="Consolas" charset="0"/>
              </a:rPr>
              <a:t>&gt;</a:t>
            </a:r>
          </a:p>
          <a:p>
            <a:pPr marL="0" indent="0">
              <a:buNone/>
            </a:pPr>
            <a:r>
              <a:rPr lang="en-US" sz="1800" dirty="0">
                <a:solidFill>
                  <a:schemeClr val="tx2"/>
                </a:solidFill>
                <a:latin typeface="Consolas" charset="0"/>
                <a:ea typeface="Consolas" charset="0"/>
                <a:cs typeface="Consolas" charset="0"/>
              </a:rPr>
              <a:t>void</a:t>
            </a:r>
            <a:r>
              <a:rPr lang="en-US" sz="1800" dirty="0">
                <a:latin typeface="Consolas" charset="0"/>
                <a:ea typeface="Consolas" charset="0"/>
                <a:cs typeface="Consolas" charset="0"/>
              </a:rPr>
              <a:t> </a:t>
            </a:r>
            <a:r>
              <a:rPr lang="en-US" sz="1800" dirty="0" err="1">
                <a:solidFill>
                  <a:schemeClr val="accent2"/>
                </a:solidFill>
                <a:latin typeface="Consolas" charset="0"/>
                <a:ea typeface="Consolas" charset="0"/>
                <a:cs typeface="Consolas" charset="0"/>
              </a:rPr>
              <a:t>mycpy</a:t>
            </a:r>
            <a:r>
              <a:rPr lang="en-US" sz="1800" dirty="0">
                <a:latin typeface="Consolas" charset="0"/>
                <a:ea typeface="Consolas" charset="0"/>
                <a:cs typeface="Consolas" charset="0"/>
              </a:rPr>
              <a:t>(</a:t>
            </a:r>
            <a:r>
              <a:rPr lang="en-US" sz="1800" dirty="0">
                <a:solidFill>
                  <a:schemeClr val="tx2"/>
                </a:solidFill>
                <a:latin typeface="Consolas" charset="0"/>
                <a:ea typeface="Consolas" charset="0"/>
                <a:cs typeface="Consolas" charset="0"/>
              </a:rPr>
              <a:t>char* </a:t>
            </a:r>
            <a:r>
              <a:rPr lang="en-US" sz="1800" dirty="0" err="1">
                <a:solidFill>
                  <a:schemeClr val="accent2"/>
                </a:solidFill>
                <a:latin typeface="Consolas" charset="0"/>
                <a:ea typeface="Consolas" charset="0"/>
                <a:cs typeface="Consolas" charset="0"/>
              </a:rPr>
              <a:t>str</a:t>
            </a:r>
            <a:r>
              <a:rPr lang="en-US" sz="1800" dirty="0">
                <a:latin typeface="Consolas" charset="0"/>
                <a:ea typeface="Consolas" charset="0"/>
                <a:cs typeface="Consolas" charset="0"/>
              </a:rPr>
              <a:t>)</a:t>
            </a:r>
          </a:p>
          <a:p>
            <a:pPr marL="0" indent="0">
              <a:buNone/>
            </a:pPr>
            <a:r>
              <a:rPr lang="en-US" sz="1800" dirty="0">
                <a:latin typeface="Consolas" charset="0"/>
                <a:ea typeface="Consolas" charset="0"/>
                <a:cs typeface="Consolas" charset="0"/>
              </a:rPr>
              <a:t>{</a:t>
            </a:r>
          </a:p>
          <a:p>
            <a:pPr marL="0" indent="0">
              <a:buNone/>
            </a:pP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char</a:t>
            </a:r>
            <a:r>
              <a:rPr lang="en-US" sz="1800" dirty="0">
                <a:latin typeface="Consolas" charset="0"/>
                <a:ea typeface="Consolas" charset="0"/>
                <a:cs typeface="Consolas" charset="0"/>
              </a:rPr>
              <a:t> </a:t>
            </a:r>
            <a:r>
              <a:rPr lang="en-US" sz="1800" dirty="0">
                <a:solidFill>
                  <a:schemeClr val="accent2"/>
                </a:solidFill>
                <a:latin typeface="Consolas" charset="0"/>
                <a:ea typeface="Consolas" charset="0"/>
                <a:cs typeface="Consolas" charset="0"/>
              </a:rPr>
              <a:t>foo</a:t>
            </a:r>
            <a:r>
              <a:rPr lang="en-US" sz="1800" dirty="0">
                <a:latin typeface="Consolas" charset="0"/>
                <a:ea typeface="Consolas" charset="0"/>
                <a:cs typeface="Consolas" charset="0"/>
              </a:rPr>
              <a:t>[4];</a:t>
            </a:r>
          </a:p>
          <a:p>
            <a:pPr marL="0" indent="0">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strcpy</a:t>
            </a:r>
            <a:r>
              <a:rPr lang="en-US" sz="1800" dirty="0">
                <a:latin typeface="Consolas" charset="0"/>
                <a:ea typeface="Consolas" charset="0"/>
                <a:cs typeface="Consolas" charset="0"/>
              </a:rPr>
              <a:t>(foo, </a:t>
            </a:r>
            <a:r>
              <a:rPr lang="en-US" sz="1800" dirty="0" err="1">
                <a:latin typeface="Consolas" charset="0"/>
                <a:ea typeface="Consolas" charset="0"/>
                <a:cs typeface="Consolas" charset="0"/>
              </a:rPr>
              <a:t>str</a:t>
            </a:r>
            <a:r>
              <a:rPr lang="en-US" sz="1800" dirty="0">
                <a:latin typeface="Consolas" charset="0"/>
                <a:ea typeface="Consolas" charset="0"/>
                <a:cs typeface="Consolas" charset="0"/>
              </a:rPr>
              <a:t>);</a:t>
            </a:r>
          </a:p>
          <a:p>
            <a:pPr marL="0" indent="0">
              <a:buNone/>
            </a:pPr>
            <a:r>
              <a:rPr lang="en-US" sz="1800" dirty="0">
                <a:latin typeface="Consolas" charset="0"/>
                <a:ea typeface="Consolas" charset="0"/>
                <a:cs typeface="Consolas" charset="0"/>
              </a:rPr>
              <a:t>}</a:t>
            </a:r>
          </a:p>
          <a:p>
            <a:pPr marL="0" indent="0">
              <a:buNone/>
            </a:pPr>
            <a:r>
              <a:rPr lang="en-US" sz="1800" dirty="0" err="1">
                <a:solidFill>
                  <a:schemeClr val="tx2"/>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a:solidFill>
                  <a:schemeClr val="accent2"/>
                </a:solidFill>
                <a:latin typeface="Consolas" charset="0"/>
                <a:ea typeface="Consolas" charset="0"/>
                <a:cs typeface="Consolas" charset="0"/>
              </a:rPr>
              <a:t>main</a:t>
            </a:r>
            <a:r>
              <a:rPr lang="en-US" sz="1800" dirty="0">
                <a:latin typeface="Consolas" charset="0"/>
                <a:ea typeface="Consolas" charset="0"/>
                <a:cs typeface="Consolas" charset="0"/>
              </a:rPr>
              <a:t>(</a:t>
            </a:r>
            <a:r>
              <a:rPr lang="en-US" sz="1800" dirty="0" err="1">
                <a:solidFill>
                  <a:schemeClr val="tx2"/>
                </a:solidFill>
                <a:latin typeface="Consolas" charset="0"/>
                <a:ea typeface="Consolas" charset="0"/>
                <a:cs typeface="Consolas" charset="0"/>
              </a:rPr>
              <a:t>int</a:t>
            </a:r>
            <a:r>
              <a:rPr lang="en-US" sz="1800" dirty="0">
                <a:latin typeface="Consolas" charset="0"/>
                <a:ea typeface="Consolas" charset="0"/>
                <a:cs typeface="Consolas" charset="0"/>
              </a:rPr>
              <a:t> </a:t>
            </a:r>
            <a:r>
              <a:rPr lang="en-US" sz="1800" dirty="0" err="1">
                <a:solidFill>
                  <a:schemeClr val="accent2"/>
                </a:solidFill>
                <a:latin typeface="Consolas" charset="0"/>
                <a:ea typeface="Consolas" charset="0"/>
                <a:cs typeface="Consolas" charset="0"/>
              </a:rPr>
              <a:t>argc</a:t>
            </a: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char** </a:t>
            </a:r>
            <a:r>
              <a:rPr lang="en-US" sz="1800" dirty="0" err="1">
                <a:solidFill>
                  <a:schemeClr val="accent2"/>
                </a:solidFill>
                <a:latin typeface="Consolas" charset="0"/>
                <a:ea typeface="Consolas" charset="0"/>
                <a:cs typeface="Consolas" charset="0"/>
              </a:rPr>
              <a:t>argv</a:t>
            </a:r>
            <a:r>
              <a:rPr lang="en-US" sz="1800" dirty="0">
                <a:latin typeface="Consolas" charset="0"/>
                <a:ea typeface="Consolas" charset="0"/>
                <a:cs typeface="Consolas" charset="0"/>
              </a:rPr>
              <a:t>)</a:t>
            </a:r>
          </a:p>
          <a:p>
            <a:pPr marL="0" indent="0">
              <a:buNone/>
            </a:pPr>
            <a:r>
              <a:rPr lang="en-US" sz="1800" dirty="0">
                <a:latin typeface="Consolas" charset="0"/>
                <a:ea typeface="Consolas" charset="0"/>
                <a:cs typeface="Consolas" charset="0"/>
              </a:rPr>
              <a:t>{</a:t>
            </a:r>
          </a:p>
          <a:p>
            <a:pPr marL="0" indent="0">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mycpy</a:t>
            </a:r>
            <a:r>
              <a:rPr lang="en-US" sz="1800" dirty="0">
                <a:latin typeface="Consolas" charset="0"/>
                <a:ea typeface="Consolas" charset="0"/>
                <a:cs typeface="Consolas" charset="0"/>
              </a:rPr>
              <a:t>(</a:t>
            </a:r>
            <a:r>
              <a:rPr lang="en-US" sz="1800" dirty="0" err="1">
                <a:latin typeface="Consolas" charset="0"/>
                <a:ea typeface="Consolas" charset="0"/>
                <a:cs typeface="Consolas" charset="0"/>
              </a:rPr>
              <a:t>argv</a:t>
            </a:r>
            <a:r>
              <a:rPr lang="en-US" sz="1800" dirty="0">
                <a:latin typeface="Consolas" charset="0"/>
                <a:ea typeface="Consolas" charset="0"/>
                <a:cs typeface="Consolas" charset="0"/>
              </a:rPr>
              <a:t>[1]);</a:t>
            </a:r>
          </a:p>
          <a:p>
            <a:pPr marL="0" indent="0">
              <a:buNone/>
            </a:pPr>
            <a:r>
              <a:rPr lang="en-US" sz="1800" dirty="0">
                <a:latin typeface="Consolas" charset="0"/>
                <a:ea typeface="Consolas" charset="0"/>
                <a:cs typeface="Consolas" charset="0"/>
              </a:rPr>
              <a:t>  </a:t>
            </a:r>
            <a:r>
              <a:rPr lang="en-US" sz="1800" dirty="0" err="1">
                <a:latin typeface="Consolas" charset="0"/>
                <a:ea typeface="Consolas" charset="0"/>
                <a:cs typeface="Consolas" charset="0"/>
              </a:rPr>
              <a:t>printf</a:t>
            </a:r>
            <a:r>
              <a:rPr lang="en-US" sz="1800" dirty="0">
                <a:latin typeface="Consolas" charset="0"/>
                <a:ea typeface="Consolas" charset="0"/>
                <a:cs typeface="Consolas" charset="0"/>
              </a:rPr>
              <a:t>(</a:t>
            </a:r>
            <a:r>
              <a:rPr lang="en-US" sz="1800" dirty="0">
                <a:solidFill>
                  <a:schemeClr val="accent4"/>
                </a:solidFill>
                <a:latin typeface="Consolas" charset="0"/>
                <a:ea typeface="Consolas" charset="0"/>
                <a:cs typeface="Consolas" charset="0"/>
              </a:rPr>
              <a:t>"After"</a:t>
            </a:r>
            <a:r>
              <a:rPr lang="en-US" sz="1800" dirty="0">
                <a:latin typeface="Consolas" charset="0"/>
                <a:ea typeface="Consolas" charset="0"/>
                <a:cs typeface="Consolas" charset="0"/>
              </a:rPr>
              <a:t>);</a:t>
            </a:r>
          </a:p>
          <a:p>
            <a:pPr marL="0" indent="0">
              <a:buNone/>
            </a:pPr>
            <a:r>
              <a:rPr lang="en-US" sz="1800" dirty="0">
                <a:latin typeface="Consolas" charset="0"/>
                <a:ea typeface="Consolas" charset="0"/>
                <a:cs typeface="Consolas" charset="0"/>
              </a:rPr>
              <a:t>  </a:t>
            </a:r>
            <a:r>
              <a:rPr lang="en-US" sz="1800" dirty="0">
                <a:solidFill>
                  <a:schemeClr val="tx2"/>
                </a:solidFill>
                <a:latin typeface="Consolas" charset="0"/>
                <a:ea typeface="Consolas" charset="0"/>
                <a:cs typeface="Consolas" charset="0"/>
              </a:rPr>
              <a:t>return</a:t>
            </a:r>
            <a:r>
              <a:rPr lang="en-US" sz="1800" dirty="0">
                <a:latin typeface="Consolas" charset="0"/>
                <a:ea typeface="Consolas" charset="0"/>
                <a:cs typeface="Consolas" charset="0"/>
              </a:rPr>
              <a:t> 0;</a:t>
            </a:r>
          </a:p>
          <a:p>
            <a:pPr marL="0" indent="0">
              <a:buNone/>
            </a:pPr>
            <a:r>
              <a:rPr lang="en-US" sz="1800" dirty="0">
                <a:latin typeface="Consolas" charset="0"/>
                <a:ea typeface="Consolas" charset="0"/>
                <a:cs typeface="Consolas" charset="0"/>
              </a:rPr>
              <a:t>}</a:t>
            </a:r>
          </a:p>
        </p:txBody>
      </p:sp>
      <p:sp>
        <p:nvSpPr>
          <p:cNvPr id="4" name="Slide Number Placeholder 3"/>
          <p:cNvSpPr>
            <a:spLocks noGrp="1"/>
          </p:cNvSpPr>
          <p:nvPr>
            <p:ph type="sldNum" sz="quarter" idx="12"/>
          </p:nvPr>
        </p:nvSpPr>
        <p:spPr/>
        <p:txBody>
          <a:bodyPr/>
          <a:lstStyle/>
          <a:p>
            <a:fld id="{FCFB7E3C-6220-8942-988C-3F6E25750AD7}" type="slidenum">
              <a:rPr lang="en-US" smtClean="0"/>
              <a:t>89</a:t>
            </a:fld>
            <a:endParaRPr lang="en-US"/>
          </a:p>
        </p:txBody>
      </p:sp>
      <p:sp>
        <p:nvSpPr>
          <p:cNvPr id="6" name="Content Placeholder 2"/>
          <p:cNvSpPr txBox="1">
            <a:spLocks/>
          </p:cNvSpPr>
          <p:nvPr/>
        </p:nvSpPr>
        <p:spPr>
          <a:xfrm>
            <a:off x="3984170" y="29782"/>
            <a:ext cx="5159829" cy="666795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80000"/>
              </a:lnSpc>
              <a:buNone/>
            </a:pPr>
            <a:r>
              <a:rPr lang="en-US" sz="1400" dirty="0">
                <a:latin typeface="Consolas" charset="0"/>
                <a:ea typeface="Consolas" charset="0"/>
                <a:cs typeface="Consolas" charset="0"/>
              </a:rPr>
              <a:t>$ </a:t>
            </a:r>
            <a:r>
              <a:rPr lang="en-US" sz="1400" dirty="0" err="1">
                <a:latin typeface="Consolas" charset="0"/>
                <a:ea typeface="Consolas" charset="0"/>
                <a:cs typeface="Consolas" charset="0"/>
              </a:rPr>
              <a:t>gcc</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fno</a:t>
            </a:r>
            <a:r>
              <a:rPr lang="en-US" sz="1400" dirty="0">
                <a:latin typeface="Consolas" charset="0"/>
                <a:ea typeface="Consolas" charset="0"/>
                <a:cs typeface="Consolas" charset="0"/>
              </a:rPr>
              <a:t>-stack-protector -Wall </a:t>
            </a:r>
            <a:r>
              <a:rPr lang="en-US" sz="1400" dirty="0" err="1">
                <a:latin typeface="Consolas" charset="0"/>
                <a:ea typeface="Consolas" charset="0"/>
                <a:cs typeface="Consolas" charset="0"/>
              </a:rPr>
              <a:t>overflow.c</a:t>
            </a:r>
            <a:r>
              <a:rPr lang="en-US" sz="1400" dirty="0">
                <a:latin typeface="Consolas" charset="0"/>
                <a:ea typeface="Consolas" charset="0"/>
                <a:cs typeface="Consolas" charset="0"/>
              </a:rPr>
              <a:t> </a:t>
            </a:r>
          </a:p>
          <a:p>
            <a:pPr marL="0" indent="0">
              <a:lnSpc>
                <a:spcPct val="80000"/>
              </a:lnSpc>
              <a:buNone/>
            </a:pPr>
            <a:r>
              <a:rPr lang="en-US" sz="1400" dirty="0">
                <a:latin typeface="Consolas" charset="0"/>
                <a:ea typeface="Consolas" charset="0"/>
                <a:cs typeface="Consolas" charset="0"/>
              </a:rPr>
              <a:t>$ ./</a:t>
            </a:r>
            <a:r>
              <a:rPr lang="en-US" sz="1400" dirty="0" err="1">
                <a:latin typeface="Consolas" charset="0"/>
                <a:ea typeface="Consolas" charset="0"/>
                <a:cs typeface="Consolas" charset="0"/>
              </a:rPr>
              <a:t>a.out</a:t>
            </a:r>
            <a:r>
              <a:rPr lang="en-US" sz="1400" dirty="0">
                <a:latin typeface="Consolas" charset="0"/>
                <a:ea typeface="Consolas" charset="0"/>
                <a:cs typeface="Consolas" charset="0"/>
              </a:rPr>
              <a:t> 'I Love Security!!!'</a:t>
            </a:r>
          </a:p>
          <a:p>
            <a:pPr marL="0" indent="0">
              <a:lnSpc>
                <a:spcPct val="80000"/>
              </a:lnSpc>
              <a:buNone/>
            </a:pPr>
            <a:r>
              <a:rPr lang="en-US" sz="1400" dirty="0">
                <a:latin typeface="Consolas" charset="0"/>
                <a:ea typeface="Consolas" charset="0"/>
                <a:cs typeface="Consolas" charset="0"/>
              </a:rPr>
              <a:t>[1]    97306 segmentation fault (core dumped)  ./</a:t>
            </a:r>
            <a:r>
              <a:rPr lang="en-US" sz="1400" dirty="0" err="1">
                <a:latin typeface="Consolas" charset="0"/>
                <a:ea typeface="Consolas" charset="0"/>
                <a:cs typeface="Consolas" charset="0"/>
              </a:rPr>
              <a:t>a.out</a:t>
            </a:r>
            <a:r>
              <a:rPr lang="en-US" sz="1400" dirty="0">
                <a:latin typeface="Consolas" charset="0"/>
                <a:ea typeface="Consolas" charset="0"/>
                <a:cs typeface="Consolas" charset="0"/>
              </a:rPr>
              <a:t> 'I Love Security!!!'</a:t>
            </a:r>
          </a:p>
          <a:p>
            <a:pPr marL="0" indent="0">
              <a:lnSpc>
                <a:spcPct val="80000"/>
              </a:lnSpc>
              <a:buNone/>
            </a:pPr>
            <a:r>
              <a:rPr lang="en-US" sz="1400" dirty="0">
                <a:latin typeface="Consolas" charset="0"/>
                <a:ea typeface="Consolas" charset="0"/>
                <a:cs typeface="Consolas" charset="0"/>
              </a:rPr>
              <a:t>$ </a:t>
            </a:r>
            <a:r>
              <a:rPr lang="en-US" sz="1400" dirty="0" err="1">
                <a:latin typeface="Consolas" charset="0"/>
                <a:ea typeface="Consolas" charset="0"/>
                <a:cs typeface="Consolas" charset="0"/>
              </a:rPr>
              <a:t>gdb</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a.out</a:t>
            </a:r>
            <a:endParaRPr lang="en-US" sz="1400" dirty="0">
              <a:latin typeface="Consolas" charset="0"/>
              <a:ea typeface="Consolas" charset="0"/>
              <a:cs typeface="Consolas" charset="0"/>
            </a:endParaRPr>
          </a:p>
          <a:p>
            <a:pPr marL="0" indent="0">
              <a:lnSpc>
                <a:spcPct val="80000"/>
              </a:lnSpc>
              <a:buNone/>
            </a:pPr>
            <a:r>
              <a:rPr lang="en-US" sz="1400" dirty="0">
                <a:latin typeface="Consolas" charset="0"/>
                <a:ea typeface="Consolas" charset="0"/>
                <a:cs typeface="Consolas" charset="0"/>
              </a:rPr>
              <a:t>(</a:t>
            </a:r>
            <a:r>
              <a:rPr lang="en-US" sz="1400" dirty="0" err="1">
                <a:latin typeface="Consolas" charset="0"/>
                <a:ea typeface="Consolas" charset="0"/>
                <a:cs typeface="Consolas" charset="0"/>
              </a:rPr>
              <a:t>gdb</a:t>
            </a:r>
            <a:r>
              <a:rPr lang="en-US" sz="1400" dirty="0">
                <a:latin typeface="Consolas" charset="0"/>
                <a:ea typeface="Consolas" charset="0"/>
                <a:cs typeface="Consolas" charset="0"/>
              </a:rPr>
              <a:t>) r 'I Love Security!!!'</a:t>
            </a:r>
          </a:p>
          <a:p>
            <a:pPr marL="0" indent="0">
              <a:lnSpc>
                <a:spcPct val="80000"/>
              </a:lnSpc>
              <a:buNone/>
            </a:pPr>
            <a:r>
              <a:rPr lang="en-US" sz="1400" dirty="0">
                <a:latin typeface="Consolas" charset="0"/>
                <a:ea typeface="Consolas" charset="0"/>
                <a:cs typeface="Consolas" charset="0"/>
              </a:rPr>
              <a:t>Starting program: </a:t>
            </a:r>
            <a:r>
              <a:rPr lang="en-US" sz="1400" dirty="0" err="1">
                <a:latin typeface="Consolas" charset="0"/>
                <a:ea typeface="Consolas" charset="0"/>
                <a:cs typeface="Consolas" charset="0"/>
              </a:rPr>
              <a:t>a.out</a:t>
            </a:r>
            <a:r>
              <a:rPr lang="en-US" sz="1400" dirty="0">
                <a:latin typeface="Consolas" charset="0"/>
                <a:ea typeface="Consolas" charset="0"/>
                <a:cs typeface="Consolas" charset="0"/>
              </a:rPr>
              <a:t> 'I Love Security!!!'</a:t>
            </a:r>
          </a:p>
          <a:p>
            <a:pPr marL="0" indent="0">
              <a:lnSpc>
                <a:spcPct val="80000"/>
              </a:lnSpc>
              <a:buNone/>
            </a:pPr>
            <a:endParaRPr lang="en-US" sz="1400" dirty="0">
              <a:latin typeface="Consolas" charset="0"/>
              <a:ea typeface="Consolas" charset="0"/>
              <a:cs typeface="Consolas" charset="0"/>
            </a:endParaRPr>
          </a:p>
          <a:p>
            <a:pPr marL="0" indent="0">
              <a:lnSpc>
                <a:spcPct val="80000"/>
              </a:lnSpc>
              <a:buNone/>
            </a:pPr>
            <a:r>
              <a:rPr lang="en-US" sz="1400" dirty="0">
                <a:latin typeface="Consolas" charset="0"/>
                <a:ea typeface="Consolas" charset="0"/>
                <a:cs typeface="Consolas" charset="0"/>
              </a:rPr>
              <a:t>Program received signal SIGSEGV, Segmentation fault.</a:t>
            </a:r>
          </a:p>
          <a:p>
            <a:pPr marL="0" indent="0">
              <a:lnSpc>
                <a:spcPct val="80000"/>
              </a:lnSpc>
              <a:buNone/>
            </a:pPr>
            <a:r>
              <a:rPr lang="en-US" sz="1400" dirty="0">
                <a:latin typeface="Consolas" charset="0"/>
                <a:ea typeface="Consolas" charset="0"/>
                <a:cs typeface="Consolas" charset="0"/>
              </a:rPr>
              <a:t>0x0000212121797469 in ?? ()</a:t>
            </a:r>
          </a:p>
          <a:p>
            <a:pPr marL="0" indent="0">
              <a:lnSpc>
                <a:spcPct val="80000"/>
              </a:lnSpc>
              <a:buNone/>
            </a:pPr>
            <a:r>
              <a:rPr lang="en-US" sz="1400" dirty="0">
                <a:latin typeface="Consolas" charset="0"/>
                <a:ea typeface="Consolas" charset="0"/>
                <a:cs typeface="Consolas" charset="0"/>
              </a:rPr>
              <a:t>(</a:t>
            </a:r>
            <a:r>
              <a:rPr lang="en-US" sz="1400" dirty="0" err="1">
                <a:latin typeface="Consolas" charset="0"/>
                <a:ea typeface="Consolas" charset="0"/>
                <a:cs typeface="Consolas" charset="0"/>
              </a:rPr>
              <a:t>gdb</a:t>
            </a:r>
            <a:r>
              <a:rPr lang="en-US" sz="1400" dirty="0">
                <a:latin typeface="Consolas" charset="0"/>
                <a:ea typeface="Consolas" charset="0"/>
                <a:cs typeface="Consolas" charset="0"/>
              </a:rPr>
              <a:t>) info registers</a:t>
            </a:r>
          </a:p>
          <a:p>
            <a:pPr marL="0" indent="0">
              <a:lnSpc>
                <a:spcPct val="80000"/>
              </a:lnSpc>
              <a:buNone/>
            </a:pPr>
            <a:r>
              <a:rPr lang="de-DE" sz="1400" dirty="0" err="1">
                <a:latin typeface="Consolas" charset="0"/>
                <a:ea typeface="Consolas" charset="0"/>
                <a:cs typeface="Consolas" charset="0"/>
              </a:rPr>
              <a:t>rax</a:t>
            </a:r>
            <a:r>
              <a:rPr lang="de-DE" sz="1400" dirty="0">
                <a:latin typeface="Consolas" charset="0"/>
                <a:ea typeface="Consolas" charset="0"/>
                <a:cs typeface="Consolas" charset="0"/>
              </a:rPr>
              <a:t>            0x7fffffffdd6c   0x7fffffffdd6c</a:t>
            </a:r>
          </a:p>
          <a:p>
            <a:pPr marL="0" indent="0">
              <a:lnSpc>
                <a:spcPct val="80000"/>
              </a:lnSpc>
              <a:buNone/>
            </a:pPr>
            <a:r>
              <a:rPr lang="de-DE" sz="1400" dirty="0" err="1">
                <a:latin typeface="Consolas" charset="0"/>
                <a:ea typeface="Consolas" charset="0"/>
                <a:cs typeface="Consolas" charset="0"/>
              </a:rPr>
              <a:t>rbx</a:t>
            </a:r>
            <a:r>
              <a:rPr lang="de-DE" sz="1400" dirty="0">
                <a:latin typeface="Consolas" charset="0"/>
                <a:ea typeface="Consolas" charset="0"/>
                <a:cs typeface="Consolas" charset="0"/>
              </a:rPr>
              <a:t>            0x0      0x0</a:t>
            </a:r>
          </a:p>
          <a:p>
            <a:pPr marL="0" indent="0">
              <a:lnSpc>
                <a:spcPct val="80000"/>
              </a:lnSpc>
              <a:buNone/>
            </a:pPr>
            <a:r>
              <a:rPr lang="de-DE" sz="1400" dirty="0" err="1">
                <a:latin typeface="Consolas" charset="0"/>
                <a:ea typeface="Consolas" charset="0"/>
                <a:cs typeface="Consolas" charset="0"/>
              </a:rPr>
              <a:t>rcx</a:t>
            </a:r>
            <a:r>
              <a:rPr lang="de-DE" sz="1400" dirty="0">
                <a:latin typeface="Consolas" charset="0"/>
                <a:ea typeface="Consolas" charset="0"/>
                <a:cs typeface="Consolas" charset="0"/>
              </a:rPr>
              <a:t>            0x7ffff7a92121   0x7ffff7a92121</a:t>
            </a:r>
          </a:p>
          <a:p>
            <a:pPr marL="0" indent="0">
              <a:lnSpc>
                <a:spcPct val="80000"/>
              </a:lnSpc>
              <a:buNone/>
            </a:pPr>
            <a:r>
              <a:rPr lang="de-DE" sz="1400" dirty="0" err="1">
                <a:latin typeface="Consolas" charset="0"/>
                <a:ea typeface="Consolas" charset="0"/>
                <a:cs typeface="Consolas" charset="0"/>
              </a:rPr>
              <a:t>rdx</a:t>
            </a:r>
            <a:r>
              <a:rPr lang="de-DE" sz="1400" dirty="0">
                <a:latin typeface="Consolas" charset="0"/>
                <a:ea typeface="Consolas" charset="0"/>
                <a:cs typeface="Consolas" charset="0"/>
              </a:rPr>
              <a:t>            0x2      0x2</a:t>
            </a:r>
          </a:p>
          <a:p>
            <a:pPr marL="0" indent="0">
              <a:lnSpc>
                <a:spcPct val="80000"/>
              </a:lnSpc>
              <a:buNone/>
            </a:pPr>
            <a:r>
              <a:rPr lang="de-DE" sz="1400" dirty="0" err="1">
                <a:latin typeface="Consolas" charset="0"/>
                <a:ea typeface="Consolas" charset="0"/>
                <a:cs typeface="Consolas" charset="0"/>
              </a:rPr>
              <a:t>rsi</a:t>
            </a:r>
            <a:r>
              <a:rPr lang="de-DE" sz="1400" dirty="0">
                <a:latin typeface="Consolas" charset="0"/>
                <a:ea typeface="Consolas" charset="0"/>
                <a:cs typeface="Consolas" charset="0"/>
              </a:rPr>
              <a:t>            0x7fffffffe196   0x7fffffffe196</a:t>
            </a:r>
          </a:p>
          <a:p>
            <a:pPr marL="0" indent="0">
              <a:lnSpc>
                <a:spcPct val="80000"/>
              </a:lnSpc>
              <a:buNone/>
            </a:pPr>
            <a:r>
              <a:rPr lang="de-DE" sz="1400" dirty="0" err="1">
                <a:latin typeface="Consolas" charset="0"/>
                <a:ea typeface="Consolas" charset="0"/>
                <a:cs typeface="Consolas" charset="0"/>
              </a:rPr>
              <a:t>rdi</a:t>
            </a:r>
            <a:r>
              <a:rPr lang="de-DE" sz="1400" dirty="0">
                <a:latin typeface="Consolas" charset="0"/>
                <a:ea typeface="Consolas" charset="0"/>
                <a:cs typeface="Consolas" charset="0"/>
              </a:rPr>
              <a:t>            0x7fffffffdd7c   0x7fffffffdd7c</a:t>
            </a:r>
          </a:p>
          <a:p>
            <a:pPr marL="0" indent="0">
              <a:lnSpc>
                <a:spcPct val="80000"/>
              </a:lnSpc>
              <a:buNone/>
            </a:pPr>
            <a:r>
              <a:rPr lang="de-DE" sz="1400" dirty="0" err="1">
                <a:latin typeface="Consolas" charset="0"/>
                <a:ea typeface="Consolas" charset="0"/>
                <a:cs typeface="Consolas" charset="0"/>
              </a:rPr>
              <a:t>rbp</a:t>
            </a:r>
            <a:r>
              <a:rPr lang="de-DE" sz="1400" dirty="0">
                <a:latin typeface="Consolas" charset="0"/>
                <a:ea typeface="Consolas" charset="0"/>
                <a:cs typeface="Consolas" charset="0"/>
              </a:rPr>
              <a:t>            0x7275636553206576       0x7275636553206576</a:t>
            </a:r>
          </a:p>
          <a:p>
            <a:pPr marL="0" indent="0">
              <a:lnSpc>
                <a:spcPct val="80000"/>
              </a:lnSpc>
              <a:buNone/>
            </a:pPr>
            <a:r>
              <a:rPr lang="de-DE" sz="1400" dirty="0" err="1">
                <a:latin typeface="Consolas" charset="0"/>
                <a:ea typeface="Consolas" charset="0"/>
                <a:cs typeface="Consolas" charset="0"/>
              </a:rPr>
              <a:t>rsp</a:t>
            </a:r>
            <a:r>
              <a:rPr lang="de-DE" sz="1400" dirty="0">
                <a:latin typeface="Consolas" charset="0"/>
                <a:ea typeface="Consolas" charset="0"/>
                <a:cs typeface="Consolas" charset="0"/>
              </a:rPr>
              <a:t>            0x7fffffffdd80   0x7fffffffdd80</a:t>
            </a:r>
          </a:p>
          <a:p>
            <a:pPr marL="0" indent="0">
              <a:lnSpc>
                <a:spcPct val="80000"/>
              </a:lnSpc>
              <a:buNone/>
            </a:pPr>
            <a:r>
              <a:rPr lang="de-DE" sz="1400" dirty="0">
                <a:latin typeface="Consolas" charset="0"/>
                <a:ea typeface="Consolas" charset="0"/>
                <a:cs typeface="Consolas" charset="0"/>
              </a:rPr>
              <a:t>r8             0x7ffff7dd0d80   0x7ffff7dd0d80</a:t>
            </a:r>
          </a:p>
          <a:p>
            <a:pPr marL="0" indent="0">
              <a:lnSpc>
                <a:spcPct val="80000"/>
              </a:lnSpc>
              <a:buNone/>
            </a:pPr>
            <a:r>
              <a:rPr lang="de-DE" sz="1400" dirty="0">
                <a:latin typeface="Consolas" charset="0"/>
                <a:ea typeface="Consolas" charset="0"/>
                <a:cs typeface="Consolas" charset="0"/>
              </a:rPr>
              <a:t>r9             0x7ffff7dd0d80   0x7ffff7dd0d80</a:t>
            </a:r>
          </a:p>
          <a:p>
            <a:pPr marL="0" indent="0">
              <a:lnSpc>
                <a:spcPct val="80000"/>
              </a:lnSpc>
              <a:buNone/>
            </a:pPr>
            <a:r>
              <a:rPr lang="de-DE" sz="1400" dirty="0">
                <a:latin typeface="Consolas" charset="0"/>
                <a:ea typeface="Consolas" charset="0"/>
                <a:cs typeface="Consolas" charset="0"/>
              </a:rPr>
              <a:t>r10            0x0      0x0</a:t>
            </a:r>
          </a:p>
          <a:p>
            <a:pPr marL="0" indent="0">
              <a:lnSpc>
                <a:spcPct val="80000"/>
              </a:lnSpc>
              <a:buNone/>
            </a:pPr>
            <a:r>
              <a:rPr lang="de-DE" sz="1400" dirty="0">
                <a:latin typeface="Consolas" charset="0"/>
                <a:ea typeface="Consolas" charset="0"/>
                <a:cs typeface="Consolas" charset="0"/>
              </a:rPr>
              <a:t>r11            0x7ffff7b933c0   0x7ffff7b933c0</a:t>
            </a:r>
          </a:p>
          <a:p>
            <a:pPr marL="0" indent="0">
              <a:lnSpc>
                <a:spcPct val="80000"/>
              </a:lnSpc>
              <a:buNone/>
            </a:pPr>
            <a:r>
              <a:rPr lang="de-DE" sz="1400" dirty="0">
                <a:latin typeface="Consolas" charset="0"/>
                <a:ea typeface="Consolas" charset="0"/>
                <a:cs typeface="Consolas" charset="0"/>
              </a:rPr>
              <a:t>r12            0x555555554580   0x555555554580</a:t>
            </a:r>
          </a:p>
          <a:p>
            <a:pPr marL="0" indent="0">
              <a:lnSpc>
                <a:spcPct val="80000"/>
              </a:lnSpc>
              <a:buNone/>
            </a:pPr>
            <a:r>
              <a:rPr lang="de-DE" sz="1400" dirty="0">
                <a:latin typeface="Consolas" charset="0"/>
                <a:ea typeface="Consolas" charset="0"/>
                <a:cs typeface="Consolas" charset="0"/>
              </a:rPr>
              <a:t>r13            0x7fffffffde70   0x7fffffffde70</a:t>
            </a:r>
          </a:p>
          <a:p>
            <a:pPr marL="0" indent="0">
              <a:lnSpc>
                <a:spcPct val="80000"/>
              </a:lnSpc>
              <a:buNone/>
            </a:pPr>
            <a:r>
              <a:rPr lang="de-DE" sz="1400" dirty="0">
                <a:latin typeface="Consolas" charset="0"/>
                <a:ea typeface="Consolas" charset="0"/>
                <a:cs typeface="Consolas" charset="0"/>
              </a:rPr>
              <a:t>r14            0x0      0x0</a:t>
            </a:r>
          </a:p>
          <a:p>
            <a:pPr marL="0" indent="0">
              <a:lnSpc>
                <a:spcPct val="80000"/>
              </a:lnSpc>
              <a:buNone/>
            </a:pPr>
            <a:r>
              <a:rPr lang="de-DE" sz="1400" dirty="0">
                <a:latin typeface="Consolas" charset="0"/>
                <a:ea typeface="Consolas" charset="0"/>
                <a:cs typeface="Consolas" charset="0"/>
              </a:rPr>
              <a:t>r15            0x0      0x0</a:t>
            </a:r>
          </a:p>
          <a:p>
            <a:pPr marL="0" indent="0">
              <a:lnSpc>
                <a:spcPct val="80000"/>
              </a:lnSpc>
              <a:buNone/>
            </a:pPr>
            <a:r>
              <a:rPr lang="de-DE" sz="1400" b="1" dirty="0" err="1">
                <a:latin typeface="Consolas" charset="0"/>
                <a:ea typeface="Consolas" charset="0"/>
                <a:cs typeface="Consolas" charset="0"/>
              </a:rPr>
              <a:t>rip</a:t>
            </a:r>
            <a:r>
              <a:rPr lang="de-DE" sz="1400" dirty="0">
                <a:latin typeface="Consolas" charset="0"/>
                <a:ea typeface="Consolas" charset="0"/>
                <a:cs typeface="Consolas" charset="0"/>
              </a:rPr>
              <a:t>            </a:t>
            </a:r>
            <a:r>
              <a:rPr lang="de-DE" sz="1400" b="1" dirty="0">
                <a:latin typeface="Consolas" charset="0"/>
                <a:ea typeface="Consolas" charset="0"/>
                <a:cs typeface="Consolas" charset="0"/>
              </a:rPr>
              <a:t>0x212121797469   0x212121797469</a:t>
            </a:r>
          </a:p>
          <a:p>
            <a:pPr marL="0" indent="0">
              <a:lnSpc>
                <a:spcPct val="80000"/>
              </a:lnSpc>
              <a:buNone/>
            </a:pPr>
            <a:r>
              <a:rPr lang="de-DE" sz="1400" dirty="0">
                <a:latin typeface="Consolas" charset="0"/>
                <a:ea typeface="Consolas" charset="0"/>
                <a:cs typeface="Consolas" charset="0"/>
              </a:rPr>
              <a:t>...</a:t>
            </a:r>
            <a:endParaRPr lang="en-US" sz="1400" dirty="0">
              <a:latin typeface="Consolas" charset="0"/>
              <a:ea typeface="Consolas" charset="0"/>
              <a:cs typeface="Consolas" charset="0"/>
            </a:endParaRPr>
          </a:p>
        </p:txBody>
      </p:sp>
    </p:spTree>
    <p:extLst>
      <p:ext uri="{BB962C8B-B14F-4D97-AF65-F5344CB8AC3E}">
        <p14:creationId xmlns:p14="http://schemas.microsoft.com/office/powerpoint/2010/main" val="194381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13" end="1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xEl>
                                              <p:pRg st="14" end="1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15" end="1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xEl>
                                              <p:pRg st="16" end="1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xEl>
                                              <p:pRg st="17" end="1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xEl>
                                              <p:pRg st="18" end="18"/>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
                                            <p:txEl>
                                              <p:pRg st="19" end="1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
                                            <p:txEl>
                                              <p:pRg st="20" end="20"/>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
                                            <p:txEl>
                                              <p:pRg st="21" end="21"/>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
                                            <p:txEl>
                                              <p:pRg st="22" end="2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
                                            <p:txEl>
                                              <p:pRg st="23" end="23"/>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
                                            <p:txEl>
                                              <p:pRg st="24" end="24"/>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
                                            <p:txEl>
                                              <p:pRg st="25" end="25"/>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
                                            <p:txEl>
                                              <p:pRg st="26" end="26"/>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
                                            <p:txEl>
                                              <p:pRg st="27" end="2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D8DD-6B8F-944A-BDDF-DECAEAEAD631}"/>
              </a:ext>
            </a:extLst>
          </p:cNvPr>
          <p:cNvSpPr>
            <a:spLocks noGrp="1"/>
          </p:cNvSpPr>
          <p:nvPr>
            <p:ph type="title"/>
          </p:nvPr>
        </p:nvSpPr>
        <p:spPr/>
        <p:txBody>
          <a:bodyPr/>
          <a:lstStyle/>
          <a:p>
            <a:r>
              <a:rPr lang="en-US" dirty="0"/>
              <a:t>Let’s write an add function!</a:t>
            </a:r>
          </a:p>
        </p:txBody>
      </p:sp>
      <p:sp>
        <p:nvSpPr>
          <p:cNvPr id="3" name="Content Placeholder 2">
            <a:extLst>
              <a:ext uri="{FF2B5EF4-FFF2-40B4-BE49-F238E27FC236}">
                <a16:creationId xmlns:a16="http://schemas.microsoft.com/office/drawing/2014/main" id="{D143C180-245F-8A4E-8F3B-AB489E0EA43A}"/>
              </a:ext>
            </a:extLst>
          </p:cNvPr>
          <p:cNvSpPr>
            <a:spLocks noGrp="1"/>
          </p:cNvSpPr>
          <p:nvPr>
            <p:ph idx="1"/>
          </p:nvPr>
        </p:nvSpPr>
        <p:spPr/>
        <p:txBody>
          <a:bodyPr>
            <a:normAutofit lnSpcReduction="10000"/>
          </a:bodyPr>
          <a:lstStyle/>
          <a:p>
            <a:r>
              <a:rPr lang="en-US" dirty="0"/>
              <a:t>But wait, function that called us is using registers</a:t>
            </a:r>
          </a:p>
          <a:p>
            <a:r>
              <a:rPr lang="en-US" dirty="0"/>
              <a:t>What registers can we use?</a:t>
            </a:r>
          </a:p>
          <a:p>
            <a:pPr lvl="1"/>
            <a:r>
              <a:rPr lang="en-US" dirty="0"/>
              <a:t>It’s in the calling convention!</a:t>
            </a:r>
          </a:p>
          <a:p>
            <a:pPr lvl="1"/>
            <a:r>
              <a:rPr lang="en-US" dirty="0"/>
              <a:t>“If the callee wishes to use registers RBX, RSP, RBP, and R12–R15, it must restore their original values before returning control to the caller. All other registers must be saved by the caller if it wishes to preserve their values”</a:t>
            </a:r>
          </a:p>
          <a:p>
            <a:r>
              <a:rPr lang="en-US" dirty="0"/>
              <a:t>Let’s do it</a:t>
            </a:r>
          </a:p>
        </p:txBody>
      </p:sp>
      <p:sp>
        <p:nvSpPr>
          <p:cNvPr id="4" name="Slide Number Placeholder 3">
            <a:extLst>
              <a:ext uri="{FF2B5EF4-FFF2-40B4-BE49-F238E27FC236}">
                <a16:creationId xmlns:a16="http://schemas.microsoft.com/office/drawing/2014/main" id="{3DA03BA3-234D-CE4B-8B99-3C843035B334}"/>
              </a:ext>
            </a:extLst>
          </p:cNvPr>
          <p:cNvSpPr>
            <a:spLocks noGrp="1"/>
          </p:cNvSpPr>
          <p:nvPr>
            <p:ph type="sldNum" sz="quarter" idx="12"/>
          </p:nvPr>
        </p:nvSpPr>
        <p:spPr/>
        <p:txBody>
          <a:bodyPr/>
          <a:lstStyle/>
          <a:p>
            <a:fld id="{FCFB7E3C-6220-8942-988C-3F6E25750AD7}" type="slidenum">
              <a:rPr lang="en-US" smtClean="0"/>
              <a:t>9</a:t>
            </a:fld>
            <a:endParaRPr lang="en-US"/>
          </a:p>
        </p:txBody>
      </p:sp>
    </p:spTree>
    <p:extLst>
      <p:ext uri="{BB962C8B-B14F-4D97-AF65-F5344CB8AC3E}">
        <p14:creationId xmlns:p14="http://schemas.microsoft.com/office/powerpoint/2010/main" val="75075372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E35C-0E51-1044-9E04-D7832F917ECB}"/>
              </a:ext>
            </a:extLst>
          </p:cNvPr>
          <p:cNvSpPr>
            <a:spLocks noGrp="1"/>
          </p:cNvSpPr>
          <p:nvPr>
            <p:ph type="title"/>
          </p:nvPr>
        </p:nvSpPr>
        <p:spPr/>
        <p:txBody>
          <a:bodyPr/>
          <a:lstStyle/>
          <a:p>
            <a:r>
              <a:rPr lang="en-US" dirty="0"/>
              <a:t>Have a flag</a:t>
            </a:r>
          </a:p>
        </p:txBody>
      </p:sp>
      <p:sp>
        <p:nvSpPr>
          <p:cNvPr id="3" name="Content Placeholder 2">
            <a:extLst>
              <a:ext uri="{FF2B5EF4-FFF2-40B4-BE49-F238E27FC236}">
                <a16:creationId xmlns:a16="http://schemas.microsoft.com/office/drawing/2014/main" id="{D3AB82D8-731A-BB4F-9C01-8C4ADB6EF020}"/>
              </a:ext>
            </a:extLst>
          </p:cNvPr>
          <p:cNvSpPr>
            <a:spLocks noGrp="1"/>
          </p:cNvSpPr>
          <p:nvPr>
            <p:ph idx="1"/>
          </p:nvPr>
        </p:nvSpPr>
        <p:spPr/>
        <p:txBody>
          <a:bodyPr/>
          <a:lstStyle/>
          <a:p>
            <a:r>
              <a:rPr lang="en-US" dirty="0"/>
              <a:t>This week’s meeting flag:</a:t>
            </a:r>
            <a:br>
              <a:rPr lang="en-US" dirty="0"/>
            </a:br>
            <a:r>
              <a:rPr lang="en-US" dirty="0"/>
              <a:t>hack{53c49cccf8046f6f8c9c85f9362af8dabb8b69baa176e7345e64c2cec41c5a80}</a:t>
            </a:r>
          </a:p>
          <a:p>
            <a:endParaRPr lang="en-US" dirty="0"/>
          </a:p>
        </p:txBody>
      </p:sp>
      <p:sp>
        <p:nvSpPr>
          <p:cNvPr id="4" name="Slide Number Placeholder 3">
            <a:extLst>
              <a:ext uri="{FF2B5EF4-FFF2-40B4-BE49-F238E27FC236}">
                <a16:creationId xmlns:a16="http://schemas.microsoft.com/office/drawing/2014/main" id="{4538A927-DCC8-A340-B40C-D36C8C6D31DF}"/>
              </a:ext>
            </a:extLst>
          </p:cNvPr>
          <p:cNvSpPr>
            <a:spLocks noGrp="1"/>
          </p:cNvSpPr>
          <p:nvPr>
            <p:ph type="sldNum" sz="quarter" idx="12"/>
          </p:nvPr>
        </p:nvSpPr>
        <p:spPr/>
        <p:txBody>
          <a:bodyPr/>
          <a:lstStyle/>
          <a:p>
            <a:fld id="{FCFB7E3C-6220-8942-988C-3F6E25750AD7}" type="slidenum">
              <a:rPr lang="en-US" smtClean="0"/>
              <a:t>90</a:t>
            </a:fld>
            <a:endParaRPr lang="en-US"/>
          </a:p>
        </p:txBody>
      </p:sp>
    </p:spTree>
    <p:extLst>
      <p:ext uri="{BB962C8B-B14F-4D97-AF65-F5344CB8AC3E}">
        <p14:creationId xmlns:p14="http://schemas.microsoft.com/office/powerpoint/2010/main" val="3216192494"/>
      </p:ext>
    </p:extLst>
  </p:cSld>
  <p:clrMapOvr>
    <a:masterClrMapping/>
  </p:clrMapOvr>
</p:sld>
</file>

<file path=ppt/theme/theme1.xml><?xml version="1.0" encoding="utf-8"?>
<a:theme xmlns:a="http://schemas.openxmlformats.org/drawingml/2006/main" name="adam_seclab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76200">
          <a:headEnd type="none"/>
          <a:tailEnd type="triangle"/>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130699</TotalTime>
  <Words>12522</Words>
  <Application>Microsoft Macintosh PowerPoint</Application>
  <PresentationFormat>On-screen Show (4:3)</PresentationFormat>
  <Paragraphs>3529</Paragraphs>
  <Slides>90</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90</vt:i4>
      </vt:variant>
    </vt:vector>
  </HeadingPairs>
  <TitlesOfParts>
    <vt:vector size="94" baseType="lpstr">
      <vt:lpstr>Arial</vt:lpstr>
      <vt:lpstr>Calibri</vt:lpstr>
      <vt:lpstr>Consolas</vt:lpstr>
      <vt:lpstr>adam_seclab_theme</vt:lpstr>
      <vt:lpstr>Calling the World</vt:lpstr>
      <vt:lpstr>Code vs. Good Code</vt:lpstr>
      <vt:lpstr>Functions!</vt:lpstr>
      <vt:lpstr>Function Signature</vt:lpstr>
      <vt:lpstr>Function Signature</vt:lpstr>
      <vt:lpstr>How to call a function?</vt:lpstr>
      <vt:lpstr>System V Calling Convention Argument Passing</vt:lpstr>
      <vt:lpstr>Let’s call an add function!</vt:lpstr>
      <vt:lpstr>Let’s write an add function!</vt:lpstr>
      <vt:lpstr>Call for a flag</vt:lpstr>
      <vt:lpstr>Complex Functions</vt:lpstr>
      <vt:lpstr>Accessing our Function’s Local Variables</vt:lpstr>
      <vt:lpstr>Accessing our Function’s Local Variables</vt:lpstr>
      <vt:lpstr>Accessing our Function’s Local Variables</vt:lpstr>
      <vt:lpstr>Base Pointer (rbp)</vt:lpstr>
      <vt:lpstr>Cleaning up</vt:lpstr>
      <vt:lpstr>RE using Base Pointer (rbp)</vt:lpstr>
      <vt:lpstr>Function Frame</vt:lpstr>
      <vt:lpstr>Function Frame</vt:lpstr>
      <vt:lpstr>Function Frame</vt:lpstr>
      <vt:lpstr>Function Frame</vt:lpstr>
      <vt:lpstr>Function Frame</vt:lpstr>
      <vt:lpstr>Function Frame</vt:lpstr>
      <vt:lpstr>Function Frame</vt:lpstr>
      <vt:lpstr>Function Frame</vt:lpstr>
      <vt:lpstr>Function Frame</vt:lpstr>
      <vt:lpstr>Function Frame</vt:lpstr>
      <vt:lpstr>Function Frame</vt:lpstr>
      <vt:lpstr>Function Frame</vt:lpstr>
      <vt:lpstr>Full System V Calling Convention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Implications of Calling Convention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Have a flag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c:creator>
  <cp:lastModifiedBy>Adam Doupe</cp:lastModifiedBy>
  <cp:revision>2670</cp:revision>
  <cp:lastPrinted>2011-10-05T20:20:50Z</cp:lastPrinted>
  <dcterms:created xsi:type="dcterms:W3CDTF">2011-09-20T20:28:25Z</dcterms:created>
  <dcterms:modified xsi:type="dcterms:W3CDTF">2021-12-02T01:47:42Z</dcterms:modified>
</cp:coreProperties>
</file>