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 autoAdjust="0"/>
    <p:restoredTop sz="89738" autoAdjust="0"/>
  </p:normalViewPr>
  <p:slideViewPr>
    <p:cSldViewPr snapToGrid="0" snapToObjects="1">
      <p:cViewPr varScale="1">
        <p:scale>
          <a:sx n="106" d="100"/>
          <a:sy n="106" d="100"/>
        </p:scale>
        <p:origin x="2016" y="184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9/15/21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1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Adam Doupé, </a:t>
            </a:r>
            <a:r>
              <a:rPr lang="en-US" dirty="0"/>
              <a:t>ASU Hacking Club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 to Basics: Navigating Around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ASU Hacking Club</a:t>
            </a:r>
            <a:endParaRPr lang="en-US" dirty="0"/>
          </a:p>
          <a:p>
            <a:r>
              <a:rPr lang="en-US"/>
              <a:t>Fall </a:t>
            </a:r>
            <a:r>
              <a:rPr lang="en-US" dirty="0"/>
              <a:t>2021</a:t>
            </a:r>
          </a:p>
          <a:p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asuhacking.club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74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EBBF-0D13-834E-B255-1ED64459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actually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81B4-A2A4-A343-98A3-9FFFCAB2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Remember, the shell is just a process in the operating system</a:t>
            </a:r>
          </a:p>
          <a:p>
            <a:r>
              <a:rPr lang="en-US" dirty="0"/>
              <a:t>The OS keeps track of the current working directory of every process on the system</a:t>
            </a:r>
          </a:p>
          <a:p>
            <a:pPr lvl="1"/>
            <a:r>
              <a:rPr lang="en-US" dirty="0" err="1"/>
              <a:t>chdir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is used to ask OS to change the current working directory of the calling process</a:t>
            </a:r>
          </a:p>
          <a:p>
            <a:r>
              <a:rPr lang="en-US" dirty="0"/>
              <a:t>So, cd is not a program at all!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cd is a shell built-in</a:t>
            </a:r>
          </a:p>
          <a:p>
            <a:pPr lvl="1"/>
            <a:r>
              <a:rPr lang="en-US" dirty="0"/>
              <a:t>Verify this with: which cd</a:t>
            </a:r>
          </a:p>
          <a:p>
            <a:r>
              <a:rPr lang="en-US" dirty="0"/>
              <a:t>cd /foo/bar will result in the shell issuing what </a:t>
            </a:r>
            <a:r>
              <a:rPr lang="en-US" dirty="0" err="1"/>
              <a:t>syscall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Submit the answer to back-to-basics-nav-1 in the format: &lt;</a:t>
            </a:r>
            <a:r>
              <a:rPr lang="en-US" dirty="0" err="1"/>
              <a:t>syscall</a:t>
            </a:r>
            <a:r>
              <a:rPr lang="en-US" dirty="0"/>
              <a:t>&gt;("&lt;argument&gt;")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B05A0-0CEC-FF4B-8913-822ABE94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E448-63A2-FE46-9E16-410E8F9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a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63DD1-0560-5A47-903B-E5A323A87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pwd</a:t>
            </a:r>
            <a:r>
              <a:rPr lang="en-US" dirty="0"/>
              <a:t> shows you the shell’s working directory</a:t>
            </a:r>
          </a:p>
          <a:p>
            <a:r>
              <a:rPr lang="en-US" dirty="0"/>
              <a:t>We can use the special /proc directory structure to view the current working directory of any process of a given process id (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/proc/&lt;</a:t>
            </a:r>
            <a:r>
              <a:rPr lang="en-US" dirty="0" err="1"/>
              <a:t>pid</a:t>
            </a:r>
            <a:r>
              <a:rPr lang="en-US" dirty="0"/>
              <a:t>&gt;/</a:t>
            </a:r>
            <a:r>
              <a:rPr lang="en-US" dirty="0" err="1"/>
              <a:t>cwd</a:t>
            </a:r>
            <a:r>
              <a:rPr lang="en-US" dirty="0"/>
              <a:t> will be a symbolic link (more on that later) to that process’s current working directory</a:t>
            </a:r>
          </a:p>
          <a:p>
            <a:r>
              <a:rPr lang="en-US" dirty="0"/>
              <a:t>ls -la /proc/self/</a:t>
            </a:r>
            <a:r>
              <a:rPr lang="en-US" dirty="0" err="1"/>
              <a:t>cwd</a:t>
            </a:r>
            <a:endParaRPr lang="en-US" dirty="0"/>
          </a:p>
          <a:p>
            <a:pPr lvl="1"/>
            <a:r>
              <a:rPr lang="en-US" dirty="0"/>
              <a:t>/proc/self will link to the current process, so this will essentially show the current working directory of ls</a:t>
            </a:r>
          </a:p>
          <a:p>
            <a:r>
              <a:rPr lang="en-US" dirty="0"/>
              <a:t>Why does ls -la /proc/self/</a:t>
            </a:r>
            <a:r>
              <a:rPr lang="en-US" dirty="0" err="1"/>
              <a:t>cwd</a:t>
            </a:r>
            <a:r>
              <a:rPr lang="en-US" dirty="0"/>
              <a:t> and </a:t>
            </a:r>
            <a:r>
              <a:rPr lang="en-US" dirty="0" err="1"/>
              <a:t>pwd</a:t>
            </a:r>
            <a:r>
              <a:rPr lang="en-US" dirty="0"/>
              <a:t> show the same thing?</a:t>
            </a:r>
          </a:p>
          <a:p>
            <a:pPr lvl="1"/>
            <a:r>
              <a:rPr lang="en-US" dirty="0"/>
              <a:t>A child process inherits the </a:t>
            </a:r>
            <a:r>
              <a:rPr lang="en-US" dirty="0" err="1"/>
              <a:t>cwd</a:t>
            </a:r>
            <a:r>
              <a:rPr lang="en-US" dirty="0"/>
              <a:t> of its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CB9D0-6486-174C-9A8D-5BD3733E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6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AFCA-17B5-2845-94D4-78D486C8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 Much. Typing.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9F60-A327-5A4F-84CE-BACD09F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out the full path to every file and directory it quite tedious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ls -la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lvl="2"/>
            <a:r>
              <a:rPr lang="en-US" dirty="0"/>
              <a:t>I’m already in /</a:t>
            </a:r>
            <a:r>
              <a:rPr lang="en-US" dirty="0" err="1"/>
              <a:t>etc</a:t>
            </a:r>
            <a:r>
              <a:rPr lang="en-US" dirty="0"/>
              <a:t>, WHY do I need to specify it?</a:t>
            </a:r>
          </a:p>
          <a:p>
            <a:r>
              <a:rPr lang="en-US" dirty="0"/>
              <a:t>There must be a better way…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A2D4-C55D-3E41-AFC3-5EC9034F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88C3-6EA7-954D-BAD7-45F18616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vs. Absolute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67ED-A1FE-9E4B-9D2A-A025E12B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lvl="1"/>
            <a:r>
              <a:rPr lang="en-US" dirty="0"/>
              <a:t>Absolute path specifies the path from the root</a:t>
            </a:r>
          </a:p>
          <a:p>
            <a:pPr lvl="2"/>
            <a:r>
              <a:rPr lang="en-US" dirty="0"/>
              <a:t>Always starts with a /</a:t>
            </a:r>
          </a:p>
          <a:p>
            <a:r>
              <a:rPr lang="en-US" dirty="0"/>
              <a:t>passwd</a:t>
            </a:r>
          </a:p>
          <a:p>
            <a:pPr lvl="1"/>
            <a:r>
              <a:rPr lang="en-US" dirty="0"/>
              <a:t>Relative path, meaning passwd inside the current working directory</a:t>
            </a:r>
          </a:p>
          <a:p>
            <a:pPr lvl="1"/>
            <a:r>
              <a:rPr lang="en-US" dirty="0"/>
              <a:t>Essentially does: &lt;</a:t>
            </a:r>
            <a:r>
              <a:rPr lang="en-US" dirty="0" err="1"/>
              <a:t>cwd</a:t>
            </a:r>
            <a:r>
              <a:rPr lang="en-US" dirty="0"/>
              <a:t>&gt;/passwd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ls -la passwd vs. ls -la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CAAB0-8289-B848-8351-B75D009B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BB88-2D18-F249-B724-2240B52B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6514"/>
            <a:ext cx="8229600" cy="1143000"/>
          </a:xfrm>
        </p:spPr>
        <p:txBody>
          <a:bodyPr/>
          <a:lstStyle/>
          <a:p>
            <a:r>
              <a:rPr lang="en-US" dirty="0"/>
              <a:t>Made it this far, have a flag!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5D2-E297-A240-8DDB-40B78D8B5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be redacted in the final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61523-0409-664C-940E-11DE429D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E994-249F-6A42-B98B-91919A22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Special Directories: . and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015E-CDBB-A544-BD1B-F3804F24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..</a:t>
            </a:r>
          </a:p>
          <a:p>
            <a:pPr lvl="1"/>
            <a:r>
              <a:rPr lang="en-US" dirty="0"/>
              <a:t>Reference the parent directory</a:t>
            </a:r>
          </a:p>
          <a:p>
            <a:pPr lvl="2"/>
            <a:r>
              <a:rPr lang="en-US" dirty="0"/>
              <a:t>Why would this be needed?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ls -la ../</a:t>
            </a:r>
            <a:r>
              <a:rPr lang="en-US" dirty="0" err="1"/>
              <a:t>tmp</a:t>
            </a:r>
            <a:endParaRPr lang="en-US" dirty="0"/>
          </a:p>
          <a:p>
            <a:pPr lvl="2"/>
            <a:r>
              <a:rPr lang="en-US" dirty="0"/>
              <a:t>&lt;</a:t>
            </a:r>
            <a:r>
              <a:rPr lang="en-US" dirty="0" err="1"/>
              <a:t>cwd</a:t>
            </a:r>
            <a:r>
              <a:rPr lang="en-US" dirty="0"/>
              <a:t>&gt;/../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.</a:t>
            </a:r>
          </a:p>
          <a:p>
            <a:pPr lvl="1"/>
            <a:r>
              <a:rPr lang="en-US" dirty="0"/>
              <a:t>Reference the current directory in the path</a:t>
            </a:r>
          </a:p>
          <a:p>
            <a:pPr lvl="2"/>
            <a:r>
              <a:rPr lang="en-US" dirty="0"/>
              <a:t>Why would this be needed?</a:t>
            </a:r>
          </a:p>
          <a:p>
            <a:pPr lvl="2"/>
            <a:r>
              <a:rPr lang="en-US" dirty="0"/>
              <a:t>cd /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ls -la  ./passwd</a:t>
            </a:r>
          </a:p>
          <a:p>
            <a:pPr lvl="3"/>
            <a:r>
              <a:rPr lang="en-US" dirty="0"/>
              <a:t>&lt;</a:t>
            </a:r>
            <a:r>
              <a:rPr lang="en-US" dirty="0" err="1"/>
              <a:t>cwd</a:t>
            </a:r>
            <a:r>
              <a:rPr lang="en-US" dirty="0"/>
              <a:t>&gt;/./passwd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04533-CEF6-074E-BBF5-D23C6FD1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CF50-DEDE-D648-AE29-A32E0598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a flag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6A99-E2EC-474D-B2AC-00B63F37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final file referenced in this path (absolute path, without . and ..), assuming current working directory is /</a:t>
            </a:r>
            <a:r>
              <a:rPr lang="en-US" dirty="0" err="1"/>
              <a:t>etc</a:t>
            </a:r>
            <a:r>
              <a:rPr lang="en-US" dirty="0"/>
              <a:t>/foo</a:t>
            </a:r>
          </a:p>
          <a:p>
            <a:r>
              <a:rPr lang="en-US" dirty="0"/>
              <a:t>bar/../bar/./foo/../../../</a:t>
            </a:r>
            <a:r>
              <a:rPr lang="en-US" dirty="0" err="1"/>
              <a:t>tmp</a:t>
            </a:r>
            <a:r>
              <a:rPr lang="en-US" dirty="0"/>
              <a:t>/../home/./../home/./</a:t>
            </a:r>
            <a:r>
              <a:rPr lang="en-US" dirty="0" err="1"/>
              <a:t>adamd</a:t>
            </a:r>
            <a:r>
              <a:rPr lang="en-US" dirty="0"/>
              <a:t>/.foo</a:t>
            </a:r>
          </a:p>
          <a:p>
            <a:r>
              <a:rPr lang="en-US" dirty="0"/>
              <a:t>Answer is flag for back-to-basics-nav-2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7092C-ECF8-674B-95B9-E5D5910B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DC8D-53C6-B64F-8F81-A6FC95E3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002F-C18D-5040-BE6F-03D9BBB3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cat	</a:t>
            </a:r>
          </a:p>
          <a:p>
            <a:pPr lvl="1"/>
            <a:r>
              <a:rPr lang="en-US" dirty="0"/>
              <a:t>Concatenate filenames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less</a:t>
            </a:r>
          </a:p>
          <a:p>
            <a:pPr lvl="1"/>
            <a:r>
              <a:rPr lang="en-US" dirty="0"/>
              <a:t>Shows a file with paging support (can navigate up and down)</a:t>
            </a:r>
          </a:p>
          <a:p>
            <a:pPr lvl="1"/>
            <a:r>
              <a:rPr lang="en-US" dirty="0"/>
              <a:t>less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grep</a:t>
            </a:r>
          </a:p>
          <a:p>
            <a:pPr lvl="1"/>
            <a:r>
              <a:rPr lang="en-US" dirty="0"/>
              <a:t>Find patterns in a file</a:t>
            </a:r>
          </a:p>
          <a:p>
            <a:pPr lvl="1"/>
            <a:r>
              <a:rPr lang="en-US" dirty="0"/>
              <a:t>grep root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 err="1"/>
              <a:t>wc</a:t>
            </a:r>
            <a:endParaRPr lang="en-US" dirty="0"/>
          </a:p>
          <a:p>
            <a:pPr lvl="1"/>
            <a:r>
              <a:rPr lang="en-US" dirty="0"/>
              <a:t>Print lines, words, and bytes of a file</a:t>
            </a:r>
          </a:p>
          <a:p>
            <a:pPr lvl="1"/>
            <a:r>
              <a:rPr lang="en-US" dirty="0" err="1"/>
              <a:t>wc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DEC7-7785-7F48-B06C-A6CBFD16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E64D-AB32-3D47-B08D-61F7A3AB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EB95-DB48-A94D-9C03-34DD53338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list files in a directory</a:t>
            </a:r>
          </a:p>
          <a:p>
            <a:r>
              <a:rPr lang="en-US" dirty="0"/>
              <a:t>You know how to search for patterns in a file</a:t>
            </a:r>
          </a:p>
          <a:p>
            <a:r>
              <a:rPr lang="en-US" dirty="0"/>
              <a:t>How do you show all files that match a pattern?</a:t>
            </a:r>
          </a:p>
          <a:p>
            <a:pPr lvl="1"/>
            <a:r>
              <a:rPr lang="en-US" dirty="0"/>
              <a:t>ls option (what does man say?)</a:t>
            </a:r>
          </a:p>
          <a:p>
            <a:pPr lvl="1"/>
            <a:r>
              <a:rPr lang="en-US" dirty="0" err="1"/>
              <a:t>lsgrep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grep-ls?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9A8D-04A6-BF45-956F-8563784D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0C4F-7EBE-694F-B96F-E08048CA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Complexity from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EC5-207E-844A-A486-0F678330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Turns out, we DO NOT NEED to write </a:t>
            </a:r>
            <a:r>
              <a:rPr lang="en-US" dirty="0" err="1"/>
              <a:t>lsgrep</a:t>
            </a:r>
            <a:r>
              <a:rPr lang="en-US" dirty="0"/>
              <a:t>!</a:t>
            </a:r>
          </a:p>
          <a:p>
            <a:r>
              <a:rPr lang="en-US" dirty="0"/>
              <a:t>The shell gives us amazing functionality to combine programs together</a:t>
            </a:r>
          </a:p>
          <a:p>
            <a:pPr lvl="1"/>
            <a:r>
              <a:rPr lang="en-US" dirty="0"/>
              <a:t>Using the | (pipe) character, we can feed the output of one program as the input to another</a:t>
            </a:r>
          </a:p>
          <a:p>
            <a:pPr lvl="1"/>
            <a:r>
              <a:rPr lang="en-US" dirty="0"/>
              <a:t>ls -la / | grep </a:t>
            </a:r>
            <a:r>
              <a:rPr lang="en-US" dirty="0" err="1"/>
              <a:t>tmp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2A741-9B96-584F-8CC2-9DF0F649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3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C8A-7CF8-FB45-A8B5-DBA5EA84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Starting Terminal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7BF6-CEF4-D44A-9ECC-799ECA07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execute some commands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man man</a:t>
            </a:r>
          </a:p>
          <a:p>
            <a:r>
              <a:rPr lang="en-US" dirty="0"/>
              <a:t>We understand the start of how the shell parses our command and turns that into a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C5DC-93A0-EA40-A165-E45EBE88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F48-15C2-9B4E-BE75-F44B9D5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Redirection—Output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F4E3-2A83-8A43-AC6E-569A4C65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redirection (store output of a command as a file)</a:t>
            </a:r>
          </a:p>
          <a:p>
            <a:pPr lvl="1"/>
            <a:r>
              <a:rPr lang="en-US" dirty="0"/>
              <a:t>ls &gt;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ls_output</a:t>
            </a:r>
            <a:endParaRPr lang="en-US" dirty="0"/>
          </a:p>
          <a:p>
            <a:r>
              <a:rPr lang="en-US" dirty="0"/>
              <a:t>Can combine these</a:t>
            </a:r>
          </a:p>
          <a:p>
            <a:pPr lvl="1"/>
            <a:r>
              <a:rPr lang="en-US" dirty="0"/>
              <a:t>ls -la / | grep </a:t>
            </a:r>
            <a:r>
              <a:rPr lang="en-US" dirty="0" err="1"/>
              <a:t>tmp</a:t>
            </a:r>
            <a:r>
              <a:rPr lang="en-US" dirty="0"/>
              <a:t> &gt;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ls_out</a:t>
            </a:r>
            <a:endParaRPr lang="en-US" dirty="0"/>
          </a:p>
          <a:p>
            <a:pPr lvl="1"/>
            <a:r>
              <a:rPr lang="en-US" dirty="0"/>
              <a:t>Nothing special, shell simply makes the standard output of the “grep </a:t>
            </a:r>
            <a:r>
              <a:rPr lang="en-US" dirty="0" err="1"/>
              <a:t>tmp</a:t>
            </a:r>
            <a:r>
              <a:rPr lang="en-US" dirty="0"/>
              <a:t>” command be the file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ls_out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D67E-C550-5C4A-944B-B2A19FCC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7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F48-15C2-9B4E-BE75-F44B9D54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Redirection—Input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F4E3-2A83-8A43-AC6E-569A4C65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redirection (use content of a file as input to the program)</a:t>
            </a:r>
          </a:p>
          <a:p>
            <a:pPr lvl="1"/>
            <a:r>
              <a:rPr lang="en-US" dirty="0"/>
              <a:t>grep </a:t>
            </a:r>
            <a:r>
              <a:rPr lang="en-US" dirty="0" err="1"/>
              <a:t>sh</a:t>
            </a:r>
            <a:r>
              <a:rPr lang="en-US" dirty="0"/>
              <a:t> &lt;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Can combine these</a:t>
            </a:r>
          </a:p>
          <a:p>
            <a:pPr lvl="1"/>
            <a:r>
              <a:rPr lang="en-US" dirty="0"/>
              <a:t>cat &lt; /</a:t>
            </a:r>
            <a:r>
              <a:rPr lang="en-US" dirty="0" err="1"/>
              <a:t>etc</a:t>
            </a:r>
            <a:r>
              <a:rPr lang="en-US" dirty="0"/>
              <a:t>/passwd | grep </a:t>
            </a:r>
            <a:r>
              <a:rPr lang="en-US" dirty="0" err="1"/>
              <a:t>sh</a:t>
            </a:r>
            <a:r>
              <a:rPr lang="en-US" dirty="0"/>
              <a:t> &gt;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sh_passwd</a:t>
            </a:r>
            <a:endParaRPr lang="en-US" dirty="0"/>
          </a:p>
          <a:p>
            <a:pPr lvl="1"/>
            <a:r>
              <a:rPr lang="en-US" dirty="0"/>
              <a:t>cat </a:t>
            </a:r>
            <a:r>
              <a:rPr lang="en-US" dirty="0" err="1"/>
              <a:t>sh_passwd</a:t>
            </a:r>
            <a:endParaRPr lang="en-US" dirty="0"/>
          </a:p>
          <a:p>
            <a:r>
              <a:rPr lang="en-US" dirty="0"/>
              <a:t>Again, nothing special, shell simply makes the standard input of the program cat to be the file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D67E-C550-5C4A-944B-B2A19FCC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1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2CC2-D21C-494D-8E9E-AC5668F9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Exit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9692-6E33-3246-9797-4EE8363D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also return a number when they finish executing to indicate success or failure</a:t>
            </a:r>
          </a:p>
          <a:p>
            <a:pPr lvl="1"/>
            <a:r>
              <a:rPr lang="en-US" dirty="0"/>
              <a:t>By default, 0 indicates success</a:t>
            </a:r>
          </a:p>
          <a:p>
            <a:pPr lvl="1"/>
            <a:r>
              <a:rPr lang="en-US" dirty="0"/>
              <a:t>Not 0 means failure (specific value may mean something)</a:t>
            </a:r>
          </a:p>
          <a:p>
            <a:r>
              <a:rPr lang="en-US" dirty="0"/>
              <a:t>Shell provides a special variable that means “The last program’s exit code” $?</a:t>
            </a:r>
          </a:p>
          <a:p>
            <a:pPr lvl="1"/>
            <a:r>
              <a:rPr lang="en-US" dirty="0"/>
              <a:t>ls -la /</a:t>
            </a:r>
          </a:p>
          <a:p>
            <a:pPr lvl="1"/>
            <a:r>
              <a:rPr lang="en-US" dirty="0"/>
              <a:t>echo $?</a:t>
            </a:r>
          </a:p>
          <a:p>
            <a:pPr lvl="1"/>
            <a:r>
              <a:rPr lang="en-US" dirty="0"/>
              <a:t>ls -la /</a:t>
            </a:r>
            <a:r>
              <a:rPr lang="en-US" dirty="0" err="1"/>
              <a:t>adamd</a:t>
            </a:r>
            <a:r>
              <a:rPr lang="en-US" dirty="0"/>
              <a:t>/hacks</a:t>
            </a:r>
          </a:p>
          <a:p>
            <a:pPr lvl="1"/>
            <a:r>
              <a:rPr lang="en-US" dirty="0"/>
              <a:t>echo $?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85CE-A417-C043-A5DA-07DE1D81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37F-41D9-3249-90EF-863866D4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70CD0-AAF7-0E42-BF45-8B121133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supports conditional operators</a:t>
            </a:r>
          </a:p>
          <a:p>
            <a:pPr lvl="1"/>
            <a:r>
              <a:rPr lang="en-US" dirty="0"/>
              <a:t>foo &amp;&amp; bar</a:t>
            </a:r>
          </a:p>
          <a:p>
            <a:pPr lvl="2"/>
            <a:r>
              <a:rPr lang="en-US" dirty="0"/>
              <a:t>First execute foo, if exit code is 0 then execute bar</a:t>
            </a:r>
          </a:p>
          <a:p>
            <a:pPr lvl="1"/>
            <a:r>
              <a:rPr lang="en-US" dirty="0"/>
              <a:t>foo || bar</a:t>
            </a:r>
          </a:p>
          <a:p>
            <a:pPr lvl="2"/>
            <a:r>
              <a:rPr lang="en-US" dirty="0"/>
              <a:t>First execute foo, if exit code is 0 then stop. If exit code is not 0 then execute bar</a:t>
            </a:r>
          </a:p>
          <a:p>
            <a:pPr lvl="1"/>
            <a:r>
              <a:rPr lang="en-US" dirty="0"/>
              <a:t>ls /foo/bar || echo "Does not exist"</a:t>
            </a:r>
          </a:p>
          <a:p>
            <a:pPr lvl="1"/>
            <a:r>
              <a:rPr lang="en-US" dirty="0"/>
              <a:t>cd /</a:t>
            </a:r>
            <a:r>
              <a:rPr lang="en-US" dirty="0" err="1"/>
              <a:t>etc</a:t>
            </a:r>
            <a:r>
              <a:rPr lang="en-US" dirty="0"/>
              <a:t> &amp;&amp; ls -la passwd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EC072-CF0D-FB4A-99A9-41CC326E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F40F-246A-4E45-813B-9D17BC35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Fingers to Keyboards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03D9-05EC-9D4A-A742-0125EEFF9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bandit it up</a:t>
            </a:r>
          </a:p>
          <a:p>
            <a:r>
              <a:rPr lang="en-US" dirty="0">
                <a:hlinkClick r:id="rId2"/>
              </a:rPr>
              <a:t>https://overthewire.org/wargames/bandit/</a:t>
            </a:r>
            <a:endParaRPr lang="en-US" dirty="0"/>
          </a:p>
          <a:p>
            <a:r>
              <a:rPr lang="en-US" dirty="0"/>
              <a:t>The more you do of bandit, the better you get at using the command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E0C5-2DB2-954C-BAFE-04E2BC0B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F600-2B94-B445-B9E1-12E206EC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9E65-59A9-DB4A-A335-2BC9AB9C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we need a place to store files, including our programs</a:t>
            </a:r>
          </a:p>
          <a:p>
            <a:r>
              <a:rPr lang="en-US" dirty="0"/>
              <a:t>First, disabuse yourself of file extensions</a:t>
            </a:r>
          </a:p>
          <a:p>
            <a:pPr lvl="1"/>
            <a:r>
              <a:rPr lang="en-US" dirty="0"/>
              <a:t>Files are just a sequence of bytes!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B5210-CBC6-194C-AA41-81C374A9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50C2-DC9F-9E49-81C9-97B86D47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Order to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03B-3D10-8843-9AEF-C680536C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want all our files to just sit around, need some way of organizing them</a:t>
            </a:r>
          </a:p>
          <a:p>
            <a:pPr lvl="1"/>
            <a:r>
              <a:rPr lang="en-US" dirty="0"/>
              <a:t>This isn’t your teenage room</a:t>
            </a:r>
          </a:p>
          <a:p>
            <a:r>
              <a:rPr lang="en-US" dirty="0"/>
              <a:t>Linux has a unified file system, with two main concepts: files and directories</a:t>
            </a:r>
          </a:p>
          <a:p>
            <a:r>
              <a:rPr lang="en-US" dirty="0"/>
              <a:t>Start at the “root” of the file system: 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00D7F-1AA1-C84C-9B51-AF4891D7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3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5D00-803E-7043-8405-D862872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A0DD-FF31-B649-B986-1AD586F0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Directories allow us to organize and "nest" files and directories in them</a:t>
            </a:r>
          </a:p>
          <a:p>
            <a:r>
              <a:rPr lang="en-US" dirty="0"/>
              <a:t>/foo/bar</a:t>
            </a:r>
          </a:p>
          <a:p>
            <a:pPr lvl="1"/>
            <a:r>
              <a:rPr lang="en-US" dirty="0"/>
              <a:t>References the file with name bar, which is inside a directory called foo, which is inside the root directory</a:t>
            </a:r>
          </a:p>
          <a:p>
            <a:r>
              <a:rPr lang="en-US" dirty="0"/>
              <a:t>/foo/hack/</a:t>
            </a:r>
          </a:p>
          <a:p>
            <a:pPr lvl="1"/>
            <a:r>
              <a:rPr lang="en-US" dirty="0"/>
              <a:t>References the directory with name hack, which is inside a directory called foo, which is inside the root directory</a:t>
            </a:r>
          </a:p>
          <a:p>
            <a:r>
              <a:rPr lang="en-US" dirty="0"/>
              <a:t>Note that /foo/bar can be ambiguous, /foo/bar could be a directory or a file. </a:t>
            </a:r>
          </a:p>
          <a:p>
            <a:pPr lvl="1"/>
            <a:r>
              <a:rPr lang="en-US" dirty="0"/>
              <a:t>Is /foo/hack/ ambiguous?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68711-40F4-694C-B8D4-28424022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3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5B67-632E-7748-9338-C2B3917A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Linux Directories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183C1A-21F6-A349-BFCD-B821AB56A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992005"/>
              </p:ext>
            </p:extLst>
          </p:nvPr>
        </p:nvGraphicFramePr>
        <p:xfrm>
          <a:off x="495300" y="1572212"/>
          <a:ext cx="8039100" cy="3450359"/>
        </p:xfrm>
        <a:graphic>
          <a:graphicData uri="http://schemas.openxmlformats.org/drawingml/2006/table">
            <a:tbl>
              <a:tblPr/>
              <a:tblGrid>
                <a:gridCol w="1523796">
                  <a:extLst>
                    <a:ext uri="{9D8B030D-6E8A-4147-A177-3AD203B41FA5}">
                      <a16:colId xmlns:a16="http://schemas.microsoft.com/office/drawing/2014/main" val="2804518003"/>
                    </a:ext>
                  </a:extLst>
                </a:gridCol>
                <a:gridCol w="6515304">
                  <a:extLst>
                    <a:ext uri="{9D8B030D-6E8A-4147-A177-3AD203B41FA5}">
                      <a16:colId xmlns:a16="http://schemas.microsoft.com/office/drawing/2014/main" val="374559649"/>
                    </a:ext>
                  </a:extLst>
                </a:gridCol>
              </a:tblGrid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The "anchor" of the filesystem. Pronounced "root"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436369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/usr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The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nix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ystem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esource. Contains all the system files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630213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/usr/bin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Executable files for programs installed on the computer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378019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/usr/lib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Shared libraries for use by programs on the computer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974022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/usr/share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Program resources (icons, art assets,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501893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/etc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System configuration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919505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/var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Logs, caches,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etc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793108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/home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User-owned data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57830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/home/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adamd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Data owned by user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adamd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4254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/proc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Runtime process data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331576"/>
                  </a:ext>
                </a:extLst>
              </a:tr>
              <a:tr h="3136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/tmp</a:t>
                      </a:r>
                      <a:endParaRPr lang="en-US" sz="320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Temporary data storage</a:t>
                      </a:r>
                      <a:endParaRPr lang="en-US" sz="3200" dirty="0">
                        <a:effectLst/>
                      </a:endParaRPr>
                    </a:p>
                  </a:txBody>
                  <a:tcPr marL="95250" marR="9525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4727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4E582-339B-B847-89D3-AE8E7DAD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9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25E9-643D-BE48-9EFA-CEA185C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things: 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8BB8-74DD-6A45-A1A7-8ABE326A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 (can remember as </a:t>
            </a:r>
            <a:r>
              <a:rPr lang="en-US" b="1" dirty="0"/>
              <a:t>l</a:t>
            </a:r>
            <a:r>
              <a:rPr lang="en-US" dirty="0"/>
              <a:t>i</a:t>
            </a:r>
            <a:r>
              <a:rPr lang="en-US" b="1" dirty="0"/>
              <a:t>s</a:t>
            </a:r>
            <a:r>
              <a:rPr lang="en-US" dirty="0"/>
              <a:t>t) will list contents in a directory (or show attributes of files)</a:t>
            </a:r>
          </a:p>
          <a:p>
            <a:r>
              <a:rPr lang="en-US" dirty="0"/>
              <a:t>ls /</a:t>
            </a:r>
          </a:p>
          <a:p>
            <a:pPr lvl="1"/>
            <a:r>
              <a:rPr lang="en-US" dirty="0"/>
              <a:t>List the files and directories in root /</a:t>
            </a:r>
          </a:p>
          <a:p>
            <a:r>
              <a:rPr lang="en-US" dirty="0"/>
              <a:t>ls /home</a:t>
            </a:r>
          </a:p>
          <a:p>
            <a:pPr lvl="1"/>
            <a:r>
              <a:rPr lang="en-US" dirty="0"/>
              <a:t>List the files and directories in the /home directory</a:t>
            </a:r>
          </a:p>
          <a:p>
            <a:r>
              <a:rPr lang="en-US" dirty="0"/>
              <a:t>ls -l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pPr lvl="1"/>
            <a:r>
              <a:rPr lang="en-US" dirty="0"/>
              <a:t>List the </a:t>
            </a:r>
            <a:r>
              <a:rPr lang="en-US" b="1" dirty="0"/>
              <a:t>l</a:t>
            </a:r>
            <a:r>
              <a:rPr lang="en-US" dirty="0"/>
              <a:t>ong format including attributes of the file /</a:t>
            </a:r>
            <a:r>
              <a:rPr lang="en-US" dirty="0" err="1"/>
              <a:t>etc</a:t>
            </a:r>
            <a:r>
              <a:rPr lang="en-US" dirty="0"/>
              <a:t>/passwd</a:t>
            </a:r>
          </a:p>
          <a:p>
            <a:r>
              <a:rPr lang="en-US" dirty="0"/>
              <a:t>ls -a 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List </a:t>
            </a:r>
            <a:r>
              <a:rPr lang="en-US" b="1" dirty="0"/>
              <a:t>a</a:t>
            </a:r>
            <a:r>
              <a:rPr lang="en-US" dirty="0"/>
              <a:t>ll files in directory /</a:t>
            </a:r>
            <a:r>
              <a:rPr lang="en-US" dirty="0" err="1"/>
              <a:t>etc</a:t>
            </a:r>
            <a:r>
              <a:rPr lang="en-US" dirty="0"/>
              <a:t> (default is to hide files that start with period .)</a:t>
            </a:r>
          </a:p>
          <a:p>
            <a:r>
              <a:rPr lang="en-US" dirty="0"/>
              <a:t>ls -la /</a:t>
            </a:r>
          </a:p>
          <a:p>
            <a:pPr lvl="1"/>
            <a:r>
              <a:rPr lang="en-US" dirty="0"/>
              <a:t>List the </a:t>
            </a:r>
            <a:r>
              <a:rPr lang="en-US" b="1" dirty="0"/>
              <a:t>l</a:t>
            </a:r>
            <a:r>
              <a:rPr lang="en-US" dirty="0"/>
              <a:t>ong format and </a:t>
            </a:r>
            <a:r>
              <a:rPr lang="en-US" b="1" dirty="0"/>
              <a:t>a</a:t>
            </a:r>
            <a:r>
              <a:rPr lang="en-US" dirty="0"/>
              <a:t>ll files of root 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43437-14EB-AB47-94D9-ADBD1978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4593-178A-B94D-948A-D9977E71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am I?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6FC8-D712-BE40-9211-EEE04EE8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P</a:t>
            </a:r>
            <a:r>
              <a:rPr lang="en-US" dirty="0"/>
              <a:t>rint the current </a:t>
            </a:r>
            <a:r>
              <a:rPr lang="en-US" b="1" dirty="0"/>
              <a:t>w</a:t>
            </a:r>
            <a:r>
              <a:rPr lang="en-US" dirty="0"/>
              <a:t>orking </a:t>
            </a:r>
            <a:r>
              <a:rPr lang="en-US" b="1" dirty="0"/>
              <a:t>d</a:t>
            </a:r>
            <a:r>
              <a:rPr lang="en-US" dirty="0"/>
              <a:t>irectory of the shell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798D-4031-FE4D-93EC-C776DBAE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10DF-83AB-5646-9895-47EBE43C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Around: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50D2-14A2-D540-8B30-84892DB0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 to another directory</a:t>
            </a:r>
          </a:p>
          <a:p>
            <a:r>
              <a:rPr lang="en-US" dirty="0"/>
              <a:t>cd /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: /</a:t>
            </a:r>
          </a:p>
          <a:p>
            <a:r>
              <a:rPr lang="en-US" dirty="0"/>
              <a:t>cd /</a:t>
            </a:r>
            <a:r>
              <a:rPr lang="en-US" dirty="0" err="1"/>
              <a:t>tmp</a:t>
            </a:r>
            <a:endParaRPr lang="en-US" dirty="0"/>
          </a:p>
          <a:p>
            <a:pPr lvl="1"/>
            <a:r>
              <a:rPr lang="en-US" dirty="0" err="1"/>
              <a:t>pwd</a:t>
            </a:r>
            <a:r>
              <a:rPr lang="en-US" dirty="0"/>
              <a:t>: /</a:t>
            </a:r>
            <a:r>
              <a:rPr lang="en-US" dirty="0" err="1"/>
              <a:t>tmp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BA64-AC51-DD48-B269-08CCD823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104581</TotalTime>
  <Words>1401</Words>
  <Application>Microsoft Macintosh PowerPoint</Application>
  <PresentationFormat>On-screen Show (4:3)</PresentationFormat>
  <Paragraphs>210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adam_seclab_theme</vt:lpstr>
      <vt:lpstr>Back to Basics: Navigating Around</vt:lpstr>
      <vt:lpstr>Just Starting Terminal Life</vt:lpstr>
      <vt:lpstr>Now what can we do?</vt:lpstr>
      <vt:lpstr>Bringing Order to Chaos</vt:lpstr>
      <vt:lpstr>Directories</vt:lpstr>
      <vt:lpstr>Important Linux Directories</vt:lpstr>
      <vt:lpstr>Show me the things: ls</vt:lpstr>
      <vt:lpstr>Where am I? pwd</vt:lpstr>
      <vt:lpstr>Getting Around: cd</vt:lpstr>
      <vt:lpstr>What’s actually happening?</vt:lpstr>
      <vt:lpstr>Inspecting a working directory</vt:lpstr>
      <vt:lpstr>So. Much. Typing.</vt:lpstr>
      <vt:lpstr>Relative vs. Absolute paths</vt:lpstr>
      <vt:lpstr>Made it this far, have a flag!</vt:lpstr>
      <vt:lpstr>Two Special Directories: . and ..</vt:lpstr>
      <vt:lpstr>Test for a flag</vt:lpstr>
      <vt:lpstr>Other Helpful Commands</vt:lpstr>
      <vt:lpstr>Extending Program</vt:lpstr>
      <vt:lpstr>Creating Complexity from Simplicity</vt:lpstr>
      <vt:lpstr>File Redirection—Output</vt:lpstr>
      <vt:lpstr>File Redirection—Input</vt:lpstr>
      <vt:lpstr>Program Exit Codes</vt:lpstr>
      <vt:lpstr>Shell Conditionals</vt:lpstr>
      <vt:lpstr>Fingers to Keyboards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Adam Doupe</cp:lastModifiedBy>
  <cp:revision>2619</cp:revision>
  <cp:lastPrinted>2011-10-05T20:20:50Z</cp:lastPrinted>
  <dcterms:created xsi:type="dcterms:W3CDTF">2011-09-20T20:28:25Z</dcterms:created>
  <dcterms:modified xsi:type="dcterms:W3CDTF">2021-09-16T02:02:59Z</dcterms:modified>
</cp:coreProperties>
</file>