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382" r:id="rId5"/>
    <p:sldId id="383" r:id="rId6"/>
    <p:sldId id="389" r:id="rId7"/>
    <p:sldId id="390" r:id="rId8"/>
    <p:sldId id="391" r:id="rId9"/>
    <p:sldId id="392" r:id="rId10"/>
    <p:sldId id="393" r:id="rId11"/>
    <p:sldId id="394" r:id="rId12"/>
    <p:sldId id="395" r:id="rId13"/>
    <p:sldId id="396" r:id="rId14"/>
    <p:sldId id="397" r:id="rId15"/>
    <p:sldId id="398" r:id="rId16"/>
    <p:sldId id="399" r:id="rId17"/>
    <p:sldId id="400" r:id="rId18"/>
    <p:sldId id="402" r:id="rId19"/>
    <p:sldId id="401" r:id="rId20"/>
  </p:sldIdLst>
  <p:sldSz cx="9144000" cy="5715000" type="screen16x1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DD0A"/>
    <a:srgbClr val="2B2C7C"/>
    <a:srgbClr val="F6A21A"/>
    <a:srgbClr val="FAE105"/>
    <a:srgbClr val="964985"/>
    <a:srgbClr val="A84591"/>
    <a:srgbClr val="974D85"/>
    <a:srgbClr val="C06C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50" autoAdjust="0"/>
    <p:restoredTop sz="87673" autoAdjust="0"/>
  </p:normalViewPr>
  <p:slideViewPr>
    <p:cSldViewPr>
      <p:cViewPr varScale="1">
        <p:scale>
          <a:sx n="92" d="100"/>
          <a:sy n="92" d="100"/>
        </p:scale>
        <p:origin x="90" y="372"/>
      </p:cViewPr>
      <p:guideLst>
        <p:guide orient="horz" pos="1800"/>
        <p:guide pos="2880"/>
      </p:guideLst>
    </p:cSldViewPr>
  </p:slideViewPr>
  <p:outlineViewPr>
    <p:cViewPr>
      <p:scale>
        <a:sx n="33" d="100"/>
        <a:sy n="33" d="100"/>
      </p:scale>
      <p:origin x="0" y="0"/>
    </p:cViewPr>
  </p:outlineViewPr>
  <p:notesTextViewPr>
    <p:cViewPr>
      <p:scale>
        <a:sx n="100" d="100"/>
        <a:sy n="100" d="100"/>
      </p:scale>
      <p:origin x="0" y="-198"/>
    </p:cViewPr>
  </p:notesTextViewPr>
  <p:sorterViewPr>
    <p:cViewPr>
      <p:scale>
        <a:sx n="66" d="100"/>
        <a:sy n="66" d="100"/>
      </p:scale>
      <p:origin x="0" y="0"/>
    </p:cViewPr>
  </p:sorterViewPr>
  <p:notesViewPr>
    <p:cSldViewPr>
      <p:cViewPr varScale="1">
        <p:scale>
          <a:sx n="88" d="100"/>
          <a:sy n="88" d="100"/>
        </p:scale>
        <p:origin x="-382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Calibri" charset="0"/>
                <a:ea typeface="MS PGothic" charset="0"/>
                <a:cs typeface="MS PGothic"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44F36617-4216-42DE-8D9D-84532D520162}" type="datetimeFigureOut">
              <a:rPr lang="en-US" altLang="en-US"/>
              <a:pPr>
                <a:defRPr/>
              </a:pPr>
              <a:t>2/8/2016</a:t>
            </a:fld>
            <a:endParaRPr lang="en-US" alt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Calibri" charset="0"/>
                <a:ea typeface="MS PGothic" charset="0"/>
                <a:cs typeface="MS PGothic"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C2F2F12-A9AE-49F6-9019-CDF078D8F79A}" type="slidenum">
              <a:rPr lang="en-US" altLang="en-US"/>
              <a:pPr>
                <a:defRPr/>
              </a:pPr>
              <a:t>‹#›</a:t>
            </a:fld>
            <a:endParaRPr lang="en-US" altLang="en-US"/>
          </a:p>
        </p:txBody>
      </p:sp>
    </p:spTree>
    <p:extLst>
      <p:ext uri="{BB962C8B-B14F-4D97-AF65-F5344CB8AC3E}">
        <p14:creationId xmlns:p14="http://schemas.microsoft.com/office/powerpoint/2010/main" val="404727361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CVP –</a:t>
            </a:r>
            <a:r>
              <a:rPr lang="en-US" baseline="0" dirty="0" smtClean="0"/>
              <a:t> We aim to reinvent protection and retirement to improve customers’ lives.</a:t>
            </a:r>
          </a:p>
          <a:p>
            <a:endParaRPr lang="en-US" baseline="0" dirty="0" smtClean="0"/>
          </a:p>
          <a:p>
            <a:r>
              <a:rPr lang="en-US" baseline="0" dirty="0" smtClean="0"/>
              <a:t>Leadership Principles – Lead from every seat.  Find your purpose and pursue it with a passion.</a:t>
            </a:r>
          </a:p>
          <a:p>
            <a:endParaRPr lang="en-US" baseline="0" dirty="0" smtClean="0"/>
          </a:p>
          <a:p>
            <a:r>
              <a:rPr lang="en-US" baseline="0" dirty="0" smtClean="0"/>
              <a:t>Innovation has been a focus at Allstate for several years now.  4 years ago specialized teams sought out opportunities to change the way we do business.  Our team helped create first version of Quick </a:t>
            </a:r>
            <a:r>
              <a:rPr lang="en-US" baseline="0" dirty="0" err="1" smtClean="0"/>
              <a:t>Foto</a:t>
            </a:r>
            <a:r>
              <a:rPr lang="en-US" baseline="0" dirty="0" smtClean="0"/>
              <a:t> Claim, which is now used by both Esurance and Allstate.  We run internal idea challenges, </a:t>
            </a:r>
            <a:r>
              <a:rPr lang="en-US" baseline="0" dirty="0" err="1" smtClean="0"/>
              <a:t>hackathons</a:t>
            </a:r>
            <a:r>
              <a:rPr lang="en-US" baseline="0" dirty="0" smtClean="0"/>
              <a:t> and even have a employee resource group focused on “</a:t>
            </a:r>
            <a:r>
              <a:rPr lang="en-US" baseline="0" dirty="0" err="1" smtClean="0"/>
              <a:t>intraprenuership</a:t>
            </a:r>
            <a:r>
              <a:rPr lang="en-US" baseline="0" smtClean="0"/>
              <a:t>”.</a:t>
            </a:r>
            <a:endParaRPr lang="en-US" dirty="0"/>
          </a:p>
        </p:txBody>
      </p:sp>
      <p:sp>
        <p:nvSpPr>
          <p:cNvPr id="4" name="Slide Number Placeholder 3"/>
          <p:cNvSpPr>
            <a:spLocks noGrp="1"/>
          </p:cNvSpPr>
          <p:nvPr>
            <p:ph type="sldNum" sz="quarter" idx="10"/>
          </p:nvPr>
        </p:nvSpPr>
        <p:spPr/>
        <p:txBody>
          <a:bodyPr/>
          <a:lstStyle/>
          <a:p>
            <a:pPr>
              <a:defRPr/>
            </a:pPr>
            <a:fld id="{6C2F2F12-A9AE-49F6-9019-CDF078D8F79A}" type="slidenum">
              <a:rPr lang="en-US" altLang="en-US" smtClean="0"/>
              <a:pPr>
                <a:defRPr/>
              </a:pPr>
              <a:t>3</a:t>
            </a:fld>
            <a:endParaRPr lang="en-US" altLang="en-US"/>
          </a:p>
        </p:txBody>
      </p:sp>
    </p:spTree>
    <p:extLst>
      <p:ext uri="{BB962C8B-B14F-4D97-AF65-F5344CB8AC3E}">
        <p14:creationId xmlns:p14="http://schemas.microsoft.com/office/powerpoint/2010/main" val="3790293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Gartner</a:t>
            </a:r>
            <a:r>
              <a:rPr lang="en-US" baseline="0" dirty="0" smtClean="0"/>
              <a:t> Hype Cycle – In 2014 Machine Learning was nowhere to be seen.  Big Data was starting it’s decline into the Trough of Disillusionment”.  But, by 2015, Big Data is completely gone and Machine Learning is in its place!</a:t>
            </a:r>
            <a:endParaRPr lang="en-US" dirty="0"/>
          </a:p>
        </p:txBody>
      </p:sp>
      <p:sp>
        <p:nvSpPr>
          <p:cNvPr id="4" name="Slide Number Placeholder 3"/>
          <p:cNvSpPr>
            <a:spLocks noGrp="1"/>
          </p:cNvSpPr>
          <p:nvPr>
            <p:ph type="sldNum" sz="quarter" idx="10"/>
          </p:nvPr>
        </p:nvSpPr>
        <p:spPr/>
        <p:txBody>
          <a:bodyPr/>
          <a:lstStyle/>
          <a:p>
            <a:pPr>
              <a:defRPr/>
            </a:pPr>
            <a:fld id="{6C2F2F12-A9AE-49F6-9019-CDF078D8F79A}" type="slidenum">
              <a:rPr lang="en-US" altLang="en-US" smtClean="0"/>
              <a:pPr>
                <a:defRPr/>
              </a:pPr>
              <a:t>4</a:t>
            </a:fld>
            <a:endParaRPr lang="en-US" altLang="en-US"/>
          </a:p>
        </p:txBody>
      </p:sp>
    </p:spTree>
    <p:extLst>
      <p:ext uri="{BB962C8B-B14F-4D97-AF65-F5344CB8AC3E}">
        <p14:creationId xmlns:p14="http://schemas.microsoft.com/office/powerpoint/2010/main" val="1106812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your own Intelligent Virtual Assistant to guide people through a solution to their problem.</a:t>
            </a:r>
          </a:p>
          <a:p>
            <a:r>
              <a:rPr lang="en-US" dirty="0" smtClean="0"/>
              <a:t>Prizes!</a:t>
            </a:r>
          </a:p>
          <a:p>
            <a:r>
              <a:rPr lang="en-US" dirty="0" smtClean="0"/>
              <a:t>Utilize Natural Language</a:t>
            </a:r>
            <a:r>
              <a:rPr lang="en-US" baseline="0" dirty="0" smtClean="0"/>
              <a:t> </a:t>
            </a:r>
            <a:r>
              <a:rPr lang="en-US" dirty="0" smtClean="0"/>
              <a:t>Processing, Machine Learning and Ontology-based semantic processing.</a:t>
            </a:r>
          </a:p>
          <a:p>
            <a:endParaRPr lang="en-US" dirty="0"/>
          </a:p>
        </p:txBody>
      </p:sp>
      <p:sp>
        <p:nvSpPr>
          <p:cNvPr id="4" name="Slide Number Placeholder 3"/>
          <p:cNvSpPr>
            <a:spLocks noGrp="1"/>
          </p:cNvSpPr>
          <p:nvPr>
            <p:ph type="sldNum" sz="quarter" idx="10"/>
          </p:nvPr>
        </p:nvSpPr>
        <p:spPr/>
        <p:txBody>
          <a:bodyPr/>
          <a:lstStyle/>
          <a:p>
            <a:pPr>
              <a:defRPr/>
            </a:pPr>
            <a:fld id="{6C2F2F12-A9AE-49F6-9019-CDF078D8F79A}" type="slidenum">
              <a:rPr lang="en-US" altLang="en-US" smtClean="0"/>
              <a:pPr>
                <a:defRPr/>
              </a:pPr>
              <a:t>5</a:t>
            </a:fld>
            <a:endParaRPr lang="en-US" altLang="en-US"/>
          </a:p>
        </p:txBody>
      </p:sp>
    </p:spTree>
    <p:extLst>
      <p:ext uri="{BB962C8B-B14F-4D97-AF65-F5344CB8AC3E}">
        <p14:creationId xmlns:p14="http://schemas.microsoft.com/office/powerpoint/2010/main" val="1967744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Imitate a call-center representative walking a person through a solution to a problem they are having.</a:t>
            </a:r>
          </a:p>
          <a:p>
            <a:endParaRPr lang="en-US" dirty="0" smtClean="0"/>
          </a:p>
          <a:p>
            <a:r>
              <a:rPr lang="en-US" dirty="0" smtClean="0"/>
              <a:t>You are given 2 sample files that imitate a knowledgebase article the call-center rep would interpret.</a:t>
            </a:r>
          </a:p>
          <a:p>
            <a:endParaRPr lang="en-US" dirty="0" smtClean="0"/>
          </a:p>
          <a:p>
            <a:r>
              <a:rPr lang="en-US" dirty="0" smtClean="0"/>
              <a:t>Teach your chat robot to respond to these 2 samples, then expand to your own use cases.</a:t>
            </a:r>
            <a:endParaRPr lang="en-US" dirty="0"/>
          </a:p>
        </p:txBody>
      </p:sp>
      <p:sp>
        <p:nvSpPr>
          <p:cNvPr id="4" name="Slide Number Placeholder 3"/>
          <p:cNvSpPr>
            <a:spLocks noGrp="1"/>
          </p:cNvSpPr>
          <p:nvPr>
            <p:ph type="sldNum" sz="quarter" idx="10"/>
          </p:nvPr>
        </p:nvSpPr>
        <p:spPr/>
        <p:txBody>
          <a:bodyPr/>
          <a:lstStyle/>
          <a:p>
            <a:pPr>
              <a:defRPr/>
            </a:pPr>
            <a:fld id="{6C2F2F12-A9AE-49F6-9019-CDF078D8F79A}" type="slidenum">
              <a:rPr lang="en-US" altLang="en-US" smtClean="0"/>
              <a:pPr>
                <a:defRPr/>
              </a:pPr>
              <a:t>6</a:t>
            </a:fld>
            <a:endParaRPr lang="en-US" altLang="en-US"/>
          </a:p>
        </p:txBody>
      </p:sp>
    </p:spTree>
    <p:extLst>
      <p:ext uri="{BB962C8B-B14F-4D97-AF65-F5344CB8AC3E}">
        <p14:creationId xmlns:p14="http://schemas.microsoft.com/office/powerpoint/2010/main" val="956709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chat robot example will be provided, but it is not very Intelligent.</a:t>
            </a:r>
          </a:p>
          <a:p>
            <a:endParaRPr lang="en-US" dirty="0" smtClean="0"/>
          </a:p>
          <a:p>
            <a:r>
              <a:rPr lang="en-US" dirty="0" smtClean="0"/>
              <a:t>Build both a semantic ontology based on the sample knowledgebase articles and build a chat robot that diagnoses the problem, finds the solution and guides the user through the steps to complete.</a:t>
            </a:r>
          </a:p>
          <a:p>
            <a:endParaRPr lang="en-US" dirty="0"/>
          </a:p>
        </p:txBody>
      </p:sp>
      <p:sp>
        <p:nvSpPr>
          <p:cNvPr id="4" name="Slide Number Placeholder 3"/>
          <p:cNvSpPr>
            <a:spLocks noGrp="1"/>
          </p:cNvSpPr>
          <p:nvPr>
            <p:ph type="sldNum" sz="quarter" idx="10"/>
          </p:nvPr>
        </p:nvSpPr>
        <p:spPr/>
        <p:txBody>
          <a:bodyPr/>
          <a:lstStyle/>
          <a:p>
            <a:pPr>
              <a:defRPr/>
            </a:pPr>
            <a:fld id="{6C2F2F12-A9AE-49F6-9019-CDF078D8F79A}" type="slidenum">
              <a:rPr lang="en-US" altLang="en-US" smtClean="0"/>
              <a:pPr>
                <a:defRPr/>
              </a:pPr>
              <a:t>7</a:t>
            </a:fld>
            <a:endParaRPr lang="en-US" altLang="en-US"/>
          </a:p>
        </p:txBody>
      </p:sp>
    </p:spTree>
    <p:extLst>
      <p:ext uri="{BB962C8B-B14F-4D97-AF65-F5344CB8AC3E}">
        <p14:creationId xmlns:p14="http://schemas.microsoft.com/office/powerpoint/2010/main" val="2329152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don’t have a </a:t>
            </a:r>
            <a:r>
              <a:rPr lang="en-US" dirty="0" err="1" smtClean="0"/>
              <a:t>GitHub</a:t>
            </a:r>
            <a:r>
              <a:rPr lang="en-US" baseline="0" dirty="0" smtClean="0"/>
              <a:t> username</a:t>
            </a:r>
            <a:r>
              <a:rPr lang="en-US" dirty="0" smtClean="0"/>
              <a:t>, you’ll need to register at GitHub.com</a:t>
            </a:r>
            <a:endParaRPr lang="en-US" dirty="0"/>
          </a:p>
        </p:txBody>
      </p:sp>
      <p:sp>
        <p:nvSpPr>
          <p:cNvPr id="4" name="Slide Number Placeholder 3"/>
          <p:cNvSpPr>
            <a:spLocks noGrp="1"/>
          </p:cNvSpPr>
          <p:nvPr>
            <p:ph type="sldNum" sz="quarter" idx="10"/>
          </p:nvPr>
        </p:nvSpPr>
        <p:spPr/>
        <p:txBody>
          <a:bodyPr/>
          <a:lstStyle/>
          <a:p>
            <a:pPr>
              <a:defRPr/>
            </a:pPr>
            <a:fld id="{6C2F2F12-A9AE-49F6-9019-CDF078D8F79A}" type="slidenum">
              <a:rPr lang="en-US" altLang="en-US" smtClean="0"/>
              <a:pPr>
                <a:defRPr/>
              </a:pPr>
              <a:t>15</a:t>
            </a:fld>
            <a:endParaRPr lang="en-US" altLang="en-US"/>
          </a:p>
        </p:txBody>
      </p:sp>
    </p:spTree>
    <p:extLst>
      <p:ext uri="{BB962C8B-B14F-4D97-AF65-F5344CB8AC3E}">
        <p14:creationId xmlns:p14="http://schemas.microsoft.com/office/powerpoint/2010/main" val="3895690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0B8F21C5-637A-477A-B645-24A17FE7633D}" type="datetimeFigureOut">
              <a:rPr lang="en-US" altLang="en-US" smtClean="0"/>
              <a:pPr>
                <a:defRPr/>
              </a:pPr>
              <a:t>2/8/2016</a:t>
            </a:fld>
            <a:endParaRPr lang="en-US" alt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EF2AC6D-FE88-456D-89EC-2308FD518BC3}" type="slidenum">
              <a:rPr lang="en-US" altLang="en-US" smtClean="0"/>
              <a:pPr>
                <a:defRPr/>
              </a:pPr>
              <a:t>‹#›</a:t>
            </a:fld>
            <a:endParaRPr lang="en-US" altLang="en-US"/>
          </a:p>
        </p:txBody>
      </p:sp>
    </p:spTree>
    <p:extLst>
      <p:ext uri="{BB962C8B-B14F-4D97-AF65-F5344CB8AC3E}">
        <p14:creationId xmlns:p14="http://schemas.microsoft.com/office/powerpoint/2010/main" val="10460053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FED37DD2-CB78-4078-878E-40DF07F5685D}" type="datetimeFigureOut">
              <a:rPr lang="en-US" altLang="en-US" smtClean="0"/>
              <a:pPr>
                <a:defRPr/>
              </a:pPr>
              <a:t>2/8/2016</a:t>
            </a:fld>
            <a:endParaRPr lang="en-US" altLang="en-US"/>
          </a:p>
        </p:txBody>
      </p:sp>
      <p:sp>
        <p:nvSpPr>
          <p:cNvPr id="5" name="Footer Placeholder 4"/>
          <p:cNvSpPr>
            <a:spLocks noGrp="1"/>
          </p:cNvSpPr>
          <p:nvPr>
            <p:ph type="ftr" sz="quarter" idx="11"/>
          </p:nvPr>
        </p:nvSpPr>
        <p:spPr>
          <a:xfrm>
            <a:off x="3028950" y="5296959"/>
            <a:ext cx="3086100" cy="304271"/>
          </a:xfr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CE9AFC-3AFE-415C-BA7F-9E10E0B951F6}" type="slidenum">
              <a:rPr lang="en-US" altLang="en-US" smtClean="0"/>
              <a:pPr>
                <a:defRPr/>
              </a:pPr>
              <a:t>‹#›</a:t>
            </a:fld>
            <a:endParaRPr lang="en-US" altLang="en-US"/>
          </a:p>
        </p:txBody>
      </p:sp>
      <p:pic>
        <p:nvPicPr>
          <p:cNvPr id="8" name="Picture 7"/>
          <p:cNvPicPr>
            <a:picLocks noChangeAspect="1"/>
          </p:cNvPicPr>
          <p:nvPr userDrawn="1"/>
        </p:nvPicPr>
        <p:blipFill>
          <a:blip r:embed="rId2"/>
          <a:stretch>
            <a:fillRect/>
          </a:stretch>
        </p:blipFill>
        <p:spPr>
          <a:xfrm rot="5400000">
            <a:off x="-2650958" y="2641886"/>
            <a:ext cx="5724072" cy="422156"/>
          </a:xfrm>
          <a:prstGeom prst="rect">
            <a:avLst/>
          </a:prstGeom>
        </p:spPr>
      </p:pic>
    </p:spTree>
    <p:extLst>
      <p:ext uri="{BB962C8B-B14F-4D97-AF65-F5344CB8AC3E}">
        <p14:creationId xmlns:p14="http://schemas.microsoft.com/office/powerpoint/2010/main" val="42841483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D1C7356E-9791-42D5-83DE-1FEEEC14CF6D}" type="datetimeFigureOut">
              <a:rPr lang="en-US" altLang="en-US" smtClean="0"/>
              <a:pPr>
                <a:defRPr/>
              </a:pPr>
              <a:t>2/8/2016</a:t>
            </a:fld>
            <a:endParaRPr lang="en-US" alt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62C02D-E50E-43E1-9320-37EC4FD7FCA9}" type="slidenum">
              <a:rPr lang="en-US" altLang="en-US" smtClean="0"/>
              <a:pPr>
                <a:defRPr/>
              </a:pPr>
              <a:t>‹#›</a:t>
            </a:fld>
            <a:endParaRPr lang="en-US" altLang="en-US"/>
          </a:p>
        </p:txBody>
      </p:sp>
      <p:pic>
        <p:nvPicPr>
          <p:cNvPr id="8" name="Picture 7"/>
          <p:cNvPicPr>
            <a:picLocks noChangeAspect="1"/>
          </p:cNvPicPr>
          <p:nvPr userDrawn="1"/>
        </p:nvPicPr>
        <p:blipFill>
          <a:blip r:embed="rId2"/>
          <a:stretch>
            <a:fillRect/>
          </a:stretch>
        </p:blipFill>
        <p:spPr>
          <a:xfrm rot="5400000">
            <a:off x="-2650958" y="2641886"/>
            <a:ext cx="5724072" cy="422156"/>
          </a:xfrm>
          <a:prstGeom prst="rect">
            <a:avLst/>
          </a:prstGeom>
        </p:spPr>
      </p:pic>
    </p:spTree>
    <p:extLst>
      <p:ext uri="{BB962C8B-B14F-4D97-AF65-F5344CB8AC3E}">
        <p14:creationId xmlns:p14="http://schemas.microsoft.com/office/powerpoint/2010/main" val="19406076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04271"/>
            <a:ext cx="7886700" cy="495829"/>
          </a:xfrm>
        </p:spPr>
        <p:txBody>
          <a:bodyPr>
            <a:normAutofit/>
          </a:bodyPr>
          <a:lstStyle>
            <a:lvl1pPr>
              <a:defRPr sz="2800">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28650" y="1024090"/>
            <a:ext cx="7886700" cy="41233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88C49934-1C8D-48B5-BC61-BEB6E54A7F28}" type="datetimeFigureOut">
              <a:rPr lang="en-US" altLang="en-US" smtClean="0"/>
              <a:pPr>
                <a:defRPr/>
              </a:pPr>
              <a:t>2/8/2016</a:t>
            </a:fld>
            <a:endParaRPr lang="en-US" alt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C80C7F2-C2BA-414E-9165-C8D27112BC0A}" type="slidenum">
              <a:rPr lang="en-US" altLang="en-US" smtClean="0"/>
              <a:pPr>
                <a:defRPr/>
              </a:pPr>
              <a:t>‹#›</a:t>
            </a:fld>
            <a:endParaRPr lang="en-US" altLang="en-US"/>
          </a:p>
        </p:txBody>
      </p:sp>
      <p:pic>
        <p:nvPicPr>
          <p:cNvPr id="7" name="Picture 6"/>
          <p:cNvPicPr>
            <a:picLocks noChangeAspect="1"/>
          </p:cNvPicPr>
          <p:nvPr userDrawn="1"/>
        </p:nvPicPr>
        <p:blipFill>
          <a:blip r:embed="rId2"/>
          <a:stretch>
            <a:fillRect/>
          </a:stretch>
        </p:blipFill>
        <p:spPr>
          <a:xfrm>
            <a:off x="7257" y="5072970"/>
            <a:ext cx="9144000" cy="674379"/>
          </a:xfrm>
          <a:prstGeom prst="rect">
            <a:avLst/>
          </a:prstGeom>
        </p:spPr>
      </p:pic>
    </p:spTree>
    <p:extLst>
      <p:ext uri="{BB962C8B-B14F-4D97-AF65-F5344CB8AC3E}">
        <p14:creationId xmlns:p14="http://schemas.microsoft.com/office/powerpoint/2010/main" val="27579146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117DCADA-DCE3-4BE5-9066-0B35C84B4348}" type="datetimeFigureOut">
              <a:rPr lang="en-US" altLang="en-US" smtClean="0"/>
              <a:pPr>
                <a:defRPr/>
              </a:pPr>
              <a:t>2/8/2016</a:t>
            </a:fld>
            <a:endParaRPr lang="en-US" alt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A2A958E-6F02-4C6E-8CDD-4DBAF58F6838}" type="slidenum">
              <a:rPr lang="en-US" altLang="en-US" smtClean="0"/>
              <a:pPr>
                <a:defRPr/>
              </a:pPr>
              <a:t>‹#›</a:t>
            </a:fld>
            <a:endParaRPr lang="en-US" altLang="en-US"/>
          </a:p>
        </p:txBody>
      </p:sp>
      <p:pic>
        <p:nvPicPr>
          <p:cNvPr id="7" name="Picture 6"/>
          <p:cNvPicPr>
            <a:picLocks noChangeAspect="1"/>
          </p:cNvPicPr>
          <p:nvPr userDrawn="1"/>
        </p:nvPicPr>
        <p:blipFill>
          <a:blip r:embed="rId2"/>
          <a:stretch>
            <a:fillRect/>
          </a:stretch>
        </p:blipFill>
        <p:spPr>
          <a:xfrm>
            <a:off x="7257" y="5072970"/>
            <a:ext cx="9144000" cy="674379"/>
          </a:xfrm>
          <a:prstGeom prst="rect">
            <a:avLst/>
          </a:prstGeom>
        </p:spPr>
      </p:pic>
    </p:spTree>
    <p:extLst>
      <p:ext uri="{BB962C8B-B14F-4D97-AF65-F5344CB8AC3E}">
        <p14:creationId xmlns:p14="http://schemas.microsoft.com/office/powerpoint/2010/main" val="33852495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B14D4B17-3B52-4F35-9EE8-33E359E39A10}" type="datetimeFigureOut">
              <a:rPr lang="en-US" altLang="en-US" smtClean="0"/>
              <a:pPr>
                <a:defRPr/>
              </a:pPr>
              <a:t>2/8/2016</a:t>
            </a:fld>
            <a:endParaRPr lang="en-US" alt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FEF4155-7A27-4177-B2E5-A7ACA84BD8D7}" type="slidenum">
              <a:rPr lang="en-US" altLang="en-US" smtClean="0"/>
              <a:pPr>
                <a:defRPr/>
              </a:pPr>
              <a:t>‹#›</a:t>
            </a:fld>
            <a:endParaRPr lang="en-US" altLang="en-US"/>
          </a:p>
        </p:txBody>
      </p:sp>
      <p:pic>
        <p:nvPicPr>
          <p:cNvPr id="8" name="Picture 7"/>
          <p:cNvPicPr>
            <a:picLocks noChangeAspect="1"/>
          </p:cNvPicPr>
          <p:nvPr userDrawn="1"/>
        </p:nvPicPr>
        <p:blipFill>
          <a:blip r:embed="rId2"/>
          <a:stretch>
            <a:fillRect/>
          </a:stretch>
        </p:blipFill>
        <p:spPr>
          <a:xfrm>
            <a:off x="7257" y="5072970"/>
            <a:ext cx="9144000" cy="674379"/>
          </a:xfrm>
          <a:prstGeom prst="rect">
            <a:avLst/>
          </a:prstGeom>
        </p:spPr>
      </p:pic>
    </p:spTree>
    <p:extLst>
      <p:ext uri="{BB962C8B-B14F-4D97-AF65-F5344CB8AC3E}">
        <p14:creationId xmlns:p14="http://schemas.microsoft.com/office/powerpoint/2010/main" val="34674377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D3EA5D05-7B66-4DF1-84AE-A2ADED81D9D1}" type="datetimeFigureOut">
              <a:rPr lang="en-US" altLang="en-US" smtClean="0"/>
              <a:pPr>
                <a:defRPr/>
              </a:pPr>
              <a:t>2/8/2016</a:t>
            </a:fld>
            <a:endParaRPr lang="en-US" alt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A70C24F-B5D2-4068-9785-D3520DF3E416}" type="slidenum">
              <a:rPr lang="en-US" altLang="en-US" smtClean="0"/>
              <a:pPr>
                <a:defRPr/>
              </a:pPr>
              <a:t>‹#›</a:t>
            </a:fld>
            <a:endParaRPr lang="en-US" altLang="en-US"/>
          </a:p>
        </p:txBody>
      </p:sp>
      <p:pic>
        <p:nvPicPr>
          <p:cNvPr id="10" name="Picture 9"/>
          <p:cNvPicPr>
            <a:picLocks noChangeAspect="1"/>
          </p:cNvPicPr>
          <p:nvPr userDrawn="1"/>
        </p:nvPicPr>
        <p:blipFill>
          <a:blip r:embed="rId2"/>
          <a:stretch>
            <a:fillRect/>
          </a:stretch>
        </p:blipFill>
        <p:spPr>
          <a:xfrm>
            <a:off x="7257" y="5072970"/>
            <a:ext cx="9144000" cy="674379"/>
          </a:xfrm>
          <a:prstGeom prst="rect">
            <a:avLst/>
          </a:prstGeom>
        </p:spPr>
      </p:pic>
    </p:spTree>
    <p:extLst>
      <p:ext uri="{BB962C8B-B14F-4D97-AF65-F5344CB8AC3E}">
        <p14:creationId xmlns:p14="http://schemas.microsoft.com/office/powerpoint/2010/main" val="9884456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E818BFCF-9601-4DD9-AF5B-3BC02A8622B2}" type="datetimeFigureOut">
              <a:rPr lang="en-US" altLang="en-US" smtClean="0"/>
              <a:pPr>
                <a:defRPr/>
              </a:pPr>
              <a:t>2/8/2016</a:t>
            </a:fld>
            <a:endParaRPr lang="en-US" alt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CAA5BDE-BAFE-4726-83A8-71222D47D3A7}" type="slidenum">
              <a:rPr lang="en-US" altLang="en-US" smtClean="0"/>
              <a:pPr>
                <a:defRPr/>
              </a:pPr>
              <a:t>‹#›</a:t>
            </a:fld>
            <a:endParaRPr lang="en-US" altLang="en-US"/>
          </a:p>
        </p:txBody>
      </p:sp>
      <p:pic>
        <p:nvPicPr>
          <p:cNvPr id="6" name="Picture 5"/>
          <p:cNvPicPr>
            <a:picLocks noChangeAspect="1"/>
          </p:cNvPicPr>
          <p:nvPr userDrawn="1"/>
        </p:nvPicPr>
        <p:blipFill>
          <a:blip r:embed="rId2"/>
          <a:stretch>
            <a:fillRect/>
          </a:stretch>
        </p:blipFill>
        <p:spPr>
          <a:xfrm>
            <a:off x="7257" y="5072970"/>
            <a:ext cx="9144000" cy="674379"/>
          </a:xfrm>
          <a:prstGeom prst="rect">
            <a:avLst/>
          </a:prstGeom>
        </p:spPr>
      </p:pic>
    </p:spTree>
    <p:extLst>
      <p:ext uri="{BB962C8B-B14F-4D97-AF65-F5344CB8AC3E}">
        <p14:creationId xmlns:p14="http://schemas.microsoft.com/office/powerpoint/2010/main" val="18072868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29B290B-87C5-44CB-A447-0C3E96588C9C}" type="datetimeFigureOut">
              <a:rPr lang="en-US" altLang="en-US" smtClean="0"/>
              <a:pPr>
                <a:defRPr/>
              </a:pPr>
              <a:t>2/8/2016</a:t>
            </a:fld>
            <a:endParaRPr lang="en-US" alt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835E647-8AB3-4E10-B6D7-82CE63C6005D}" type="slidenum">
              <a:rPr lang="en-US" altLang="en-US" smtClean="0"/>
              <a:pPr>
                <a:defRPr/>
              </a:pPr>
              <a:t>‹#›</a:t>
            </a:fld>
            <a:endParaRPr lang="en-US" altLang="en-US"/>
          </a:p>
        </p:txBody>
      </p:sp>
      <p:pic>
        <p:nvPicPr>
          <p:cNvPr id="5" name="Picture 4"/>
          <p:cNvPicPr>
            <a:picLocks noChangeAspect="1"/>
          </p:cNvPicPr>
          <p:nvPr userDrawn="1"/>
        </p:nvPicPr>
        <p:blipFill>
          <a:blip r:embed="rId2"/>
          <a:stretch>
            <a:fillRect/>
          </a:stretch>
        </p:blipFill>
        <p:spPr>
          <a:xfrm>
            <a:off x="7257" y="5072970"/>
            <a:ext cx="9144000" cy="674379"/>
          </a:xfrm>
          <a:prstGeom prst="rect">
            <a:avLst/>
          </a:prstGeom>
        </p:spPr>
      </p:pic>
    </p:spTree>
    <p:extLst>
      <p:ext uri="{BB962C8B-B14F-4D97-AF65-F5344CB8AC3E}">
        <p14:creationId xmlns:p14="http://schemas.microsoft.com/office/powerpoint/2010/main" val="17242651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DA4B099A-C73F-463E-B7D7-9A4A0A998EA1}" type="datetimeFigureOut">
              <a:rPr lang="en-US" altLang="en-US" smtClean="0"/>
              <a:pPr>
                <a:defRPr/>
              </a:pPr>
              <a:t>2/8/2016</a:t>
            </a:fld>
            <a:endParaRPr lang="en-US" alt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7E545ED-E54A-4202-89C5-0F05F843CCFF}" type="slidenum">
              <a:rPr lang="en-US" altLang="en-US" smtClean="0"/>
              <a:pPr>
                <a:defRPr/>
              </a:pPr>
              <a:t>‹#›</a:t>
            </a:fld>
            <a:endParaRPr lang="en-US" altLang="en-US"/>
          </a:p>
        </p:txBody>
      </p:sp>
      <p:pic>
        <p:nvPicPr>
          <p:cNvPr id="8" name="Picture 7"/>
          <p:cNvPicPr>
            <a:picLocks noChangeAspect="1"/>
          </p:cNvPicPr>
          <p:nvPr userDrawn="1"/>
        </p:nvPicPr>
        <p:blipFill>
          <a:blip r:embed="rId2"/>
          <a:stretch>
            <a:fillRect/>
          </a:stretch>
        </p:blipFill>
        <p:spPr>
          <a:xfrm>
            <a:off x="7257" y="5072970"/>
            <a:ext cx="9144000" cy="674379"/>
          </a:xfrm>
          <a:prstGeom prst="rect">
            <a:avLst/>
          </a:prstGeom>
        </p:spPr>
      </p:pic>
    </p:spTree>
    <p:extLst>
      <p:ext uri="{BB962C8B-B14F-4D97-AF65-F5344CB8AC3E}">
        <p14:creationId xmlns:p14="http://schemas.microsoft.com/office/powerpoint/2010/main" val="39882121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822855"/>
            <a:ext cx="4629150" cy="406135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1DC5BE34-94ED-416E-8F95-753E839579FB}" type="datetimeFigureOut">
              <a:rPr lang="en-US" altLang="en-US" smtClean="0"/>
              <a:pPr>
                <a:defRPr/>
              </a:pPr>
              <a:t>2/8/2016</a:t>
            </a:fld>
            <a:endParaRPr lang="en-US" alt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92C4B79-98BF-49AC-B0DF-0512AADEBE52}" type="slidenum">
              <a:rPr lang="en-US" altLang="en-US" smtClean="0"/>
              <a:pPr>
                <a:defRPr/>
              </a:pPr>
              <a:t>‹#›</a:t>
            </a:fld>
            <a:endParaRPr lang="en-US" altLang="en-US"/>
          </a:p>
        </p:txBody>
      </p:sp>
      <p:pic>
        <p:nvPicPr>
          <p:cNvPr id="8" name="Picture 7"/>
          <p:cNvPicPr>
            <a:picLocks noChangeAspect="1"/>
          </p:cNvPicPr>
          <p:nvPr userDrawn="1"/>
        </p:nvPicPr>
        <p:blipFill>
          <a:blip r:embed="rId2"/>
          <a:stretch>
            <a:fillRect/>
          </a:stretch>
        </p:blipFill>
        <p:spPr>
          <a:xfrm>
            <a:off x="7257" y="5072970"/>
            <a:ext cx="9144000" cy="674379"/>
          </a:xfrm>
          <a:prstGeom prst="rect">
            <a:avLst/>
          </a:prstGeom>
        </p:spPr>
      </p:pic>
    </p:spTree>
    <p:extLst>
      <p:ext uri="{BB962C8B-B14F-4D97-AF65-F5344CB8AC3E}">
        <p14:creationId xmlns:p14="http://schemas.microsoft.com/office/powerpoint/2010/main" val="39267934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360BECB2-C862-4C12-9524-AD0B65D47BA7}" type="datetimeFigureOut">
              <a:rPr lang="en-US" altLang="en-US" smtClean="0"/>
              <a:pPr>
                <a:defRPr/>
              </a:pPr>
              <a:t>2/8/2016</a:t>
            </a:fld>
            <a:endParaRPr lang="en-US" alt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E18E18F-034F-463C-9527-FA442BD3EDCA}" type="slidenum">
              <a:rPr lang="en-US" altLang="en-US" smtClean="0"/>
              <a:pPr>
                <a:defRPr/>
              </a:pPr>
              <a:t>‹#›</a:t>
            </a:fld>
            <a:endParaRPr lang="en-US" altLang="en-US"/>
          </a:p>
        </p:txBody>
      </p:sp>
    </p:spTree>
    <p:extLst>
      <p:ext uri="{BB962C8B-B14F-4D97-AF65-F5344CB8AC3E}">
        <p14:creationId xmlns:p14="http://schemas.microsoft.com/office/powerpoint/2010/main" val="3584878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lang="en-US" sz="2000" b="1" kern="1200" baseline="0" dirty="0">
          <a:solidFill>
            <a:srgbClr val="1666AF"/>
          </a:solidFill>
          <a:latin typeface="+mj-lt"/>
          <a:ea typeface="+mj-ea"/>
          <a:cs typeface="Arial"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Megan.Shaffer@allstate.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ithub.com/ASU-QUB-Challenge/FAQ/wik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6" y="0"/>
            <a:ext cx="915352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6"/>
          <p:cNvSpPr>
            <a:spLocks noChangeArrowheads="1"/>
          </p:cNvSpPr>
          <p:nvPr/>
        </p:nvSpPr>
        <p:spPr bwMode="auto">
          <a:xfrm>
            <a:off x="381000" y="3619500"/>
            <a:ext cx="4419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912813">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defTabSz="912813">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912813">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912813">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912813">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marL="0" lvl="1" eaLnBrk="1" hangingPunct="1">
              <a:spcBef>
                <a:spcPct val="0"/>
              </a:spcBef>
              <a:buFontTx/>
              <a:buNone/>
            </a:pPr>
            <a:r>
              <a:rPr lang="en-US" altLang="en-US" sz="3200" dirty="0" smtClean="0">
                <a:solidFill>
                  <a:srgbClr val="EADD0A"/>
                </a:solidFill>
                <a:latin typeface="Arial Black" panose="020B0A04020102020204" pitchFamily="34" charset="0"/>
              </a:rPr>
              <a:t>Challenge Launch</a:t>
            </a:r>
            <a:endParaRPr lang="en-US" altLang="en-US" sz="3200" b="1" dirty="0">
              <a:latin typeface="Arial" panose="020B0604020202020204" pitchFamily="34" charset="0"/>
            </a:endParaRPr>
          </a:p>
          <a:p>
            <a:pPr marL="0" lvl="1" eaLnBrk="1" hangingPunct="1">
              <a:spcBef>
                <a:spcPct val="0"/>
              </a:spcBef>
              <a:buFontTx/>
              <a:buNone/>
            </a:pPr>
            <a:endParaRPr lang="en-US" altLang="en-US" sz="1400" b="1" dirty="0" smtClean="0">
              <a:solidFill>
                <a:schemeClr val="bg1"/>
              </a:solidFill>
              <a:latin typeface="Arial" panose="020B0604020202020204" pitchFamily="34" charset="0"/>
            </a:endParaRPr>
          </a:p>
          <a:p>
            <a:pPr marL="0" lvl="1" eaLnBrk="1" hangingPunct="1">
              <a:spcBef>
                <a:spcPct val="0"/>
              </a:spcBef>
              <a:buFontTx/>
              <a:buNone/>
            </a:pPr>
            <a:r>
              <a:rPr lang="en-US" altLang="en-US" sz="1400" b="1" dirty="0" smtClean="0">
                <a:solidFill>
                  <a:schemeClr val="bg1"/>
                </a:solidFill>
                <a:latin typeface="Arial" panose="020B0604020202020204" pitchFamily="34" charset="0"/>
              </a:rPr>
              <a:t>Wednesday February 10</a:t>
            </a:r>
            <a:endParaRPr lang="en-US" altLang="en-US" sz="1200" b="1" dirty="0">
              <a:solidFill>
                <a:schemeClr val="bg1"/>
              </a:solidFill>
              <a:latin typeface="Arial" panose="020B0604020202020204" pitchFamily="34" charset="0"/>
              <a:cs typeface="Arial" panose="020B0604020202020204" pitchFamily="34" charset="0"/>
            </a:endParaRPr>
          </a:p>
        </p:txBody>
      </p:sp>
      <p:sp>
        <p:nvSpPr>
          <p:cNvPr id="3076" name="Rectangle 6"/>
          <p:cNvSpPr>
            <a:spLocks noChangeArrowheads="1"/>
          </p:cNvSpPr>
          <p:nvPr/>
        </p:nvSpPr>
        <p:spPr bwMode="auto">
          <a:xfrm>
            <a:off x="5029200" y="3619500"/>
            <a:ext cx="4419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912813">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defTabSz="912813">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912813">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912813">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912813">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marL="0" lvl="1" algn="ctr" eaLnBrk="1" hangingPunct="1">
              <a:spcBef>
                <a:spcPct val="0"/>
              </a:spcBef>
              <a:buFontTx/>
              <a:buNone/>
            </a:pPr>
            <a:r>
              <a:rPr lang="en-US" altLang="en-US" sz="1800" dirty="0">
                <a:solidFill>
                  <a:schemeClr val="accent3">
                    <a:lumMod val="40000"/>
                    <a:lumOff val="60000"/>
                  </a:schemeClr>
                </a:solidFill>
                <a:latin typeface="Arial Black" panose="020B0A04020102020204" pitchFamily="34" charset="0"/>
              </a:rPr>
              <a:t>The Allstate</a:t>
            </a:r>
          </a:p>
          <a:p>
            <a:pPr marL="0" lvl="1" algn="ctr" eaLnBrk="1" hangingPunct="1">
              <a:spcBef>
                <a:spcPct val="0"/>
              </a:spcBef>
              <a:buFontTx/>
              <a:buNone/>
            </a:pPr>
            <a:r>
              <a:rPr lang="en-US" altLang="en-US" sz="1800" b="1" dirty="0">
                <a:solidFill>
                  <a:schemeClr val="accent3">
                    <a:lumMod val="40000"/>
                    <a:lumOff val="60000"/>
                  </a:schemeClr>
                </a:solidFill>
                <a:latin typeface="Arial Black" panose="020B0A04020102020204" pitchFamily="34" charset="0"/>
              </a:rPr>
              <a:t>Intelligent Virtual Assistant</a:t>
            </a:r>
          </a:p>
          <a:p>
            <a:pPr marL="0" lvl="1" algn="ctr" eaLnBrk="1" hangingPunct="1">
              <a:spcBef>
                <a:spcPct val="0"/>
              </a:spcBef>
              <a:buFontTx/>
              <a:buNone/>
            </a:pPr>
            <a:r>
              <a:rPr lang="en-US" altLang="en-US" sz="1800" b="1" dirty="0">
                <a:solidFill>
                  <a:schemeClr val="accent3">
                    <a:lumMod val="40000"/>
                    <a:lumOff val="60000"/>
                  </a:schemeClr>
                </a:solidFill>
                <a:latin typeface="Arial Black" panose="020B0A04020102020204" pitchFamily="34" charset="0"/>
              </a:rPr>
              <a:t>Challenge</a:t>
            </a:r>
            <a:endParaRPr lang="en-US" altLang="en-US" sz="1800" b="1" dirty="0">
              <a:solidFill>
                <a:schemeClr val="accent3">
                  <a:lumMod val="40000"/>
                  <a:lumOff val="60000"/>
                </a:schemeClr>
              </a:solidFill>
              <a:latin typeface="Arial" panose="020B0604020202020204" pitchFamily="34" charset="0"/>
              <a:cs typeface="Arial" panose="020B0604020202020204" pitchFamily="34" charset="0"/>
            </a:endParaRPr>
          </a:p>
        </p:txBody>
      </p:sp>
    </p:spTree>
  </p:cSld>
  <p:clrMapOvr>
    <a:masterClrMapping/>
  </p:clrMapOvr>
  <p:transition spd="med" advTm="24025"/>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257" y="5072972"/>
            <a:ext cx="9144000" cy="674379"/>
          </a:xfrm>
          <a:prstGeom prst="rect">
            <a:avLst/>
          </a:prstGeom>
        </p:spPr>
      </p:pic>
      <p:sp>
        <p:nvSpPr>
          <p:cNvPr id="10" name="Rounded Rectangle 9"/>
          <p:cNvSpPr/>
          <p:nvPr/>
        </p:nvSpPr>
        <p:spPr>
          <a:xfrm>
            <a:off x="1828800" y="458449"/>
            <a:ext cx="6224587" cy="384175"/>
          </a:xfrm>
          <a:prstGeom prst="roundRect">
            <a:avLst>
              <a:gd name="adj" fmla="val 3535"/>
            </a:avLst>
          </a:prstGeom>
          <a:solidFill>
            <a:srgbClr val="FFFFFF"/>
          </a:solidFill>
          <a:ln>
            <a:noFill/>
          </a:ln>
          <a:effectLst/>
        </p:spPr>
        <p:style>
          <a:lnRef idx="2">
            <a:schemeClr val="accent6"/>
          </a:lnRef>
          <a:fillRef idx="1">
            <a:schemeClr val="lt1"/>
          </a:fillRef>
          <a:effectRef idx="0">
            <a:schemeClr val="accent6"/>
          </a:effectRef>
          <a:fontRef idx="minor">
            <a:schemeClr val="dk1"/>
          </a:fontRef>
        </p:style>
        <p:txBody>
          <a:bodyPr anchor="ctr"/>
          <a:lstStyle/>
          <a:p>
            <a:pPr marL="177800" indent="-177800">
              <a:buClr>
                <a:schemeClr val="accent2"/>
              </a:buClr>
              <a:buSzPct val="70000"/>
              <a:defRPr/>
            </a:pPr>
            <a:r>
              <a:rPr lang="en-US" b="1" dirty="0" smtClean="0">
                <a:solidFill>
                  <a:srgbClr val="003399"/>
                </a:solidFill>
              </a:rPr>
              <a:t>Team and Idea title: </a:t>
            </a:r>
            <a:r>
              <a:rPr lang="en-US" b="1" dirty="0" smtClean="0">
                <a:solidFill>
                  <a:schemeClr val="tx1"/>
                </a:solidFill>
              </a:rPr>
              <a:t>Example Team – Our Idea Example</a:t>
            </a:r>
          </a:p>
        </p:txBody>
      </p:sp>
      <p:sp>
        <p:nvSpPr>
          <p:cNvPr id="18" name="Title 15"/>
          <p:cNvSpPr txBox="1">
            <a:spLocks/>
          </p:cNvSpPr>
          <p:nvPr/>
        </p:nvSpPr>
        <p:spPr>
          <a:xfrm>
            <a:off x="762000" y="46038"/>
            <a:ext cx="7772400" cy="48736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lang="en-US" sz="2800" b="1" kern="1200" baseline="0">
                <a:solidFill>
                  <a:srgbClr val="1666AF"/>
                </a:solidFill>
                <a:latin typeface="+mn-lt"/>
                <a:ea typeface="+mj-ea"/>
                <a:cs typeface="Arial" pitchFamily="34" charset="0"/>
              </a:defRPr>
            </a:lvl1pPr>
          </a:lstStyle>
          <a:p>
            <a:pPr algn="ctr" fontAlgn="auto">
              <a:spcAft>
                <a:spcPts val="0"/>
              </a:spcAft>
            </a:pPr>
            <a:r>
              <a:rPr lang="en-US" dirty="0" smtClean="0">
                <a:latin typeface="Arial" charset="0"/>
                <a:cs typeface="Arial" charset="0"/>
              </a:rPr>
              <a:t>Overview</a:t>
            </a:r>
            <a:endParaRPr lang="en-US" dirty="0">
              <a:latin typeface="Arial" charset="0"/>
              <a:cs typeface="Arial" charset="0"/>
            </a:endParaRPr>
          </a:p>
        </p:txBody>
      </p:sp>
      <p:sp>
        <p:nvSpPr>
          <p:cNvPr id="2" name="TextBox 1"/>
          <p:cNvSpPr txBox="1"/>
          <p:nvPr/>
        </p:nvSpPr>
        <p:spPr>
          <a:xfrm>
            <a:off x="609600" y="1104900"/>
            <a:ext cx="7924800" cy="4247317"/>
          </a:xfrm>
          <a:prstGeom prst="rect">
            <a:avLst/>
          </a:prstGeom>
          <a:noFill/>
        </p:spPr>
        <p:txBody>
          <a:bodyPr wrap="square" rtlCol="0">
            <a:spAutoFit/>
          </a:bodyPr>
          <a:lstStyle/>
          <a:p>
            <a:r>
              <a:rPr lang="en-US" dirty="0" smtClean="0"/>
              <a:t>Our team’s approach:</a:t>
            </a:r>
          </a:p>
          <a:p>
            <a:pPr marL="285750" indent="-285750">
              <a:buFont typeface="Arial" panose="020B0604020202020204" pitchFamily="34" charset="0"/>
              <a:buChar char="•"/>
            </a:pPr>
            <a:r>
              <a:rPr lang="en-US" dirty="0" smtClean="0"/>
              <a:t>&lt;Describe how you attacked the problem.  Did you analyze the data with tools, research technology, follow tutorials or jump right in and code? How did you manage the work effort?&gt;</a:t>
            </a:r>
          </a:p>
          <a:p>
            <a:pPr marL="285750" indent="-285750">
              <a:buFont typeface="Arial" panose="020B0604020202020204" pitchFamily="34" charset="0"/>
              <a:buChar char="•"/>
            </a:pPr>
            <a:endParaRPr lang="en-US" dirty="0"/>
          </a:p>
          <a:p>
            <a:r>
              <a:rPr lang="en-US" dirty="0" smtClean="0"/>
              <a:t>Our team’s solution:</a:t>
            </a:r>
          </a:p>
          <a:p>
            <a:pPr marL="285750" indent="-285750">
              <a:buFont typeface="Arial" panose="020B0604020202020204" pitchFamily="34" charset="0"/>
              <a:buChar char="•"/>
            </a:pPr>
            <a:r>
              <a:rPr lang="en-US" dirty="0" smtClean="0"/>
              <a:t>&lt;Describe how you came up with your solution&gt;</a:t>
            </a:r>
          </a:p>
          <a:p>
            <a:pPr marL="742950" lvl="1" indent="-285750">
              <a:buFont typeface="Arial" panose="020B0604020202020204" pitchFamily="34" charset="0"/>
              <a:buChar char="•"/>
            </a:pPr>
            <a:r>
              <a:rPr lang="en-US" dirty="0"/>
              <a:t>What did you try first?  </a:t>
            </a:r>
            <a:endParaRPr lang="en-US" dirty="0" smtClean="0"/>
          </a:p>
          <a:p>
            <a:pPr marL="742950" lvl="1" indent="-285750">
              <a:buFont typeface="Arial" panose="020B0604020202020204" pitchFamily="34" charset="0"/>
              <a:buChar char="•"/>
            </a:pPr>
            <a:r>
              <a:rPr lang="en-US" dirty="0" smtClean="0"/>
              <a:t>What tools did you use?</a:t>
            </a:r>
          </a:p>
          <a:p>
            <a:pPr marL="742950" lvl="1" indent="-285750">
              <a:buFont typeface="Arial" panose="020B0604020202020204" pitchFamily="34" charset="0"/>
              <a:buChar char="•"/>
            </a:pPr>
            <a:r>
              <a:rPr lang="en-US" dirty="0" smtClean="0"/>
              <a:t>What </a:t>
            </a:r>
            <a:r>
              <a:rPr lang="en-US" dirty="0"/>
              <a:t>made you decide to go one direction vs. another</a:t>
            </a:r>
            <a:r>
              <a:rPr lang="en-US" dirty="0" smtClean="0"/>
              <a:t>?  Obstacles?</a:t>
            </a:r>
          </a:p>
          <a:p>
            <a:pPr marL="742950" lvl="1" indent="-285750">
              <a:buFont typeface="Arial" panose="020B0604020202020204" pitchFamily="34" charset="0"/>
              <a:buChar char="•"/>
            </a:pPr>
            <a:r>
              <a:rPr lang="en-US" dirty="0" smtClean="0"/>
              <a:t>Why did you choose the language you chose (Python vs. Java)?</a:t>
            </a:r>
          </a:p>
          <a:p>
            <a:pPr marL="285750" indent="-285750">
              <a:buFont typeface="Arial" panose="020B0604020202020204" pitchFamily="34" charset="0"/>
              <a:buChar char="•"/>
            </a:pPr>
            <a:r>
              <a:rPr lang="en-US" dirty="0" smtClean="0"/>
              <a:t>&lt;List any libraries used, references or data sources&gt;</a:t>
            </a:r>
          </a:p>
          <a:p>
            <a:pPr marL="742950" lvl="1" indent="-285750">
              <a:buFont typeface="Arial" panose="020B0604020202020204" pitchFamily="34" charset="0"/>
              <a:buChar char="•"/>
            </a:pPr>
            <a:r>
              <a:rPr lang="en-US" dirty="0" smtClean="0"/>
              <a:t>Did you use NLTK or </a:t>
            </a:r>
            <a:r>
              <a:rPr lang="en-US" dirty="0" err="1" smtClean="0"/>
              <a:t>OpenNLP</a:t>
            </a:r>
            <a:r>
              <a:rPr lang="en-US" dirty="0" smtClean="0"/>
              <a:t>?  </a:t>
            </a:r>
          </a:p>
          <a:p>
            <a:pPr marL="742950" lvl="1" indent="-285750">
              <a:buFont typeface="Arial" panose="020B0604020202020204" pitchFamily="34" charset="0"/>
              <a:buChar char="•"/>
            </a:pPr>
            <a:r>
              <a:rPr lang="en-US" dirty="0" smtClean="0"/>
              <a:t>How did you integrate these into your solution?</a:t>
            </a:r>
            <a:endParaRPr lang="en-US" dirty="0"/>
          </a:p>
          <a:p>
            <a:endParaRPr lang="en-US" dirty="0"/>
          </a:p>
        </p:txBody>
      </p:sp>
    </p:spTree>
    <p:extLst>
      <p:ext uri="{BB962C8B-B14F-4D97-AF65-F5344CB8AC3E}">
        <p14:creationId xmlns:p14="http://schemas.microsoft.com/office/powerpoint/2010/main" val="1827678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257" y="5072972"/>
            <a:ext cx="9144000" cy="674379"/>
          </a:xfrm>
          <a:prstGeom prst="rect">
            <a:avLst/>
          </a:prstGeom>
        </p:spPr>
      </p:pic>
      <p:sp>
        <p:nvSpPr>
          <p:cNvPr id="10" name="Rounded Rectangle 9"/>
          <p:cNvSpPr/>
          <p:nvPr/>
        </p:nvSpPr>
        <p:spPr>
          <a:xfrm>
            <a:off x="1828800" y="458449"/>
            <a:ext cx="6224587" cy="384175"/>
          </a:xfrm>
          <a:prstGeom prst="roundRect">
            <a:avLst>
              <a:gd name="adj" fmla="val 3535"/>
            </a:avLst>
          </a:prstGeom>
          <a:solidFill>
            <a:srgbClr val="FFFFFF"/>
          </a:solidFill>
          <a:ln>
            <a:noFill/>
          </a:ln>
          <a:effectLst/>
        </p:spPr>
        <p:style>
          <a:lnRef idx="2">
            <a:schemeClr val="accent6"/>
          </a:lnRef>
          <a:fillRef idx="1">
            <a:schemeClr val="lt1"/>
          </a:fillRef>
          <a:effectRef idx="0">
            <a:schemeClr val="accent6"/>
          </a:effectRef>
          <a:fontRef idx="minor">
            <a:schemeClr val="dk1"/>
          </a:fontRef>
        </p:style>
        <p:txBody>
          <a:bodyPr anchor="ctr"/>
          <a:lstStyle/>
          <a:p>
            <a:pPr marL="177800" indent="-177800">
              <a:buClr>
                <a:schemeClr val="accent2"/>
              </a:buClr>
              <a:buSzPct val="70000"/>
              <a:defRPr/>
            </a:pPr>
            <a:r>
              <a:rPr lang="en-US" b="1" dirty="0" smtClean="0">
                <a:solidFill>
                  <a:srgbClr val="003399"/>
                </a:solidFill>
              </a:rPr>
              <a:t>Team and Idea title: </a:t>
            </a:r>
            <a:r>
              <a:rPr lang="en-US" b="1" dirty="0" smtClean="0">
                <a:solidFill>
                  <a:schemeClr val="tx1"/>
                </a:solidFill>
              </a:rPr>
              <a:t>Example Team – Our Idea Example</a:t>
            </a:r>
          </a:p>
        </p:txBody>
      </p:sp>
      <p:sp>
        <p:nvSpPr>
          <p:cNvPr id="18" name="Title 15"/>
          <p:cNvSpPr txBox="1">
            <a:spLocks/>
          </p:cNvSpPr>
          <p:nvPr/>
        </p:nvSpPr>
        <p:spPr>
          <a:xfrm>
            <a:off x="762000" y="46038"/>
            <a:ext cx="7772400" cy="48736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lang="en-US" sz="2800" b="1" kern="1200" baseline="0">
                <a:solidFill>
                  <a:srgbClr val="1666AF"/>
                </a:solidFill>
                <a:latin typeface="+mn-lt"/>
                <a:ea typeface="+mj-ea"/>
                <a:cs typeface="Arial" pitchFamily="34" charset="0"/>
              </a:defRPr>
            </a:lvl1pPr>
          </a:lstStyle>
          <a:p>
            <a:pPr algn="ctr" fontAlgn="auto">
              <a:spcAft>
                <a:spcPts val="0"/>
              </a:spcAft>
            </a:pPr>
            <a:r>
              <a:rPr lang="en-US" dirty="0" smtClean="0">
                <a:latin typeface="Arial" charset="0"/>
                <a:cs typeface="Arial" charset="0"/>
              </a:rPr>
              <a:t>Semantic Ontology Solution </a:t>
            </a:r>
            <a:r>
              <a:rPr lang="en-US" dirty="0" smtClean="0">
                <a:latin typeface="Arial" charset="0"/>
                <a:cs typeface="Arial" charset="0"/>
              </a:rPr>
              <a:t>Details</a:t>
            </a:r>
            <a:endParaRPr lang="en-US" dirty="0">
              <a:latin typeface="Arial" charset="0"/>
              <a:cs typeface="Arial" charset="0"/>
            </a:endParaRPr>
          </a:p>
        </p:txBody>
      </p:sp>
      <p:sp>
        <p:nvSpPr>
          <p:cNvPr id="2" name="TextBox 1"/>
          <p:cNvSpPr txBox="1"/>
          <p:nvPr/>
        </p:nvSpPr>
        <p:spPr>
          <a:xfrm>
            <a:off x="609600" y="1171246"/>
            <a:ext cx="7924800" cy="1477328"/>
          </a:xfrm>
          <a:prstGeom prst="rect">
            <a:avLst/>
          </a:prstGeom>
          <a:noFill/>
        </p:spPr>
        <p:txBody>
          <a:bodyPr wrap="square" rtlCol="0">
            <a:spAutoFit/>
          </a:bodyPr>
          <a:lstStyle/>
          <a:p>
            <a:r>
              <a:rPr lang="en-US" dirty="0" smtClean="0"/>
              <a:t>Please include code snippets with explanations of the main functions your code does.</a:t>
            </a:r>
          </a:p>
          <a:p>
            <a:endParaRPr lang="en-US" dirty="0"/>
          </a:p>
          <a:p>
            <a:r>
              <a:rPr lang="en-US" dirty="0" smtClean="0"/>
              <a:t>For example:  This code </a:t>
            </a:r>
            <a:r>
              <a:rPr lang="en-US" dirty="0" smtClean="0"/>
              <a:t>utilizes the Web Ontology Language (OWL) to produce a semantic-based ontology classifying text </a:t>
            </a:r>
            <a:r>
              <a:rPr lang="en-US" dirty="0" smtClean="0"/>
              <a:t>based on </a:t>
            </a:r>
            <a:r>
              <a:rPr lang="en-US" dirty="0" smtClean="0"/>
              <a: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4062" y="2781300"/>
            <a:ext cx="5095875" cy="1895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99586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257" y="5072972"/>
            <a:ext cx="9144000" cy="674379"/>
          </a:xfrm>
          <a:prstGeom prst="rect">
            <a:avLst/>
          </a:prstGeom>
        </p:spPr>
      </p:pic>
      <p:sp>
        <p:nvSpPr>
          <p:cNvPr id="10" name="Rounded Rectangle 9"/>
          <p:cNvSpPr/>
          <p:nvPr/>
        </p:nvSpPr>
        <p:spPr>
          <a:xfrm>
            <a:off x="1828800" y="458449"/>
            <a:ext cx="6224587" cy="384175"/>
          </a:xfrm>
          <a:prstGeom prst="roundRect">
            <a:avLst>
              <a:gd name="adj" fmla="val 3535"/>
            </a:avLst>
          </a:prstGeom>
          <a:solidFill>
            <a:srgbClr val="FFFFFF"/>
          </a:solidFill>
          <a:ln>
            <a:noFill/>
          </a:ln>
          <a:effectLst/>
        </p:spPr>
        <p:style>
          <a:lnRef idx="2">
            <a:schemeClr val="accent6"/>
          </a:lnRef>
          <a:fillRef idx="1">
            <a:schemeClr val="lt1"/>
          </a:fillRef>
          <a:effectRef idx="0">
            <a:schemeClr val="accent6"/>
          </a:effectRef>
          <a:fontRef idx="minor">
            <a:schemeClr val="dk1"/>
          </a:fontRef>
        </p:style>
        <p:txBody>
          <a:bodyPr anchor="ctr"/>
          <a:lstStyle/>
          <a:p>
            <a:pPr marL="177800" indent="-177800">
              <a:buClr>
                <a:schemeClr val="accent2"/>
              </a:buClr>
              <a:buSzPct val="70000"/>
              <a:defRPr/>
            </a:pPr>
            <a:r>
              <a:rPr lang="en-US" b="1" dirty="0" smtClean="0">
                <a:solidFill>
                  <a:srgbClr val="003399"/>
                </a:solidFill>
              </a:rPr>
              <a:t>Team and Idea title: </a:t>
            </a:r>
            <a:r>
              <a:rPr lang="en-US" b="1" dirty="0" smtClean="0">
                <a:solidFill>
                  <a:schemeClr val="tx1"/>
                </a:solidFill>
              </a:rPr>
              <a:t>Example Team – Our Idea Example</a:t>
            </a:r>
          </a:p>
        </p:txBody>
      </p:sp>
      <p:sp>
        <p:nvSpPr>
          <p:cNvPr id="18" name="Title 15"/>
          <p:cNvSpPr txBox="1">
            <a:spLocks/>
          </p:cNvSpPr>
          <p:nvPr/>
        </p:nvSpPr>
        <p:spPr>
          <a:xfrm>
            <a:off x="762000" y="46038"/>
            <a:ext cx="7772400" cy="48736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lang="en-US" sz="2800" b="1" kern="1200" baseline="0">
                <a:solidFill>
                  <a:srgbClr val="1666AF"/>
                </a:solidFill>
                <a:latin typeface="+mn-lt"/>
                <a:ea typeface="+mj-ea"/>
                <a:cs typeface="Arial" pitchFamily="34" charset="0"/>
              </a:defRPr>
            </a:lvl1pPr>
          </a:lstStyle>
          <a:p>
            <a:pPr algn="ctr" fontAlgn="auto">
              <a:spcAft>
                <a:spcPts val="0"/>
              </a:spcAft>
            </a:pPr>
            <a:r>
              <a:rPr lang="en-US" dirty="0" smtClean="0">
                <a:latin typeface="Arial" charset="0"/>
                <a:cs typeface="Arial" charset="0"/>
              </a:rPr>
              <a:t>Chat Robot Solution Details</a:t>
            </a:r>
            <a:endParaRPr lang="en-US" dirty="0">
              <a:latin typeface="Arial" charset="0"/>
              <a:cs typeface="Arial" charset="0"/>
            </a:endParaRPr>
          </a:p>
        </p:txBody>
      </p:sp>
      <p:sp>
        <p:nvSpPr>
          <p:cNvPr id="2" name="TextBox 1"/>
          <p:cNvSpPr txBox="1"/>
          <p:nvPr/>
        </p:nvSpPr>
        <p:spPr>
          <a:xfrm>
            <a:off x="609600" y="1104900"/>
            <a:ext cx="7924800" cy="1754326"/>
          </a:xfrm>
          <a:prstGeom prst="rect">
            <a:avLst/>
          </a:prstGeom>
          <a:noFill/>
        </p:spPr>
        <p:txBody>
          <a:bodyPr wrap="square" rtlCol="0">
            <a:spAutoFit/>
          </a:bodyPr>
          <a:lstStyle/>
          <a:p>
            <a:r>
              <a:rPr lang="en-US" dirty="0" smtClean="0"/>
              <a:t>Please include code snippets with explanations of the main functions your code does.</a:t>
            </a:r>
          </a:p>
          <a:p>
            <a:endParaRPr lang="en-US" dirty="0"/>
          </a:p>
          <a:p>
            <a:r>
              <a:rPr lang="en-US" dirty="0" smtClean="0"/>
              <a:t>For example:  This code creates the response to send back to the user.  It is hardcoded to return “Not Implemented”.  It does not implement NLTK APIs or an algorithm.</a:t>
            </a:r>
            <a:endParaRPr lang="en-US" dirty="0"/>
          </a:p>
        </p:txBody>
      </p:sp>
      <p:pic>
        <p:nvPicPr>
          <p:cNvPr id="2050" name="5F85F7D0-018A-43FD-AF0A-9F949AD28C39" descr="C5836243-4A04-4B7B-8BE2-15E2F5EA6A8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112" y="2859226"/>
            <a:ext cx="6581775" cy="742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0912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257" y="5072972"/>
            <a:ext cx="9144000" cy="674379"/>
          </a:xfrm>
          <a:prstGeom prst="rect">
            <a:avLst/>
          </a:prstGeom>
        </p:spPr>
      </p:pic>
      <p:sp>
        <p:nvSpPr>
          <p:cNvPr id="10" name="Rounded Rectangle 9"/>
          <p:cNvSpPr/>
          <p:nvPr/>
        </p:nvSpPr>
        <p:spPr>
          <a:xfrm>
            <a:off x="1828800" y="458449"/>
            <a:ext cx="6224587" cy="384175"/>
          </a:xfrm>
          <a:prstGeom prst="roundRect">
            <a:avLst>
              <a:gd name="adj" fmla="val 3535"/>
            </a:avLst>
          </a:prstGeom>
          <a:solidFill>
            <a:srgbClr val="FFFFFF"/>
          </a:solidFill>
          <a:ln>
            <a:noFill/>
          </a:ln>
          <a:effectLst/>
        </p:spPr>
        <p:style>
          <a:lnRef idx="2">
            <a:schemeClr val="accent6"/>
          </a:lnRef>
          <a:fillRef idx="1">
            <a:schemeClr val="lt1"/>
          </a:fillRef>
          <a:effectRef idx="0">
            <a:schemeClr val="accent6"/>
          </a:effectRef>
          <a:fontRef idx="minor">
            <a:schemeClr val="dk1"/>
          </a:fontRef>
        </p:style>
        <p:txBody>
          <a:bodyPr anchor="ctr"/>
          <a:lstStyle/>
          <a:p>
            <a:pPr marL="177800" indent="-177800">
              <a:buClr>
                <a:schemeClr val="accent2"/>
              </a:buClr>
              <a:buSzPct val="70000"/>
              <a:defRPr/>
            </a:pPr>
            <a:r>
              <a:rPr lang="en-US" b="1" dirty="0" smtClean="0">
                <a:solidFill>
                  <a:srgbClr val="003399"/>
                </a:solidFill>
              </a:rPr>
              <a:t>Team and Idea title: </a:t>
            </a:r>
            <a:r>
              <a:rPr lang="en-US" b="1" dirty="0" smtClean="0">
                <a:solidFill>
                  <a:schemeClr val="tx1"/>
                </a:solidFill>
              </a:rPr>
              <a:t>Example Team – Our Idea Example</a:t>
            </a:r>
          </a:p>
        </p:txBody>
      </p:sp>
      <p:sp>
        <p:nvSpPr>
          <p:cNvPr id="18" name="Title 15"/>
          <p:cNvSpPr txBox="1">
            <a:spLocks/>
          </p:cNvSpPr>
          <p:nvPr/>
        </p:nvSpPr>
        <p:spPr>
          <a:xfrm>
            <a:off x="762000" y="46038"/>
            <a:ext cx="7772400" cy="48736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lang="en-US" sz="2800" b="1" kern="1200" baseline="0">
                <a:solidFill>
                  <a:srgbClr val="1666AF"/>
                </a:solidFill>
                <a:latin typeface="+mn-lt"/>
                <a:ea typeface="+mj-ea"/>
                <a:cs typeface="Arial" pitchFamily="34" charset="0"/>
              </a:defRPr>
            </a:lvl1pPr>
          </a:lstStyle>
          <a:p>
            <a:pPr algn="ctr" fontAlgn="auto">
              <a:spcAft>
                <a:spcPts val="0"/>
              </a:spcAft>
            </a:pPr>
            <a:r>
              <a:rPr lang="en-US" dirty="0" smtClean="0">
                <a:latin typeface="Arial" charset="0"/>
                <a:cs typeface="Arial" charset="0"/>
              </a:rPr>
              <a:t>Test Results</a:t>
            </a:r>
            <a:endParaRPr lang="en-US" dirty="0">
              <a:latin typeface="Arial" charset="0"/>
              <a:cs typeface="Arial" charset="0"/>
            </a:endParaRPr>
          </a:p>
        </p:txBody>
      </p:sp>
      <p:sp>
        <p:nvSpPr>
          <p:cNvPr id="2" name="TextBox 1"/>
          <p:cNvSpPr txBox="1"/>
          <p:nvPr/>
        </p:nvSpPr>
        <p:spPr>
          <a:xfrm>
            <a:off x="609600" y="1104900"/>
            <a:ext cx="7924800" cy="3416320"/>
          </a:xfrm>
          <a:prstGeom prst="rect">
            <a:avLst/>
          </a:prstGeom>
          <a:noFill/>
        </p:spPr>
        <p:txBody>
          <a:bodyPr wrap="square" rtlCol="0">
            <a:spAutoFit/>
          </a:bodyPr>
          <a:lstStyle/>
          <a:p>
            <a:r>
              <a:rPr lang="en-US" dirty="0" smtClean="0"/>
              <a:t>Please try your solution out with folks outside the challenge.  </a:t>
            </a:r>
          </a:p>
          <a:p>
            <a:pPr marL="285750" indent="-285750">
              <a:buFont typeface="Arial" panose="020B0604020202020204" pitchFamily="34" charset="0"/>
              <a:buChar char="•"/>
            </a:pPr>
            <a:r>
              <a:rPr lang="en-US" dirty="0" smtClean="0"/>
              <a:t>What did they think of your Chat Bot?  </a:t>
            </a:r>
          </a:p>
          <a:p>
            <a:pPr marL="285750" indent="-285750">
              <a:buFont typeface="Arial" panose="020B0604020202020204" pitchFamily="34" charset="0"/>
              <a:buChar char="•"/>
            </a:pPr>
            <a:r>
              <a:rPr lang="en-US" dirty="0" smtClean="0"/>
              <a:t>Was it difficult to distinguish from a human response?  </a:t>
            </a:r>
          </a:p>
          <a:p>
            <a:endParaRPr lang="en-US" dirty="0"/>
          </a:p>
          <a:p>
            <a:r>
              <a:rPr lang="en-US" dirty="0" smtClean="0"/>
              <a:t>Give them the technical job aids that support analysts currently use to guide users through a problem:</a:t>
            </a:r>
          </a:p>
          <a:p>
            <a:pPr marL="285750" indent="-285750">
              <a:buFont typeface="Arial" panose="020B0604020202020204" pitchFamily="34" charset="0"/>
              <a:buChar char="•"/>
            </a:pPr>
            <a:r>
              <a:rPr lang="en-US" dirty="0" smtClean="0"/>
              <a:t>Do they think your Chat Bot guided them through the problem correctly? </a:t>
            </a:r>
          </a:p>
          <a:p>
            <a:pPr marL="285750" indent="-285750">
              <a:buFont typeface="Arial" panose="020B0604020202020204" pitchFamily="34" charset="0"/>
              <a:buChar char="•"/>
            </a:pPr>
            <a:endParaRPr lang="en-US" dirty="0"/>
          </a:p>
          <a:p>
            <a:r>
              <a:rPr lang="en-US" dirty="0" smtClean="0"/>
              <a:t>Include quotes from people you interview (</a:t>
            </a:r>
            <a:r>
              <a:rPr lang="en-US" dirty="0" err="1" smtClean="0"/>
              <a:t>eg</a:t>
            </a:r>
            <a:r>
              <a:rPr lang="en-US" dirty="0" smtClean="0"/>
              <a:t>. “I had no idea it was a program responding to my questions!”).</a:t>
            </a:r>
          </a:p>
          <a:p>
            <a:endParaRPr lang="en-US" dirty="0"/>
          </a:p>
          <a:p>
            <a:r>
              <a:rPr lang="en-US" dirty="0" smtClean="0"/>
              <a:t>How did your testing inform your solution?</a:t>
            </a:r>
            <a:endParaRPr lang="en-US" dirty="0"/>
          </a:p>
        </p:txBody>
      </p:sp>
    </p:spTree>
    <p:extLst>
      <p:ext uri="{BB962C8B-B14F-4D97-AF65-F5344CB8AC3E}">
        <p14:creationId xmlns:p14="http://schemas.microsoft.com/office/powerpoint/2010/main" val="3230073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257" y="5072972"/>
            <a:ext cx="9144000" cy="674379"/>
          </a:xfrm>
          <a:prstGeom prst="rect">
            <a:avLst/>
          </a:prstGeom>
        </p:spPr>
      </p:pic>
      <p:sp>
        <p:nvSpPr>
          <p:cNvPr id="10" name="Rounded Rectangle 9"/>
          <p:cNvSpPr/>
          <p:nvPr/>
        </p:nvSpPr>
        <p:spPr>
          <a:xfrm>
            <a:off x="1828800" y="458449"/>
            <a:ext cx="6224587" cy="384175"/>
          </a:xfrm>
          <a:prstGeom prst="roundRect">
            <a:avLst>
              <a:gd name="adj" fmla="val 3535"/>
            </a:avLst>
          </a:prstGeom>
          <a:solidFill>
            <a:srgbClr val="FFFFFF"/>
          </a:solidFill>
          <a:ln>
            <a:noFill/>
          </a:ln>
          <a:effectLst/>
        </p:spPr>
        <p:style>
          <a:lnRef idx="2">
            <a:schemeClr val="accent6"/>
          </a:lnRef>
          <a:fillRef idx="1">
            <a:schemeClr val="lt1"/>
          </a:fillRef>
          <a:effectRef idx="0">
            <a:schemeClr val="accent6"/>
          </a:effectRef>
          <a:fontRef idx="minor">
            <a:schemeClr val="dk1"/>
          </a:fontRef>
        </p:style>
        <p:txBody>
          <a:bodyPr anchor="ctr"/>
          <a:lstStyle/>
          <a:p>
            <a:pPr marL="177800" indent="-177800">
              <a:buClr>
                <a:schemeClr val="accent2"/>
              </a:buClr>
              <a:buSzPct val="70000"/>
              <a:defRPr/>
            </a:pPr>
            <a:r>
              <a:rPr lang="en-US" b="1" dirty="0" smtClean="0">
                <a:solidFill>
                  <a:srgbClr val="003399"/>
                </a:solidFill>
              </a:rPr>
              <a:t>Team and Idea title: </a:t>
            </a:r>
            <a:r>
              <a:rPr lang="en-US" b="1" dirty="0" smtClean="0">
                <a:solidFill>
                  <a:schemeClr val="tx1"/>
                </a:solidFill>
              </a:rPr>
              <a:t>Example Team – Our Idea Example</a:t>
            </a:r>
          </a:p>
        </p:txBody>
      </p:sp>
      <p:sp>
        <p:nvSpPr>
          <p:cNvPr id="18" name="Title 15"/>
          <p:cNvSpPr txBox="1">
            <a:spLocks/>
          </p:cNvSpPr>
          <p:nvPr/>
        </p:nvSpPr>
        <p:spPr>
          <a:xfrm>
            <a:off x="762000" y="46038"/>
            <a:ext cx="7772400" cy="48736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lang="en-US" sz="2800" b="1" kern="1200" baseline="0">
                <a:solidFill>
                  <a:srgbClr val="1666AF"/>
                </a:solidFill>
                <a:latin typeface="+mn-lt"/>
                <a:ea typeface="+mj-ea"/>
                <a:cs typeface="Arial" pitchFamily="34" charset="0"/>
              </a:defRPr>
            </a:lvl1pPr>
          </a:lstStyle>
          <a:p>
            <a:pPr algn="ctr" fontAlgn="auto">
              <a:spcAft>
                <a:spcPts val="0"/>
              </a:spcAft>
            </a:pPr>
            <a:r>
              <a:rPr lang="en-US" dirty="0" smtClean="0">
                <a:latin typeface="Arial" charset="0"/>
                <a:cs typeface="Arial" charset="0"/>
              </a:rPr>
              <a:t>What We Learned</a:t>
            </a:r>
            <a:endParaRPr lang="en-US" dirty="0">
              <a:latin typeface="Arial" charset="0"/>
              <a:cs typeface="Arial" charset="0"/>
            </a:endParaRPr>
          </a:p>
        </p:txBody>
      </p:sp>
      <p:sp>
        <p:nvSpPr>
          <p:cNvPr id="2" name="TextBox 1"/>
          <p:cNvSpPr txBox="1"/>
          <p:nvPr/>
        </p:nvSpPr>
        <p:spPr>
          <a:xfrm>
            <a:off x="609600" y="1104900"/>
            <a:ext cx="7924800" cy="1477328"/>
          </a:xfrm>
          <a:prstGeom prst="rect">
            <a:avLst/>
          </a:prstGeom>
          <a:noFill/>
        </p:spPr>
        <p:txBody>
          <a:bodyPr wrap="square" rtlCol="0">
            <a:spAutoFit/>
          </a:bodyPr>
          <a:lstStyle/>
          <a:p>
            <a:r>
              <a:rPr lang="en-US" dirty="0" smtClean="0"/>
              <a:t>Please include any nuances you found along the way.</a:t>
            </a:r>
          </a:p>
          <a:p>
            <a:endParaRPr lang="en-US" dirty="0"/>
          </a:p>
          <a:p>
            <a:r>
              <a:rPr lang="en-US" dirty="0" smtClean="0"/>
              <a:t>For example, we found that the NLTK was great, but documentation was lacking for a specific step in our solution, so we spent a lot of time researching how to accomplish X.</a:t>
            </a:r>
          </a:p>
        </p:txBody>
      </p:sp>
    </p:spTree>
    <p:extLst>
      <p:ext uri="{BB962C8B-B14F-4D97-AF65-F5344CB8AC3E}">
        <p14:creationId xmlns:p14="http://schemas.microsoft.com/office/powerpoint/2010/main" val="2479819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a:t>
            </a:r>
            <a:endParaRPr lang="en-US" dirty="0"/>
          </a:p>
        </p:txBody>
      </p:sp>
      <p:sp>
        <p:nvSpPr>
          <p:cNvPr id="3" name="Content Placeholder 2"/>
          <p:cNvSpPr>
            <a:spLocks noGrp="1"/>
          </p:cNvSpPr>
          <p:nvPr>
            <p:ph idx="1"/>
          </p:nvPr>
        </p:nvSpPr>
        <p:spPr/>
        <p:txBody>
          <a:bodyPr/>
          <a:lstStyle/>
          <a:p>
            <a:r>
              <a:rPr lang="en-US" dirty="0" smtClean="0"/>
              <a:t>Form teams of 2-5 people, come up with a unique team name</a:t>
            </a:r>
          </a:p>
          <a:p>
            <a:r>
              <a:rPr lang="en-US" dirty="0" smtClean="0"/>
              <a:t>Write your Name, Email address, </a:t>
            </a:r>
            <a:r>
              <a:rPr lang="en-US" dirty="0" err="1" smtClean="0"/>
              <a:t>GitHub</a:t>
            </a:r>
            <a:r>
              <a:rPr lang="en-US" dirty="0" smtClean="0"/>
              <a:t> Username </a:t>
            </a:r>
            <a:r>
              <a:rPr lang="en-US" dirty="0" smtClean="0"/>
              <a:t>and </a:t>
            </a:r>
            <a:r>
              <a:rPr lang="en-US" dirty="0" smtClean="0"/>
              <a:t>Team Name on the Registration </a:t>
            </a:r>
            <a:r>
              <a:rPr lang="en-US" dirty="0" smtClean="0"/>
              <a:t>form</a:t>
            </a:r>
          </a:p>
          <a:p>
            <a:pPr lvl="1"/>
            <a:r>
              <a:rPr lang="en-US" dirty="0" smtClean="0"/>
              <a:t>Due by February 17</a:t>
            </a:r>
            <a:r>
              <a:rPr lang="en-US" baseline="30000" dirty="0" smtClean="0"/>
              <a:t>th</a:t>
            </a:r>
            <a:r>
              <a:rPr lang="en-US" dirty="0" smtClean="0"/>
              <a:t> </a:t>
            </a:r>
            <a:endParaRPr lang="en-US" dirty="0" smtClean="0"/>
          </a:p>
          <a:p>
            <a:r>
              <a:rPr lang="en-US" dirty="0" smtClean="0"/>
              <a:t>Remote students – Email this information to </a:t>
            </a:r>
            <a:r>
              <a:rPr lang="en-US" dirty="0" smtClean="0">
                <a:hlinkClick r:id="rId3"/>
              </a:rPr>
              <a:t>Megan.Shaffer@allstate.com</a:t>
            </a:r>
            <a:r>
              <a:rPr lang="en-US" dirty="0" smtClean="0"/>
              <a:t>. </a:t>
            </a:r>
          </a:p>
          <a:p>
            <a:r>
              <a:rPr lang="en-US" dirty="0" smtClean="0"/>
              <a:t>As teams register, access will be granted to 1 of 20 available </a:t>
            </a:r>
            <a:r>
              <a:rPr lang="en-US" dirty="0" err="1" smtClean="0"/>
              <a:t>GitHub</a:t>
            </a:r>
            <a:r>
              <a:rPr lang="en-US" dirty="0" smtClean="0"/>
              <a:t> private repositories</a:t>
            </a:r>
          </a:p>
          <a:p>
            <a:r>
              <a:rPr lang="en-US" dirty="0" smtClean="0"/>
              <a:t>FAQ is at </a:t>
            </a:r>
            <a:r>
              <a:rPr lang="en-US" u="sng" dirty="0">
                <a:hlinkClick r:id="rId4"/>
              </a:rPr>
              <a:t>https://github.com/ASU-QUB-Challenge/FAQ/wiki</a:t>
            </a:r>
            <a:r>
              <a:rPr lang="en-US" dirty="0"/>
              <a:t> </a:t>
            </a:r>
            <a:endParaRPr lang="en-US" dirty="0" smtClean="0"/>
          </a:p>
          <a:p>
            <a:pPr lvl="1"/>
            <a:r>
              <a:rPr lang="en-US" dirty="0" smtClean="0"/>
              <a:t>Add a </a:t>
            </a:r>
            <a:r>
              <a:rPr lang="en-US" dirty="0" err="1" smtClean="0"/>
              <a:t>GitHub</a:t>
            </a:r>
            <a:r>
              <a:rPr lang="en-US" dirty="0" smtClean="0"/>
              <a:t> Issue if you have a question or problem and we will respond or post it on our wiki</a:t>
            </a:r>
          </a:p>
        </p:txBody>
      </p:sp>
    </p:spTree>
    <p:extLst>
      <p:ext uri="{BB962C8B-B14F-4D97-AF65-F5344CB8AC3E}">
        <p14:creationId xmlns:p14="http://schemas.microsoft.com/office/powerpoint/2010/main" val="791704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42900"/>
            <a:ext cx="7886700" cy="4804570"/>
          </a:xfrm>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smtClean="0"/>
          </a:p>
          <a:p>
            <a:pPr marL="0" indent="0" algn="ctr">
              <a:buNone/>
            </a:pPr>
            <a:r>
              <a:rPr lang="en-US" sz="9600" dirty="0" smtClean="0">
                <a:solidFill>
                  <a:schemeClr val="accent1"/>
                </a:solidFill>
              </a:rPr>
              <a:t>Q&amp;A</a:t>
            </a:r>
            <a:endParaRPr lang="en-US" sz="9600" dirty="0">
              <a:solidFill>
                <a:schemeClr val="accent1"/>
              </a:solidFill>
            </a:endParaRPr>
          </a:p>
        </p:txBody>
      </p:sp>
    </p:spTree>
    <p:extLst>
      <p:ext uri="{BB962C8B-B14F-4D97-AF65-F5344CB8AC3E}">
        <p14:creationId xmlns:p14="http://schemas.microsoft.com/office/powerpoint/2010/main" val="3791794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US" dirty="0"/>
          </a:p>
        </p:txBody>
      </p:sp>
      <p:sp>
        <p:nvSpPr>
          <p:cNvPr id="3" name="Content Placeholder 2"/>
          <p:cNvSpPr>
            <a:spLocks noGrp="1"/>
          </p:cNvSpPr>
          <p:nvPr>
            <p:ph idx="1"/>
          </p:nvPr>
        </p:nvSpPr>
        <p:spPr/>
        <p:txBody>
          <a:bodyPr/>
          <a:lstStyle/>
          <a:p>
            <a:pPr marL="285750" indent="-285750"/>
            <a:r>
              <a:rPr lang="en-GB" sz="2400" dirty="0" smtClean="0"/>
              <a:t>Introduction – The Allstate Teams</a:t>
            </a:r>
          </a:p>
          <a:p>
            <a:pPr marL="285750" indent="-285750"/>
            <a:r>
              <a:rPr lang="en-GB" sz="2400" dirty="0" smtClean="0"/>
              <a:t>Introduction – The Challenge Topic</a:t>
            </a:r>
          </a:p>
          <a:p>
            <a:pPr marL="285750" indent="-285750"/>
            <a:r>
              <a:rPr lang="en-GB" sz="2400" dirty="0" smtClean="0"/>
              <a:t>Challenge Details</a:t>
            </a:r>
          </a:p>
          <a:p>
            <a:pPr marL="285750" indent="-285750"/>
            <a:r>
              <a:rPr lang="en-GB" sz="2400" dirty="0" smtClean="0"/>
              <a:t>Key Dates &amp; Deliverables</a:t>
            </a:r>
          </a:p>
          <a:p>
            <a:pPr marL="285750" indent="-285750"/>
            <a:r>
              <a:rPr lang="en-GB" sz="2400" dirty="0" smtClean="0"/>
              <a:t>Submission Template</a:t>
            </a:r>
          </a:p>
          <a:p>
            <a:pPr marL="285750" indent="-285750"/>
            <a:r>
              <a:rPr lang="en-GB" sz="2400" dirty="0" smtClean="0"/>
              <a:t>Logistics</a:t>
            </a:r>
          </a:p>
          <a:p>
            <a:pPr marL="285750" indent="-285750"/>
            <a:r>
              <a:rPr lang="en-GB" sz="2400" dirty="0" smtClean="0"/>
              <a:t>Questions</a:t>
            </a:r>
          </a:p>
          <a:p>
            <a:endParaRPr lang="en-US" dirty="0"/>
          </a:p>
        </p:txBody>
      </p:sp>
      <p:pic>
        <p:nvPicPr>
          <p:cNvPr id="6" name="Picture 5"/>
          <p:cNvPicPr>
            <a:picLocks noChangeAspect="1"/>
          </p:cNvPicPr>
          <p:nvPr/>
        </p:nvPicPr>
        <p:blipFill>
          <a:blip r:embed="rId2"/>
          <a:stretch>
            <a:fillRect/>
          </a:stretch>
        </p:blipFill>
        <p:spPr>
          <a:xfrm>
            <a:off x="7257" y="5072970"/>
            <a:ext cx="9144000" cy="674379"/>
          </a:xfrm>
          <a:prstGeom prst="rect">
            <a:avLst/>
          </a:prstGeom>
        </p:spPr>
      </p:pic>
    </p:spTree>
    <p:extLst>
      <p:ext uri="{BB962C8B-B14F-4D97-AF65-F5344CB8AC3E}">
        <p14:creationId xmlns:p14="http://schemas.microsoft.com/office/powerpoint/2010/main" val="2239168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 The Allstate Team</a:t>
            </a:r>
            <a:endParaRPr lang="en-US" dirty="0"/>
          </a:p>
        </p:txBody>
      </p:sp>
      <p:sp>
        <p:nvSpPr>
          <p:cNvPr id="3" name="Content Placeholder 2"/>
          <p:cNvSpPr>
            <a:spLocks noGrp="1"/>
          </p:cNvSpPr>
          <p:nvPr>
            <p:ph idx="1"/>
          </p:nvPr>
        </p:nvSpPr>
        <p:spPr/>
        <p:txBody>
          <a:bodyPr>
            <a:normAutofit/>
          </a:bodyPr>
          <a:lstStyle/>
          <a:p>
            <a:pPr marL="285750" indent="-285750"/>
            <a:r>
              <a:rPr lang="en-GB" sz="2400" dirty="0" smtClean="0"/>
              <a:t>Largest publicly held personal lines Property and Casualty (P&amp;C) Insurance company in the US</a:t>
            </a:r>
          </a:p>
          <a:p>
            <a:pPr marL="285750" indent="-285750"/>
            <a:r>
              <a:rPr lang="en-GB" sz="2400" dirty="0" smtClean="0"/>
              <a:t>Founded in 1931</a:t>
            </a:r>
          </a:p>
          <a:p>
            <a:pPr marL="285750" indent="-285750"/>
            <a:r>
              <a:rPr lang="en-US" sz="2400" dirty="0" smtClean="0"/>
              <a:t>Number 89 on the Fortune 500 </a:t>
            </a:r>
            <a:r>
              <a:rPr lang="en-US" sz="2400" dirty="0"/>
              <a:t>list of largest companies in America</a:t>
            </a:r>
            <a:endParaRPr lang="en-US" sz="2400" dirty="0" smtClean="0"/>
          </a:p>
          <a:p>
            <a:pPr marL="285750" indent="-285750"/>
            <a:r>
              <a:rPr lang="en-US" sz="2400" dirty="0" smtClean="0"/>
              <a:t>More than 70,000 professionals made up of employees, agency owners and staff</a:t>
            </a:r>
          </a:p>
          <a:p>
            <a:pPr marL="285750" indent="-285750"/>
            <a:r>
              <a:rPr lang="en-US" sz="2400" dirty="0" smtClean="0"/>
              <a:t>Consumer Value Proposition</a:t>
            </a:r>
            <a:endParaRPr lang="en-US" sz="2400" dirty="0"/>
          </a:p>
          <a:p>
            <a:pPr marL="285750" indent="-285750"/>
            <a:r>
              <a:rPr lang="en-US" sz="2400" dirty="0"/>
              <a:t>Leadership Principles</a:t>
            </a:r>
          </a:p>
          <a:p>
            <a:pPr marL="285750" indent="-285750"/>
            <a:r>
              <a:rPr lang="en-US" sz="2400" dirty="0" smtClean="0"/>
              <a:t>Focus </a:t>
            </a:r>
            <a:r>
              <a:rPr lang="en-US" sz="2400" dirty="0"/>
              <a:t>on </a:t>
            </a:r>
            <a:r>
              <a:rPr lang="en-US" sz="2400" dirty="0" smtClean="0"/>
              <a:t>Innovation</a:t>
            </a:r>
            <a:endParaRPr lang="en-US" dirty="0"/>
          </a:p>
        </p:txBody>
      </p:sp>
    </p:spTree>
    <p:extLst>
      <p:ext uri="{BB962C8B-B14F-4D97-AF65-F5344CB8AC3E}">
        <p14:creationId xmlns:p14="http://schemas.microsoft.com/office/powerpoint/2010/main" val="1655381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 The Challenge Topic</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850" y="800100"/>
            <a:ext cx="4000500" cy="2667000"/>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5457349" y="3467098"/>
            <a:ext cx="2518896" cy="369332"/>
          </a:xfrm>
          <a:prstGeom prst="rect">
            <a:avLst/>
          </a:prstGeom>
          <a:noFill/>
        </p:spPr>
        <p:txBody>
          <a:bodyPr wrap="none" rtlCol="0">
            <a:spAutoFit/>
          </a:bodyPr>
          <a:lstStyle/>
          <a:p>
            <a:pPr algn="ctr"/>
            <a:r>
              <a:rPr lang="en-US" dirty="0" smtClean="0"/>
              <a:t>Gartner Hype Cycle 2015</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800100"/>
            <a:ext cx="3600450" cy="41405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4375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Details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876300"/>
            <a:ext cx="5181600" cy="3958167"/>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6019800" y="864149"/>
            <a:ext cx="3017505" cy="2585323"/>
          </a:xfrm>
          <a:prstGeom prst="rect">
            <a:avLst/>
          </a:prstGeom>
          <a:noFill/>
        </p:spPr>
        <p:txBody>
          <a:bodyPr wrap="square" rtlCol="0">
            <a:spAutoFit/>
          </a:bodyPr>
          <a:lstStyle/>
          <a:p>
            <a:r>
              <a:rPr lang="en-US" dirty="0" smtClean="0"/>
              <a:t>1</a:t>
            </a:r>
            <a:r>
              <a:rPr lang="en-US" baseline="30000" dirty="0" smtClean="0"/>
              <a:t>st</a:t>
            </a:r>
            <a:r>
              <a:rPr lang="en-US" dirty="0" smtClean="0"/>
              <a:t> Prize - $2,000 Apple Store Gift Card</a:t>
            </a:r>
          </a:p>
          <a:p>
            <a:r>
              <a:rPr lang="en-US" dirty="0" smtClean="0"/>
              <a:t>2</a:t>
            </a:r>
            <a:r>
              <a:rPr lang="en-US" baseline="30000" dirty="0" smtClean="0"/>
              <a:t>nd</a:t>
            </a:r>
            <a:r>
              <a:rPr lang="en-US" dirty="0" smtClean="0"/>
              <a:t> Prize - $1,000 Apple Store Gift Card</a:t>
            </a:r>
          </a:p>
          <a:p>
            <a:r>
              <a:rPr lang="en-US" dirty="0" smtClean="0"/>
              <a:t>3</a:t>
            </a:r>
            <a:r>
              <a:rPr lang="en-US" baseline="30000" dirty="0" smtClean="0"/>
              <a:t>rd</a:t>
            </a:r>
            <a:r>
              <a:rPr lang="en-US" dirty="0" smtClean="0"/>
              <a:t> &amp; 4</a:t>
            </a:r>
            <a:r>
              <a:rPr lang="en-US" baseline="30000" dirty="0" smtClean="0"/>
              <a:t>th</a:t>
            </a:r>
            <a:r>
              <a:rPr lang="en-US" dirty="0" smtClean="0"/>
              <a:t> - $500 Apple Store Gift Card</a:t>
            </a: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719877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Details</a:t>
            </a:r>
            <a:endParaRPr lang="en-US" dirty="0"/>
          </a:p>
        </p:txBody>
      </p:sp>
      <p:sp>
        <p:nvSpPr>
          <p:cNvPr id="5" name="TextBox 4"/>
          <p:cNvSpPr txBox="1"/>
          <p:nvPr/>
        </p:nvSpPr>
        <p:spPr>
          <a:xfrm>
            <a:off x="6019800" y="952500"/>
            <a:ext cx="3017505"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Imitate a human being as closely as possible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Utilize sample files with scripts that call-center representatives use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Train your chat robot based on samples, then think up your own</a:t>
            </a:r>
            <a:endParaRPr lang="en-US" dirty="0" smtClean="0"/>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952500"/>
            <a:ext cx="5029200" cy="33569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950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Details</a:t>
            </a:r>
            <a:endParaRPr lang="en-US" dirty="0"/>
          </a:p>
        </p:txBody>
      </p:sp>
      <p:pic>
        <p:nvPicPr>
          <p:cNvPr id="6" name="4FCC16AE-401F-4F07-BD80-2C3381C1BE0F" descr="CDAA62E4-6DA8-442E-8EAF-CD788456E292@0"/>
          <p:cNvPicPr>
            <a:picLocks noChangeAspect="1" noChangeArrowheads="1"/>
          </p:cNvPicPr>
          <p:nvPr/>
        </p:nvPicPr>
        <p:blipFill rotWithShape="1">
          <a:blip r:embed="rId3">
            <a:extLst>
              <a:ext uri="{28A0092B-C50C-407E-A947-70E740481C1C}">
                <a14:useLocalDpi xmlns:a14="http://schemas.microsoft.com/office/drawing/2010/main" val="0"/>
              </a:ext>
            </a:extLst>
          </a:blip>
          <a:srcRect r="22398"/>
          <a:stretch/>
        </p:blipFill>
        <p:spPr bwMode="auto">
          <a:xfrm>
            <a:off x="597477" y="1562100"/>
            <a:ext cx="3886200" cy="31948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2548" y="2019300"/>
            <a:ext cx="5095875" cy="1895475"/>
          </a:xfrm>
          <a:prstGeom prst="rect">
            <a:avLst/>
          </a:prstGeom>
          <a:ln>
            <a:noFill/>
          </a:ln>
          <a:effectLst>
            <a:outerShdw blurRad="292100" dist="139700" dir="2700000" algn="tl" rotWithShape="0">
              <a:srgbClr val="333333">
                <a:alpha val="65000"/>
              </a:srgbClr>
            </a:outerShdw>
          </a:effectLst>
        </p:spPr>
      </p:pic>
      <p:sp>
        <p:nvSpPr>
          <p:cNvPr id="8" name="Content Placeholder 2"/>
          <p:cNvSpPr>
            <a:spLocks noGrp="1"/>
          </p:cNvSpPr>
          <p:nvPr>
            <p:ph idx="1"/>
          </p:nvPr>
        </p:nvSpPr>
        <p:spPr>
          <a:xfrm>
            <a:off x="628650" y="1024090"/>
            <a:ext cx="7886700" cy="461810"/>
          </a:xfrm>
        </p:spPr>
        <p:txBody>
          <a:bodyPr>
            <a:normAutofit/>
          </a:bodyPr>
          <a:lstStyle/>
          <a:p>
            <a:pPr marL="0" indent="0">
              <a:buNone/>
            </a:pPr>
            <a:r>
              <a:rPr lang="en-US" dirty="0" smtClean="0"/>
              <a:t>Chat Robot program AND semantic ontology program</a:t>
            </a:r>
            <a:endParaRPr lang="en-US" dirty="0"/>
          </a:p>
        </p:txBody>
      </p:sp>
    </p:spTree>
    <p:extLst>
      <p:ext uri="{BB962C8B-B14F-4D97-AF65-F5344CB8AC3E}">
        <p14:creationId xmlns:p14="http://schemas.microsoft.com/office/powerpoint/2010/main" val="326882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Dates &amp; Deliverables</a:t>
            </a:r>
            <a:endParaRPr lang="en-US" dirty="0"/>
          </a:p>
        </p:txBody>
      </p:sp>
      <p:sp>
        <p:nvSpPr>
          <p:cNvPr id="3" name="Content Placeholder 2"/>
          <p:cNvSpPr>
            <a:spLocks noGrp="1"/>
          </p:cNvSpPr>
          <p:nvPr>
            <p:ph idx="1"/>
          </p:nvPr>
        </p:nvSpPr>
        <p:spPr/>
        <p:txBody>
          <a:bodyPr>
            <a:normAutofit lnSpcReduction="10000"/>
          </a:bodyPr>
          <a:lstStyle/>
          <a:p>
            <a:r>
              <a:rPr lang="en-US" dirty="0" smtClean="0"/>
              <a:t>February 10</a:t>
            </a:r>
            <a:r>
              <a:rPr lang="en-US" baseline="30000" dirty="0" smtClean="0"/>
              <a:t>th</a:t>
            </a:r>
            <a:r>
              <a:rPr lang="en-US" dirty="0" smtClean="0"/>
              <a:t> – LAUNCH!</a:t>
            </a:r>
          </a:p>
          <a:p>
            <a:pPr lvl="1"/>
            <a:r>
              <a:rPr lang="en-US" dirty="0" smtClean="0"/>
              <a:t>Sign up! </a:t>
            </a:r>
            <a:endParaRPr lang="en-US" dirty="0" smtClean="0"/>
          </a:p>
          <a:p>
            <a:r>
              <a:rPr lang="en-US" dirty="0" smtClean="0"/>
              <a:t>February 17</a:t>
            </a:r>
            <a:r>
              <a:rPr lang="en-US" baseline="30000" dirty="0" smtClean="0"/>
              <a:t>th</a:t>
            </a:r>
            <a:r>
              <a:rPr lang="en-US" dirty="0" smtClean="0"/>
              <a:t> – Closing date for team registration</a:t>
            </a:r>
          </a:p>
          <a:p>
            <a:r>
              <a:rPr lang="en-US" dirty="0" smtClean="0"/>
              <a:t>February </a:t>
            </a:r>
            <a:r>
              <a:rPr lang="en-US" dirty="0" smtClean="0"/>
              <a:t>24</a:t>
            </a:r>
            <a:r>
              <a:rPr lang="en-US" baseline="30000" dirty="0" smtClean="0"/>
              <a:t>th</a:t>
            </a:r>
            <a:r>
              <a:rPr lang="en-US" dirty="0" smtClean="0"/>
              <a:t> – Interim pitch review day</a:t>
            </a:r>
          </a:p>
          <a:p>
            <a:pPr lvl="1"/>
            <a:r>
              <a:rPr lang="en-US" dirty="0" smtClean="0"/>
              <a:t>Sign up for a timeslot to pitch your idea</a:t>
            </a:r>
          </a:p>
          <a:p>
            <a:pPr lvl="1"/>
            <a:r>
              <a:rPr lang="en-US" dirty="0" smtClean="0"/>
              <a:t>A draft of your presentation is helpful, but not necessary</a:t>
            </a:r>
          </a:p>
          <a:p>
            <a:r>
              <a:rPr lang="en-US" dirty="0" smtClean="0"/>
              <a:t>February 29</a:t>
            </a:r>
            <a:r>
              <a:rPr lang="en-US" baseline="30000" dirty="0" smtClean="0"/>
              <a:t>th</a:t>
            </a:r>
            <a:r>
              <a:rPr lang="en-US" dirty="0" smtClean="0"/>
              <a:t> – </a:t>
            </a:r>
            <a:r>
              <a:rPr lang="en-US" dirty="0" smtClean="0"/>
              <a:t>Final submissions due by </a:t>
            </a:r>
            <a:r>
              <a:rPr lang="en-US" dirty="0" smtClean="0"/>
              <a:t>11:59PM</a:t>
            </a:r>
            <a:endParaRPr lang="en-US" dirty="0" smtClean="0"/>
          </a:p>
          <a:p>
            <a:pPr lvl="1"/>
            <a:r>
              <a:rPr lang="en-US" dirty="0" smtClean="0"/>
              <a:t>Sign up for a timeslot to demo your solution</a:t>
            </a:r>
          </a:p>
          <a:p>
            <a:r>
              <a:rPr lang="en-US" dirty="0" smtClean="0"/>
              <a:t>March 2</a:t>
            </a:r>
            <a:r>
              <a:rPr lang="en-US" baseline="30000" dirty="0" smtClean="0"/>
              <a:t>nd</a:t>
            </a:r>
            <a:r>
              <a:rPr lang="en-US" dirty="0" smtClean="0"/>
              <a:t> – Queens University Belfast Demo in Allstate office, Belfast</a:t>
            </a:r>
          </a:p>
          <a:p>
            <a:r>
              <a:rPr lang="en-US" dirty="0" smtClean="0"/>
              <a:t>March 3</a:t>
            </a:r>
            <a:r>
              <a:rPr lang="en-US" baseline="30000" dirty="0" smtClean="0"/>
              <a:t>rd</a:t>
            </a:r>
            <a:r>
              <a:rPr lang="en-US" dirty="0" smtClean="0"/>
              <a:t> – Arizona State University Demo in Allstate office, Tempe</a:t>
            </a:r>
          </a:p>
          <a:p>
            <a:pPr lvl="1"/>
            <a:r>
              <a:rPr lang="en-US" dirty="0" smtClean="0"/>
              <a:t>30 Minutes for each team to present their </a:t>
            </a:r>
            <a:r>
              <a:rPr lang="en-US" dirty="0" smtClean="0"/>
              <a:t>solution</a:t>
            </a:r>
          </a:p>
          <a:p>
            <a:r>
              <a:rPr lang="en-US" dirty="0" smtClean="0"/>
              <a:t>TBD – Results &amp; Awards Ceremony in Allstate offices</a:t>
            </a:r>
            <a:endParaRPr lang="en-US" dirty="0" smtClean="0"/>
          </a:p>
          <a:p>
            <a:pPr marL="0" indent="0">
              <a:buNone/>
            </a:pPr>
            <a:endParaRPr lang="en-US" dirty="0"/>
          </a:p>
        </p:txBody>
      </p:sp>
    </p:spTree>
    <p:extLst>
      <p:ext uri="{BB962C8B-B14F-4D97-AF65-F5344CB8AC3E}">
        <p14:creationId xmlns:p14="http://schemas.microsoft.com/office/powerpoint/2010/main" val="109139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Name – </a:t>
            </a:r>
            <a:r>
              <a:rPr lang="en-US" dirty="0">
                <a:solidFill>
                  <a:schemeClr val="accent6"/>
                </a:solidFill>
              </a:rPr>
              <a:t>Idea </a:t>
            </a:r>
            <a:r>
              <a:rPr lang="en-US" dirty="0" smtClean="0">
                <a:solidFill>
                  <a:schemeClr val="accent6"/>
                </a:solidFill>
              </a:rPr>
              <a:t>Name</a:t>
            </a:r>
            <a:endParaRPr lang="en-US" dirty="0"/>
          </a:p>
        </p:txBody>
      </p:sp>
      <p:sp>
        <p:nvSpPr>
          <p:cNvPr id="5" name="Rounded Rectangle 4"/>
          <p:cNvSpPr/>
          <p:nvPr/>
        </p:nvSpPr>
        <p:spPr>
          <a:xfrm>
            <a:off x="628650" y="911760"/>
            <a:ext cx="2653307" cy="1715820"/>
          </a:xfrm>
          <a:prstGeom prst="roundRect">
            <a:avLst>
              <a:gd name="adj" fmla="val 3535"/>
            </a:avLst>
          </a:prstGeom>
          <a:solidFill>
            <a:srgbClr val="FFFFFF"/>
          </a:solidFill>
          <a:ln w="25400" cap="flat" cmpd="sng" algn="ctr">
            <a:solidFill>
              <a:srgbClr val="0070C0"/>
            </a:solidFill>
            <a:prstDash val="solid"/>
          </a:ln>
          <a:effectLst>
            <a:outerShdw blurRad="50800" dist="38100" dir="2700000" algn="tl" rotWithShape="0">
              <a:prstClr val="black">
                <a:alpha val="40000"/>
              </a:prstClr>
            </a:outerShdw>
          </a:effectLst>
        </p:spPr>
        <p:txBody>
          <a:bodyPr/>
          <a:lstStyle/>
          <a:p>
            <a:pPr marL="177800" lvl="0" indent="-177800" fontAlgn="base">
              <a:spcBef>
                <a:spcPct val="0"/>
              </a:spcBef>
              <a:spcAft>
                <a:spcPct val="0"/>
              </a:spcAft>
              <a:buClr>
                <a:srgbClr val="FB7303"/>
              </a:buClr>
              <a:buSzPct val="70000"/>
              <a:defRPr/>
            </a:pPr>
            <a:r>
              <a:rPr lang="en-US" sz="1200" b="1" kern="0" dirty="0">
                <a:solidFill>
                  <a:srgbClr val="00B0F0"/>
                </a:solidFill>
              </a:rPr>
              <a:t>Team Members</a:t>
            </a:r>
          </a:p>
          <a:p>
            <a:pPr marL="177800" lvl="0" indent="-177800" fontAlgn="base">
              <a:spcBef>
                <a:spcPct val="0"/>
              </a:spcBef>
              <a:spcAft>
                <a:spcPct val="0"/>
              </a:spcAft>
              <a:buClr>
                <a:srgbClr val="FB7303"/>
              </a:buClr>
              <a:buSzPct val="70000"/>
              <a:defRPr/>
            </a:pPr>
            <a:endParaRPr lang="en-GB" sz="800" b="1" kern="0" dirty="0">
              <a:solidFill>
                <a:srgbClr val="003399"/>
              </a:solidFill>
            </a:endParaRPr>
          </a:p>
          <a:p>
            <a:pPr marL="177800" lvl="0" indent="-177800" fontAlgn="base">
              <a:spcBef>
                <a:spcPct val="0"/>
              </a:spcBef>
              <a:spcAft>
                <a:spcPct val="0"/>
              </a:spcAft>
              <a:buClr>
                <a:srgbClr val="FB7303"/>
              </a:buClr>
              <a:buSzPct val="70000"/>
              <a:buFont typeface="Wingdings" panose="05000000000000000000" pitchFamily="2" charset="2"/>
              <a:buChar char="§"/>
              <a:defRPr/>
            </a:pPr>
            <a:r>
              <a:rPr lang="en-US" sz="1600" b="1" kern="0" dirty="0">
                <a:solidFill>
                  <a:srgbClr val="003399"/>
                </a:solidFill>
              </a:rPr>
              <a:t>Team Member 1</a:t>
            </a:r>
          </a:p>
          <a:p>
            <a:pPr marL="177800" lvl="0" indent="-177800" fontAlgn="base">
              <a:spcBef>
                <a:spcPct val="0"/>
              </a:spcBef>
              <a:spcAft>
                <a:spcPct val="0"/>
              </a:spcAft>
              <a:buClr>
                <a:srgbClr val="FB7303"/>
              </a:buClr>
              <a:buSzPct val="70000"/>
              <a:buFont typeface="Wingdings" panose="05000000000000000000" pitchFamily="2" charset="2"/>
              <a:buChar char="§"/>
              <a:defRPr/>
            </a:pPr>
            <a:endParaRPr lang="en-US" sz="1600" b="1" kern="0" dirty="0">
              <a:solidFill>
                <a:srgbClr val="003399"/>
              </a:solidFill>
            </a:endParaRPr>
          </a:p>
          <a:p>
            <a:pPr marL="177800" lvl="0" indent="-177800" fontAlgn="base">
              <a:spcBef>
                <a:spcPct val="0"/>
              </a:spcBef>
              <a:spcAft>
                <a:spcPct val="0"/>
              </a:spcAft>
              <a:buClr>
                <a:srgbClr val="FB7303"/>
              </a:buClr>
              <a:buSzPct val="70000"/>
              <a:buFont typeface="Wingdings" panose="05000000000000000000" pitchFamily="2" charset="2"/>
              <a:buChar char="§"/>
              <a:defRPr/>
            </a:pPr>
            <a:r>
              <a:rPr lang="en-GB" sz="1600" b="1" kern="0" dirty="0">
                <a:solidFill>
                  <a:srgbClr val="003399"/>
                </a:solidFill>
              </a:rPr>
              <a:t>Team Member 2</a:t>
            </a:r>
          </a:p>
          <a:p>
            <a:pPr marL="177800" lvl="0" indent="-177800" fontAlgn="base">
              <a:spcBef>
                <a:spcPct val="0"/>
              </a:spcBef>
              <a:spcAft>
                <a:spcPct val="0"/>
              </a:spcAft>
              <a:buClr>
                <a:srgbClr val="FB7303"/>
              </a:buClr>
              <a:buSzPct val="70000"/>
              <a:buFont typeface="Wingdings" panose="05000000000000000000" pitchFamily="2" charset="2"/>
              <a:buChar char="§"/>
              <a:defRPr/>
            </a:pPr>
            <a:endParaRPr lang="en-GB" sz="1600" b="1" kern="0" dirty="0">
              <a:solidFill>
                <a:srgbClr val="003399"/>
              </a:solidFill>
            </a:endParaRPr>
          </a:p>
          <a:p>
            <a:pPr marL="177800" lvl="0" indent="-177800" fontAlgn="base">
              <a:spcBef>
                <a:spcPct val="0"/>
              </a:spcBef>
              <a:spcAft>
                <a:spcPct val="0"/>
              </a:spcAft>
              <a:buClr>
                <a:srgbClr val="FB7303"/>
              </a:buClr>
              <a:buSzPct val="70000"/>
              <a:buFont typeface="Wingdings" panose="05000000000000000000" pitchFamily="2" charset="2"/>
              <a:buChar char="§"/>
              <a:defRPr/>
            </a:pPr>
            <a:r>
              <a:rPr lang="en-GB" sz="1600" b="1" kern="0" dirty="0">
                <a:solidFill>
                  <a:srgbClr val="003399"/>
                </a:solidFill>
              </a:rPr>
              <a:t>Team Member 3</a:t>
            </a:r>
            <a:endParaRPr lang="en-US" sz="1600" b="1" kern="0" dirty="0">
              <a:solidFill>
                <a:srgbClr val="003399"/>
              </a:solidFill>
            </a:endParaRPr>
          </a:p>
        </p:txBody>
      </p:sp>
      <p:pic>
        <p:nvPicPr>
          <p:cNvPr id="1026" name="4FCC16AE-401F-4F07-BD80-2C3381C1BE0F" descr="CDAA62E4-6DA8-442E-8EAF-CD788456E292@0"/>
          <p:cNvPicPr>
            <a:picLocks noChangeAspect="1" noChangeArrowheads="1"/>
          </p:cNvPicPr>
          <p:nvPr/>
        </p:nvPicPr>
        <p:blipFill rotWithShape="1">
          <a:blip r:embed="rId2">
            <a:extLst>
              <a:ext uri="{28A0092B-C50C-407E-A947-70E740481C1C}">
                <a14:useLocalDpi xmlns:a14="http://schemas.microsoft.com/office/drawing/2010/main" val="0"/>
              </a:ext>
            </a:extLst>
          </a:blip>
          <a:srcRect b="45318"/>
          <a:stretch/>
        </p:blipFill>
        <p:spPr bwMode="auto">
          <a:xfrm>
            <a:off x="3581401" y="881899"/>
            <a:ext cx="5007830" cy="17470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378" y="2710699"/>
            <a:ext cx="5095875" cy="1895475"/>
          </a:xfrm>
          <a:prstGeom prst="rect">
            <a:avLst/>
          </a:prstGeom>
          <a:ln>
            <a:noFill/>
          </a:ln>
          <a:effectLst>
            <a:outerShdw blurRad="292100" dist="139700" dir="2700000" algn="tl" rotWithShape="0">
              <a:srgbClr val="333333">
                <a:alpha val="65000"/>
              </a:srgbClr>
            </a:outerShdw>
          </a:effectLst>
        </p:spPr>
      </p:pic>
      <p:sp>
        <p:nvSpPr>
          <p:cNvPr id="8" name="Rounded Rectangle 7"/>
          <p:cNvSpPr/>
          <p:nvPr/>
        </p:nvSpPr>
        <p:spPr>
          <a:xfrm>
            <a:off x="628650" y="2869572"/>
            <a:ext cx="2653307" cy="1715820"/>
          </a:xfrm>
          <a:prstGeom prst="roundRect">
            <a:avLst>
              <a:gd name="adj" fmla="val 3535"/>
            </a:avLst>
          </a:prstGeom>
          <a:solidFill>
            <a:srgbClr val="FFFFFF"/>
          </a:solidFill>
          <a:ln w="25400" cap="flat" cmpd="sng" algn="ctr">
            <a:solidFill>
              <a:srgbClr val="0070C0"/>
            </a:solidFill>
            <a:prstDash val="solid"/>
          </a:ln>
          <a:effectLst>
            <a:outerShdw blurRad="50800" dist="38100" dir="2700000" algn="tl" rotWithShape="0">
              <a:prstClr val="black">
                <a:alpha val="40000"/>
              </a:prstClr>
            </a:outerShdw>
          </a:effectLst>
        </p:spPr>
        <p:txBody>
          <a:bodyPr/>
          <a:lstStyle/>
          <a:p>
            <a:pPr marL="177800" lvl="0" indent="-177800" fontAlgn="base">
              <a:spcBef>
                <a:spcPct val="0"/>
              </a:spcBef>
              <a:spcAft>
                <a:spcPct val="0"/>
              </a:spcAft>
              <a:buClr>
                <a:srgbClr val="FB7303"/>
              </a:buClr>
              <a:buSzPct val="70000"/>
              <a:defRPr/>
            </a:pPr>
            <a:r>
              <a:rPr lang="en-US" sz="1200" b="1" kern="0" dirty="0" smtClean="0">
                <a:solidFill>
                  <a:srgbClr val="00B0F0"/>
                </a:solidFill>
              </a:rPr>
              <a:t>Screenshots</a:t>
            </a:r>
            <a:endParaRPr lang="en-US" sz="1200" b="1" kern="0" dirty="0">
              <a:solidFill>
                <a:srgbClr val="00B0F0"/>
              </a:solidFill>
            </a:endParaRPr>
          </a:p>
          <a:p>
            <a:pPr marL="177800" lvl="0" indent="-177800" fontAlgn="base">
              <a:spcBef>
                <a:spcPct val="0"/>
              </a:spcBef>
              <a:spcAft>
                <a:spcPct val="0"/>
              </a:spcAft>
              <a:buClr>
                <a:srgbClr val="FB7303"/>
              </a:buClr>
              <a:buSzPct val="70000"/>
              <a:defRPr/>
            </a:pPr>
            <a:endParaRPr lang="en-GB" sz="800" b="1" kern="0" dirty="0">
              <a:solidFill>
                <a:srgbClr val="003399"/>
              </a:solidFill>
            </a:endParaRPr>
          </a:p>
          <a:p>
            <a:pPr marL="177800" lvl="0" indent="-177800" fontAlgn="base">
              <a:spcBef>
                <a:spcPct val="0"/>
              </a:spcBef>
              <a:spcAft>
                <a:spcPct val="0"/>
              </a:spcAft>
              <a:buClr>
                <a:srgbClr val="FB7303"/>
              </a:buClr>
              <a:buSzPct val="70000"/>
              <a:buFont typeface="Wingdings" panose="05000000000000000000" pitchFamily="2" charset="2"/>
              <a:buChar char="§"/>
              <a:defRPr/>
            </a:pPr>
            <a:r>
              <a:rPr lang="en-US" sz="1600" b="1" kern="0" dirty="0" smtClean="0">
                <a:solidFill>
                  <a:srgbClr val="003399"/>
                </a:solidFill>
              </a:rPr>
              <a:t>Chat Exampl</a:t>
            </a:r>
            <a:r>
              <a:rPr lang="en-US" sz="1600" b="1" kern="0" dirty="0" smtClean="0">
                <a:solidFill>
                  <a:srgbClr val="003399"/>
                </a:solidFill>
              </a:rPr>
              <a:t>e 1</a:t>
            </a:r>
            <a:endParaRPr lang="en-US" sz="1600" b="1" kern="0" dirty="0">
              <a:solidFill>
                <a:srgbClr val="003399"/>
              </a:solidFill>
            </a:endParaRPr>
          </a:p>
          <a:p>
            <a:pPr marL="177800" lvl="0" indent="-177800" fontAlgn="base">
              <a:spcBef>
                <a:spcPct val="0"/>
              </a:spcBef>
              <a:spcAft>
                <a:spcPct val="0"/>
              </a:spcAft>
              <a:buClr>
                <a:srgbClr val="FB7303"/>
              </a:buClr>
              <a:buSzPct val="70000"/>
              <a:buFont typeface="Wingdings" panose="05000000000000000000" pitchFamily="2" charset="2"/>
              <a:buChar char="§"/>
              <a:defRPr/>
            </a:pPr>
            <a:endParaRPr lang="en-US" sz="1600" b="1" kern="0" dirty="0">
              <a:solidFill>
                <a:srgbClr val="003399"/>
              </a:solidFill>
            </a:endParaRPr>
          </a:p>
          <a:p>
            <a:pPr marL="177800" lvl="0" indent="-177800" fontAlgn="base">
              <a:spcBef>
                <a:spcPct val="0"/>
              </a:spcBef>
              <a:spcAft>
                <a:spcPct val="0"/>
              </a:spcAft>
              <a:buClr>
                <a:srgbClr val="FB7303"/>
              </a:buClr>
              <a:buSzPct val="70000"/>
              <a:buFont typeface="Wingdings" panose="05000000000000000000" pitchFamily="2" charset="2"/>
              <a:buChar char="§"/>
              <a:defRPr/>
            </a:pPr>
            <a:r>
              <a:rPr lang="en-GB" sz="1600" b="1" kern="0" dirty="0" smtClean="0">
                <a:solidFill>
                  <a:srgbClr val="003399"/>
                </a:solidFill>
              </a:rPr>
              <a:t>Ontology Example 1</a:t>
            </a:r>
            <a:endParaRPr lang="en-GB" sz="1600" b="1" kern="0" dirty="0">
              <a:solidFill>
                <a:srgbClr val="003399"/>
              </a:solidFill>
            </a:endParaRPr>
          </a:p>
          <a:p>
            <a:pPr marL="177800" lvl="0" indent="-177800" fontAlgn="base">
              <a:spcBef>
                <a:spcPct val="0"/>
              </a:spcBef>
              <a:spcAft>
                <a:spcPct val="0"/>
              </a:spcAft>
              <a:buClr>
                <a:srgbClr val="FB7303"/>
              </a:buClr>
              <a:buSzPct val="70000"/>
              <a:buFont typeface="Wingdings" panose="05000000000000000000" pitchFamily="2" charset="2"/>
              <a:buChar char="§"/>
              <a:defRPr/>
            </a:pPr>
            <a:endParaRPr lang="en-GB" sz="1600" b="1" kern="0" dirty="0">
              <a:solidFill>
                <a:srgbClr val="003399"/>
              </a:solidFill>
            </a:endParaRPr>
          </a:p>
          <a:p>
            <a:pPr marL="177800" lvl="0" indent="-177800" fontAlgn="base">
              <a:spcBef>
                <a:spcPct val="0"/>
              </a:spcBef>
              <a:spcAft>
                <a:spcPct val="0"/>
              </a:spcAft>
              <a:buClr>
                <a:srgbClr val="FB7303"/>
              </a:buClr>
              <a:buSzPct val="70000"/>
              <a:buFont typeface="Wingdings" panose="05000000000000000000" pitchFamily="2" charset="2"/>
              <a:buChar char="§"/>
              <a:defRPr/>
            </a:pPr>
            <a:r>
              <a:rPr lang="en-GB" sz="1600" b="1" kern="0" dirty="0" smtClean="0">
                <a:solidFill>
                  <a:srgbClr val="003399"/>
                </a:solidFill>
              </a:rPr>
              <a:t>Chat/Ontology Example 2</a:t>
            </a:r>
            <a:endParaRPr lang="en-US" sz="1600" b="1" kern="0" dirty="0">
              <a:solidFill>
                <a:srgbClr val="003399"/>
              </a:solidFill>
            </a:endParaRPr>
          </a:p>
        </p:txBody>
      </p:sp>
    </p:spTree>
    <p:extLst>
      <p:ext uri="{BB962C8B-B14F-4D97-AF65-F5344CB8AC3E}">
        <p14:creationId xmlns:p14="http://schemas.microsoft.com/office/powerpoint/2010/main" val="3947375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D7205AB43EA846AAE246BA816B135D" ma:contentTypeVersion="0" ma:contentTypeDescription="Create a new document." ma:contentTypeScope="" ma:versionID="f86658457da05e640a7a1a5ddd89b2a5">
  <xsd:schema xmlns:xsd="http://www.w3.org/2001/XMLSchema" xmlns:xs="http://www.w3.org/2001/XMLSchema" xmlns:p="http://schemas.microsoft.com/office/2006/metadata/properties" targetNamespace="http://schemas.microsoft.com/office/2006/metadata/properties" ma:root="true" ma:fieldsID="1f91a99a16150dcbae2ad8c95a2bc4d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8989AC-976B-4E1C-8632-1228E24645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78BA3E1-67AD-4128-AAD9-0F448CD7B705}">
  <ds:schemaRefs>
    <ds:schemaRef ds:uri="http://schemas.microsoft.com/sharepoint/v3/contenttype/forms"/>
  </ds:schemaRefs>
</ds:datastoreItem>
</file>

<file path=customXml/itemProps3.xml><?xml version="1.0" encoding="utf-8"?>
<ds:datastoreItem xmlns:ds="http://schemas.openxmlformats.org/officeDocument/2006/customXml" ds:itemID="{E07D2E40-368B-4781-B028-5F1328B6BEE2}">
  <ds:schemaRefs>
    <ds:schemaRef ds:uri="http://schemas.microsoft.com/office/2006/metadata/properties"/>
    <ds:schemaRef ds:uri="http://schemas.microsoft.com/office/2006/documentManagement/types"/>
    <ds:schemaRef ds:uri="http://purl.org/dc/terms/"/>
    <ds:schemaRef ds:uri="http://purl.org/dc/dcmitype/"/>
    <ds:schemaRef ds:uri="http://purl.org/dc/elements/1.1/"/>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93532</TotalTime>
  <Words>1098</Words>
  <Application>Microsoft Office PowerPoint</Application>
  <PresentationFormat>On-screen Show (16:10)</PresentationFormat>
  <Paragraphs>143</Paragraphs>
  <Slides>16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MS PGothic</vt:lpstr>
      <vt:lpstr>Arial</vt:lpstr>
      <vt:lpstr>Arial Black</vt:lpstr>
      <vt:lpstr>Calibri</vt:lpstr>
      <vt:lpstr>Calibri Light</vt:lpstr>
      <vt:lpstr>Wingdings</vt:lpstr>
      <vt:lpstr>Office Theme</vt:lpstr>
      <vt:lpstr>PowerPoint Presentation</vt:lpstr>
      <vt:lpstr>Agenda</vt:lpstr>
      <vt:lpstr>Introduction – The Allstate Team</vt:lpstr>
      <vt:lpstr>Introduction – The Challenge Topic</vt:lpstr>
      <vt:lpstr>Challenge Details</vt:lpstr>
      <vt:lpstr>Challenge Details</vt:lpstr>
      <vt:lpstr>Challenge Details</vt:lpstr>
      <vt:lpstr>Key Dates &amp; Deliverables</vt:lpstr>
      <vt:lpstr>Team Name – Idea Name</vt:lpstr>
      <vt:lpstr>PowerPoint Presentation</vt:lpstr>
      <vt:lpstr>PowerPoint Presentation</vt:lpstr>
      <vt:lpstr>PowerPoint Presentation</vt:lpstr>
      <vt:lpstr>PowerPoint Presentation</vt:lpstr>
      <vt:lpstr>PowerPoint Presentation</vt:lpstr>
      <vt:lpstr>Logistics</vt:lpstr>
      <vt:lpstr>PowerPoint Presentation</vt:lpstr>
    </vt:vector>
  </TitlesOfParts>
  <Company>Allstate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victoria.logan@allstate.com</dc:creator>
  <cp:lastModifiedBy>Ramirez, Phil</cp:lastModifiedBy>
  <cp:revision>233</cp:revision>
  <dcterms:created xsi:type="dcterms:W3CDTF">2013-01-21T13:21:22Z</dcterms:created>
  <dcterms:modified xsi:type="dcterms:W3CDTF">2016-02-08T23:26:26Z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0x0101001BD7205AB43EA846AAE246BA816B135D</vt:lpwstr>
  </property>
</Properties>
</file>