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6" r:id="rId14"/>
    <p:sldId id="268" r:id="rId15"/>
    <p:sldId id="269" r:id="rId16"/>
    <p:sldId id="274" r:id="rId17"/>
    <p:sldId id="273" r:id="rId18"/>
    <p:sldId id="270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4BEFF1-834A-47C4-8DA1-F00583FE2C8B}">
  <a:tblStyle styleId="{614BEFF1-834A-47C4-8DA1-F00583FE2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3312" autoAdjust="0"/>
  </p:normalViewPr>
  <p:slideViewPr>
    <p:cSldViewPr>
      <p:cViewPr>
        <p:scale>
          <a:sx n="86" d="100"/>
          <a:sy n="86" d="100"/>
        </p:scale>
        <p:origin x="-331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41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ec31e47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ec31e477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bec31e477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31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1524000" y="1751590"/>
            <a:ext cx="9144000" cy="167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Построение однопроцессорного расписания с минимизацией пикового использования ресурса при помощи линейного программирования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270151" y="5066975"/>
            <a:ext cx="822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к.ф-м.н., с.н.с. Балашов Василий Викторович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908" y="-343868"/>
            <a:ext cx="2153728" cy="169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0" y="4666859"/>
            <a:ext cx="121938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Сенюшкина Алина Константиновна, группа 321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Проверка на графах с известным оптимумом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 algn="ctr">
              <a:buNone/>
            </a:pPr>
            <a:r>
              <a:rPr lang="ru-RU" sz="1600" dirty="0"/>
              <a:t>расписание: 1-</a:t>
            </a:r>
            <a:r>
              <a:rPr lang="en-US" sz="1600" dirty="0" smtClean="0"/>
              <a:t>&gt;</a:t>
            </a:r>
            <a:r>
              <a:rPr lang="ru-RU" sz="1600" dirty="0" smtClean="0"/>
              <a:t>2</a:t>
            </a:r>
            <a:r>
              <a:rPr lang="en-US" sz="1600" dirty="0" smtClean="0"/>
              <a:t>-&gt;</a:t>
            </a:r>
            <a:r>
              <a:rPr lang="ru-RU" sz="1600" dirty="0" smtClean="0"/>
              <a:t>5</a:t>
            </a:r>
            <a:r>
              <a:rPr lang="en-US" sz="1600" dirty="0" smtClean="0"/>
              <a:t>-&gt;</a:t>
            </a:r>
            <a:r>
              <a:rPr lang="ru-RU" sz="1600" dirty="0" smtClean="0"/>
              <a:t>6</a:t>
            </a:r>
            <a:r>
              <a:rPr lang="en-US" sz="1600" dirty="0" smtClean="0"/>
              <a:t>-&gt;</a:t>
            </a:r>
            <a:r>
              <a:rPr lang="ru-RU" sz="1600" dirty="0" smtClean="0"/>
              <a:t>3</a:t>
            </a:r>
            <a:r>
              <a:rPr lang="en-US" sz="1600" dirty="0" smtClean="0"/>
              <a:t>-&gt;</a:t>
            </a:r>
            <a:r>
              <a:rPr lang="ru-RU" sz="1600" dirty="0" smtClean="0"/>
              <a:t>4-</a:t>
            </a:r>
            <a:r>
              <a:rPr lang="en-US" sz="1600" dirty="0" smtClean="0"/>
              <a:t>&gt;7-&gt;8</a:t>
            </a:r>
            <a:r>
              <a:rPr lang="ru-RU" sz="1600" dirty="0" smtClean="0"/>
              <a:t> </a:t>
            </a:r>
            <a:r>
              <a:rPr lang="ru-RU" sz="1600" dirty="0"/>
              <a:t>                пик: </a:t>
            </a:r>
            <a:r>
              <a:rPr lang="en-US" sz="1600" dirty="0"/>
              <a:t>4</a:t>
            </a:r>
            <a:endParaRPr lang="ru-RU" sz="1600" dirty="0"/>
          </a:p>
          <a:p>
            <a:pPr marL="114300" indent="0">
              <a:buNone/>
            </a:pP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Правило: </a:t>
            </a:r>
            <a:r>
              <a:rPr lang="ru-RU" sz="2400" dirty="0" err="1" smtClean="0"/>
              <a:t>неоптимально</a:t>
            </a:r>
            <a:r>
              <a:rPr lang="ru-RU" sz="2400" dirty="0" smtClean="0"/>
              <a:t> ставить в расписании работу с ресурсом 2 сразу после работы с ресурсом 2.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 descr="C:\Users\Алина\Downloads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124743"/>
            <a:ext cx="5244336" cy="18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масштабируемости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0" y="1412776"/>
            <a:ext cx="58515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12776"/>
            <a:ext cx="585152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Проверка на графах с известным оптимумом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052736"/>
            <a:ext cx="10515600" cy="5616624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                    оптимальное </a:t>
            </a:r>
            <a:r>
              <a:rPr lang="ru-RU" sz="1600" dirty="0"/>
              <a:t>расписание: </a:t>
            </a:r>
            <a:r>
              <a:rPr lang="ru-RU" sz="1600" dirty="0" smtClean="0"/>
              <a:t>1-</a:t>
            </a:r>
            <a:r>
              <a:rPr lang="en-US" sz="1600" dirty="0" smtClean="0"/>
              <a:t>&gt;</a:t>
            </a:r>
            <a:r>
              <a:rPr lang="ru-RU" sz="1600" dirty="0" smtClean="0"/>
              <a:t>3</a:t>
            </a:r>
            <a:r>
              <a:rPr lang="en-US" sz="1600" dirty="0" smtClean="0"/>
              <a:t>-&gt;</a:t>
            </a:r>
            <a:r>
              <a:rPr lang="ru-RU" sz="1600" dirty="0" smtClean="0"/>
              <a:t>4</a:t>
            </a:r>
            <a:r>
              <a:rPr lang="en-US" sz="1600" dirty="0" smtClean="0"/>
              <a:t>-&gt;</a:t>
            </a:r>
            <a:r>
              <a:rPr lang="ru-RU" sz="1600" dirty="0" smtClean="0"/>
              <a:t>2</a:t>
            </a:r>
            <a:r>
              <a:rPr lang="en-US" sz="1600" dirty="0" smtClean="0"/>
              <a:t>-&gt;</a:t>
            </a:r>
            <a:r>
              <a:rPr lang="ru-RU" sz="1600" dirty="0" smtClean="0"/>
              <a:t>5</a:t>
            </a:r>
            <a:r>
              <a:rPr lang="ru-RU" sz="1600" dirty="0"/>
              <a:t>             </a:t>
            </a:r>
            <a:r>
              <a:rPr lang="en-US" sz="1600" dirty="0"/>
              <a:t> </a:t>
            </a:r>
            <a:r>
              <a:rPr lang="ru-RU" sz="1600" dirty="0" smtClean="0"/>
              <a:t>оптимальное </a:t>
            </a:r>
            <a:r>
              <a:rPr lang="ru-RU" sz="1600" dirty="0"/>
              <a:t>расписание: </a:t>
            </a:r>
            <a:r>
              <a:rPr lang="ru-RU" sz="1600" dirty="0" smtClean="0"/>
              <a:t>1</a:t>
            </a:r>
            <a:r>
              <a:rPr lang="en-US" sz="1600" dirty="0" smtClean="0"/>
              <a:t>-&gt;</a:t>
            </a:r>
            <a:r>
              <a:rPr lang="ru-RU" sz="1600" dirty="0" smtClean="0"/>
              <a:t>3</a:t>
            </a:r>
            <a:r>
              <a:rPr lang="en-US" sz="1600" dirty="0" smtClean="0"/>
              <a:t>-&gt;</a:t>
            </a:r>
            <a:r>
              <a:rPr lang="ru-RU" sz="1600" dirty="0" smtClean="0"/>
              <a:t>5</a:t>
            </a:r>
            <a:r>
              <a:rPr lang="en-US" sz="1600" dirty="0" smtClean="0"/>
              <a:t>-&gt;</a:t>
            </a:r>
            <a:r>
              <a:rPr lang="ru-RU" sz="1600" dirty="0" smtClean="0"/>
              <a:t>4</a:t>
            </a:r>
            <a:r>
              <a:rPr lang="en-US" sz="1600" dirty="0" smtClean="0"/>
              <a:t>-&gt;</a:t>
            </a:r>
            <a:r>
              <a:rPr lang="ru-RU" sz="1600" dirty="0" smtClean="0"/>
              <a:t>6</a:t>
            </a:r>
            <a:r>
              <a:rPr lang="en-US" sz="1600" dirty="0" smtClean="0"/>
              <a:t>-&gt;</a:t>
            </a:r>
            <a:r>
              <a:rPr lang="ru-RU" sz="1600" dirty="0" smtClean="0"/>
              <a:t>2</a:t>
            </a:r>
            <a:r>
              <a:rPr lang="en-US" sz="1600" dirty="0" smtClean="0"/>
              <a:t>-&gt;</a:t>
            </a:r>
            <a:r>
              <a:rPr lang="ru-RU" sz="1600" dirty="0" smtClean="0"/>
              <a:t>7</a:t>
            </a:r>
            <a:endParaRPr lang="ru-RU" sz="16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                    пиковое </a:t>
            </a:r>
            <a:r>
              <a:rPr lang="ru-RU" sz="1600" dirty="0"/>
              <a:t>использование: 9                               </a:t>
            </a:r>
            <a:r>
              <a:rPr lang="ru-RU" sz="1600" dirty="0" smtClean="0"/>
              <a:t>      </a:t>
            </a:r>
            <a:r>
              <a:rPr lang="en-US" sz="1600" dirty="0" smtClean="0"/>
              <a:t>   </a:t>
            </a:r>
            <a:r>
              <a:rPr lang="ru-RU" sz="1600" dirty="0" smtClean="0"/>
              <a:t>пиковое </a:t>
            </a:r>
            <a:r>
              <a:rPr lang="ru-RU" sz="1600" dirty="0"/>
              <a:t>использование: 8</a:t>
            </a:r>
          </a:p>
          <a:p>
            <a:pPr marL="114300" indent="0">
              <a:buNone/>
            </a:pPr>
            <a:r>
              <a:rPr lang="ru-RU" sz="2400" dirty="0" smtClean="0"/>
              <a:t>Следовательно</a:t>
            </a:r>
            <a:r>
              <a:rPr lang="ru-RU" sz="2400" dirty="0"/>
              <a:t>, оптимальное расписание для исходного графа: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1</a:t>
            </a:r>
            <a:r>
              <a:rPr lang="en-US" sz="2400" dirty="0" smtClean="0"/>
              <a:t>-&gt;</a:t>
            </a:r>
            <a:r>
              <a:rPr lang="ru-RU" sz="2400" dirty="0" smtClean="0"/>
              <a:t>3</a:t>
            </a:r>
            <a:r>
              <a:rPr lang="en-US" sz="2400" dirty="0" smtClean="0"/>
              <a:t>-&gt;</a:t>
            </a:r>
            <a:r>
              <a:rPr lang="ru-RU" sz="2400" dirty="0" smtClean="0"/>
              <a:t>4</a:t>
            </a:r>
            <a:r>
              <a:rPr lang="en-US" sz="2400" dirty="0" smtClean="0"/>
              <a:t>-&gt;</a:t>
            </a:r>
            <a:r>
              <a:rPr lang="ru-RU" sz="2400" dirty="0" smtClean="0"/>
              <a:t>2</a:t>
            </a:r>
            <a:r>
              <a:rPr lang="en-US" sz="2400" dirty="0" smtClean="0"/>
              <a:t>-&gt;</a:t>
            </a:r>
            <a:r>
              <a:rPr lang="ru-RU" sz="2400" dirty="0" smtClean="0"/>
              <a:t>5</a:t>
            </a:r>
            <a:r>
              <a:rPr lang="en-US" sz="2400" dirty="0" smtClean="0"/>
              <a:t>-&gt;</a:t>
            </a:r>
            <a:r>
              <a:rPr lang="ru-RU" sz="2400" dirty="0" smtClean="0"/>
              <a:t>8</a:t>
            </a:r>
            <a:r>
              <a:rPr lang="en-US" sz="2400" dirty="0" smtClean="0"/>
              <a:t>-&gt;</a:t>
            </a:r>
            <a:r>
              <a:rPr lang="ru-RU" sz="2400" dirty="0" smtClean="0"/>
              <a:t>10</a:t>
            </a:r>
            <a:r>
              <a:rPr lang="en-US" sz="2400" dirty="0" smtClean="0"/>
              <a:t>-&gt;</a:t>
            </a:r>
            <a:r>
              <a:rPr lang="ru-RU" sz="2400" dirty="0" smtClean="0"/>
              <a:t>9</a:t>
            </a:r>
            <a:r>
              <a:rPr lang="en-US" sz="2400" dirty="0" smtClean="0"/>
              <a:t>-&gt;</a:t>
            </a:r>
            <a:r>
              <a:rPr lang="ru-RU" sz="2400" dirty="0" smtClean="0"/>
              <a:t>11</a:t>
            </a:r>
            <a:r>
              <a:rPr lang="en-US" sz="2400" dirty="0" smtClean="0"/>
              <a:t>-&gt;</a:t>
            </a:r>
            <a:r>
              <a:rPr lang="ru-RU" sz="2400" dirty="0" smtClean="0"/>
              <a:t>7</a:t>
            </a:r>
            <a:r>
              <a:rPr lang="en-US" sz="2400" dirty="0" smtClean="0"/>
              <a:t>-&gt;</a:t>
            </a:r>
            <a:r>
              <a:rPr lang="ru-RU" sz="2400" dirty="0" smtClean="0"/>
              <a:t>12</a:t>
            </a:r>
            <a:r>
              <a:rPr lang="ru-RU" sz="2400" dirty="0"/>
              <a:t>, а пиковое использование ресурса: 9</a:t>
            </a:r>
            <a:r>
              <a:rPr lang="ru-RU" sz="2400" dirty="0" smtClean="0"/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C:\Users\Алина\Downloads\Telegram Desktop\graph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4" y="1268760"/>
            <a:ext cx="7482382" cy="18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лина\Downloads\Telegram Desktop\graph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26" y="3083980"/>
            <a:ext cx="7390426" cy="19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масштабируемости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C:\Users\Алина\Downloads\Telegram Desktop\Figure_par_seq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8761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лина\Downloads\Telegram Desktop\Figure_par-seq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" y="1268760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Проверка на графах с известным оптимумом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 algn="ctr">
              <a:buNone/>
            </a:pPr>
            <a:r>
              <a:rPr lang="ru-RU" sz="1600" dirty="0"/>
              <a:t>расписание: </a:t>
            </a:r>
            <a:r>
              <a:rPr lang="ru-RU" sz="1600" dirty="0" smtClean="0"/>
              <a:t>1-</a:t>
            </a:r>
            <a:r>
              <a:rPr lang="en-US" sz="1600" dirty="0" smtClean="0"/>
              <a:t>&gt;</a:t>
            </a:r>
            <a:r>
              <a:rPr lang="ru-RU" sz="1600" dirty="0" smtClean="0"/>
              <a:t>3</a:t>
            </a:r>
            <a:r>
              <a:rPr lang="en-US" sz="1600" dirty="0" smtClean="0"/>
              <a:t>-&gt;</a:t>
            </a:r>
            <a:r>
              <a:rPr lang="ru-RU" sz="1600" dirty="0" smtClean="0"/>
              <a:t>4</a:t>
            </a:r>
            <a:r>
              <a:rPr lang="en-US" sz="1600" dirty="0" smtClean="0"/>
              <a:t>-&gt;</a:t>
            </a:r>
            <a:r>
              <a:rPr lang="ru-RU" sz="1600" dirty="0" smtClean="0"/>
              <a:t>5</a:t>
            </a:r>
            <a:r>
              <a:rPr lang="en-US" sz="1600" dirty="0" smtClean="0"/>
              <a:t>-&gt;</a:t>
            </a:r>
            <a:r>
              <a:rPr lang="ru-RU" sz="1600" dirty="0" smtClean="0"/>
              <a:t>2</a:t>
            </a:r>
            <a:r>
              <a:rPr lang="en-US" sz="1600" dirty="0" smtClean="0"/>
              <a:t>-&gt;</a:t>
            </a:r>
            <a:r>
              <a:rPr lang="ru-RU" sz="1600" dirty="0" smtClean="0"/>
              <a:t>6 </a:t>
            </a:r>
            <a:r>
              <a:rPr lang="ru-RU" sz="1600" dirty="0"/>
              <a:t>                пик: </a:t>
            </a:r>
            <a:r>
              <a:rPr lang="en-US" sz="1600" i="1" dirty="0" smtClean="0"/>
              <a:t>X</a:t>
            </a:r>
            <a:r>
              <a:rPr lang="en-US" sz="1600" dirty="0" smtClean="0"/>
              <a:t>+2</a:t>
            </a:r>
            <a:endParaRPr lang="ru-RU" sz="1600" dirty="0"/>
          </a:p>
          <a:p>
            <a:pPr marL="114300" indent="0">
              <a:buNone/>
            </a:pPr>
            <a:r>
              <a:rPr lang="ru-RU" sz="2400" dirty="0" smtClean="0"/>
              <a:t>Правило: </a:t>
            </a:r>
            <a:r>
              <a:rPr lang="ru-RU" sz="2400" dirty="0"/>
              <a:t>если </a:t>
            </a:r>
            <a:r>
              <a:rPr lang="ru-RU" sz="2400" dirty="0" smtClean="0"/>
              <a:t>работа с ресурсом 2 </a:t>
            </a:r>
            <a:r>
              <a:rPr lang="ru-RU" sz="2400" dirty="0"/>
              <a:t>последняя в ветви, то любое расписание </a:t>
            </a:r>
            <a:r>
              <a:rPr lang="ru-RU" sz="2400" dirty="0" smtClean="0"/>
              <a:t>оптимально, </a:t>
            </a:r>
            <a:r>
              <a:rPr lang="ru-RU" sz="2400" dirty="0"/>
              <a:t>иначе, выполнять </a:t>
            </a:r>
            <a:r>
              <a:rPr lang="ru-RU" sz="2400" dirty="0" smtClean="0"/>
              <a:t>работу с ресурсом </a:t>
            </a:r>
            <a:r>
              <a:rPr lang="ru-RU" sz="2400" i="1" dirty="0" smtClean="0"/>
              <a:t>X</a:t>
            </a:r>
            <a:r>
              <a:rPr lang="ru-RU" sz="2400" dirty="0" smtClean="0"/>
              <a:t> </a:t>
            </a:r>
            <a:r>
              <a:rPr lang="ru-RU" sz="2400" dirty="0"/>
              <a:t>после </a:t>
            </a:r>
            <a:r>
              <a:rPr lang="ru-RU" sz="2400" dirty="0" smtClean="0"/>
              <a:t>выполнения работы с ресурсом 2</a:t>
            </a:r>
            <a:r>
              <a:rPr lang="ru-RU" sz="2400" dirty="0"/>
              <a:t>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pic>
        <p:nvPicPr>
          <p:cNvPr id="2051" name="Picture 3" descr="C:\Users\Алина\Downloads\Telegram Desktop\graph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048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масштабируемости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pic>
        <p:nvPicPr>
          <p:cNvPr id="2050" name="Picture 2" descr="C:\Users\Алина\Downloads\Telegram Desktop\Figure_short_cu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343976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Алина\Downloads\Telegram Desktop\Figure_short_cu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40768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Треугольный граф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>
              <a:buNone/>
            </a:pPr>
            <a:endParaRPr lang="ru-RU" sz="2200" dirty="0" smtClean="0"/>
          </a:p>
          <a:p>
            <a:pPr marL="114300" indent="0" algn="ctr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340768"/>
            <a:ext cx="4616531" cy="51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масштабируемости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196752"/>
            <a:ext cx="10515600" cy="54726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pic>
        <p:nvPicPr>
          <p:cNvPr id="1026" name="Picture 2" descr="C:\Users\Алина\Downloads\Telegram Desktop\Figur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350146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лина\Downloads\Telegram Desktop\Figure_1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00808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268760"/>
            <a:ext cx="10515600" cy="4351338"/>
          </a:xfrm>
        </p:spPr>
        <p:txBody>
          <a:bodyPr>
            <a:noAutofit/>
          </a:bodyPr>
          <a:lstStyle/>
          <a:p>
            <a:pPr marL="342900">
              <a:spcBef>
                <a:spcPts val="600"/>
              </a:spcBef>
            </a:pPr>
            <a:r>
              <a:rPr lang="ru-RU" sz="2200" dirty="0" smtClean="0"/>
              <a:t>Продолжить исследования масштабируемости на других классах графов (слоистых, случайных)</a:t>
            </a:r>
          </a:p>
          <a:p>
            <a:pPr marL="342900">
              <a:spcBef>
                <a:spcPts val="600"/>
              </a:spcBef>
            </a:pPr>
            <a:r>
              <a:rPr lang="ru-RU" sz="2200" dirty="0" smtClean="0"/>
              <a:t>Оптимизировать переборный алгоритм</a:t>
            </a:r>
          </a:p>
          <a:p>
            <a:pPr marL="342900">
              <a:spcBef>
                <a:spcPts val="600"/>
              </a:spcBef>
            </a:pPr>
            <a:r>
              <a:rPr lang="ru-RU" sz="2200" dirty="0" smtClean="0"/>
              <a:t>Сравнить по точности с существующими детерминированными алгоритмами: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/>
              <a:t> </a:t>
            </a:r>
            <a:r>
              <a:rPr lang="ru-RU" sz="2200" dirty="0" smtClean="0"/>
              <a:t>          1) жадным алгоритмом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 smtClean="0"/>
              <a:t>           2) алгоритмом, находящим точное решение на последовательно-параллельных графах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699655" y="684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   Граф работ                Расписание работ</a:t>
            </a:r>
            <a:endParaRPr dirty="0"/>
          </a:p>
        </p:txBody>
      </p:sp>
      <p:pic>
        <p:nvPicPr>
          <p:cNvPr id="174" name="Google Shape;174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9357" y="1713785"/>
            <a:ext cx="9556761" cy="514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908" y="-343868"/>
            <a:ext cx="2153728" cy="169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589317" y="115454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827763" y="-182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827763" y="752490"/>
            <a:ext cx="10521121" cy="3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 dirty="0"/>
              <a:t>Дано: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Граф работ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Количество занимаемого каждой работой ресурса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 dirty="0"/>
              <a:t>Требуется: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Найти допустимое расписание, </a:t>
            </a:r>
            <a:r>
              <a:rPr lang="ru-RU" sz="2000" dirty="0" err="1"/>
              <a:t>минимизирующее</a:t>
            </a:r>
            <a:r>
              <a:rPr lang="ru-RU" sz="2000" dirty="0"/>
              <a:t> пиковое количество используемого ресурса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 dirty="0"/>
              <a:t>Ограничения корректности: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В расписании должны быть соблюдены зависимости между работами</a:t>
            </a:r>
            <a:endParaRPr dirty="0"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86" name="Google Shape;186;p27" descr="Изображение выглядит как текст, часы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09" y="3780413"/>
            <a:ext cx="11656290" cy="293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908" y="-343868"/>
            <a:ext cx="2153728" cy="16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832427" y="388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работы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575444" y="1346157"/>
            <a:ext cx="10754710" cy="517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Целью работы является исследование метода построения однопроцессорного расписания с минимизацией пикового использования ресурса при помощи целочисленного линейного программирования.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Для достижения цели необходимо: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Выполнить анализ и проверку ранее предложенной схемы сведения исходной задачи построения расписания к задаче ЦЛП.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Выбрать существующий решатель ЦЛП, разработать транслятор набора входных данных исходной задачи в описание задачи ЦЛП на входном языке решателя.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Провести экспериментальную проверку реализованного метода построения расписания на наборах входных данных с известным оптимальным расписанием.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Выполнить экспериментальное исследование реализованного метода: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по качеству решения – с существующим жадным алгоритмом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по масштабируемости – с полным перебором и с существующим точным алгоритмом для последовательно-параллельных графов работ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908" y="-343868"/>
            <a:ext cx="2153728" cy="16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100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Существующие методы решения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908" y="-343868"/>
            <a:ext cx="2153728" cy="16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 descr="Изображение выглядит как диаграмм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708916" y="1342562"/>
            <a:ext cx="8781941" cy="538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82567" y="6156638"/>
            <a:ext cx="4875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Целочисленное линейное </a:t>
            </a:r>
            <a:r>
              <a:rPr lang="ru-RU" dirty="0" smtClean="0">
                <a:solidFill>
                  <a:schemeClr val="dk1"/>
                </a:solidFill>
              </a:rPr>
              <a:t>программирование(ЦЛП</a:t>
            </a:r>
            <a:r>
              <a:rPr lang="ru-RU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Полный перебор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8256475" y="4556175"/>
            <a:ext cx="254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Муравьиный алгоритм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Генетический алгоритм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Имитации отжига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839416" y="260649"/>
            <a:ext cx="10515600" cy="86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Решатели задач ЦЛП</a:t>
            </a:r>
            <a:endParaRPr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graphicFrame>
        <p:nvGraphicFramePr>
          <p:cNvPr id="214" name="Google Shape;214;p30"/>
          <p:cNvGraphicFramePr/>
          <p:nvPr>
            <p:extLst>
              <p:ext uri="{D42A27DB-BD31-4B8C-83A1-F6EECF244321}">
                <p14:modId xmlns:p14="http://schemas.microsoft.com/office/powerpoint/2010/main" val="561279796"/>
              </p:ext>
            </p:extLst>
          </p:nvPr>
        </p:nvGraphicFramePr>
        <p:xfrm>
          <a:off x="952500" y="1905000"/>
          <a:ext cx="10287000" cy="3840270"/>
        </p:xfrm>
        <a:graphic>
          <a:graphicData uri="http://schemas.openxmlformats.org/drawingml/2006/table">
            <a:tbl>
              <a:tblPr>
                <a:noFill/>
                <a:tableStyleId>{614BEFF1-834A-47C4-8DA1-F00583FE2C8B}</a:tableStyleId>
              </a:tblPr>
              <a:tblGrid>
                <a:gridCol w="3429000"/>
                <a:gridCol w="3429000"/>
                <a:gridCol w="3429000"/>
              </a:tblGrid>
              <a:tr h="37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Решатель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Доступность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Платформа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/>
                        <a:t>COIN-OR </a:t>
                      </a:r>
                      <a:r>
                        <a:rPr lang="ru-RU" sz="1500" dirty="0" err="1"/>
                        <a:t>Python</a:t>
                      </a:r>
                      <a:r>
                        <a:rPr lang="ru-RU" sz="1500" dirty="0"/>
                        <a:t> MIP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 smtClean="0">
                          <a:solidFill>
                            <a:schemeClr val="dk1"/>
                          </a:solidFill>
                        </a:rPr>
                        <a:t>свободный</a:t>
                      </a:r>
                      <a:r>
                        <a:rPr lang="ru-RU" sz="1500" baseline="0" dirty="0" smtClean="0">
                          <a:solidFill>
                            <a:schemeClr val="dk1"/>
                          </a:solidFill>
                        </a:rPr>
                        <a:t> доступ</a:t>
                      </a:r>
                      <a:endParaRPr lang="en-US" sz="1500" dirty="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chemeClr val="dk1"/>
                          </a:solidFill>
                        </a:rPr>
                        <a:t>Linux, Windows, </a:t>
                      </a:r>
                      <a:r>
                        <a:rPr lang="en-US" sz="1500" dirty="0" err="1" smtClean="0">
                          <a:solidFill>
                            <a:schemeClr val="dk1"/>
                          </a:solidFill>
                        </a:rPr>
                        <a:t>MacOS</a:t>
                      </a:r>
                      <a:endParaRPr lang="en-US" sz="15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GLPK (GNU Linear Programming Kit)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свободный доступ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dk1"/>
                          </a:solidFill>
                        </a:rPr>
                        <a:t>Linux, Windows, </a:t>
                      </a:r>
                      <a:r>
                        <a:rPr lang="en-US" sz="1500" dirty="0" err="1" smtClean="0">
                          <a:solidFill>
                            <a:schemeClr val="dk1"/>
                          </a:solidFill>
                        </a:rPr>
                        <a:t>MacOS</a:t>
                      </a:r>
                      <a:endParaRPr lang="en-US" sz="1500" dirty="0" smtClean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SCIP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</a:rPr>
                        <a:t>свободный доступ</a:t>
                      </a:r>
                      <a:endParaRPr sz="15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Linux, Windows, MacOS, Raspberry</a:t>
                      </a:r>
                      <a:endParaRPr sz="15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GAMS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 smtClean="0"/>
                        <a:t>есть академическая лицензия, но она не доступна для университетов РФ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Linux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Windows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MacOS</a:t>
                      </a:r>
                      <a:endParaRPr sz="15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GUROBI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500" dirty="0" smtClean="0"/>
                        <a:t>есть академическая лицензия, но она не доступна для университетов РФ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Linux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Windows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MacOS</a:t>
                      </a:r>
                      <a:endParaRPr sz="15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/>
                        <a:t>Mosek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/>
                        <a:t>коммерческий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Linux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Windows</a:t>
                      </a:r>
                      <a:r>
                        <a:rPr lang="ru-RU" sz="1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ru-RU" sz="1500" dirty="0" err="1">
                          <a:solidFill>
                            <a:schemeClr val="dk1"/>
                          </a:solidFill>
                        </a:rPr>
                        <a:t>MacOS</a:t>
                      </a:r>
                      <a:endParaRPr sz="15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Сведение исходной задачи к </a:t>
            </a:r>
            <a:r>
              <a:rPr lang="ru-RU" dirty="0" smtClean="0"/>
              <a:t>ЦЛП (1)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Google Shape;221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9416" y="1268760"/>
                <a:ext cx="10515600" cy="4896544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ru-RU" sz="2200" dirty="0" smtClean="0"/>
                  <a:t>Для представления расписания, т.е. перестановки вершин графа 𝐺 = (𝑉, 𝐸), воспользуемся подходом на основе переменных предшествования.</a:t>
                </a:r>
                <a:endParaRPr lang="ru-RU" sz="22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ru-RU" sz="2200" dirty="0"/>
              </a:p>
              <a:p>
                <a:pPr marL="0" lvl="0" indent="0" algn="ctr">
                  <a:buNone/>
                </a:pPr>
                <a:r>
                  <a:rPr lang="ru-RU" sz="2400" dirty="0" smtClean="0"/>
                  <a:t>∀</a:t>
                </a:r>
                <a:r>
                  <a:rPr lang="en-US" sz="2400" dirty="0" smtClean="0"/>
                  <a:t> </a:t>
                </a:r>
                <a:r>
                  <a:rPr lang="ru-RU" sz="2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𝑖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,𝑗 ∊ 𝑉, 𝑖 ≠ 𝑗: 𝑚</a:t>
                </a:r>
                <a:r>
                  <a:rPr lang="ru-RU" sz="22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𝑖𝑗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ar-AE" sz="22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22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ar-AE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ar-AE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если вершина 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стоит в перестановке раньше вершины 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ru-RU" sz="2200" b="0" i="0" smtClean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ru-RU" sz="22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в противном случае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ru-RU" sz="2200" dirty="0" smtClean="0"/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ru-RU" sz="2200" dirty="0" smtClean="0"/>
                  <a:t>В линейных ограничениях:</a:t>
                </a:r>
                <a:endParaRPr lang="en-US" sz="2200" dirty="0" smtClean="0"/>
              </a:p>
              <a:p>
                <a:pPr marL="0" lvl="0" indent="0" algn="ctr">
                  <a:buNone/>
                </a:pPr>
                <a:r>
                  <a:rPr lang="ru-RU" sz="2200" dirty="0" smtClean="0"/>
                  <a:t>𝑚</a:t>
                </a:r>
                <a:r>
                  <a:rPr lang="ru-RU" sz="2200" baseline="-25000" dirty="0" smtClean="0"/>
                  <a:t>𝑖𝑗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+ 𝑚</a:t>
                </a:r>
                <a:r>
                  <a:rPr lang="ru-RU" sz="2200" baseline="-25000" dirty="0"/>
                  <a:t>𝑗𝑖 </a:t>
                </a:r>
                <a:r>
                  <a:rPr lang="ru-RU" sz="2200" dirty="0"/>
                  <a:t>= 1, </a:t>
                </a:r>
                <a:r>
                  <a:rPr lang="ru-RU" sz="2200" dirty="0" smtClean="0"/>
                  <a:t>   ∀</a:t>
                </a:r>
                <a:r>
                  <a:rPr lang="ru-RU" sz="2200" dirty="0"/>
                  <a:t>𝑖,𝑗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𝑉</a:t>
                </a:r>
                <a:r>
                  <a:rPr lang="ru-RU" sz="2200" dirty="0"/>
                  <a:t>, 𝑖 ≠ 𝑗 </a:t>
                </a:r>
                <a:r>
                  <a:rPr lang="ru-RU" sz="2200" dirty="0" smtClean="0"/>
                  <a:t>(1) </a:t>
                </a:r>
                <a:endParaRPr lang="en-US" sz="2200" dirty="0" smtClean="0"/>
              </a:p>
              <a:p>
                <a:pPr marL="0" lvl="0" indent="0" algn="ctr">
                  <a:buNone/>
                </a:pPr>
                <a:r>
                  <a:rPr lang="ru-RU" sz="2200" dirty="0" smtClean="0"/>
                  <a:t>𝑚</a:t>
                </a:r>
                <a:r>
                  <a:rPr lang="ru-RU" sz="2200" baseline="-25000" dirty="0" smtClean="0"/>
                  <a:t>𝑖𝑗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= 1</a:t>
                </a:r>
                <a:r>
                  <a:rPr lang="ru-RU" sz="2200" dirty="0" smtClean="0"/>
                  <a:t>,    ∀</a:t>
                </a:r>
                <a:r>
                  <a:rPr lang="ru-RU" sz="2200" dirty="0"/>
                  <a:t>(𝑖,𝑗)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𝐸 (2)</a:t>
                </a:r>
              </a:p>
              <a:p>
                <a:pPr marL="0" lvl="0" indent="0" algn="ctr">
                  <a:buNone/>
                </a:pPr>
                <a:r>
                  <a:rPr lang="ru-RU" sz="2200" dirty="0"/>
                  <a:t>𝑚</a:t>
                </a:r>
                <a:r>
                  <a:rPr lang="ru-RU" sz="2200" baseline="-25000" dirty="0"/>
                  <a:t>𝑖𝑖</a:t>
                </a:r>
                <a:r>
                  <a:rPr lang="ru-RU" sz="2200" dirty="0"/>
                  <a:t> = 1, </a:t>
                </a:r>
                <a:r>
                  <a:rPr lang="ru-RU" sz="2200" dirty="0" smtClean="0"/>
                  <a:t>   𝑖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𝑉 (3)</a:t>
                </a:r>
              </a:p>
            </p:txBody>
          </p:sp>
        </mc:Choice>
        <mc:Fallback xmlns="">
          <p:sp>
            <p:nvSpPr>
              <p:cNvPr id="221" name="Google Shape;221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268760"/>
                <a:ext cx="10515600" cy="4896544"/>
              </a:xfrm>
              <a:prstGeom prst="rect">
                <a:avLst/>
              </a:prstGeom>
              <a:blipFill rotWithShape="1">
                <a:blip r:embed="rId3"/>
                <a:stretch>
                  <a:fillRect l="-754" t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/>
          <a:lstStyle/>
          <a:p>
            <a:pPr algn="ctr"/>
            <a:r>
              <a:rPr lang="ru-RU" dirty="0"/>
              <a:t>Сведение исходной задачи к </a:t>
            </a:r>
            <a:r>
              <a:rPr lang="ru-RU" dirty="0" smtClean="0"/>
              <a:t>ЦЛП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7408" y="1268760"/>
                <a:ext cx="10515600" cy="511256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2100" dirty="0" smtClean="0"/>
                  <a:t>Введем целочисленные </a:t>
                </a:r>
                <a:r>
                  <a:rPr lang="ru-RU" sz="2100" dirty="0"/>
                  <a:t>переменные </a:t>
                </a:r>
                <a:r>
                  <a:rPr lang="ru-RU" sz="2100" dirty="0" smtClean="0"/>
                  <a:t>𝑠</a:t>
                </a:r>
                <a:r>
                  <a:rPr lang="ru-RU" sz="2100" baseline="-25000" dirty="0" smtClean="0"/>
                  <a:t>𝑗</a:t>
                </a:r>
                <a:r>
                  <a:rPr lang="ru-RU" sz="2100" dirty="0" smtClean="0"/>
                  <a:t>,</a:t>
                </a:r>
                <a:r>
                  <a:rPr lang="en-US" sz="2100" dirty="0" smtClean="0"/>
                  <a:t> </a:t>
                </a:r>
                <a:r>
                  <a:rPr lang="ru-RU" sz="2100" dirty="0" smtClean="0"/>
                  <a:t>𝑗 </a:t>
                </a:r>
                <a:r>
                  <a:rPr lang="ru-RU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100" dirty="0" smtClean="0"/>
                  <a:t>𝑉</a:t>
                </a:r>
                <a:r>
                  <a:rPr lang="ru-RU" sz="2100" dirty="0"/>
                  <a:t>, которые задают время старта соответствующей работы 𝑗</a:t>
                </a:r>
                <a:r>
                  <a:rPr lang="ru-RU" sz="2100" dirty="0" smtClean="0"/>
                  <a:t>, </a:t>
                </a:r>
                <a:r>
                  <a:rPr lang="ru-RU" sz="2100" dirty="0"/>
                  <a:t>в нашем случае равное ее позиции в </a:t>
                </a:r>
                <a:r>
                  <a:rPr lang="ru-RU" sz="2100" dirty="0" smtClean="0"/>
                  <a:t>расписании.</a:t>
                </a:r>
                <a:r>
                  <a:rPr lang="ru-RU" sz="2200" dirty="0" smtClean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𝑠</a:t>
                </a:r>
                <a:r>
                  <a:rPr lang="ru-RU" sz="2200" baseline="-25000" dirty="0"/>
                  <a:t>𝑗</a:t>
                </a:r>
                <a:r>
                  <a:rPr lang="ru-RU" sz="2200" dirty="0"/>
                  <a:t> </a:t>
                </a:r>
                <a:r>
                  <a:rPr lang="ru-RU" sz="22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∊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baseline="-25000" smtClean="0">
                            <a:latin typeface="Cambria Math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ru-RU" sz="2200" dirty="0" smtClean="0"/>
                  <a:t>, </a:t>
                </a:r>
                <a:r>
                  <a:rPr lang="en-US" sz="2200" dirty="0" smtClean="0"/>
                  <a:t>   </a:t>
                </a:r>
                <a:r>
                  <a:rPr lang="ru-RU" sz="2200" dirty="0" smtClean="0"/>
                  <a:t>∀</a:t>
                </a:r>
                <a:r>
                  <a:rPr lang="ru-RU" sz="2200" dirty="0"/>
                  <a:t>𝑗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𝑉 (</a:t>
                </a:r>
                <a:r>
                  <a:rPr lang="en-US" sz="2200" dirty="0" smtClean="0"/>
                  <a:t>4</a:t>
                </a:r>
                <a:r>
                  <a:rPr lang="ru-RU" sz="2200" dirty="0" smtClean="0"/>
                  <a:t>) </a:t>
                </a:r>
              </a:p>
              <a:p>
                <a:pPr marL="0" indent="0" algn="ctr">
                  <a:buNone/>
                </a:pPr>
                <a:r>
                  <a:rPr lang="ru-RU" sz="2200" dirty="0" smtClean="0"/>
                  <a:t>𝑠</a:t>
                </a:r>
                <a:r>
                  <a:rPr lang="ru-RU" sz="2200" baseline="-25000" dirty="0" smtClean="0"/>
                  <a:t>𝑖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+ 1 ≤ 𝑠</a:t>
                </a:r>
                <a:r>
                  <a:rPr lang="ru-RU" sz="2200" baseline="-25000" dirty="0"/>
                  <a:t>𝑗</a:t>
                </a:r>
                <a:r>
                  <a:rPr lang="ru-RU" sz="2200" dirty="0"/>
                  <a:t> + |𝑉|(1 − 𝑚</a:t>
                </a:r>
                <a:r>
                  <a:rPr lang="ru-RU" sz="2200" baseline="-25000" dirty="0"/>
                  <a:t>𝑖𝑗</a:t>
                </a:r>
                <a:r>
                  <a:rPr lang="ru-RU" sz="2200" dirty="0"/>
                  <a:t>), </a:t>
                </a:r>
                <a:r>
                  <a:rPr lang="en-US" sz="2200" dirty="0" smtClean="0"/>
                  <a:t>   </a:t>
                </a:r>
                <a:r>
                  <a:rPr lang="ru-RU" sz="2200" dirty="0" smtClean="0"/>
                  <a:t>∀</a:t>
                </a:r>
                <a:r>
                  <a:rPr lang="ru-RU" sz="2200" dirty="0"/>
                  <a:t>𝑖,𝑗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𝑉</a:t>
                </a:r>
                <a:r>
                  <a:rPr lang="ru-RU" sz="2200" dirty="0"/>
                  <a:t>, 𝑖 &lt; 𝑗 </a:t>
                </a:r>
                <a:r>
                  <a:rPr lang="ru-RU" sz="2200" dirty="0" smtClean="0"/>
                  <a:t>(</a:t>
                </a:r>
                <a:r>
                  <a:rPr lang="en-US" sz="2200" dirty="0" smtClean="0"/>
                  <a:t>5</a:t>
                </a:r>
                <a:r>
                  <a:rPr lang="ru-RU" sz="2200" dirty="0" smtClean="0"/>
                  <a:t>) </a:t>
                </a:r>
              </a:p>
              <a:p>
                <a:pPr marL="0" indent="0" algn="ctr">
                  <a:buNone/>
                </a:pPr>
                <a:r>
                  <a:rPr lang="ru-RU" sz="2200" dirty="0" smtClean="0"/>
                  <a:t>𝑠</a:t>
                </a:r>
                <a:r>
                  <a:rPr lang="ru-RU" sz="2200" baseline="-25000" dirty="0" smtClean="0"/>
                  <a:t>𝑗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+ 1 ≤ 𝑠</a:t>
                </a:r>
                <a:r>
                  <a:rPr lang="ru-RU" sz="2200" baseline="-25000" dirty="0"/>
                  <a:t>𝑖</a:t>
                </a:r>
                <a:r>
                  <a:rPr lang="ru-RU" sz="2200" dirty="0"/>
                  <a:t> </a:t>
                </a:r>
                <a:r>
                  <a:rPr lang="ru-RU" sz="2200" dirty="0" smtClean="0"/>
                  <a:t>+ </a:t>
                </a:r>
                <a:r>
                  <a:rPr lang="ru-RU" sz="2200" dirty="0"/>
                  <a:t>|𝑉|𝑚</a:t>
                </a:r>
                <a:r>
                  <a:rPr lang="ru-RU" sz="2200" baseline="-25000" dirty="0"/>
                  <a:t>𝑖𝑗</a:t>
                </a:r>
                <a:r>
                  <a:rPr lang="ru-RU" sz="2200" dirty="0"/>
                  <a:t>, </a:t>
                </a:r>
                <a:r>
                  <a:rPr lang="en-US" sz="2200" dirty="0" smtClean="0"/>
                  <a:t>   </a:t>
                </a:r>
                <a:r>
                  <a:rPr lang="ru-RU" sz="2200" dirty="0" smtClean="0"/>
                  <a:t>∀</a:t>
                </a:r>
                <a:r>
                  <a:rPr lang="ru-RU" sz="2200" dirty="0"/>
                  <a:t>𝑖,𝑗 </a:t>
                </a:r>
                <a:r>
                  <a:rPr lang="ru-RU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∊ </a:t>
                </a:r>
                <a:r>
                  <a:rPr lang="ru-RU" sz="2200" dirty="0" smtClean="0"/>
                  <a:t>𝑉</a:t>
                </a:r>
                <a:r>
                  <a:rPr lang="ru-RU" sz="2200" dirty="0"/>
                  <a:t>, 𝑖 &lt; 𝑗 </a:t>
                </a:r>
                <a:r>
                  <a:rPr lang="ru-RU" sz="2200" dirty="0" smtClean="0"/>
                  <a:t>(</a:t>
                </a:r>
                <a:r>
                  <a:rPr lang="en-US" sz="2200" dirty="0" smtClean="0"/>
                  <a:t>6</a:t>
                </a:r>
                <a:r>
                  <a:rPr lang="ru-RU" sz="2200" dirty="0" smtClean="0"/>
                  <a:t>)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268760"/>
                <a:ext cx="10515600" cy="5112568"/>
              </a:xfrm>
              <a:blipFill rotWithShape="1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10515600" cy="903635"/>
          </a:xfrm>
        </p:spPr>
        <p:txBody>
          <a:bodyPr/>
          <a:lstStyle/>
          <a:p>
            <a:pPr algn="ctr"/>
            <a:r>
              <a:rPr lang="ru-RU" dirty="0"/>
              <a:t>Сведение исходной задачи к </a:t>
            </a:r>
            <a:r>
              <a:rPr lang="ru-RU" dirty="0" smtClean="0"/>
              <a:t>ЦЛП (3)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408" y="1268760"/>
            <a:ext cx="10515600" cy="46805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200" dirty="0" smtClean="0"/>
              <a:t>Обозначим </a:t>
            </a:r>
            <a:r>
              <a:rPr lang="ru-RU" sz="2200" dirty="0"/>
              <a:t>через </a:t>
            </a:r>
            <a:r>
              <a:rPr lang="ru-RU" sz="2200" dirty="0" smtClean="0"/>
              <a:t>𝑃</a:t>
            </a:r>
            <a:r>
              <a:rPr lang="ru-RU" sz="2200" baseline="-25000" dirty="0" smtClean="0"/>
              <a:t>𝑘</a:t>
            </a:r>
            <a:r>
              <a:rPr lang="ru-RU" sz="2200" dirty="0"/>
              <a:t>, 𝑘 ∈ 𝑉, </a:t>
            </a:r>
            <a:r>
              <a:rPr lang="ru-RU" sz="2200" dirty="0" smtClean="0"/>
              <a:t>объем </a:t>
            </a:r>
            <a:r>
              <a:rPr lang="ru-RU" sz="2200" dirty="0"/>
              <a:t>памяти, который требуется </a:t>
            </a:r>
            <a:r>
              <a:rPr lang="ru-RU" sz="2200" dirty="0" smtClean="0"/>
              <a:t>во время выполнении </a:t>
            </a:r>
            <a:r>
              <a:rPr lang="ru-RU" sz="2200" dirty="0"/>
              <a:t>работы 𝑘</a:t>
            </a:r>
            <a:r>
              <a:rPr lang="ru-RU" sz="2200" dirty="0" smtClean="0"/>
              <a:t>. Введем переменную 𝐹 и ограничения для нее: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400" dirty="0" smtClean="0"/>
              <a:t>𝐹 ≥ </a:t>
            </a:r>
            <a:r>
              <a:rPr lang="ru-RU" sz="2400" dirty="0"/>
              <a:t>𝑃</a:t>
            </a:r>
            <a:r>
              <a:rPr lang="ru-RU" sz="2400" baseline="-25000" dirty="0" smtClean="0"/>
              <a:t>𝑘</a:t>
            </a:r>
            <a:r>
              <a:rPr lang="ru-RU" sz="2400" dirty="0" smtClean="0"/>
              <a:t>, ∀𝑘 ∈ 𝑉 (7)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 smtClean="0"/>
              <a:t>С учетом </a:t>
            </a:r>
            <a:r>
              <a:rPr lang="ru-RU" sz="2200" dirty="0"/>
              <a:t>этих ограничений, исходная задача сводится к минимизации целевой функции, равной переменной </a:t>
            </a:r>
            <a:r>
              <a:rPr lang="ru-RU" sz="2200" dirty="0" smtClean="0"/>
              <a:t>𝐹: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400" dirty="0" smtClean="0"/>
              <a:t>𝑚𝑖𝑛 𝐹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600" dirty="0"/>
              <a:t>о</a:t>
            </a:r>
            <a:r>
              <a:rPr lang="ru-RU" sz="1600" dirty="0" smtClean="0"/>
              <a:t>граничения (1)-(7)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700</Words>
  <Application>Microsoft Office PowerPoint</Application>
  <PresentationFormat>Произвольный</PresentationFormat>
  <Paragraphs>146</Paragraphs>
  <Slides>18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Тема Office</vt:lpstr>
      <vt:lpstr>Построение однопроцессорного расписания с минимизацией пикового использования ресурса при помощи линейного программирования</vt:lpstr>
      <vt:lpstr>   Граф работ                Расписание работ</vt:lpstr>
      <vt:lpstr>Постановка задачи</vt:lpstr>
      <vt:lpstr>Цель работы </vt:lpstr>
      <vt:lpstr>Существующие методы решения</vt:lpstr>
      <vt:lpstr>Решатели задач ЦЛП</vt:lpstr>
      <vt:lpstr>Сведение исходной задачи к ЦЛП (1)</vt:lpstr>
      <vt:lpstr>Сведение исходной задачи к ЦЛП (2)</vt:lpstr>
      <vt:lpstr>Сведение исходной задачи к ЦЛП (3)</vt:lpstr>
      <vt:lpstr>Проверка на графах с известным оптимумом</vt:lpstr>
      <vt:lpstr>Анализ масштабируемости</vt:lpstr>
      <vt:lpstr>Проверка на графах с известным оптимумом</vt:lpstr>
      <vt:lpstr>Анализ масштабируемости</vt:lpstr>
      <vt:lpstr>Проверка на графах с известным оптимумом</vt:lpstr>
      <vt:lpstr>Анализ масштабируемости</vt:lpstr>
      <vt:lpstr>Треугольный граф</vt:lpstr>
      <vt:lpstr>Анализ масштабируемости</vt:lpstr>
      <vt:lpstr>Планы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однопроцессорного расписания с минимизацией пикового использования ресурса при помощи линейного программирования</dc:title>
  <dc:creator>Алина</dc:creator>
  <cp:lastModifiedBy>Алина</cp:lastModifiedBy>
  <cp:revision>37</cp:revision>
  <dcterms:modified xsi:type="dcterms:W3CDTF">2024-03-06T10:21:47Z</dcterms:modified>
</cp:coreProperties>
</file>