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60" r:id="rId2"/>
    <p:sldId id="293" r:id="rId3"/>
    <p:sldId id="263" r:id="rId4"/>
    <p:sldId id="264" r:id="rId5"/>
    <p:sldId id="292" r:id="rId6"/>
    <p:sldId id="257" r:id="rId7"/>
    <p:sldId id="258" r:id="rId8"/>
    <p:sldId id="259" r:id="rId9"/>
    <p:sldId id="262" r:id="rId10"/>
    <p:sldId id="267" r:id="rId11"/>
    <p:sldId id="268" r:id="rId12"/>
    <p:sldId id="284" r:id="rId13"/>
    <p:sldId id="294" r:id="rId14"/>
    <p:sldId id="280" r:id="rId15"/>
    <p:sldId id="295" r:id="rId16"/>
    <p:sldId id="296" r:id="rId17"/>
    <p:sldId id="272" r:id="rId18"/>
    <p:sldId id="269" r:id="rId19"/>
    <p:sldId id="271" r:id="rId20"/>
    <p:sldId id="281" r:id="rId21"/>
    <p:sldId id="285" r:id="rId22"/>
    <p:sldId id="286" r:id="rId23"/>
    <p:sldId id="287" r:id="rId24"/>
    <p:sldId id="288" r:id="rId25"/>
    <p:sldId id="289" r:id="rId26"/>
    <p:sldId id="290" r:id="rId27"/>
    <p:sldId id="291" r:id="rId28"/>
    <p:sldId id="297" r:id="rId29"/>
    <p:sldId id="298" r:id="rId30"/>
    <p:sldId id="299" r:id="rId31"/>
    <p:sldId id="300"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04" autoAdjust="0"/>
  </p:normalViewPr>
  <p:slideViewPr>
    <p:cSldViewPr snapToGrid="0">
      <p:cViewPr varScale="1">
        <p:scale>
          <a:sx n="104" d="100"/>
          <a:sy n="104" d="100"/>
        </p:scale>
        <p:origin x="192"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A3374-0883-4CAC-8539-5EC09F3B1ED0}" type="datetimeFigureOut">
              <a:rPr lang="ru-RU" smtClean="0"/>
              <a:t>29.05.2024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C4EA1-396B-46E9-B186-275D52E6389F}" type="slidenum">
              <a:rPr lang="ru-RU" smtClean="0"/>
              <a:t>‹#›</a:t>
            </a:fld>
            <a:endParaRPr lang="ru-RU"/>
          </a:p>
        </p:txBody>
      </p:sp>
    </p:spTree>
    <p:extLst>
      <p:ext uri="{BB962C8B-B14F-4D97-AF65-F5344CB8AC3E}">
        <p14:creationId xmlns:p14="http://schemas.microsoft.com/office/powerpoint/2010/main" val="393725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3</a:t>
            </a:fld>
            <a:endParaRPr lang="ru-RU"/>
          </a:p>
        </p:txBody>
      </p:sp>
    </p:spTree>
    <p:extLst>
      <p:ext uri="{BB962C8B-B14F-4D97-AF65-F5344CB8AC3E}">
        <p14:creationId xmlns:p14="http://schemas.microsoft.com/office/powerpoint/2010/main" val="3351256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4DFD-B749-7039-71D7-F983190AF80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24FEC8-C90B-37DD-3E75-7BCD3EC9AFC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9CF2B4-CCCC-64CB-9600-44A3BA1FE05D}"/>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5BB132BD-34E0-670C-416E-C9B4899B8427}"/>
              </a:ext>
            </a:extLst>
          </p:cNvPr>
          <p:cNvSpPr>
            <a:spLocks noGrp="1"/>
          </p:cNvSpPr>
          <p:nvPr>
            <p:ph type="sldNum" sz="quarter" idx="10"/>
          </p:nvPr>
        </p:nvSpPr>
        <p:spPr/>
        <p:txBody>
          <a:bodyPr/>
          <a:lstStyle/>
          <a:p>
            <a:fld id="{72CC4EA1-396B-46E9-B186-275D52E6389F}" type="slidenum">
              <a:rPr lang="ru-RU" smtClean="0"/>
              <a:t>14</a:t>
            </a:fld>
            <a:endParaRPr lang="ru-RU"/>
          </a:p>
        </p:txBody>
      </p:sp>
    </p:spTree>
    <p:extLst>
      <p:ext uri="{BB962C8B-B14F-4D97-AF65-F5344CB8AC3E}">
        <p14:creationId xmlns:p14="http://schemas.microsoft.com/office/powerpoint/2010/main" val="1956393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4DFD-B749-7039-71D7-F983190AF80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24FEC8-C90B-37DD-3E75-7BCD3EC9AFC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9CF2B4-CCCC-64CB-9600-44A3BA1FE05D}"/>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5BB132BD-34E0-670C-416E-C9B4899B8427}"/>
              </a:ext>
            </a:extLst>
          </p:cNvPr>
          <p:cNvSpPr>
            <a:spLocks noGrp="1"/>
          </p:cNvSpPr>
          <p:nvPr>
            <p:ph type="sldNum" sz="quarter" idx="10"/>
          </p:nvPr>
        </p:nvSpPr>
        <p:spPr/>
        <p:txBody>
          <a:bodyPr/>
          <a:lstStyle/>
          <a:p>
            <a:fld id="{72CC4EA1-396B-46E9-B186-275D52E6389F}" type="slidenum">
              <a:rPr lang="ru-RU" smtClean="0"/>
              <a:t>15</a:t>
            </a:fld>
            <a:endParaRPr lang="ru-RU"/>
          </a:p>
        </p:txBody>
      </p:sp>
    </p:spTree>
    <p:extLst>
      <p:ext uri="{BB962C8B-B14F-4D97-AF65-F5344CB8AC3E}">
        <p14:creationId xmlns:p14="http://schemas.microsoft.com/office/powerpoint/2010/main" val="382386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4DFD-B749-7039-71D7-F983190AF80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24FEC8-C90B-37DD-3E75-7BCD3EC9AFC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9CF2B4-CCCC-64CB-9600-44A3BA1FE05D}"/>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5BB132BD-34E0-670C-416E-C9B4899B8427}"/>
              </a:ext>
            </a:extLst>
          </p:cNvPr>
          <p:cNvSpPr>
            <a:spLocks noGrp="1"/>
          </p:cNvSpPr>
          <p:nvPr>
            <p:ph type="sldNum" sz="quarter" idx="10"/>
          </p:nvPr>
        </p:nvSpPr>
        <p:spPr/>
        <p:txBody>
          <a:bodyPr/>
          <a:lstStyle/>
          <a:p>
            <a:fld id="{72CC4EA1-396B-46E9-B186-275D52E6389F}" type="slidenum">
              <a:rPr lang="ru-RU" smtClean="0"/>
              <a:t>16</a:t>
            </a:fld>
            <a:endParaRPr lang="ru-RU"/>
          </a:p>
        </p:txBody>
      </p:sp>
    </p:spTree>
    <p:extLst>
      <p:ext uri="{BB962C8B-B14F-4D97-AF65-F5344CB8AC3E}">
        <p14:creationId xmlns:p14="http://schemas.microsoft.com/office/powerpoint/2010/main" val="4169044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17</a:t>
            </a:fld>
            <a:endParaRPr lang="ru-RU"/>
          </a:p>
        </p:txBody>
      </p:sp>
    </p:spTree>
    <p:extLst>
      <p:ext uri="{BB962C8B-B14F-4D97-AF65-F5344CB8AC3E}">
        <p14:creationId xmlns:p14="http://schemas.microsoft.com/office/powerpoint/2010/main" val="289507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18</a:t>
            </a:fld>
            <a:endParaRPr lang="ru-RU"/>
          </a:p>
        </p:txBody>
      </p:sp>
    </p:spTree>
    <p:extLst>
      <p:ext uri="{BB962C8B-B14F-4D97-AF65-F5344CB8AC3E}">
        <p14:creationId xmlns:p14="http://schemas.microsoft.com/office/powerpoint/2010/main" val="366764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21</a:t>
            </a:fld>
            <a:endParaRPr lang="ru-RU"/>
          </a:p>
        </p:txBody>
      </p:sp>
    </p:spTree>
    <p:extLst>
      <p:ext uri="{BB962C8B-B14F-4D97-AF65-F5344CB8AC3E}">
        <p14:creationId xmlns:p14="http://schemas.microsoft.com/office/powerpoint/2010/main" val="57383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22</a:t>
            </a:fld>
            <a:endParaRPr lang="ru-RU"/>
          </a:p>
        </p:txBody>
      </p:sp>
    </p:spTree>
    <p:extLst>
      <p:ext uri="{BB962C8B-B14F-4D97-AF65-F5344CB8AC3E}">
        <p14:creationId xmlns:p14="http://schemas.microsoft.com/office/powerpoint/2010/main" val="3101181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23</a:t>
            </a:fld>
            <a:endParaRPr lang="ru-RU"/>
          </a:p>
        </p:txBody>
      </p:sp>
    </p:spTree>
    <p:extLst>
      <p:ext uri="{BB962C8B-B14F-4D97-AF65-F5344CB8AC3E}">
        <p14:creationId xmlns:p14="http://schemas.microsoft.com/office/powerpoint/2010/main" val="3096805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24</a:t>
            </a:fld>
            <a:endParaRPr lang="ru-RU"/>
          </a:p>
        </p:txBody>
      </p:sp>
    </p:spTree>
    <p:extLst>
      <p:ext uri="{BB962C8B-B14F-4D97-AF65-F5344CB8AC3E}">
        <p14:creationId xmlns:p14="http://schemas.microsoft.com/office/powerpoint/2010/main" val="2768407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25</a:t>
            </a:fld>
            <a:endParaRPr lang="ru-RU"/>
          </a:p>
        </p:txBody>
      </p:sp>
    </p:spTree>
    <p:extLst>
      <p:ext uri="{BB962C8B-B14F-4D97-AF65-F5344CB8AC3E}">
        <p14:creationId xmlns:p14="http://schemas.microsoft.com/office/powerpoint/2010/main" val="395918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4</a:t>
            </a:fld>
            <a:endParaRPr lang="ru-RU"/>
          </a:p>
        </p:txBody>
      </p:sp>
    </p:spTree>
    <p:extLst>
      <p:ext uri="{BB962C8B-B14F-4D97-AF65-F5344CB8AC3E}">
        <p14:creationId xmlns:p14="http://schemas.microsoft.com/office/powerpoint/2010/main" val="411301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26</a:t>
            </a:fld>
            <a:endParaRPr lang="ru-RU"/>
          </a:p>
        </p:txBody>
      </p:sp>
    </p:spTree>
    <p:extLst>
      <p:ext uri="{BB962C8B-B14F-4D97-AF65-F5344CB8AC3E}">
        <p14:creationId xmlns:p14="http://schemas.microsoft.com/office/powerpoint/2010/main" val="4174959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27</a:t>
            </a:fld>
            <a:endParaRPr lang="ru-RU"/>
          </a:p>
        </p:txBody>
      </p:sp>
    </p:spTree>
    <p:extLst>
      <p:ext uri="{BB962C8B-B14F-4D97-AF65-F5344CB8AC3E}">
        <p14:creationId xmlns:p14="http://schemas.microsoft.com/office/powerpoint/2010/main" val="2124587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4DFD-B749-7039-71D7-F983190AF80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24FEC8-C90B-37DD-3E75-7BCD3EC9AFC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9CF2B4-CCCC-64CB-9600-44A3BA1FE05D}"/>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5BB132BD-34E0-670C-416E-C9B4899B8427}"/>
              </a:ext>
            </a:extLst>
          </p:cNvPr>
          <p:cNvSpPr>
            <a:spLocks noGrp="1"/>
          </p:cNvSpPr>
          <p:nvPr>
            <p:ph type="sldNum" sz="quarter" idx="10"/>
          </p:nvPr>
        </p:nvSpPr>
        <p:spPr/>
        <p:txBody>
          <a:bodyPr/>
          <a:lstStyle/>
          <a:p>
            <a:fld id="{72CC4EA1-396B-46E9-B186-275D52E6389F}" type="slidenum">
              <a:rPr lang="ru-RU" smtClean="0"/>
              <a:t>28</a:t>
            </a:fld>
            <a:endParaRPr lang="ru-RU"/>
          </a:p>
        </p:txBody>
      </p:sp>
    </p:spTree>
    <p:extLst>
      <p:ext uri="{BB962C8B-B14F-4D97-AF65-F5344CB8AC3E}">
        <p14:creationId xmlns:p14="http://schemas.microsoft.com/office/powerpoint/2010/main" val="4211782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4DFD-B749-7039-71D7-F983190AF80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24FEC8-C90B-37DD-3E75-7BCD3EC9AFC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9CF2B4-CCCC-64CB-9600-44A3BA1FE05D}"/>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5BB132BD-34E0-670C-416E-C9B4899B8427}"/>
              </a:ext>
            </a:extLst>
          </p:cNvPr>
          <p:cNvSpPr>
            <a:spLocks noGrp="1"/>
          </p:cNvSpPr>
          <p:nvPr>
            <p:ph type="sldNum" sz="quarter" idx="10"/>
          </p:nvPr>
        </p:nvSpPr>
        <p:spPr/>
        <p:txBody>
          <a:bodyPr/>
          <a:lstStyle/>
          <a:p>
            <a:fld id="{72CC4EA1-396B-46E9-B186-275D52E6389F}" type="slidenum">
              <a:rPr lang="ru-RU" smtClean="0"/>
              <a:t>29</a:t>
            </a:fld>
            <a:endParaRPr lang="ru-RU"/>
          </a:p>
        </p:txBody>
      </p:sp>
    </p:spTree>
    <p:extLst>
      <p:ext uri="{BB962C8B-B14F-4D97-AF65-F5344CB8AC3E}">
        <p14:creationId xmlns:p14="http://schemas.microsoft.com/office/powerpoint/2010/main" val="447343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4DFD-B749-7039-71D7-F983190AF80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24FEC8-C90B-37DD-3E75-7BCD3EC9AFC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9CF2B4-CCCC-64CB-9600-44A3BA1FE05D}"/>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5BB132BD-34E0-670C-416E-C9B4899B8427}"/>
              </a:ext>
            </a:extLst>
          </p:cNvPr>
          <p:cNvSpPr>
            <a:spLocks noGrp="1"/>
          </p:cNvSpPr>
          <p:nvPr>
            <p:ph type="sldNum" sz="quarter" idx="10"/>
          </p:nvPr>
        </p:nvSpPr>
        <p:spPr/>
        <p:txBody>
          <a:bodyPr/>
          <a:lstStyle/>
          <a:p>
            <a:fld id="{72CC4EA1-396B-46E9-B186-275D52E6389F}" type="slidenum">
              <a:rPr lang="ru-RU" smtClean="0"/>
              <a:t>30</a:t>
            </a:fld>
            <a:endParaRPr lang="ru-RU"/>
          </a:p>
        </p:txBody>
      </p:sp>
    </p:spTree>
    <p:extLst>
      <p:ext uri="{BB962C8B-B14F-4D97-AF65-F5344CB8AC3E}">
        <p14:creationId xmlns:p14="http://schemas.microsoft.com/office/powerpoint/2010/main" val="3259761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4DFD-B749-7039-71D7-F983190AF80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24FEC8-C90B-37DD-3E75-7BCD3EC9AFC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9CF2B4-CCCC-64CB-9600-44A3BA1FE05D}"/>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5BB132BD-34E0-670C-416E-C9B4899B8427}"/>
              </a:ext>
            </a:extLst>
          </p:cNvPr>
          <p:cNvSpPr>
            <a:spLocks noGrp="1"/>
          </p:cNvSpPr>
          <p:nvPr>
            <p:ph type="sldNum" sz="quarter" idx="10"/>
          </p:nvPr>
        </p:nvSpPr>
        <p:spPr/>
        <p:txBody>
          <a:bodyPr/>
          <a:lstStyle/>
          <a:p>
            <a:fld id="{72CC4EA1-396B-46E9-B186-275D52E6389F}" type="slidenum">
              <a:rPr lang="ru-RU" smtClean="0"/>
              <a:t>31</a:t>
            </a:fld>
            <a:endParaRPr lang="ru-RU"/>
          </a:p>
        </p:txBody>
      </p:sp>
    </p:spTree>
    <p:extLst>
      <p:ext uri="{BB962C8B-B14F-4D97-AF65-F5344CB8AC3E}">
        <p14:creationId xmlns:p14="http://schemas.microsoft.com/office/powerpoint/2010/main" val="180880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E41DB-7E80-DCE8-BF03-67900C13F02D}"/>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FF17EC83-6FE6-1901-C36C-2BDE4F44D078}"/>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9097FAC2-CD8B-BF92-97B3-5393E81F7FCA}"/>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E179D38E-DAC5-F3B1-AD08-671033FA5369}"/>
              </a:ext>
            </a:extLst>
          </p:cNvPr>
          <p:cNvSpPr>
            <a:spLocks noGrp="1"/>
          </p:cNvSpPr>
          <p:nvPr>
            <p:ph type="sldNum" sz="quarter" idx="10"/>
          </p:nvPr>
        </p:nvSpPr>
        <p:spPr/>
        <p:txBody>
          <a:bodyPr/>
          <a:lstStyle/>
          <a:p>
            <a:fld id="{72CC4EA1-396B-46E9-B186-275D52E6389F}" type="slidenum">
              <a:rPr lang="ru-RU" smtClean="0"/>
              <a:t>5</a:t>
            </a:fld>
            <a:endParaRPr lang="ru-RU"/>
          </a:p>
        </p:txBody>
      </p:sp>
    </p:spTree>
    <p:extLst>
      <p:ext uri="{BB962C8B-B14F-4D97-AF65-F5344CB8AC3E}">
        <p14:creationId xmlns:p14="http://schemas.microsoft.com/office/powerpoint/2010/main" val="1450274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8</a:t>
            </a:fld>
            <a:endParaRPr lang="ru-RU"/>
          </a:p>
        </p:txBody>
      </p:sp>
    </p:spTree>
    <p:extLst>
      <p:ext uri="{BB962C8B-B14F-4D97-AF65-F5344CB8AC3E}">
        <p14:creationId xmlns:p14="http://schemas.microsoft.com/office/powerpoint/2010/main" val="100016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9</a:t>
            </a:fld>
            <a:endParaRPr lang="ru-RU"/>
          </a:p>
        </p:txBody>
      </p:sp>
    </p:spTree>
    <p:extLst>
      <p:ext uri="{BB962C8B-B14F-4D97-AF65-F5344CB8AC3E}">
        <p14:creationId xmlns:p14="http://schemas.microsoft.com/office/powerpoint/2010/main" val="35259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10</a:t>
            </a:fld>
            <a:endParaRPr lang="ru-RU"/>
          </a:p>
        </p:txBody>
      </p:sp>
    </p:spTree>
    <p:extLst>
      <p:ext uri="{BB962C8B-B14F-4D97-AF65-F5344CB8AC3E}">
        <p14:creationId xmlns:p14="http://schemas.microsoft.com/office/powerpoint/2010/main" val="279330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11</a:t>
            </a:fld>
            <a:endParaRPr lang="ru-RU"/>
          </a:p>
        </p:txBody>
      </p:sp>
    </p:spTree>
    <p:extLst>
      <p:ext uri="{BB962C8B-B14F-4D97-AF65-F5344CB8AC3E}">
        <p14:creationId xmlns:p14="http://schemas.microsoft.com/office/powerpoint/2010/main" val="1953506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12</a:t>
            </a:fld>
            <a:endParaRPr lang="ru-RU"/>
          </a:p>
        </p:txBody>
      </p:sp>
    </p:spTree>
    <p:extLst>
      <p:ext uri="{BB962C8B-B14F-4D97-AF65-F5344CB8AC3E}">
        <p14:creationId xmlns:p14="http://schemas.microsoft.com/office/powerpoint/2010/main" val="1677375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2CC4EA1-396B-46E9-B186-275D52E6389F}" type="slidenum">
              <a:rPr lang="ru-RU" smtClean="0"/>
              <a:t>13</a:t>
            </a:fld>
            <a:endParaRPr lang="ru-RU"/>
          </a:p>
        </p:txBody>
      </p:sp>
    </p:spTree>
    <p:extLst>
      <p:ext uri="{BB962C8B-B14F-4D97-AF65-F5344CB8AC3E}">
        <p14:creationId xmlns:p14="http://schemas.microsoft.com/office/powerpoint/2010/main" val="472592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alphaModFix amt="22000"/>
            <a:lum/>
          </a:blip>
          <a:srcRect/>
          <a:stretch>
            <a:fillRect l="-9000" r="-9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b="1" i="0" baseline="0">
                <a:latin typeface="Calibri" panose="020F0502020204030204" pitchFamily="34" charset="0"/>
              </a:defRPr>
            </a:lvl1pPr>
          </a:lstStyle>
          <a:p>
            <a:r>
              <a:rPr lang="ru-RU" dirty="0"/>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r">
              <a:lnSpc>
                <a:spcPct val="100000"/>
              </a:lnSpc>
              <a:spcBef>
                <a:spcPts val="0"/>
              </a:spcBef>
              <a:spcAft>
                <a:spcPts val="600"/>
              </a:spcAft>
              <a:buNone/>
              <a:defRPr sz="240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p>
        </p:txBody>
      </p:sp>
      <p:sp>
        <p:nvSpPr>
          <p:cNvPr id="4" name="Дата 3"/>
          <p:cNvSpPr>
            <a:spLocks noGrp="1"/>
          </p:cNvSpPr>
          <p:nvPr>
            <p:ph type="dt" sz="half" idx="10"/>
          </p:nvPr>
        </p:nvSpPr>
        <p:spPr/>
        <p:txBody>
          <a:bodyPr/>
          <a:lstStyle/>
          <a:p>
            <a:fld id="{0206A6D4-8755-4FA4-B005-7CAD0587E4B7}" type="datetime1">
              <a:rPr lang="ru-RU" smtClean="0"/>
              <a:t>29.05.2024</a:t>
            </a:fld>
            <a:endParaRPr lang="ru-RU"/>
          </a:p>
        </p:txBody>
      </p:sp>
      <p:sp>
        <p:nvSpPr>
          <p:cNvPr id="5" name="Нижний колонтитул 4"/>
          <p:cNvSpPr>
            <a:spLocks noGrp="1"/>
          </p:cNvSpPr>
          <p:nvPr>
            <p:ph type="ftr" sz="quarter" idx="11"/>
          </p:nvPr>
        </p:nvSpPr>
        <p:spPr/>
        <p:txBody>
          <a:bodyPr/>
          <a:lstStyle/>
          <a:p>
            <a:r>
              <a:rPr lang="ru-RU"/>
              <a:t>Бахмуров А.Г.</a:t>
            </a:r>
          </a:p>
        </p:txBody>
      </p:sp>
      <p:sp>
        <p:nvSpPr>
          <p:cNvPr id="6" name="Номер слайда 5"/>
          <p:cNvSpPr>
            <a:spLocks noGrp="1"/>
          </p:cNvSpPr>
          <p:nvPr>
            <p:ph type="sldNum" sz="quarter" idx="12"/>
          </p:nvPr>
        </p:nvSpPr>
        <p:spPr/>
        <p:txBody>
          <a:bodyPr/>
          <a:lstStyle/>
          <a:p>
            <a:fld id="{4E25F5DE-0339-4589-9859-9B8A9FE1E66F}" type="slidenum">
              <a:rPr lang="ru-RU" smtClean="0"/>
              <a:t>‹#›</a:t>
            </a:fld>
            <a:endParaRPr lang="ru-RU"/>
          </a:p>
        </p:txBody>
      </p:sp>
      <p:pic>
        <p:nvPicPr>
          <p:cNvPr id="7" name="Рисунок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58036" y="205808"/>
            <a:ext cx="1433964" cy="1389842"/>
          </a:xfrm>
          <a:prstGeom prst="rect">
            <a:avLst/>
          </a:prstGeom>
        </p:spPr>
      </p:pic>
    </p:spTree>
    <p:extLst>
      <p:ext uri="{BB962C8B-B14F-4D97-AF65-F5344CB8AC3E}">
        <p14:creationId xmlns:p14="http://schemas.microsoft.com/office/powerpoint/2010/main" val="279911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6EC0D23-D784-4D9B-ABE9-3CEAF7E1BAC6}" type="datetime1">
              <a:rPr lang="ru-RU" smtClean="0"/>
              <a:t>29.05.2024</a:t>
            </a:fld>
            <a:endParaRPr lang="ru-RU"/>
          </a:p>
        </p:txBody>
      </p:sp>
      <p:sp>
        <p:nvSpPr>
          <p:cNvPr id="5" name="Нижний колонтитул 4"/>
          <p:cNvSpPr>
            <a:spLocks noGrp="1"/>
          </p:cNvSpPr>
          <p:nvPr>
            <p:ph type="ftr" sz="quarter" idx="11"/>
          </p:nvPr>
        </p:nvSpPr>
        <p:spPr/>
        <p:txBody>
          <a:bodyPr/>
          <a:lstStyle/>
          <a:p>
            <a:r>
              <a:rPr lang="ru-RU"/>
              <a:t>Бахмуров А.Г.</a:t>
            </a:r>
          </a:p>
        </p:txBody>
      </p:sp>
      <p:sp>
        <p:nvSpPr>
          <p:cNvPr id="6" name="Номер слайда 5"/>
          <p:cNvSpPr>
            <a:spLocks noGrp="1"/>
          </p:cNvSpPr>
          <p:nvPr>
            <p:ph type="sldNum" sz="quarter" idx="12"/>
          </p:nvPr>
        </p:nvSpPr>
        <p:spPr/>
        <p:txBody>
          <a:bodyPr/>
          <a:lstStyle/>
          <a:p>
            <a:fld id="{4E25F5DE-0339-4589-9859-9B8A9FE1E66F}" type="slidenum">
              <a:rPr lang="ru-RU" smtClean="0"/>
              <a:t>‹#›</a:t>
            </a:fld>
            <a:endParaRPr lang="ru-RU"/>
          </a:p>
        </p:txBody>
      </p:sp>
    </p:spTree>
    <p:extLst>
      <p:ext uri="{BB962C8B-B14F-4D97-AF65-F5344CB8AC3E}">
        <p14:creationId xmlns:p14="http://schemas.microsoft.com/office/powerpoint/2010/main" val="320822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C92EB2A-603F-41B0-9F92-90958AC0A3B1}" type="datetime1">
              <a:rPr lang="ru-RU" smtClean="0"/>
              <a:t>29.05.2024</a:t>
            </a:fld>
            <a:endParaRPr lang="ru-RU"/>
          </a:p>
        </p:txBody>
      </p:sp>
      <p:sp>
        <p:nvSpPr>
          <p:cNvPr id="5" name="Нижний колонтитул 4"/>
          <p:cNvSpPr>
            <a:spLocks noGrp="1"/>
          </p:cNvSpPr>
          <p:nvPr>
            <p:ph type="ftr" sz="quarter" idx="11"/>
          </p:nvPr>
        </p:nvSpPr>
        <p:spPr/>
        <p:txBody>
          <a:bodyPr/>
          <a:lstStyle/>
          <a:p>
            <a:r>
              <a:rPr lang="ru-RU"/>
              <a:t>Бахмуров А.Г.</a:t>
            </a:r>
          </a:p>
        </p:txBody>
      </p:sp>
      <p:sp>
        <p:nvSpPr>
          <p:cNvPr id="6" name="Номер слайда 5"/>
          <p:cNvSpPr>
            <a:spLocks noGrp="1"/>
          </p:cNvSpPr>
          <p:nvPr>
            <p:ph type="sldNum" sz="quarter" idx="12"/>
          </p:nvPr>
        </p:nvSpPr>
        <p:spPr/>
        <p:txBody>
          <a:bodyPr/>
          <a:lstStyle/>
          <a:p>
            <a:fld id="{4E25F5DE-0339-4589-9859-9B8A9FE1E66F}" type="slidenum">
              <a:rPr lang="ru-RU" smtClean="0"/>
              <a:t>‹#›</a:t>
            </a:fld>
            <a:endParaRPr lang="ru-RU"/>
          </a:p>
        </p:txBody>
      </p:sp>
    </p:spTree>
    <p:extLst>
      <p:ext uri="{BB962C8B-B14F-4D97-AF65-F5344CB8AC3E}">
        <p14:creationId xmlns:p14="http://schemas.microsoft.com/office/powerpoint/2010/main" val="282921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noChangeAspect="1"/>
          </p:cNvSpPr>
          <p:nvPr>
            <p:ph type="title"/>
          </p:nvPr>
        </p:nvSpPr>
        <p:spPr>
          <a:xfrm>
            <a:off x="0" y="0"/>
            <a:ext cx="12192000" cy="1347537"/>
          </a:xfrm>
          <a:noFill/>
        </p:spPr>
        <p:txBody>
          <a:bodyPr/>
          <a:lstStyle>
            <a:lvl1pPr>
              <a:defRPr b="1" i="0" baseline="0">
                <a:solidFill>
                  <a:schemeClr val="bg1"/>
                </a:solidFill>
                <a:latin typeface="Calibri" panose="020F0502020204030204" pitchFamily="34" charset="0"/>
              </a:defRPr>
            </a:lvl1pPr>
          </a:lstStyle>
          <a:p>
            <a:r>
              <a:rPr lang="ru-RU" dirty="0"/>
              <a:t>Образец заголовка</a:t>
            </a:r>
          </a:p>
        </p:txBody>
      </p:sp>
      <p:sp>
        <p:nvSpPr>
          <p:cNvPr id="3" name="Объект 2"/>
          <p:cNvSpPr>
            <a:spLocks noGrp="1"/>
          </p:cNvSpPr>
          <p:nvPr>
            <p:ph idx="1"/>
          </p:nvPr>
        </p:nvSpPr>
        <p:spPr/>
        <p:txBody>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lvl1pPr>
              <a:defRPr baseline="0">
                <a:solidFill>
                  <a:schemeClr val="bg2">
                    <a:lumMod val="90000"/>
                  </a:schemeClr>
                </a:solidFill>
              </a:defRPr>
            </a:lvl1pPr>
          </a:lstStyle>
          <a:p>
            <a:fld id="{43D76680-A56A-4B7C-8148-A66E5E005990}" type="datetime1">
              <a:rPr lang="ru-RU" smtClean="0"/>
              <a:t>29.05.2024</a:t>
            </a:fld>
            <a:endParaRPr lang="ru-RU" dirty="0"/>
          </a:p>
        </p:txBody>
      </p:sp>
      <p:sp>
        <p:nvSpPr>
          <p:cNvPr id="5" name="Нижний колонтитул 4"/>
          <p:cNvSpPr>
            <a:spLocks noGrp="1"/>
          </p:cNvSpPr>
          <p:nvPr>
            <p:ph type="ftr" sz="quarter" idx="11"/>
          </p:nvPr>
        </p:nvSpPr>
        <p:spPr/>
        <p:txBody>
          <a:bodyPr/>
          <a:lstStyle>
            <a:lvl1pPr>
              <a:defRPr baseline="0">
                <a:solidFill>
                  <a:schemeClr val="bg2">
                    <a:lumMod val="90000"/>
                  </a:schemeClr>
                </a:solidFill>
              </a:defRPr>
            </a:lvl1pPr>
          </a:lstStyle>
          <a:p>
            <a:r>
              <a:rPr lang="ru-RU"/>
              <a:t>Бахмуров А.Г.</a:t>
            </a:r>
            <a:endParaRPr lang="ru-RU" dirty="0"/>
          </a:p>
        </p:txBody>
      </p:sp>
      <p:sp>
        <p:nvSpPr>
          <p:cNvPr id="6" name="Номер слайда 5"/>
          <p:cNvSpPr>
            <a:spLocks noGrp="1"/>
          </p:cNvSpPr>
          <p:nvPr>
            <p:ph type="sldNum" sz="quarter" idx="12"/>
          </p:nvPr>
        </p:nvSpPr>
        <p:spPr/>
        <p:txBody>
          <a:bodyPr/>
          <a:lstStyle>
            <a:lvl1pPr>
              <a:defRPr baseline="0">
                <a:solidFill>
                  <a:schemeClr val="bg2">
                    <a:lumMod val="90000"/>
                  </a:schemeClr>
                </a:solidFill>
              </a:defRPr>
            </a:lvl1pPr>
          </a:lstStyle>
          <a:p>
            <a:fld id="{4E25F5DE-0339-4589-9859-9B8A9FE1E66F}" type="slidenum">
              <a:rPr lang="ru-RU" smtClean="0"/>
              <a:pPr/>
              <a:t>‹#›</a:t>
            </a:fld>
            <a:endParaRPr lang="ru-RU" dirty="0"/>
          </a:p>
        </p:txBody>
      </p:sp>
      <p:pic>
        <p:nvPicPr>
          <p:cNvPr id="7" name="Рисунок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8065" y="77001"/>
            <a:ext cx="1231423" cy="1193533"/>
          </a:xfrm>
          <a:prstGeom prst="rect">
            <a:avLst/>
          </a:prstGeom>
        </p:spPr>
      </p:pic>
      <p:cxnSp>
        <p:nvCxnSpPr>
          <p:cNvPr id="9" name="Прямая соединительная линия 8"/>
          <p:cNvCxnSpPr/>
          <p:nvPr userDrawn="1"/>
        </p:nvCxnSpPr>
        <p:spPr>
          <a:xfrm>
            <a:off x="0" y="1347537"/>
            <a:ext cx="832585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87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C56F3F3-4391-4302-A7DF-EAFE36AD9CFE}" type="datetime1">
              <a:rPr lang="ru-RU" smtClean="0"/>
              <a:t>29.05.2024</a:t>
            </a:fld>
            <a:endParaRPr lang="ru-RU"/>
          </a:p>
        </p:txBody>
      </p:sp>
      <p:sp>
        <p:nvSpPr>
          <p:cNvPr id="5" name="Нижний колонтитул 4"/>
          <p:cNvSpPr>
            <a:spLocks noGrp="1"/>
          </p:cNvSpPr>
          <p:nvPr>
            <p:ph type="ftr" sz="quarter" idx="11"/>
          </p:nvPr>
        </p:nvSpPr>
        <p:spPr/>
        <p:txBody>
          <a:bodyPr/>
          <a:lstStyle/>
          <a:p>
            <a:r>
              <a:rPr lang="ru-RU"/>
              <a:t>Бахмуров А.Г.</a:t>
            </a:r>
          </a:p>
        </p:txBody>
      </p:sp>
      <p:sp>
        <p:nvSpPr>
          <p:cNvPr id="6" name="Номер слайда 5"/>
          <p:cNvSpPr>
            <a:spLocks noGrp="1"/>
          </p:cNvSpPr>
          <p:nvPr>
            <p:ph type="sldNum" sz="quarter" idx="12"/>
          </p:nvPr>
        </p:nvSpPr>
        <p:spPr/>
        <p:txBody>
          <a:bodyPr/>
          <a:lstStyle/>
          <a:p>
            <a:fld id="{4E25F5DE-0339-4589-9859-9B8A9FE1E66F}" type="slidenum">
              <a:rPr lang="ru-RU" smtClean="0"/>
              <a:t>‹#›</a:t>
            </a:fld>
            <a:endParaRPr lang="ru-RU"/>
          </a:p>
        </p:txBody>
      </p:sp>
      <p:pic>
        <p:nvPicPr>
          <p:cNvPr id="7" name="Рисунок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8065" y="77001"/>
            <a:ext cx="1231423" cy="1193533"/>
          </a:xfrm>
          <a:prstGeom prst="rect">
            <a:avLst/>
          </a:prstGeom>
        </p:spPr>
      </p:pic>
    </p:spTree>
    <p:extLst>
      <p:ext uri="{BB962C8B-B14F-4D97-AF65-F5344CB8AC3E}">
        <p14:creationId xmlns:p14="http://schemas.microsoft.com/office/powerpoint/2010/main" val="364934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3" name="Объект 2"/>
          <p:cNvSpPr>
            <a:spLocks noGrp="1"/>
          </p:cNvSpPr>
          <p:nvPr>
            <p:ph sz="half" idx="1"/>
          </p:nvPr>
        </p:nvSpPr>
        <p:spPr>
          <a:xfrm>
            <a:off x="838200" y="1825625"/>
            <a:ext cx="5181600" cy="4351338"/>
          </a:xfrm>
        </p:spPr>
        <p:txBody>
          <a:bodyPr/>
          <a:lstStyle>
            <a:lvl1pPr>
              <a:defRPr baseline="0">
                <a:solidFill>
                  <a:schemeClr val="bg1"/>
                </a:solidFill>
                <a:latin typeface="Calibri" panose="020F0502020204030204" pitchFamily="34" charset="0"/>
              </a:defRPr>
            </a:lvl1pPr>
            <a:lvl2pPr>
              <a:defRPr baseline="0">
                <a:solidFill>
                  <a:schemeClr val="bg1"/>
                </a:solidFill>
                <a:latin typeface="Calibri" panose="020F0502020204030204" pitchFamily="34" charset="0"/>
              </a:defRPr>
            </a:lvl2pPr>
            <a:lvl3pPr>
              <a:defRPr baseline="0">
                <a:solidFill>
                  <a:schemeClr val="bg1"/>
                </a:solidFill>
                <a:latin typeface="Calibri" panose="020F0502020204030204" pitchFamily="34" charset="0"/>
              </a:defRPr>
            </a:lvl3pPr>
            <a:lvl4pPr>
              <a:defRPr baseline="0">
                <a:solidFill>
                  <a:schemeClr val="bg1"/>
                </a:solidFill>
                <a:latin typeface="Calibri" panose="020F0502020204030204" pitchFamily="34" charset="0"/>
              </a:defRPr>
            </a:lvl4pPr>
            <a:lvl5pPr>
              <a:defRPr baseline="0">
                <a:solidFill>
                  <a:schemeClr val="bg1"/>
                </a:solidFill>
                <a:latin typeface="Calibri" panose="020F050202020403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6172200" y="1825625"/>
            <a:ext cx="5181600" cy="4351338"/>
          </a:xfrm>
        </p:spPr>
        <p:txBody>
          <a:bodyPr/>
          <a:lstStyle>
            <a:lvl1pPr>
              <a:defRPr baseline="0">
                <a:solidFill>
                  <a:schemeClr val="bg1"/>
                </a:solidFill>
                <a:latin typeface="Calibri" panose="020F0502020204030204" pitchFamily="34" charset="0"/>
              </a:defRPr>
            </a:lvl1pPr>
            <a:lvl2pPr>
              <a:defRPr baseline="0">
                <a:solidFill>
                  <a:schemeClr val="bg1"/>
                </a:solidFill>
                <a:latin typeface="Calibri" panose="020F0502020204030204" pitchFamily="34" charset="0"/>
              </a:defRPr>
            </a:lvl2pPr>
            <a:lvl3pPr>
              <a:defRPr baseline="0">
                <a:solidFill>
                  <a:schemeClr val="bg1"/>
                </a:solidFill>
                <a:latin typeface="Calibri" panose="020F0502020204030204" pitchFamily="34" charset="0"/>
              </a:defRPr>
            </a:lvl3pPr>
            <a:lvl4pPr>
              <a:defRPr baseline="0">
                <a:solidFill>
                  <a:schemeClr val="bg1"/>
                </a:solidFill>
                <a:latin typeface="Calibri" panose="020F0502020204030204" pitchFamily="34" charset="0"/>
              </a:defRPr>
            </a:lvl4pPr>
            <a:lvl5pPr>
              <a:defRPr baseline="0">
                <a:solidFill>
                  <a:schemeClr val="bg1"/>
                </a:solidFill>
                <a:latin typeface="Calibri" panose="020F050202020403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p:txBody>
          <a:bodyPr/>
          <a:lstStyle/>
          <a:p>
            <a:fld id="{31E6A454-A0D4-4D19-BCFD-E16EC206A8D8}" type="datetime1">
              <a:rPr lang="ru-RU" smtClean="0"/>
              <a:t>29.05.2024</a:t>
            </a:fld>
            <a:endParaRPr lang="ru-RU"/>
          </a:p>
        </p:txBody>
      </p:sp>
      <p:sp>
        <p:nvSpPr>
          <p:cNvPr id="6" name="Нижний колонтитул 5"/>
          <p:cNvSpPr>
            <a:spLocks noGrp="1"/>
          </p:cNvSpPr>
          <p:nvPr>
            <p:ph type="ftr" sz="quarter" idx="11"/>
          </p:nvPr>
        </p:nvSpPr>
        <p:spPr/>
        <p:txBody>
          <a:bodyPr/>
          <a:lstStyle/>
          <a:p>
            <a:r>
              <a:rPr lang="ru-RU"/>
              <a:t>Бахмуров А.Г.</a:t>
            </a:r>
          </a:p>
        </p:txBody>
      </p:sp>
      <p:sp>
        <p:nvSpPr>
          <p:cNvPr id="7" name="Номер слайда 6"/>
          <p:cNvSpPr>
            <a:spLocks noGrp="1"/>
          </p:cNvSpPr>
          <p:nvPr>
            <p:ph type="sldNum" sz="quarter" idx="12"/>
          </p:nvPr>
        </p:nvSpPr>
        <p:spPr/>
        <p:txBody>
          <a:bodyPr/>
          <a:lstStyle/>
          <a:p>
            <a:fld id="{4E25F5DE-0339-4589-9859-9B8A9FE1E66F}" type="slidenum">
              <a:rPr lang="ru-RU" smtClean="0"/>
              <a:t>‹#›</a:t>
            </a:fld>
            <a:endParaRPr lang="ru-RU"/>
          </a:p>
        </p:txBody>
      </p:sp>
      <p:pic>
        <p:nvPicPr>
          <p:cNvPr id="8" name="Рисунок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8065" y="77001"/>
            <a:ext cx="1231423" cy="1193533"/>
          </a:xfrm>
          <a:prstGeom prst="rect">
            <a:avLst/>
          </a:prstGeom>
        </p:spPr>
      </p:pic>
      <p:sp>
        <p:nvSpPr>
          <p:cNvPr id="9" name="Заголовок 1"/>
          <p:cNvSpPr>
            <a:spLocks noGrp="1" noChangeAspect="1"/>
          </p:cNvSpPr>
          <p:nvPr>
            <p:ph type="title"/>
          </p:nvPr>
        </p:nvSpPr>
        <p:spPr>
          <a:xfrm>
            <a:off x="0" y="0"/>
            <a:ext cx="12192000" cy="1347537"/>
          </a:xfrm>
          <a:noFill/>
        </p:spPr>
        <p:txBody>
          <a:bodyPr/>
          <a:lstStyle>
            <a:lvl1pPr>
              <a:defRPr b="1" i="0" baseline="0">
                <a:solidFill>
                  <a:schemeClr val="bg1"/>
                </a:solidFill>
                <a:latin typeface="Calibri" panose="020F0502020204030204" pitchFamily="34" charset="0"/>
              </a:defRPr>
            </a:lvl1pPr>
          </a:lstStyle>
          <a:p>
            <a:r>
              <a:rPr lang="ru-RU" dirty="0"/>
              <a:t>Образец заголовка</a:t>
            </a:r>
          </a:p>
        </p:txBody>
      </p:sp>
      <p:cxnSp>
        <p:nvCxnSpPr>
          <p:cNvPr id="10" name="Прямая соединительная линия 9"/>
          <p:cNvCxnSpPr/>
          <p:nvPr userDrawn="1"/>
        </p:nvCxnSpPr>
        <p:spPr>
          <a:xfrm>
            <a:off x="0" y="1347537"/>
            <a:ext cx="832585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74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57C8B3E-D1B3-47DA-BC42-370B7F21E161}" type="datetime1">
              <a:rPr lang="ru-RU" smtClean="0"/>
              <a:t>29.05.2024</a:t>
            </a:fld>
            <a:endParaRPr lang="ru-RU"/>
          </a:p>
        </p:txBody>
      </p:sp>
      <p:sp>
        <p:nvSpPr>
          <p:cNvPr id="8" name="Нижний колонтитул 7"/>
          <p:cNvSpPr>
            <a:spLocks noGrp="1"/>
          </p:cNvSpPr>
          <p:nvPr>
            <p:ph type="ftr" sz="quarter" idx="11"/>
          </p:nvPr>
        </p:nvSpPr>
        <p:spPr/>
        <p:txBody>
          <a:bodyPr/>
          <a:lstStyle/>
          <a:p>
            <a:r>
              <a:rPr lang="ru-RU"/>
              <a:t>Бахмуров А.Г.</a:t>
            </a:r>
          </a:p>
        </p:txBody>
      </p:sp>
      <p:sp>
        <p:nvSpPr>
          <p:cNvPr id="9" name="Номер слайда 8"/>
          <p:cNvSpPr>
            <a:spLocks noGrp="1"/>
          </p:cNvSpPr>
          <p:nvPr>
            <p:ph type="sldNum" sz="quarter" idx="12"/>
          </p:nvPr>
        </p:nvSpPr>
        <p:spPr/>
        <p:txBody>
          <a:bodyPr/>
          <a:lstStyle/>
          <a:p>
            <a:fld id="{4E25F5DE-0339-4589-9859-9B8A9FE1E66F}" type="slidenum">
              <a:rPr lang="ru-RU" smtClean="0"/>
              <a:t>‹#›</a:t>
            </a:fld>
            <a:endParaRPr lang="ru-RU"/>
          </a:p>
        </p:txBody>
      </p:sp>
    </p:spTree>
    <p:extLst>
      <p:ext uri="{BB962C8B-B14F-4D97-AF65-F5344CB8AC3E}">
        <p14:creationId xmlns:p14="http://schemas.microsoft.com/office/powerpoint/2010/main" val="326448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3E2EDA1-1DCC-477F-A675-8486E39A5BD3}" type="datetime1">
              <a:rPr lang="ru-RU" smtClean="0"/>
              <a:t>29.05.2024</a:t>
            </a:fld>
            <a:endParaRPr lang="ru-RU"/>
          </a:p>
        </p:txBody>
      </p:sp>
      <p:sp>
        <p:nvSpPr>
          <p:cNvPr id="4" name="Нижний колонтитул 3"/>
          <p:cNvSpPr>
            <a:spLocks noGrp="1"/>
          </p:cNvSpPr>
          <p:nvPr>
            <p:ph type="ftr" sz="quarter" idx="11"/>
          </p:nvPr>
        </p:nvSpPr>
        <p:spPr/>
        <p:txBody>
          <a:bodyPr/>
          <a:lstStyle/>
          <a:p>
            <a:r>
              <a:rPr lang="ru-RU"/>
              <a:t>Бахмуров А.Г.</a:t>
            </a:r>
          </a:p>
        </p:txBody>
      </p:sp>
      <p:sp>
        <p:nvSpPr>
          <p:cNvPr id="5" name="Номер слайда 4"/>
          <p:cNvSpPr>
            <a:spLocks noGrp="1"/>
          </p:cNvSpPr>
          <p:nvPr>
            <p:ph type="sldNum" sz="quarter" idx="12"/>
          </p:nvPr>
        </p:nvSpPr>
        <p:spPr/>
        <p:txBody>
          <a:bodyPr/>
          <a:lstStyle/>
          <a:p>
            <a:fld id="{4E25F5DE-0339-4589-9859-9B8A9FE1E66F}" type="slidenum">
              <a:rPr lang="ru-RU" smtClean="0"/>
              <a:t>‹#›</a:t>
            </a:fld>
            <a:endParaRPr lang="ru-RU"/>
          </a:p>
        </p:txBody>
      </p:sp>
    </p:spTree>
    <p:extLst>
      <p:ext uri="{BB962C8B-B14F-4D97-AF65-F5344CB8AC3E}">
        <p14:creationId xmlns:p14="http://schemas.microsoft.com/office/powerpoint/2010/main" val="372296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58B3C8-30C9-4EEA-B7D2-E9BEDE1BE12E}" type="datetime1">
              <a:rPr lang="ru-RU" smtClean="0"/>
              <a:t>29.05.2024</a:t>
            </a:fld>
            <a:endParaRPr lang="ru-RU"/>
          </a:p>
        </p:txBody>
      </p:sp>
      <p:sp>
        <p:nvSpPr>
          <p:cNvPr id="3" name="Нижний колонтитул 2"/>
          <p:cNvSpPr>
            <a:spLocks noGrp="1"/>
          </p:cNvSpPr>
          <p:nvPr>
            <p:ph type="ftr" sz="quarter" idx="11"/>
          </p:nvPr>
        </p:nvSpPr>
        <p:spPr/>
        <p:txBody>
          <a:bodyPr/>
          <a:lstStyle/>
          <a:p>
            <a:r>
              <a:rPr lang="ru-RU"/>
              <a:t>Бахмуров А.Г.</a:t>
            </a:r>
          </a:p>
        </p:txBody>
      </p:sp>
      <p:sp>
        <p:nvSpPr>
          <p:cNvPr id="4" name="Номер слайда 3"/>
          <p:cNvSpPr>
            <a:spLocks noGrp="1"/>
          </p:cNvSpPr>
          <p:nvPr>
            <p:ph type="sldNum" sz="quarter" idx="12"/>
          </p:nvPr>
        </p:nvSpPr>
        <p:spPr/>
        <p:txBody>
          <a:bodyPr/>
          <a:lstStyle/>
          <a:p>
            <a:fld id="{4E25F5DE-0339-4589-9859-9B8A9FE1E66F}" type="slidenum">
              <a:rPr lang="ru-RU" smtClean="0"/>
              <a:t>‹#›</a:t>
            </a:fld>
            <a:endParaRPr lang="ru-RU"/>
          </a:p>
        </p:txBody>
      </p:sp>
    </p:spTree>
    <p:extLst>
      <p:ext uri="{BB962C8B-B14F-4D97-AF65-F5344CB8AC3E}">
        <p14:creationId xmlns:p14="http://schemas.microsoft.com/office/powerpoint/2010/main" val="139868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134E9B7D-E53C-41C5-B768-85B5A5F9B9E6}" type="datetime1">
              <a:rPr lang="ru-RU" smtClean="0"/>
              <a:t>29.05.2024</a:t>
            </a:fld>
            <a:endParaRPr lang="ru-RU"/>
          </a:p>
        </p:txBody>
      </p:sp>
      <p:sp>
        <p:nvSpPr>
          <p:cNvPr id="6" name="Нижний колонтитул 5"/>
          <p:cNvSpPr>
            <a:spLocks noGrp="1"/>
          </p:cNvSpPr>
          <p:nvPr>
            <p:ph type="ftr" sz="quarter" idx="11"/>
          </p:nvPr>
        </p:nvSpPr>
        <p:spPr/>
        <p:txBody>
          <a:bodyPr/>
          <a:lstStyle/>
          <a:p>
            <a:r>
              <a:rPr lang="ru-RU"/>
              <a:t>Бахмуров А.Г.</a:t>
            </a:r>
          </a:p>
        </p:txBody>
      </p:sp>
      <p:sp>
        <p:nvSpPr>
          <p:cNvPr id="7" name="Номер слайда 6"/>
          <p:cNvSpPr>
            <a:spLocks noGrp="1"/>
          </p:cNvSpPr>
          <p:nvPr>
            <p:ph type="sldNum" sz="quarter" idx="12"/>
          </p:nvPr>
        </p:nvSpPr>
        <p:spPr/>
        <p:txBody>
          <a:bodyPr/>
          <a:lstStyle/>
          <a:p>
            <a:fld id="{4E25F5DE-0339-4589-9859-9B8A9FE1E66F}" type="slidenum">
              <a:rPr lang="ru-RU" smtClean="0"/>
              <a:t>‹#›</a:t>
            </a:fld>
            <a:endParaRPr lang="ru-RU"/>
          </a:p>
        </p:txBody>
      </p:sp>
    </p:spTree>
    <p:extLst>
      <p:ext uri="{BB962C8B-B14F-4D97-AF65-F5344CB8AC3E}">
        <p14:creationId xmlns:p14="http://schemas.microsoft.com/office/powerpoint/2010/main" val="21832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1473A23-FBA0-4EE9-994B-C4C24286DF2F}" type="datetime1">
              <a:rPr lang="ru-RU" smtClean="0"/>
              <a:t>29.05.2024</a:t>
            </a:fld>
            <a:endParaRPr lang="ru-RU"/>
          </a:p>
        </p:txBody>
      </p:sp>
      <p:sp>
        <p:nvSpPr>
          <p:cNvPr id="6" name="Нижний колонтитул 5"/>
          <p:cNvSpPr>
            <a:spLocks noGrp="1"/>
          </p:cNvSpPr>
          <p:nvPr>
            <p:ph type="ftr" sz="quarter" idx="11"/>
          </p:nvPr>
        </p:nvSpPr>
        <p:spPr/>
        <p:txBody>
          <a:bodyPr/>
          <a:lstStyle/>
          <a:p>
            <a:r>
              <a:rPr lang="ru-RU"/>
              <a:t>Бахмуров А.Г.</a:t>
            </a:r>
          </a:p>
        </p:txBody>
      </p:sp>
      <p:sp>
        <p:nvSpPr>
          <p:cNvPr id="7" name="Номер слайда 6"/>
          <p:cNvSpPr>
            <a:spLocks noGrp="1"/>
          </p:cNvSpPr>
          <p:nvPr>
            <p:ph type="sldNum" sz="quarter" idx="12"/>
          </p:nvPr>
        </p:nvSpPr>
        <p:spPr/>
        <p:txBody>
          <a:bodyPr/>
          <a:lstStyle/>
          <a:p>
            <a:fld id="{4E25F5DE-0339-4589-9859-9B8A9FE1E66F}" type="slidenum">
              <a:rPr lang="ru-RU" smtClean="0"/>
              <a:t>‹#›</a:t>
            </a:fld>
            <a:endParaRPr lang="ru-RU"/>
          </a:p>
        </p:txBody>
      </p:sp>
    </p:spTree>
    <p:extLst>
      <p:ext uri="{BB962C8B-B14F-4D97-AF65-F5344CB8AC3E}">
        <p14:creationId xmlns:p14="http://schemas.microsoft.com/office/powerpoint/2010/main" val="183998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06C7A-E6A9-4FCE-9F5F-E480850BDEA3}" type="datetime1">
              <a:rPr lang="ru-RU" smtClean="0"/>
              <a:t>29.05.2024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a:t>Бахмуров А.Г.</a:t>
            </a: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5F5DE-0339-4589-9859-9B8A9FE1E66F}" type="slidenum">
              <a:rPr lang="ru-RU" smtClean="0"/>
              <a:t>‹#›</a:t>
            </a:fld>
            <a:endParaRPr lang="ru-RU"/>
          </a:p>
        </p:txBody>
      </p:sp>
    </p:spTree>
    <p:extLst>
      <p:ext uri="{BB962C8B-B14F-4D97-AF65-F5344CB8AC3E}">
        <p14:creationId xmlns:p14="http://schemas.microsoft.com/office/powerpoint/2010/main" val="243064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56211" y="440574"/>
            <a:ext cx="10798379" cy="2063549"/>
          </a:xfrm>
        </p:spPr>
        <p:txBody>
          <a:bodyPr>
            <a:normAutofit/>
          </a:bodyPr>
          <a:lstStyle/>
          <a:p>
            <a:r>
              <a:rPr lang="ru-RU" sz="4400" spc="-1" dirty="0">
                <a:solidFill>
                  <a:srgbClr val="000000"/>
                </a:solidFill>
                <a:latin typeface="+mn-lt"/>
              </a:rPr>
              <a:t>Построение списочных расписаний с минимизацией энергопотребления в автономных системах</a:t>
            </a:r>
            <a:endParaRPr lang="ru-RU" sz="4400" dirty="0">
              <a:latin typeface="+mn-lt"/>
            </a:endParaRPr>
          </a:p>
        </p:txBody>
      </p:sp>
      <p:sp>
        <p:nvSpPr>
          <p:cNvPr id="3" name="Подзаголовок 2"/>
          <p:cNvSpPr>
            <a:spLocks noGrp="1"/>
          </p:cNvSpPr>
          <p:nvPr>
            <p:ph type="subTitle" idx="1"/>
          </p:nvPr>
        </p:nvSpPr>
        <p:spPr>
          <a:xfrm>
            <a:off x="290945" y="3732415"/>
            <a:ext cx="11621193" cy="2327562"/>
          </a:xfrm>
        </p:spPr>
        <p:txBody>
          <a:bodyPr>
            <a:noAutofit/>
          </a:bodyPr>
          <a:lstStyle/>
          <a:p>
            <a:pPr algn="ctr">
              <a:lnSpc>
                <a:spcPct val="90000"/>
              </a:lnSpc>
              <a:spcBef>
                <a:spcPts val="1001"/>
              </a:spcBef>
              <a:tabLst>
                <a:tab pos="0" algn="l"/>
              </a:tabLst>
            </a:pPr>
            <a:r>
              <a:rPr lang="ru-RU" sz="1800" b="1" spc="-1" dirty="0">
                <a:solidFill>
                  <a:srgbClr val="000000"/>
                </a:solidFill>
              </a:rPr>
              <a:t>Докладчик</a:t>
            </a:r>
            <a:r>
              <a:rPr lang="en-US" sz="1800" b="1" spc="-1" dirty="0">
                <a:solidFill>
                  <a:srgbClr val="000000"/>
                </a:solidFill>
              </a:rPr>
              <a:t>:</a:t>
            </a:r>
            <a:r>
              <a:rPr lang="ru-RU" sz="1800" b="1" spc="-1" dirty="0">
                <a:solidFill>
                  <a:srgbClr val="000000"/>
                </a:solidFill>
              </a:rPr>
              <a:t> Осотов Степан, студент 3 курса</a:t>
            </a:r>
            <a:endParaRPr lang="en-US" sz="1800" b="1" spc="-1" dirty="0">
              <a:solidFill>
                <a:srgbClr val="000000"/>
              </a:solidFill>
            </a:endParaRPr>
          </a:p>
          <a:p>
            <a:pPr algn="ctr">
              <a:lnSpc>
                <a:spcPct val="90000"/>
              </a:lnSpc>
              <a:spcBef>
                <a:spcPts val="1001"/>
              </a:spcBef>
              <a:tabLst>
                <a:tab pos="0" algn="l"/>
              </a:tabLst>
            </a:pPr>
            <a:r>
              <a:rPr lang="ru-RU" sz="1800" b="1" spc="-1" dirty="0">
                <a:solidFill>
                  <a:srgbClr val="000000"/>
                </a:solidFill>
              </a:rPr>
              <a:t>Научный руководитель</a:t>
            </a:r>
            <a:r>
              <a:rPr lang="en-US" sz="1800" b="1" spc="-1" dirty="0">
                <a:solidFill>
                  <a:srgbClr val="000000"/>
                </a:solidFill>
              </a:rPr>
              <a:t>:</a:t>
            </a:r>
            <a:r>
              <a:rPr lang="ru-RU" sz="1800" b="1" spc="-1" dirty="0">
                <a:solidFill>
                  <a:srgbClr val="000000"/>
                </a:solidFill>
              </a:rPr>
              <a:t> к.т.н., </a:t>
            </a:r>
            <a:r>
              <a:rPr lang="ru-RU" sz="1800" b="1" spc="-1" dirty="0" smtClean="0">
                <a:solidFill>
                  <a:srgbClr val="000000"/>
                </a:solidFill>
              </a:rPr>
              <a:t>доцент</a:t>
            </a:r>
            <a:r>
              <a:rPr lang="ru-RU" sz="1800" b="1" spc="-1" dirty="0" smtClean="0">
                <a:solidFill>
                  <a:srgbClr val="000000"/>
                </a:solidFill>
              </a:rPr>
              <a:t> </a:t>
            </a:r>
            <a:r>
              <a:rPr lang="ru-RU" sz="1800" b="1" spc="-1" dirty="0">
                <a:solidFill>
                  <a:srgbClr val="000000"/>
                </a:solidFill>
              </a:rPr>
              <a:t>Костенко Валерий </a:t>
            </a:r>
            <a:r>
              <a:rPr lang="ru-RU" sz="1800" b="1" spc="-1" dirty="0" smtClean="0">
                <a:solidFill>
                  <a:srgbClr val="000000"/>
                </a:solidFill>
              </a:rPr>
              <a:t>Алексеевич</a:t>
            </a:r>
          </a:p>
          <a:p>
            <a:pPr algn="ctr">
              <a:lnSpc>
                <a:spcPct val="90000"/>
              </a:lnSpc>
              <a:spcBef>
                <a:spcPts val="1001"/>
              </a:spcBef>
              <a:tabLst>
                <a:tab pos="0" algn="l"/>
              </a:tabLst>
            </a:pPr>
            <a:r>
              <a:rPr lang="ru-RU" sz="1800" b="1" spc="-1" dirty="0" smtClean="0">
                <a:solidFill>
                  <a:srgbClr val="000000"/>
                </a:solidFill>
              </a:rPr>
              <a:t>Научный консультант</a:t>
            </a:r>
            <a:r>
              <a:rPr lang="en-US" sz="1800" b="1" spc="-1" dirty="0" smtClean="0">
                <a:solidFill>
                  <a:srgbClr val="000000"/>
                </a:solidFill>
              </a:rPr>
              <a:t>:</a:t>
            </a:r>
            <a:r>
              <a:rPr lang="ru-RU" sz="1800" b="1" spc="-1" dirty="0" smtClean="0">
                <a:solidFill>
                  <a:srgbClr val="000000"/>
                </a:solidFill>
              </a:rPr>
              <a:t> к.ф.-м.н., </a:t>
            </a:r>
            <a:r>
              <a:rPr lang="ru-RU" sz="1800" b="1" spc="-1" dirty="0" err="1" smtClean="0">
                <a:solidFill>
                  <a:srgbClr val="000000"/>
                </a:solidFill>
              </a:rPr>
              <a:t>с.н.с</a:t>
            </a:r>
            <a:r>
              <a:rPr lang="ru-RU" sz="1800" b="1" spc="-1" dirty="0" smtClean="0">
                <a:solidFill>
                  <a:srgbClr val="000000"/>
                </a:solidFill>
              </a:rPr>
              <a:t>. Балашов Василий Викторович</a:t>
            </a:r>
          </a:p>
          <a:p>
            <a:pPr algn="ctr">
              <a:lnSpc>
                <a:spcPct val="90000"/>
              </a:lnSpc>
              <a:spcBef>
                <a:spcPts val="1001"/>
              </a:spcBef>
              <a:tabLst>
                <a:tab pos="0" algn="l"/>
              </a:tabLst>
            </a:pPr>
            <a:endParaRPr lang="en-US" sz="1800" spc="-1" dirty="0">
              <a:solidFill>
                <a:srgbClr val="000000"/>
              </a:solidFill>
            </a:endParaRPr>
          </a:p>
          <a:p>
            <a:pPr>
              <a:lnSpc>
                <a:spcPct val="90000"/>
              </a:lnSpc>
              <a:spcBef>
                <a:spcPts val="1001"/>
              </a:spcBef>
              <a:tabLst>
                <a:tab pos="0" algn="l"/>
              </a:tabLst>
            </a:pPr>
            <a:r>
              <a:rPr lang="ru-RU" sz="1800" b="1" spc="-1" dirty="0">
                <a:solidFill>
                  <a:srgbClr val="000000"/>
                </a:solidFill>
              </a:rPr>
              <a:t>МГУ им М.В. Ломоносова </a:t>
            </a:r>
            <a:endParaRPr lang="en-US" sz="1800" b="1" spc="-1" dirty="0">
              <a:solidFill>
                <a:srgbClr val="000000"/>
              </a:solidFill>
            </a:endParaRPr>
          </a:p>
          <a:p>
            <a:pPr>
              <a:lnSpc>
                <a:spcPct val="90000"/>
              </a:lnSpc>
              <a:spcBef>
                <a:spcPts val="1001"/>
              </a:spcBef>
              <a:tabLst>
                <a:tab pos="0" algn="l"/>
              </a:tabLst>
            </a:pPr>
            <a:r>
              <a:rPr lang="ru-RU" sz="1800" b="1" spc="-1" dirty="0">
                <a:solidFill>
                  <a:srgbClr val="000000"/>
                </a:solidFill>
              </a:rPr>
              <a:t>Факультет ВМК, кафедра АСВК</a:t>
            </a:r>
            <a:endParaRPr lang="en-US" sz="1800" b="1" spc="-1" dirty="0">
              <a:solidFill>
                <a:srgbClr val="000000"/>
              </a:solidFill>
            </a:endParaRPr>
          </a:p>
          <a:p>
            <a:pPr algn="ctr">
              <a:lnSpc>
                <a:spcPct val="90000"/>
              </a:lnSpc>
              <a:spcBef>
                <a:spcPts val="1001"/>
              </a:spcBef>
              <a:tabLst>
                <a:tab pos="0" algn="l"/>
              </a:tabLst>
            </a:pPr>
            <a:endParaRPr lang="ru-RU" sz="1800" spc="-1" dirty="0">
              <a:solidFill>
                <a:srgbClr val="000000"/>
              </a:solidFill>
            </a:endParaRPr>
          </a:p>
          <a:p>
            <a:pPr algn="ctr">
              <a:lnSpc>
                <a:spcPct val="90000"/>
              </a:lnSpc>
              <a:spcBef>
                <a:spcPts val="1001"/>
              </a:spcBef>
              <a:tabLst>
                <a:tab pos="0" algn="l"/>
              </a:tabLst>
            </a:pPr>
            <a:r>
              <a:rPr lang="ru-RU" sz="1800" b="1" spc="-1" dirty="0">
                <a:solidFill>
                  <a:srgbClr val="000000"/>
                </a:solidFill>
              </a:rPr>
              <a:t>Москва 2024</a:t>
            </a:r>
            <a:endParaRPr lang="en-US" sz="1800" b="1" spc="-1" dirty="0">
              <a:solidFill>
                <a:srgbClr val="000000"/>
              </a:solidFill>
            </a:endParaRPr>
          </a:p>
        </p:txBody>
      </p:sp>
    </p:spTree>
    <p:extLst>
      <p:ext uri="{BB962C8B-B14F-4D97-AF65-F5344CB8AC3E}">
        <p14:creationId xmlns:p14="http://schemas.microsoft.com/office/powerpoint/2010/main" val="1989165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Формальная постановка задачи</a:t>
            </a: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36884" y="1623060"/>
                <a:ext cx="11016916" cy="4733290"/>
              </a:xfrm>
            </p:spPr>
            <p:txBody>
              <a:bodyPr>
                <a:normAutofit lnSpcReduction="10000"/>
              </a:bodyPr>
              <a:lstStyle/>
              <a:p>
                <a:pPr marL="0" indent="0">
                  <a:lnSpc>
                    <a:spcPct val="100000"/>
                  </a:lnSpc>
                  <a:buNone/>
                </a:pPr>
                <a:r>
                  <a:rPr lang="ru-RU" sz="2000" spc="-1" dirty="0" smtClean="0">
                    <a:solidFill>
                      <a:srgbClr val="FFC000"/>
                    </a:solidFill>
                  </a:rPr>
                  <a:t>Дано</a:t>
                </a:r>
                <a:r>
                  <a:rPr lang="en-US" sz="2000" spc="-1" dirty="0">
                    <a:solidFill>
                      <a:srgbClr val="FFC000"/>
                    </a:solidFill>
                  </a:rPr>
                  <a:t>:</a:t>
                </a:r>
                <a:endParaRPr lang="ru-RU" sz="2000" spc="-1" dirty="0">
                  <a:solidFill>
                    <a:srgbClr val="FFC000"/>
                  </a:solidFill>
                </a:endParaRPr>
              </a:p>
              <a:p>
                <a:pPr>
                  <a:lnSpc>
                    <a:spcPct val="100000"/>
                  </a:lnSpc>
                </a:pPr>
                <a:r>
                  <a:rPr lang="ru-RU" sz="2000" spc="-1" dirty="0"/>
                  <a:t>Архитектура ВС </a:t>
                </a:r>
                <a:r>
                  <a:rPr lang="en-US" sz="2000" spc="-1" dirty="0"/>
                  <a:t>G = </a:t>
                </a:r>
                <a:r>
                  <a:rPr lang="en-US" sz="2000" i="1" spc="-1" dirty="0">
                    <a:ea typeface="Noto Sans"/>
                  </a:rPr>
                  <a:t>{</a:t>
                </a:r>
                <a:r>
                  <a:rPr lang="en-US" sz="2000" i="1" spc="-1" dirty="0" smtClean="0">
                    <a:ea typeface="Noto Sans"/>
                  </a:rPr>
                  <a:t>P, </a:t>
                </a:r>
                <a14:m>
                  <m:oMath xmlns:m="http://schemas.openxmlformats.org/officeDocument/2006/math">
                    <m:sSub>
                      <m:sSubPr>
                        <m:ctrlPr>
                          <a:rPr lang="en-US" sz="2000" i="1" spc="-1" dirty="0">
                            <a:latin typeface="Cambria Math" panose="02040503050406030204" pitchFamily="18" charset="0"/>
                          </a:rPr>
                        </m:ctrlPr>
                      </m:sSubPr>
                      <m:e>
                        <m:r>
                          <a:rPr lang="en-US" sz="2000" i="1" spc="-1" dirty="0">
                            <a:latin typeface="Cambria Math"/>
                          </a:rPr>
                          <m:t>𝐿</m:t>
                        </m:r>
                      </m:e>
                      <m:sub>
                        <m:r>
                          <a:rPr lang="en-US" sz="2000" i="1" spc="-1" dirty="0">
                            <a:latin typeface="Cambria Math"/>
                          </a:rPr>
                          <m:t>𝐺</m:t>
                        </m:r>
                      </m:sub>
                    </m:sSub>
                  </m:oMath>
                </a14:m>
                <a:r>
                  <a:rPr lang="en-US" sz="2000" i="1" spc="-1" dirty="0" smtClean="0"/>
                  <a:t>}.</a:t>
                </a:r>
                <a:endParaRPr lang="en-US" sz="2000" i="1" spc="-1" dirty="0"/>
              </a:p>
              <a:p>
                <a:pPr>
                  <a:lnSpc>
                    <a:spcPct val="100000"/>
                  </a:lnSpc>
                </a:pPr>
                <a:r>
                  <a:rPr lang="ru-RU" sz="2000" spc="-1" dirty="0"/>
                  <a:t>Модель входных данных </a:t>
                </a:r>
                <a:r>
                  <a:rPr lang="en-US" sz="2000" spc="-1" dirty="0"/>
                  <a:t>H = </a:t>
                </a:r>
                <a:r>
                  <a:rPr lang="en-US" sz="2000" i="1" spc="-1" dirty="0"/>
                  <a:t>{V, </a:t>
                </a:r>
                <a14:m>
                  <m:oMath xmlns:m="http://schemas.openxmlformats.org/officeDocument/2006/math">
                    <m:sSub>
                      <m:sSubPr>
                        <m:ctrlPr>
                          <a:rPr lang="en-US" sz="2000" i="1" spc="-1" dirty="0">
                            <a:latin typeface="Cambria Math" panose="02040503050406030204" pitchFamily="18" charset="0"/>
                          </a:rPr>
                        </m:ctrlPr>
                      </m:sSubPr>
                      <m:e>
                        <m:r>
                          <a:rPr lang="en-US" sz="2000" i="1" spc="-1" dirty="0">
                            <a:latin typeface="Cambria Math"/>
                          </a:rPr>
                          <m:t>𝐿</m:t>
                        </m:r>
                      </m:e>
                      <m:sub>
                        <m:r>
                          <a:rPr lang="en-US" sz="2000" i="1" spc="-1" dirty="0">
                            <a:latin typeface="Cambria Math"/>
                          </a:rPr>
                          <m:t>𝐻</m:t>
                        </m:r>
                      </m:sub>
                    </m:sSub>
                  </m:oMath>
                </a14:m>
                <a:r>
                  <a:rPr lang="en-US" sz="2000" i="1" spc="-1" dirty="0" smtClean="0"/>
                  <a:t>}.</a:t>
                </a:r>
                <a:endParaRPr lang="ru-RU" sz="2000" i="1" spc="-1" dirty="0" smtClean="0"/>
              </a:p>
              <a:p>
                <a:pPr marL="0" indent="0">
                  <a:lnSpc>
                    <a:spcPct val="100000"/>
                  </a:lnSpc>
                  <a:buNone/>
                </a:pPr>
                <a:endParaRPr lang="en-US" sz="2000" spc="-1" dirty="0"/>
              </a:p>
              <a:p>
                <a:pPr marL="0" indent="0">
                  <a:lnSpc>
                    <a:spcPct val="100000"/>
                  </a:lnSpc>
                  <a:buNone/>
                </a:pPr>
                <a:r>
                  <a:rPr lang="ru-RU" sz="2000" spc="-1" dirty="0">
                    <a:solidFill>
                      <a:srgbClr val="FFC000"/>
                    </a:solidFill>
                  </a:rPr>
                  <a:t>Задача</a:t>
                </a:r>
                <a:r>
                  <a:rPr lang="en-US" sz="2000" spc="-1" dirty="0">
                    <a:solidFill>
                      <a:srgbClr val="FFC000"/>
                    </a:solidFill>
                  </a:rPr>
                  <a:t>:</a:t>
                </a:r>
              </a:p>
              <a:p>
                <a:pPr>
                  <a:lnSpc>
                    <a:spcPct val="100000"/>
                  </a:lnSpc>
                </a:pPr>
                <a:r>
                  <a:rPr lang="ru-RU" sz="2000" spc="-1" dirty="0"/>
                  <a:t>Построить расписание </a:t>
                </a:r>
                <a14:m>
                  <m:oMath xmlns:m="http://schemas.openxmlformats.org/officeDocument/2006/math">
                    <m:r>
                      <a:rPr lang="en-US" sz="2000" b="0" i="1" spc="-1" smtClean="0">
                        <a:latin typeface="Cambria Math" panose="02040503050406030204" pitchFamily="18" charset="0"/>
                      </a:rPr>
                      <m:t>𝐻𝑃</m:t>
                    </m:r>
                  </m:oMath>
                </a14:m>
                <a:r>
                  <a:rPr lang="en-US" sz="2000" i="1" spc="-1" dirty="0" smtClean="0"/>
                  <a:t> </a:t>
                </a:r>
                <a:r>
                  <a:rPr lang="ru-RU" sz="2000" i="1" spc="-1" dirty="0" smtClean="0"/>
                  <a:t>с заданными директивным сроком </a:t>
                </a:r>
                <a14:m>
                  <m:oMath xmlns:m="http://schemas.openxmlformats.org/officeDocument/2006/math">
                    <m:r>
                      <a:rPr lang="en-US" sz="2000" b="0" i="1" spc="-1" smtClean="0">
                        <a:latin typeface="Cambria Math" panose="02040503050406030204" pitchFamily="18" charset="0"/>
                      </a:rPr>
                      <m:t>𝐷</m:t>
                    </m:r>
                  </m:oMath>
                </a14:m>
                <a:r>
                  <a:rPr lang="en-US" sz="2000" i="1" spc="-1" dirty="0" smtClean="0"/>
                  <a:t>.</a:t>
                </a:r>
                <a:endParaRPr lang="ru-RU" sz="2000" i="1" spc="-1" dirty="0" smtClean="0"/>
              </a:p>
              <a:p>
                <a:pPr marL="0" indent="0">
                  <a:lnSpc>
                    <a:spcPct val="100000"/>
                  </a:lnSpc>
                  <a:buNone/>
                </a:pPr>
                <a:endParaRPr lang="ru-RU" sz="2000" i="1" spc="-1" dirty="0"/>
              </a:p>
              <a:p>
                <a:pPr marL="0" indent="0">
                  <a:lnSpc>
                    <a:spcPct val="100000"/>
                  </a:lnSpc>
                  <a:buNone/>
                </a:pPr>
                <a:r>
                  <a:rPr lang="ru-RU" sz="2000" spc="-1" dirty="0">
                    <a:solidFill>
                      <a:srgbClr val="FFC000"/>
                    </a:solidFill>
                  </a:rPr>
                  <a:t>Критерий оптимальности</a:t>
                </a:r>
                <a:r>
                  <a:rPr lang="en-US" sz="2000" spc="-1" dirty="0">
                    <a:solidFill>
                      <a:srgbClr val="FFC000"/>
                    </a:solidFill>
                  </a:rPr>
                  <a:t>:</a:t>
                </a:r>
              </a:p>
              <a:p>
                <a:pPr marL="0" indent="0">
                  <a:lnSpc>
                    <a:spcPct val="100000"/>
                  </a:lnSpc>
                  <a:buNone/>
                </a:pPr>
                <a14:m>
                  <m:oMath xmlns:m="http://schemas.openxmlformats.org/officeDocument/2006/math">
                    <m:limLow>
                      <m:limLowPr>
                        <m:ctrlPr>
                          <a:rPr lang="en-US" sz="2000" i="1" spc="-1" dirty="0" smtClean="0">
                            <a:latin typeface="Cambria Math" panose="02040503050406030204" pitchFamily="18" charset="0"/>
                          </a:rPr>
                        </m:ctrlPr>
                      </m:limLowPr>
                      <m:e>
                        <m:r>
                          <m:rPr>
                            <m:sty m:val="p"/>
                          </m:rPr>
                          <a:rPr lang="en-US" sz="2000" spc="-1" dirty="0" smtClean="0">
                            <a:latin typeface="Cambria Math"/>
                          </a:rPr>
                          <m:t>min</m:t>
                        </m:r>
                      </m:e>
                      <m:lim>
                        <m:r>
                          <a:rPr lang="en-US" sz="2000" b="0" i="1" spc="-1" dirty="0" smtClean="0">
                            <a:latin typeface="Cambria Math"/>
                          </a:rPr>
                          <m:t>𝐻𝑃</m:t>
                        </m:r>
                        <m:r>
                          <a:rPr lang="en-US" sz="2000" i="1" spc="-1" dirty="0">
                            <a:latin typeface="Cambria Math"/>
                          </a:rPr>
                          <m:t>𝜖</m:t>
                        </m:r>
                        <m:sSup>
                          <m:sSupPr>
                            <m:ctrlPr>
                              <a:rPr lang="en-US" sz="2000" i="1" spc="-1" dirty="0" smtClean="0">
                                <a:latin typeface="Cambria Math" panose="02040503050406030204" pitchFamily="18" charset="0"/>
                              </a:rPr>
                            </m:ctrlPr>
                          </m:sSupPr>
                          <m:e>
                            <m:r>
                              <a:rPr lang="en-US" sz="2000" b="0" i="1" spc="-1" dirty="0" smtClean="0">
                                <a:latin typeface="Cambria Math"/>
                              </a:rPr>
                              <m:t>𝐻𝑃</m:t>
                            </m:r>
                          </m:e>
                          <m:sup>
                            <m:r>
                              <a:rPr lang="en-US" sz="2000" i="1" spc="-1" dirty="0" smtClean="0">
                                <a:latin typeface="Cambria Math"/>
                              </a:rPr>
                              <m:t>∗</m:t>
                            </m:r>
                          </m:sup>
                        </m:sSup>
                      </m:lim>
                    </m:limLow>
                    <m:r>
                      <a:rPr lang="en-US" sz="2000" b="0" i="1" spc="-1" dirty="0" smtClean="0">
                        <a:latin typeface="Cambria Math"/>
                      </a:rPr>
                      <m:t>(</m:t>
                    </m:r>
                    <m:r>
                      <a:rPr lang="en-US" sz="2000" b="0" i="1" spc="-1" dirty="0" smtClean="0">
                        <a:latin typeface="Cambria Math" panose="02040503050406030204" pitchFamily="18" charset="0"/>
                      </a:rPr>
                      <m:t>𝐸</m:t>
                    </m:r>
                    <m:r>
                      <a:rPr lang="en-US" sz="2000" b="0" i="1" spc="-1" dirty="0" smtClean="0">
                        <a:latin typeface="Cambria Math"/>
                      </a:rPr>
                      <m:t>(</m:t>
                    </m:r>
                    <m:r>
                      <a:rPr lang="en-US" sz="2000" b="0" i="1" spc="-1" dirty="0" smtClean="0">
                        <a:latin typeface="Cambria Math"/>
                      </a:rPr>
                      <m:t>𝐻𝑃</m:t>
                    </m:r>
                    <m:r>
                      <a:rPr lang="en-US" sz="2000" b="0" i="1" spc="-1" dirty="0" smtClean="0">
                        <a:latin typeface="Cambria Math"/>
                      </a:rPr>
                      <m:t>))</m:t>
                    </m:r>
                  </m:oMath>
                </a14:m>
                <a:r>
                  <a:rPr lang="ru-RU" sz="2000" spc="-1" dirty="0" smtClean="0"/>
                  <a:t>, </a:t>
                </a:r>
              </a:p>
              <a:p>
                <a:pPr marL="0" indent="0">
                  <a:lnSpc>
                    <a:spcPct val="100000"/>
                  </a:lnSpc>
                  <a:buNone/>
                </a:pPr>
                <a14:m>
                  <m:oMath xmlns:m="http://schemas.openxmlformats.org/officeDocument/2006/math">
                    <m:sSup>
                      <m:sSupPr>
                        <m:ctrlPr>
                          <a:rPr lang="en-US" sz="2000" i="1" spc="-1" dirty="0">
                            <a:latin typeface="Cambria Math" panose="02040503050406030204" pitchFamily="18" charset="0"/>
                          </a:rPr>
                        </m:ctrlPr>
                      </m:sSupPr>
                      <m:e>
                        <m:r>
                          <a:rPr lang="en-US" sz="2000" i="1" spc="-1" dirty="0">
                            <a:latin typeface="Cambria Math"/>
                          </a:rPr>
                          <m:t>𝐻𝑃</m:t>
                        </m:r>
                      </m:e>
                      <m:sup>
                        <m:r>
                          <a:rPr lang="en-US" sz="2000" i="1" spc="-1" dirty="0">
                            <a:latin typeface="Cambria Math"/>
                          </a:rPr>
                          <m:t>∗</m:t>
                        </m:r>
                      </m:sup>
                    </m:sSup>
                  </m:oMath>
                </a14:m>
                <a:r>
                  <a:rPr lang="en-US" sz="2000" spc="-1" dirty="0"/>
                  <a:t> - </a:t>
                </a:r>
                <a:r>
                  <a:rPr lang="ru-RU" sz="2000" spc="-1" dirty="0"/>
                  <a:t>множество расписаний, удовлетворяющих условиям </a:t>
                </a:r>
                <a:r>
                  <a:rPr lang="ru-RU" sz="2000" spc="-1" dirty="0" smtClean="0"/>
                  <a:t>корректности</a:t>
                </a:r>
                <a:r>
                  <a:rPr lang="en-US" sz="2000" spc="-1" dirty="0"/>
                  <a:t>.</a:t>
                </a:r>
                <a:endParaRPr lang="en-US" sz="2000" spc="-1" dirty="0"/>
              </a:p>
              <a:p>
                <a:pPr marL="0" indent="0">
                  <a:lnSpc>
                    <a:spcPct val="100000"/>
                  </a:lnSpc>
                  <a:buNone/>
                </a:pPr>
                <a:r>
                  <a:rPr lang="ru-RU" sz="2000" spc="-1" dirty="0"/>
                  <a:t> </a:t>
                </a:r>
                <a:r>
                  <a:rPr lang="en-US" sz="2000" i="1" spc="-1" dirty="0"/>
                  <a:t>E</a:t>
                </a:r>
                <a:r>
                  <a:rPr lang="ru-RU" sz="2000" spc="-1" dirty="0" smtClean="0"/>
                  <a:t> </a:t>
                </a:r>
                <a:r>
                  <a:rPr lang="ru-RU" sz="2000" spc="-1" dirty="0"/>
                  <a:t>– энергопотребление построенного </a:t>
                </a:r>
                <a:r>
                  <a:rPr lang="ru-RU" sz="2000" spc="-1" dirty="0" smtClean="0"/>
                  <a:t>расписания</a:t>
                </a:r>
                <a:r>
                  <a:rPr lang="ru-RU" sz="2000" spc="-1" dirty="0"/>
                  <a:t>.</a:t>
                </a:r>
                <a:endParaRPr lang="en-US" sz="2000" spc="-1"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36884" y="1623060"/>
                <a:ext cx="11016916" cy="4733290"/>
              </a:xfrm>
              <a:blipFill>
                <a:blip r:embed="rId3"/>
                <a:stretch>
                  <a:fillRect l="-553" t="-1287"/>
                </a:stretch>
              </a:blipFill>
            </p:spPr>
            <p:txBody>
              <a:bodyPr/>
              <a:lstStyle/>
              <a:p>
                <a:r>
                  <a:rPr lang="ru-RU">
                    <a:noFill/>
                  </a:rPr>
                  <a:t> </a:t>
                </a:r>
              </a:p>
            </p:txBody>
          </p:sp>
        </mc:Fallback>
      </mc:AlternateContent>
      <p:sp>
        <p:nvSpPr>
          <p:cNvPr id="5" name="Номер слайда 4"/>
          <p:cNvSpPr>
            <a:spLocks noGrp="1"/>
          </p:cNvSpPr>
          <p:nvPr>
            <p:ph type="sldNum" sz="quarter" idx="12"/>
          </p:nvPr>
        </p:nvSpPr>
        <p:spPr/>
        <p:txBody>
          <a:bodyPr/>
          <a:lstStyle/>
          <a:p>
            <a:fld id="{4E25F5DE-0339-4589-9859-9B8A9FE1E66F}" type="slidenum">
              <a:rPr lang="ru-RU" smtClean="0"/>
              <a:pPr/>
              <a:t>10</a:t>
            </a:fld>
            <a:endParaRPr lang="ru-RU" dirty="0"/>
          </a:p>
        </p:txBody>
      </p:sp>
    </p:spTree>
    <p:extLst>
      <p:ext uri="{BB962C8B-B14F-4D97-AF65-F5344CB8AC3E}">
        <p14:creationId xmlns:p14="http://schemas.microsoft.com/office/powerpoint/2010/main" val="4193317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Алгоритм</a:t>
            </a:r>
            <a:r>
              <a:rPr lang="ru-RU" sz="4000" dirty="0"/>
              <a:t> </a:t>
            </a:r>
            <a:r>
              <a:rPr lang="ru-RU" sz="4000" dirty="0" smtClean="0"/>
              <a:t>(</a:t>
            </a:r>
            <a:r>
              <a:rPr lang="en-US" sz="4000" dirty="0"/>
              <a:t>1</a:t>
            </a:r>
            <a:r>
              <a:rPr lang="ru-RU" sz="4000" dirty="0" smtClean="0"/>
              <a:t>)</a:t>
            </a:r>
            <a:endParaRPr lang="ru-RU" sz="4000"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36884" y="1825625"/>
                <a:ext cx="10328345" cy="4351338"/>
              </a:xfrm>
            </p:spPr>
            <p:txBody>
              <a:bodyPr>
                <a:normAutofit fontScale="70000" lnSpcReduction="20000"/>
              </a:bodyPr>
              <a:lstStyle/>
              <a:p>
                <a:pPr marL="0" indent="0">
                  <a:buNone/>
                </a:pPr>
                <a:r>
                  <a:rPr lang="ru-RU" dirty="0" smtClean="0"/>
                  <a:t>1) Задать </a:t>
                </a:r>
                <a:r>
                  <a:rPr lang="ru-RU" dirty="0" smtClean="0"/>
                  <a:t>начальное корректное решение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𝐻</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m:t>
                        </m:r>
                      </m:sup>
                    </m:sSup>
                  </m:oMath>
                </a14:m>
                <a:r>
                  <a:rPr lang="ru-RU" dirty="0" smtClean="0"/>
                  <a:t>и </a:t>
                </a:r>
                <a:r>
                  <a:rPr lang="ru-RU" dirty="0"/>
                  <a:t>считать его текущим вариантом решения: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i="1" spc="-1" dirty="0">
                            <a:latin typeface="Cambria Math" panose="02040503050406030204" pitchFamily="18" charset="0"/>
                          </a:rPr>
                        </m:ctrlPr>
                      </m:sSubPr>
                      <m:e>
                        <m:r>
                          <a:rPr lang="en-US" i="1" spc="-1" dirty="0">
                            <a:latin typeface="Cambria Math"/>
                          </a:rPr>
                          <m:t>𝑋</m:t>
                        </m:r>
                      </m:e>
                      <m:sub>
                        <m:r>
                          <a:rPr lang="en-US" i="1" spc="-1" dirty="0">
                            <a:latin typeface="Cambria Math"/>
                          </a:rPr>
                          <m:t>𝑜</m:t>
                        </m:r>
                      </m:sub>
                    </m:sSub>
                  </m:oMath>
                </a14:m>
                <a:r>
                  <a:rPr lang="ru-RU" dirty="0" smtClean="0"/>
                  <a:t>.</a:t>
                </a:r>
                <a:endParaRPr lang="ru-RU" dirty="0"/>
              </a:p>
              <a:p>
                <a:pPr marL="0" indent="0">
                  <a:buNone/>
                </a:pPr>
                <a:r>
                  <a:rPr lang="ru-RU" dirty="0"/>
                  <a:t>2</a:t>
                </a:r>
                <a:r>
                  <a:rPr lang="en-US" dirty="0"/>
                  <a:t>)</a:t>
                </a:r>
                <a:r>
                  <a:rPr lang="ru-RU" dirty="0"/>
                  <a:t> Установить начальную температуру </a:t>
                </a:r>
                <a14:m>
                  <m:oMath xmlns:m="http://schemas.openxmlformats.org/officeDocument/2006/math">
                    <m:sSub>
                      <m:sSubPr>
                        <m:ctrlPr>
                          <a:rPr lang="en-US" i="1" spc="-1" dirty="0">
                            <a:latin typeface="Cambria Math" panose="02040503050406030204" pitchFamily="18" charset="0"/>
                          </a:rPr>
                        </m:ctrlPr>
                      </m:sSubPr>
                      <m:e>
                        <m:r>
                          <a:rPr lang="en-US" i="1" spc="-1" dirty="0">
                            <a:latin typeface="Cambria Math"/>
                          </a:rPr>
                          <m:t>𝑇</m:t>
                        </m:r>
                      </m:e>
                      <m:sub>
                        <m:r>
                          <a:rPr lang="ru-RU" b="0" i="1" spc="-1" dirty="0" smtClean="0">
                            <a:latin typeface="Cambria Math"/>
                          </a:rPr>
                          <m:t>0</m:t>
                        </m:r>
                      </m:sub>
                    </m:sSub>
                  </m:oMath>
                </a14:m>
                <a:r>
                  <a:rPr lang="ru-RU" dirty="0"/>
                  <a:t>, приняв ее текущей: </a:t>
                </a:r>
                <a14:m>
                  <m:oMath xmlns:m="http://schemas.openxmlformats.org/officeDocument/2006/math">
                    <m:r>
                      <a:rPr lang="ru-RU" i="1" smtClean="0">
                        <a:latin typeface="Cambria Math"/>
                      </a:rPr>
                      <m:t>𝑇</m:t>
                    </m:r>
                  </m:oMath>
                </a14:m>
                <a:r>
                  <a:rPr lang="ru-RU" dirty="0"/>
                  <a:t>=</a:t>
                </a:r>
                <a14:m>
                  <m:oMath xmlns:m="http://schemas.openxmlformats.org/officeDocument/2006/math">
                    <m:sSub>
                      <m:sSubPr>
                        <m:ctrlPr>
                          <a:rPr lang="en-US" i="1" spc="-1" dirty="0" smtClean="0">
                            <a:latin typeface="Cambria Math" panose="02040503050406030204" pitchFamily="18" charset="0"/>
                          </a:rPr>
                        </m:ctrlPr>
                      </m:sSubPr>
                      <m:e>
                        <m:r>
                          <a:rPr lang="en-US" b="0" i="1" spc="-1" dirty="0" smtClean="0">
                            <a:latin typeface="Cambria Math"/>
                          </a:rPr>
                          <m:t>𝑇</m:t>
                        </m:r>
                      </m:e>
                      <m:sub>
                        <m:r>
                          <a:rPr lang="ru-RU" b="0" i="1" spc="-1" dirty="0" smtClean="0">
                            <a:latin typeface="Cambria Math"/>
                          </a:rPr>
                          <m:t>0</m:t>
                        </m:r>
                      </m:sub>
                    </m:sSub>
                  </m:oMath>
                </a14:m>
                <a:endParaRPr lang="en-US" dirty="0"/>
              </a:p>
              <a:p>
                <a:pPr marL="0" indent="0">
                  <a:buNone/>
                </a:pPr>
                <a:r>
                  <a:rPr lang="ru-RU" dirty="0"/>
                  <a:t>3</a:t>
                </a:r>
                <a:r>
                  <a:rPr lang="en-US" dirty="0"/>
                  <a:t>)</a:t>
                </a:r>
                <a:r>
                  <a:rPr lang="ru-RU" dirty="0"/>
                  <a:t> Применить операции преобразования решения к </a:t>
                </a:r>
                <a14:m>
                  <m:oMath xmlns:m="http://schemas.openxmlformats.org/officeDocument/2006/math">
                    <m:r>
                      <a:rPr lang="en-US" b="0" i="1" smtClean="0">
                        <a:latin typeface="Cambria Math"/>
                      </a:rPr>
                      <m:t>𝑋</m:t>
                    </m:r>
                  </m:oMath>
                </a14:m>
                <a:r>
                  <a:rPr lang="ru-RU" dirty="0"/>
                  <a:t> и получить новый вариант </a:t>
                </a:r>
                <a:r>
                  <a:rPr lang="ru-RU" dirty="0" smtClean="0"/>
                  <a:t>решения </a:t>
                </a:r>
                <a14:m>
                  <m:oMath xmlns:m="http://schemas.openxmlformats.org/officeDocument/2006/math">
                    <m:sSup>
                      <m:sSupPr>
                        <m:ctrlPr>
                          <a:rPr lang="en-US" b="0" i="1" spc="-1" dirty="0" smtClean="0">
                            <a:latin typeface="Cambria Math" panose="02040503050406030204" pitchFamily="18" charset="0"/>
                          </a:rPr>
                        </m:ctrlPr>
                      </m:sSupPr>
                      <m:e>
                        <m:r>
                          <m:rPr>
                            <m:sty m:val="p"/>
                          </m:rPr>
                          <a:rPr lang="en-US" b="0" i="0" spc="-1" dirty="0" smtClean="0">
                            <a:latin typeface="Cambria Math"/>
                          </a:rPr>
                          <m:t>X</m:t>
                        </m:r>
                      </m:e>
                      <m:sup>
                        <m:r>
                          <a:rPr lang="en-US" b="0" i="0" spc="-1" dirty="0" smtClean="0">
                            <a:latin typeface="Cambria Math"/>
                          </a:rPr>
                          <m:t>′</m:t>
                        </m:r>
                      </m:sup>
                    </m:sSup>
                    <m:r>
                      <a:rPr lang="en-US" i="1" spc="-1" dirty="0">
                        <a:latin typeface="Cambria Math"/>
                      </a:rPr>
                      <m:t>𝜖</m:t>
                    </m:r>
                    <m:r>
                      <a:rPr lang="en-US" b="0" i="1" spc="-1" dirty="0" smtClean="0">
                        <a:latin typeface="Cambria Math"/>
                      </a:rPr>
                      <m:t> </m:t>
                    </m:r>
                    <m:r>
                      <a:rPr lang="en-US" b="0" i="1" spc="-1" dirty="0" smtClean="0">
                        <a:latin typeface="Cambria Math"/>
                      </a:rPr>
                      <m:t>𝑆</m:t>
                    </m:r>
                    <m:r>
                      <a:rPr lang="ru-RU" b="0" i="0" spc="-1" dirty="0" smtClean="0">
                        <a:latin typeface="Cambria Math"/>
                      </a:rPr>
                      <m:t>.</m:t>
                    </m:r>
                  </m:oMath>
                </a14:m>
                <a:r>
                  <a:rPr lang="ru-RU" dirty="0"/>
                  <a:t> </a:t>
                </a:r>
                <a:r>
                  <a:rPr lang="en-US" dirty="0">
                    <a:solidFill>
                      <a:srgbClr val="FFC000"/>
                    </a:solidFill>
                  </a:rPr>
                  <a:t>E</a:t>
                </a:r>
                <a:r>
                  <a:rPr lang="ru-RU" dirty="0">
                    <a:solidFill>
                      <a:srgbClr val="FFC000"/>
                    </a:solidFill>
                  </a:rPr>
                  <a:t>сли это решение является лучшим из ранее</a:t>
                </a:r>
                <a:r>
                  <a:rPr lang="en-US" dirty="0">
                    <a:solidFill>
                      <a:srgbClr val="FFC000"/>
                    </a:solidFill>
                  </a:rPr>
                  <a:t> </a:t>
                </a:r>
                <a:r>
                  <a:rPr lang="ru-RU" dirty="0">
                    <a:solidFill>
                      <a:srgbClr val="FFC000"/>
                    </a:solidFill>
                  </a:rPr>
                  <a:t>найденных, то запомнить его</a:t>
                </a:r>
                <a:r>
                  <a:rPr lang="ru-RU" dirty="0" smtClean="0">
                    <a:solidFill>
                      <a:srgbClr val="FFC000"/>
                    </a:solidFill>
                  </a:rPr>
                  <a:t>.</a:t>
                </a:r>
                <a:endParaRPr lang="en-US" dirty="0">
                  <a:solidFill>
                    <a:srgbClr val="FFC000"/>
                  </a:solidFill>
                </a:endParaRPr>
              </a:p>
              <a:p>
                <a:pPr marL="0" indent="0">
                  <a:buNone/>
                </a:pPr>
                <a:r>
                  <a:rPr lang="ru-RU" dirty="0"/>
                  <a:t>4</a:t>
                </a:r>
                <a:r>
                  <a:rPr lang="en-US" dirty="0"/>
                  <a:t>)</a:t>
                </a:r>
                <a:r>
                  <a:rPr lang="ru-RU" dirty="0"/>
                  <a:t> Найти изменение функции оценки качества решения :</a:t>
                </a:r>
                <a14:m>
                  <m:oMath xmlns:m="http://schemas.openxmlformats.org/officeDocument/2006/math">
                    <m:r>
                      <a:rPr lang="en-US" i="1">
                        <a:latin typeface="Cambria Math"/>
                        <a:ea typeface="Cambria Math" panose="02040503050406030204" pitchFamily="18" charset="0"/>
                      </a:rPr>
                      <m:t>∆</m:t>
                    </m:r>
                    <m:r>
                      <a:rPr lang="en-US" b="0" i="1" smtClean="0">
                        <a:latin typeface="Cambria Math"/>
                      </a:rPr>
                      <m:t>𝐹</m:t>
                    </m:r>
                    <m:r>
                      <a:rPr lang="en-US" b="0" i="1" smtClean="0">
                        <a:latin typeface="Cambria Math"/>
                      </a:rPr>
                      <m:t>=</m:t>
                    </m:r>
                    <m:r>
                      <a:rPr lang="en-US" b="0" i="1" smtClean="0">
                        <a:latin typeface="Cambria Math"/>
                      </a:rPr>
                      <m:t>𝐹</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m:t>
                            </m:r>
                          </m:sup>
                        </m:sSup>
                      </m:e>
                    </m:d>
                    <m:r>
                      <a:rPr lang="en-US" b="0" i="1" smtClean="0">
                        <a:latin typeface="Cambria Math"/>
                      </a:rPr>
                      <m:t>−</m:t>
                    </m:r>
                    <m:r>
                      <a:rPr lang="en-US" b="0" i="1" smtClean="0">
                        <a:latin typeface="Cambria Math"/>
                      </a:rPr>
                      <m:t>𝐹</m:t>
                    </m:r>
                    <m:r>
                      <a:rPr lang="en-US" b="0" i="1" smtClean="0">
                        <a:latin typeface="Cambria Math"/>
                      </a:rPr>
                      <m:t>(</m:t>
                    </m:r>
                    <m:r>
                      <a:rPr lang="en-US" b="0" i="1" smtClean="0">
                        <a:latin typeface="Cambria Math"/>
                      </a:rPr>
                      <m:t>𝑋</m:t>
                    </m:r>
                    <m:r>
                      <a:rPr lang="en-US" b="0" i="1" smtClean="0">
                        <a:latin typeface="Cambria Math"/>
                      </a:rPr>
                      <m:t>)</m:t>
                    </m:r>
                  </m:oMath>
                </a14:m>
                <a:r>
                  <a:rPr lang="en-US" dirty="0"/>
                  <a:t>:</a:t>
                </a:r>
                <a:endParaRPr lang="ru-RU" dirty="0"/>
              </a:p>
              <a:p>
                <a:pPr lvl="1"/>
                <a:r>
                  <a:rPr lang="ru-RU" dirty="0"/>
                  <a:t>если </a:t>
                </a:r>
                <a14:m>
                  <m:oMath xmlns:m="http://schemas.openxmlformats.org/officeDocument/2006/math">
                    <m:r>
                      <a:rPr lang="en-US" i="1" smtClean="0">
                        <a:latin typeface="Cambria Math"/>
                        <a:ea typeface="Cambria Math" panose="02040503050406030204" pitchFamily="18" charset="0"/>
                      </a:rPr>
                      <m:t>∆</m:t>
                    </m:r>
                    <m:r>
                      <a:rPr lang="en-US" i="1">
                        <a:latin typeface="Cambria Math"/>
                      </a:rPr>
                      <m:t>𝐹</m:t>
                    </m:r>
                    <m:r>
                      <a:rPr lang="en-US" i="1" smtClean="0">
                        <a:latin typeface="Cambria Math"/>
                        <a:ea typeface="Cambria Math" panose="02040503050406030204" pitchFamily="18" charset="0"/>
                      </a:rPr>
                      <m:t>≤</m:t>
                    </m:r>
                    <m:r>
                      <a:rPr lang="en-US" b="0" i="1" smtClean="0">
                        <a:latin typeface="Cambria Math"/>
                        <a:ea typeface="Cambria Math" panose="02040503050406030204" pitchFamily="18" charset="0"/>
                      </a:rPr>
                      <m:t>0</m:t>
                    </m:r>
                    <m:r>
                      <a:rPr lang="en-US" i="1" smtClean="0">
                        <a:latin typeface="Cambria Math"/>
                      </a:rPr>
                      <m:t> </m:t>
                    </m:r>
                  </m:oMath>
                </a14:m>
                <a:r>
                  <a:rPr lang="ru-RU" dirty="0"/>
                  <a:t>(решение улучшилось), то </a:t>
                </a:r>
                <a14:m>
                  <m:oMath xmlns:m="http://schemas.openxmlformats.org/officeDocument/2006/math">
                    <m:r>
                      <a:rPr lang="en-US" b="0" i="1" smtClean="0">
                        <a:latin typeface="Cambria Math"/>
                      </a:rPr>
                      <m:t>𝑋</m:t>
                    </m:r>
                    <m:r>
                      <a:rPr lang="en-US" b="0" i="1" smtClean="0">
                        <a:latin typeface="Cambria Math"/>
                      </a:rPr>
                      <m:t>=</m:t>
                    </m:r>
                    <m:r>
                      <a:rPr lang="en-US" b="0" i="1" smtClean="0">
                        <a:latin typeface="Cambria Math"/>
                      </a:rPr>
                      <m:t>𝑋</m:t>
                    </m:r>
                    <m:r>
                      <a:rPr lang="en-US" b="0" i="1" smtClean="0">
                        <a:latin typeface="Cambria Math"/>
                      </a:rPr>
                      <m:t>′</m:t>
                    </m:r>
                  </m:oMath>
                </a14:m>
                <a:r>
                  <a:rPr lang="ru-RU" dirty="0"/>
                  <a:t>;</a:t>
                </a:r>
              </a:p>
              <a:p>
                <a:pPr lvl="1"/>
                <a:r>
                  <a:rPr lang="ru-RU" dirty="0"/>
                  <a:t>если </a:t>
                </a:r>
                <a14:m>
                  <m:oMath xmlns:m="http://schemas.openxmlformats.org/officeDocument/2006/math">
                    <m:r>
                      <a:rPr lang="en-US" i="1">
                        <a:latin typeface="Cambria Math"/>
                        <a:ea typeface="Cambria Math" panose="02040503050406030204" pitchFamily="18" charset="0"/>
                      </a:rPr>
                      <m:t>∆</m:t>
                    </m:r>
                    <m:r>
                      <a:rPr lang="en-US" i="1">
                        <a:latin typeface="Cambria Math"/>
                      </a:rPr>
                      <m:t>𝐹</m:t>
                    </m:r>
                  </m:oMath>
                </a14:m>
                <a:r>
                  <a:rPr lang="ru-RU" dirty="0"/>
                  <a:t> &gt; 0 , то принять с вероятностью в качестве текущего</a:t>
                </a:r>
                <a:r>
                  <a:rPr lang="en-US" dirty="0"/>
                  <a:t> </a:t>
                </a:r>
                <a:r>
                  <a:rPr lang="ru-RU" dirty="0"/>
                  <a:t>решения новый вариант решения </a:t>
                </a:r>
                <a14:m>
                  <m:oMath xmlns:m="http://schemas.openxmlformats.org/officeDocument/2006/math">
                    <m:r>
                      <a:rPr lang="en-US" i="1">
                        <a:latin typeface="Cambria Math"/>
                      </a:rPr>
                      <m:t>𝑋</m:t>
                    </m:r>
                    <m:r>
                      <a:rPr lang="en-US" i="1">
                        <a:latin typeface="Cambria Math"/>
                      </a:rPr>
                      <m:t>′</m:t>
                    </m:r>
                  </m:oMath>
                </a14:m>
                <a:r>
                  <a:rPr lang="ru-RU" dirty="0" smtClean="0"/>
                  <a:t>.</a:t>
                </a:r>
                <a:endParaRPr lang="ru-RU" dirty="0"/>
              </a:p>
              <a:p>
                <a:pPr marL="0" indent="0">
                  <a:buNone/>
                </a:pPr>
                <a:r>
                  <a:rPr lang="en-US" dirty="0"/>
                  <a:t>5) </a:t>
                </a:r>
                <a:r>
                  <a:rPr lang="ru-RU" dirty="0"/>
                  <a:t>Повторить заданное число раз шаги 3 и 4 без изменения текущей</a:t>
                </a:r>
                <a:r>
                  <a:rPr lang="en-US" dirty="0"/>
                  <a:t> </a:t>
                </a:r>
                <a:r>
                  <a:rPr lang="ru-RU" dirty="0"/>
                  <a:t>температуры</a:t>
                </a:r>
                <a:r>
                  <a:rPr lang="ru-RU" dirty="0" smtClean="0"/>
                  <a:t>.</a:t>
                </a:r>
                <a:endParaRPr lang="en-US" dirty="0"/>
              </a:p>
              <a:p>
                <a:pPr marL="0" indent="0">
                  <a:buNone/>
                </a:pPr>
                <a:r>
                  <a:rPr lang="en-US" dirty="0"/>
                  <a:t>6) </a:t>
                </a:r>
                <a:r>
                  <a:rPr lang="ru-RU" dirty="0"/>
                  <a:t>Если критерий останова выполнен, то завершение работы</a:t>
                </a:r>
                <a:r>
                  <a:rPr lang="ru-RU" dirty="0" smtClean="0"/>
                  <a:t>.</a:t>
                </a:r>
                <a:endParaRPr lang="ru-RU" dirty="0"/>
              </a:p>
              <a:p>
                <a:pPr marL="0" indent="0">
                  <a:buNone/>
                </a:pPr>
                <a:r>
                  <a:rPr lang="ru-RU" dirty="0"/>
                  <a:t>7</a:t>
                </a:r>
                <a:r>
                  <a:rPr lang="en-US" dirty="0"/>
                  <a:t>)</a:t>
                </a:r>
                <a:r>
                  <a:rPr lang="ru-RU" dirty="0"/>
                  <a:t> Понизить текущую температуру в соответствии с выбранным законом</a:t>
                </a:r>
                <a:r>
                  <a:rPr lang="en-US" dirty="0"/>
                  <a:t> </a:t>
                </a:r>
                <a:r>
                  <a:rPr lang="ru-RU" dirty="0"/>
                  <a:t>понижения и </a:t>
                </a:r>
                <a:endParaRPr lang="en-US" dirty="0"/>
              </a:p>
              <a:p>
                <a:pPr marL="0" indent="0">
                  <a:buNone/>
                </a:pPr>
                <a:r>
                  <a:rPr lang="ru-RU" dirty="0"/>
                  <a:t>перейти к шагу 3.</a:t>
                </a:r>
              </a:p>
              <a:p>
                <a:pPr>
                  <a:lnSpc>
                    <a:spcPct val="100000"/>
                  </a:lnSpc>
                </a:pPr>
                <a:endParaRPr lang="ru-RU" sz="2000" spc="-1"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36884" y="1825625"/>
                <a:ext cx="10328345" cy="4351338"/>
              </a:xfrm>
              <a:blipFill>
                <a:blip r:embed="rId3"/>
                <a:stretch>
                  <a:fillRect l="-590" t="-2521"/>
                </a:stretch>
              </a:blipFill>
            </p:spPr>
            <p:txBody>
              <a:bodyPr/>
              <a:lstStyle/>
              <a:p>
                <a:r>
                  <a:rPr lang="ru-RU">
                    <a:noFill/>
                  </a:rPr>
                  <a:t> </a:t>
                </a:r>
              </a:p>
            </p:txBody>
          </p:sp>
        </mc:Fallback>
      </mc:AlternateContent>
      <p:sp>
        <p:nvSpPr>
          <p:cNvPr id="5" name="Номер слайда 4"/>
          <p:cNvSpPr>
            <a:spLocks noGrp="1"/>
          </p:cNvSpPr>
          <p:nvPr>
            <p:ph type="sldNum" sz="quarter" idx="12"/>
          </p:nvPr>
        </p:nvSpPr>
        <p:spPr/>
        <p:txBody>
          <a:bodyPr/>
          <a:lstStyle/>
          <a:p>
            <a:fld id="{4E25F5DE-0339-4589-9859-9B8A9FE1E66F}" type="slidenum">
              <a:rPr lang="ru-RU" smtClean="0"/>
              <a:pPr/>
              <a:t>11</a:t>
            </a:fld>
            <a:endParaRPr lang="ru-RU" dirty="0"/>
          </a:p>
        </p:txBody>
      </p:sp>
    </p:spTree>
    <p:extLst>
      <p:ext uri="{BB962C8B-B14F-4D97-AF65-F5344CB8AC3E}">
        <p14:creationId xmlns:p14="http://schemas.microsoft.com/office/powerpoint/2010/main" val="15480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Алгоритм</a:t>
            </a:r>
            <a:r>
              <a:rPr lang="ru-RU" sz="4000" dirty="0"/>
              <a:t> </a:t>
            </a:r>
            <a:r>
              <a:rPr lang="ru-RU" sz="4000" dirty="0" smtClean="0"/>
              <a:t>(</a:t>
            </a:r>
            <a:r>
              <a:rPr lang="en-US" sz="4000" dirty="0"/>
              <a:t>2</a:t>
            </a:r>
            <a:r>
              <a:rPr lang="ru-RU" sz="4000" dirty="0" smtClean="0"/>
              <a:t>)</a:t>
            </a:r>
            <a:endParaRPr lang="ru-RU" sz="4000"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36884" y="1438102"/>
                <a:ext cx="10328345" cy="5087389"/>
              </a:xfrm>
            </p:spPr>
            <p:txBody>
              <a:bodyPr>
                <a:normAutofit fontScale="92500" lnSpcReduction="10000"/>
              </a:bodyPr>
              <a:lstStyle/>
              <a:p>
                <a:pPr marL="0" indent="0">
                  <a:buNone/>
                </a:pPr>
                <a:r>
                  <a:rPr lang="ru-RU" dirty="0" smtClean="0">
                    <a:solidFill>
                      <a:srgbClr val="FFC000"/>
                    </a:solidFill>
                  </a:rPr>
                  <a:t>Функция оценки качества</a:t>
                </a:r>
                <a:r>
                  <a:rPr lang="en-US" dirty="0" smtClean="0">
                    <a:solidFill>
                      <a:srgbClr val="FFC000"/>
                    </a:solidFill>
                  </a:rPr>
                  <a:t>:</a:t>
                </a:r>
              </a:p>
              <a:p>
                <a:pPr marL="0" indent="0">
                  <a:buNone/>
                </a:pPr>
                <a14:m>
                  <m:oMath xmlns:m="http://schemas.openxmlformats.org/officeDocument/2006/math">
                    <m:r>
                      <m:rPr>
                        <m:sty m:val="p"/>
                      </m:rPr>
                      <a:rPr lang="en-US" i="1" dirty="0">
                        <a:latin typeface="Cambria Math" panose="02040503050406030204" pitchFamily="18" charset="0"/>
                      </a:rPr>
                      <m:t>F</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e>
                    </m:d>
                    <m:r>
                      <a:rPr lang="ru-RU" b="0" i="1" dirty="0" smtClean="0">
                        <a:latin typeface="Cambria Math" panose="02040503050406030204" pitchFamily="18" charset="0"/>
                      </a:rPr>
                      <m:t>=</m:t>
                    </m:r>
                    <m:r>
                      <a:rPr lang="en-US" b="0" i="1" dirty="0" smtClean="0">
                        <a:latin typeface="Cambria Math" panose="02040503050406030204" pitchFamily="18" charset="0"/>
                      </a:rPr>
                      <m:t>𝐸</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𝐹</m:t>
                        </m:r>
                      </m:e>
                      <m:sub>
                        <m:r>
                          <a:rPr lang="ru-RU" b="0" i="1" dirty="0" smtClean="0">
                            <a:latin typeface="Cambria Math" panose="02040503050406030204" pitchFamily="18" charset="0"/>
                          </a:rPr>
                          <m:t>штраф</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e>
                    </m:d>
                  </m:oMath>
                </a14:m>
                <a:r>
                  <a:rPr lang="ru-RU" dirty="0" smtClean="0"/>
                  <a:t>, где</a:t>
                </a:r>
                <a:r>
                  <a:rPr lang="en-US" dirty="0" smtClean="0"/>
                  <a:t>:</a:t>
                </a:r>
              </a:p>
              <a:p>
                <a:pPr marL="0" indent="0">
                  <a:buNone/>
                </a:pPr>
                <a:endParaRPr lang="ru-RU" dirty="0" smtClean="0"/>
              </a:p>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=0.5</m:t>
                    </m:r>
                    <m:r>
                      <a:rPr lang="en-US" b="0" i="1" smtClean="0">
                        <a:latin typeface="Cambria Math" panose="02040503050406030204" pitchFamily="18" charset="0"/>
                      </a:rPr>
                      <m:t>𝐶</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nary>
                  </m:oMath>
                </a14:m>
                <a:r>
                  <a:rPr lang="en-US" b="0" dirty="0" smtClean="0">
                    <a:latin typeface="Cambria Math" panose="02040503050406030204" pitchFamily="18" charset="0"/>
                  </a:rPr>
                  <a:t>;</a:t>
                </a:r>
              </a:p>
              <a:p>
                <a:endParaRPr lang="en-US" b="0" dirty="0" smtClean="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ru-RU" b="0" i="1" smtClean="0">
                            <a:latin typeface="Cambria Math" panose="02040503050406030204" pitchFamily="18" charset="0"/>
                          </a:rPr>
                          <m:t>штраф</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=3∗0</m:t>
                    </m:r>
                    <m:r>
                      <a:rPr lang="en-US" i="1">
                        <a:latin typeface="Cambria Math" panose="02040503050406030204" pitchFamily="18" charset="0"/>
                      </a:rPr>
                      <m:t>.5</m:t>
                    </m:r>
                    <m:r>
                      <a:rPr lang="en-US" i="1">
                        <a:latin typeface="Cambria Math" panose="02040503050406030204" pitchFamily="18" charset="0"/>
                      </a:rPr>
                      <m:t>𝐶</m:t>
                    </m:r>
                    <m:nary>
                      <m:naryPr>
                        <m:chr m:val="∑"/>
                        <m:ctrlPr>
                          <a:rPr lang="en-US" i="1">
                            <a:latin typeface="Cambria Math" panose="02040503050406030204" pitchFamily="18" charset="0"/>
                          </a:rPr>
                        </m:ctrlPr>
                      </m:naryPr>
                      <m:sub>
                        <m:r>
                          <a:rPr lang="en-US" i="1">
                            <a:latin typeface="Cambria Math" panose="02040503050406030204" pitchFamily="18" charset="0"/>
                          </a:rPr>
                          <m:t>𝑖</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𝑖</m:t>
                            </m:r>
                          </m:sub>
                          <m:sup>
                            <m:r>
                              <a:rPr lang="en-US" i="1">
                                <a:latin typeface="Cambria Math" panose="02040503050406030204" pitchFamily="18" charset="0"/>
                              </a:rPr>
                              <m:t>2</m:t>
                            </m:r>
                          </m:sup>
                        </m:sSub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𝑡</m:t>
                            </m:r>
                          </m:e>
                          <m:sub>
                            <m:sSub>
                              <m:sSubPr>
                                <m:ctrlPr>
                                  <a:rPr lang="en-US" b="0" i="1" smtClean="0">
                                    <a:latin typeface="Cambria Math" panose="02040503050406030204" pitchFamily="18" charset="0"/>
                                  </a:rPr>
                                </m:ctrlPr>
                              </m:sSubPr>
                              <m:e>
                                <m:r>
                                  <a:rPr lang="en-US" i="1">
                                    <a:latin typeface="Cambria Math" panose="02040503050406030204" pitchFamily="18" charset="0"/>
                                  </a:rPr>
                                  <m:t>𝑖</m:t>
                                </m:r>
                              </m:e>
                              <m:sub>
                                <m:r>
                                  <a:rPr lang="ru-RU" b="0" i="1" smtClean="0">
                                    <a:latin typeface="Cambria Math" panose="02040503050406030204" pitchFamily="18" charset="0"/>
                                  </a:rPr>
                                  <m:t>штраф</m:t>
                                </m:r>
                              </m:sub>
                            </m:sSub>
                          </m:sub>
                        </m:sSub>
                      </m:e>
                    </m:nary>
                  </m:oMath>
                </a14:m>
                <a:r>
                  <a:rPr lang="en-US" dirty="0" smtClean="0">
                    <a:latin typeface="Cambria Math" panose="02040503050406030204" pitchFamily="18" charset="0"/>
                  </a:rPr>
                  <a:t>;</a:t>
                </a:r>
              </a:p>
              <a:p>
                <a:endParaRPr lang="en-US" dirty="0" smtClean="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𝑤𝑜𝑟𝑘</m:t>
                        </m:r>
                      </m:sub>
                    </m:sSub>
                    <m:r>
                      <a:rPr lang="en-US" b="0" i="1" smtClean="0">
                        <a:latin typeface="Cambria Math" panose="02040503050406030204" pitchFamily="18" charset="0"/>
                      </a:rPr>
                      <m:t>+0.5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𝑒𝑚𝑝𝑡𝑦</m:t>
                        </m:r>
                      </m:sub>
                    </m:sSub>
                  </m:oMath>
                </a14:m>
                <a:r>
                  <a:rPr lang="en-US" dirty="0" smtClean="0"/>
                  <a:t>;</a:t>
                </a:r>
                <a:endParaRPr lang="ru-RU" dirty="0" smtClean="0"/>
              </a:p>
              <a:p>
                <a:endParaRPr lang="ru-RU"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𝑤𝑜𝑟𝑘</m:t>
                        </m:r>
                      </m:sub>
                    </m:sSub>
                    <m:r>
                      <a:rPr lang="en-US" b="0" i="1" smtClean="0">
                        <a:latin typeface="Cambria Math" panose="02040503050406030204" pitchFamily="18" charset="0"/>
                      </a:rPr>
                      <m:t>=</m:t>
                    </m:r>
                    <m:r>
                      <a:rPr lang="ru-RU" i="1"/>
                      <m:t>⌈</m:t>
                    </m:r>
                    <m:f>
                      <m:fPr>
                        <m:ctrlPr>
                          <a:rPr lang="ru-RU" i="1"/>
                        </m:ctrlPr>
                      </m:fPr>
                      <m:num>
                        <m:sSub>
                          <m:sSubPr>
                            <m:ctrlPr>
                              <a:rPr lang="ru-RU" i="1"/>
                            </m:ctrlPr>
                          </m:sSubPr>
                          <m:e>
                            <m:r>
                              <a:rPr lang="en-US" i="1"/>
                              <m:t>𝑡</m:t>
                            </m:r>
                          </m:e>
                          <m:sub>
                            <m:r>
                              <a:rPr lang="ru-RU" i="1"/>
                              <m:t>0</m:t>
                            </m:r>
                            <m:r>
                              <a:rPr lang="en-US" i="1"/>
                              <m:t>𝑖</m:t>
                            </m:r>
                          </m:sub>
                        </m:sSub>
                        <m:r>
                          <a:rPr lang="ru-RU" i="1"/>
                          <m:t>∗</m:t>
                        </m:r>
                        <m:sSub>
                          <m:sSubPr>
                            <m:ctrlPr>
                              <a:rPr lang="ru-RU" i="1"/>
                            </m:ctrlPr>
                          </m:sSubPr>
                          <m:e>
                            <m:r>
                              <a:rPr lang="en-US" i="1"/>
                              <m:t>𝑓</m:t>
                            </m:r>
                          </m:e>
                          <m:sub>
                            <m:r>
                              <a:rPr lang="ru-RU" i="1"/>
                              <m:t>0</m:t>
                            </m:r>
                            <m:r>
                              <a:rPr lang="en-US" i="1"/>
                              <m:t>𝑖</m:t>
                            </m:r>
                          </m:sub>
                        </m:sSub>
                      </m:num>
                      <m:den>
                        <m:sSub>
                          <m:sSubPr>
                            <m:ctrlPr>
                              <a:rPr lang="ru-RU" i="1"/>
                            </m:ctrlPr>
                          </m:sSubPr>
                          <m:e>
                            <m:r>
                              <a:rPr lang="en-US" i="1"/>
                              <m:t>𝑓</m:t>
                            </m:r>
                          </m:e>
                          <m:sub>
                            <m:r>
                              <a:rPr lang="en-US" i="1"/>
                              <m:t>𝑖</m:t>
                            </m:r>
                          </m:sub>
                        </m:sSub>
                      </m:den>
                    </m:f>
                    <m:r>
                      <a:rPr lang="ru-RU" i="1"/>
                      <m:t>⌉</m:t>
                    </m:r>
                  </m:oMath>
                </a14:m>
                <a:endParaRPr lang="en-US" dirty="0" smtClean="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36884" y="1438102"/>
                <a:ext cx="10328345" cy="5087389"/>
              </a:xfrm>
              <a:blipFill>
                <a:blip r:embed="rId3"/>
                <a:stretch>
                  <a:fillRect l="-1062" t="-2398"/>
                </a:stretch>
              </a:blipFill>
            </p:spPr>
            <p:txBody>
              <a:bodyPr/>
              <a:lstStyle/>
              <a:p>
                <a:r>
                  <a:rPr lang="ru-RU">
                    <a:noFill/>
                  </a:rPr>
                  <a:t> </a:t>
                </a:r>
              </a:p>
            </p:txBody>
          </p:sp>
        </mc:Fallback>
      </mc:AlternateContent>
      <p:sp>
        <p:nvSpPr>
          <p:cNvPr id="5" name="Номер слайда 4"/>
          <p:cNvSpPr>
            <a:spLocks noGrp="1"/>
          </p:cNvSpPr>
          <p:nvPr>
            <p:ph type="sldNum" sz="quarter" idx="12"/>
          </p:nvPr>
        </p:nvSpPr>
        <p:spPr/>
        <p:txBody>
          <a:bodyPr/>
          <a:lstStyle/>
          <a:p>
            <a:fld id="{4E25F5DE-0339-4589-9859-9B8A9FE1E66F}" type="slidenum">
              <a:rPr lang="ru-RU" smtClean="0"/>
              <a:pPr/>
              <a:t>12</a:t>
            </a:fld>
            <a:endParaRPr lang="ru-RU" dirty="0"/>
          </a:p>
        </p:txBody>
      </p:sp>
    </p:spTree>
    <p:extLst>
      <p:ext uri="{BB962C8B-B14F-4D97-AF65-F5344CB8AC3E}">
        <p14:creationId xmlns:p14="http://schemas.microsoft.com/office/powerpoint/2010/main" val="3255164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Алгоритм</a:t>
            </a:r>
            <a:r>
              <a:rPr lang="ru-RU" sz="4000" dirty="0"/>
              <a:t> </a:t>
            </a:r>
            <a:r>
              <a:rPr lang="ru-RU" sz="4000" dirty="0" smtClean="0"/>
              <a:t>(</a:t>
            </a:r>
            <a:r>
              <a:rPr lang="en-US" sz="4000" dirty="0"/>
              <a:t>3</a:t>
            </a:r>
            <a:r>
              <a:rPr lang="ru-RU" sz="4000" dirty="0" smtClean="0"/>
              <a:t>)</a:t>
            </a:r>
            <a:endParaRPr lang="ru-RU" sz="40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36884" y="1438102"/>
                <a:ext cx="10328345" cy="5087389"/>
              </a:xfrm>
            </p:spPr>
            <p:txBody>
              <a:bodyPr>
                <a:normAutofit lnSpcReduction="10000"/>
              </a:bodyPr>
              <a:lstStyle/>
              <a:p>
                <a:pPr marL="0" indent="0">
                  <a:buNone/>
                </a:pPr>
                <a:endParaRPr lang="ru-RU" dirty="0" smtClean="0">
                  <a:solidFill>
                    <a:srgbClr val="FFC000"/>
                  </a:solidFill>
                </a:endParaRPr>
              </a:p>
              <a:p>
                <a:pPr marL="0" indent="0">
                  <a:buNone/>
                </a:pPr>
                <a:r>
                  <a:rPr lang="ru-RU" dirty="0">
                    <a:solidFill>
                      <a:srgbClr val="FFC000"/>
                    </a:solidFill>
                  </a:rPr>
                  <a:t>Вероятность принятия решения на шаге 4</a:t>
                </a:r>
                <a:r>
                  <a:rPr lang="en-US" dirty="0">
                    <a:solidFill>
                      <a:srgbClr val="FFC000"/>
                    </a:solidFill>
                  </a:rPr>
                  <a:t>:</a:t>
                </a:r>
              </a:p>
              <a:p>
                <a:pPr marL="0" indent="0" algn="ctr">
                  <a:buNone/>
                </a:pPr>
                <a14:m>
                  <m:oMathPara xmlns:m="http://schemas.openxmlformats.org/officeDocument/2006/math">
                    <m:oMathParaPr>
                      <m:jc m:val="centerGroup"/>
                    </m:oMathParaPr>
                    <m:oMath xmlns:m="http://schemas.openxmlformats.org/officeDocument/2006/math">
                      <m:r>
                        <m:rPr>
                          <m:sty m:val="p"/>
                        </m:rPr>
                        <a:rPr lang="en-US" i="1" spc="-1" dirty="0">
                          <a:latin typeface="Cambria Math"/>
                        </a:rPr>
                        <m:t>p</m:t>
                      </m:r>
                      <m:r>
                        <a:rPr lang="en-US" i="1" spc="-1" dirty="0">
                          <a:latin typeface="Cambria Math"/>
                        </a:rPr>
                        <m:t>=</m:t>
                      </m:r>
                      <m:sSup>
                        <m:sSupPr>
                          <m:ctrlPr>
                            <a:rPr lang="en-US" i="1" spc="-1" dirty="0">
                              <a:latin typeface="Cambria Math" panose="02040503050406030204" pitchFamily="18" charset="0"/>
                            </a:rPr>
                          </m:ctrlPr>
                        </m:sSupPr>
                        <m:e>
                          <m:r>
                            <a:rPr lang="en-US" i="1" spc="-1" dirty="0">
                              <a:latin typeface="Cambria Math"/>
                            </a:rPr>
                            <m:t>𝑒</m:t>
                          </m:r>
                        </m:e>
                        <m:sup>
                          <m:r>
                            <a:rPr lang="en-US" i="1" spc="-1" dirty="0">
                              <a:latin typeface="Cambria Math"/>
                            </a:rPr>
                            <m:t>−</m:t>
                          </m:r>
                          <m:f>
                            <m:fPr>
                              <m:ctrlPr>
                                <a:rPr lang="en-US" i="1" spc="-1" dirty="0">
                                  <a:latin typeface="Cambria Math" panose="02040503050406030204" pitchFamily="18" charset="0"/>
                                </a:rPr>
                              </m:ctrlPr>
                            </m:fPr>
                            <m:num>
                              <m:r>
                                <a:rPr lang="en-US" i="1" spc="-1" dirty="0">
                                  <a:latin typeface="Cambria Math"/>
                                  <a:ea typeface="Cambria Math" panose="02040503050406030204" pitchFamily="18" charset="0"/>
                                </a:rPr>
                                <m:t>∆</m:t>
                              </m:r>
                              <m:r>
                                <a:rPr lang="en-US" i="1" spc="-1" dirty="0">
                                  <a:latin typeface="Cambria Math"/>
                                </a:rPr>
                                <m:t>𝐹</m:t>
                              </m:r>
                            </m:num>
                            <m:den>
                              <m:r>
                                <a:rPr lang="en-US" i="1" spc="-1" dirty="0">
                                  <a:latin typeface="Cambria Math"/>
                                </a:rPr>
                                <m:t>𝑇</m:t>
                              </m:r>
                            </m:den>
                          </m:f>
                        </m:sup>
                      </m:sSup>
                    </m:oMath>
                  </m:oMathPara>
                </a14:m>
                <a:endParaRPr lang="en-US" dirty="0"/>
              </a:p>
              <a:p>
                <a:pPr marL="0" indent="0">
                  <a:buNone/>
                </a:pPr>
                <a:r>
                  <a:rPr lang="ru-RU" dirty="0">
                    <a:solidFill>
                      <a:srgbClr val="FFC000"/>
                    </a:solidFill>
                  </a:rPr>
                  <a:t>Законы понижения температуры на шаге 7</a:t>
                </a:r>
                <a:r>
                  <a:rPr lang="en-US" dirty="0">
                    <a:solidFill>
                      <a:srgbClr val="FFC000"/>
                    </a:solidFill>
                  </a:rPr>
                  <a:t>:</a:t>
                </a:r>
              </a:p>
              <a:p>
                <a:pPr marL="514350" indent="-514350">
                  <a:buAutoNum type="arabicParenR"/>
                </a:pPr>
                <a:r>
                  <a:rPr lang="ru-RU" dirty="0"/>
                  <a:t>Закон Больцмана</a:t>
                </a:r>
                <a:r>
                  <a:rPr lang="en-US" dirty="0"/>
                  <a:t>:</a:t>
                </a:r>
                <a:r>
                  <a:rPr lang="ru-RU" dirty="0"/>
                  <a:t> </a:t>
                </a:r>
                <a14:m>
                  <m:oMath xmlns:m="http://schemas.openxmlformats.org/officeDocument/2006/math">
                    <m:r>
                      <a:rPr lang="en-US" i="1">
                        <a:latin typeface="Cambria Math"/>
                      </a:rPr>
                      <m:t>𝑇</m:t>
                    </m:r>
                    <m:r>
                      <a:rPr lang="en-US" i="1">
                        <a:latin typeface="Cambria Math"/>
                      </a:rPr>
                      <m:t>=</m:t>
                    </m:r>
                    <m:f>
                      <m:fPr>
                        <m:ctrlPr>
                          <a:rPr lang="en-US" i="1" spc="-1" dirty="0">
                            <a:latin typeface="Cambria Math" panose="02040503050406030204" pitchFamily="18" charset="0"/>
                          </a:rPr>
                        </m:ctrlPr>
                      </m:fPr>
                      <m:num>
                        <m:sSub>
                          <m:sSubPr>
                            <m:ctrlPr>
                              <a:rPr lang="en-US" i="1" spc="-1" dirty="0">
                                <a:latin typeface="Cambria Math" panose="02040503050406030204" pitchFamily="18" charset="0"/>
                              </a:rPr>
                            </m:ctrlPr>
                          </m:sSubPr>
                          <m:e>
                            <m:r>
                              <a:rPr lang="en-US" i="1" spc="-1" dirty="0">
                                <a:latin typeface="Cambria Math"/>
                              </a:rPr>
                              <m:t>𝑇</m:t>
                            </m:r>
                          </m:e>
                          <m:sub>
                            <m:r>
                              <a:rPr lang="ru-RU" i="1" spc="-1" dirty="0">
                                <a:latin typeface="Cambria Math"/>
                              </a:rPr>
                              <m:t>0</m:t>
                            </m:r>
                          </m:sub>
                        </m:sSub>
                      </m:num>
                      <m:den>
                        <m:func>
                          <m:funcPr>
                            <m:ctrlPr>
                              <a:rPr lang="en-US" i="1" spc="-1" dirty="0">
                                <a:latin typeface="Cambria Math" panose="02040503050406030204" pitchFamily="18" charset="0"/>
                              </a:rPr>
                            </m:ctrlPr>
                          </m:funcPr>
                          <m:fName>
                            <m:r>
                              <m:rPr>
                                <m:sty m:val="p"/>
                              </m:rPr>
                              <a:rPr lang="en-US" spc="-1" dirty="0">
                                <a:latin typeface="Cambria Math"/>
                              </a:rPr>
                              <m:t>ln</m:t>
                            </m:r>
                          </m:fName>
                          <m:e>
                            <m:d>
                              <m:dPr>
                                <m:ctrlPr>
                                  <a:rPr lang="en-US" i="1" spc="-1" dirty="0">
                                    <a:latin typeface="Cambria Math" panose="02040503050406030204" pitchFamily="18" charset="0"/>
                                  </a:rPr>
                                </m:ctrlPr>
                              </m:dPr>
                              <m:e>
                                <m:r>
                                  <a:rPr lang="en-US" i="1" spc="-1" dirty="0">
                                    <a:latin typeface="Cambria Math"/>
                                  </a:rPr>
                                  <m:t>𝑖</m:t>
                                </m:r>
                                <m:r>
                                  <a:rPr lang="en-US" i="1" spc="-1" dirty="0">
                                    <a:latin typeface="Cambria Math"/>
                                  </a:rPr>
                                  <m:t>+1</m:t>
                                </m:r>
                              </m:e>
                            </m:d>
                          </m:e>
                        </m:func>
                      </m:den>
                    </m:f>
                  </m:oMath>
                </a14:m>
                <a:endParaRPr lang="en-US" dirty="0"/>
              </a:p>
              <a:p>
                <a:pPr marL="514350" indent="-514350">
                  <a:buAutoNum type="arabicParenR"/>
                </a:pPr>
                <a:r>
                  <a:rPr lang="ru-RU" dirty="0"/>
                  <a:t>Закон Коши</a:t>
                </a:r>
                <a:r>
                  <a:rPr lang="en-US" dirty="0"/>
                  <a:t>: </a:t>
                </a:r>
                <a14:m>
                  <m:oMath xmlns:m="http://schemas.openxmlformats.org/officeDocument/2006/math">
                    <m:r>
                      <a:rPr lang="en-US" i="1">
                        <a:latin typeface="Cambria Math"/>
                      </a:rPr>
                      <m:t>𝑇</m:t>
                    </m:r>
                    <m:r>
                      <a:rPr lang="en-US" i="1">
                        <a:latin typeface="Cambria Math"/>
                      </a:rPr>
                      <m:t>=</m:t>
                    </m:r>
                    <m:f>
                      <m:fPr>
                        <m:ctrlPr>
                          <a:rPr lang="en-US" i="1" spc="-1" dirty="0">
                            <a:latin typeface="Cambria Math" panose="02040503050406030204" pitchFamily="18" charset="0"/>
                          </a:rPr>
                        </m:ctrlPr>
                      </m:fPr>
                      <m:num>
                        <m:sSub>
                          <m:sSubPr>
                            <m:ctrlPr>
                              <a:rPr lang="en-US" i="1" spc="-1" dirty="0">
                                <a:latin typeface="Cambria Math" panose="02040503050406030204" pitchFamily="18" charset="0"/>
                              </a:rPr>
                            </m:ctrlPr>
                          </m:sSubPr>
                          <m:e>
                            <m:r>
                              <a:rPr lang="en-US" i="1" spc="-1" dirty="0">
                                <a:latin typeface="Cambria Math"/>
                              </a:rPr>
                              <m:t>𝑇</m:t>
                            </m:r>
                          </m:e>
                          <m:sub>
                            <m:r>
                              <a:rPr lang="ru-RU" i="1" spc="-1" dirty="0">
                                <a:latin typeface="Cambria Math"/>
                              </a:rPr>
                              <m:t>0</m:t>
                            </m:r>
                          </m:sub>
                        </m:sSub>
                      </m:num>
                      <m:den>
                        <m:r>
                          <a:rPr lang="en-US" i="1" spc="-1" dirty="0">
                            <a:latin typeface="Cambria Math"/>
                          </a:rPr>
                          <m:t>𝑖</m:t>
                        </m:r>
                        <m:r>
                          <a:rPr lang="en-US" i="1" spc="-1" dirty="0">
                            <a:latin typeface="Cambria Math"/>
                          </a:rPr>
                          <m:t>+1</m:t>
                        </m:r>
                      </m:den>
                    </m:f>
                  </m:oMath>
                </a14:m>
                <a:endParaRPr lang="ru-RU" dirty="0"/>
              </a:p>
              <a:p>
                <a:pPr marL="514350" indent="-514350">
                  <a:buAutoNum type="arabicParenR"/>
                </a:pPr>
                <a:r>
                  <a:rPr lang="ru-RU" dirty="0"/>
                  <a:t> </a:t>
                </a:r>
                <a14:m>
                  <m:oMath xmlns:m="http://schemas.openxmlformats.org/officeDocument/2006/math">
                    <m:r>
                      <a:rPr lang="en-US" i="1">
                        <a:latin typeface="Cambria Math"/>
                      </a:rPr>
                      <m:t>𝑇</m:t>
                    </m:r>
                    <m:r>
                      <a:rPr lang="en-US" i="1">
                        <a:latin typeface="Cambria Math"/>
                      </a:rPr>
                      <m:t>=</m:t>
                    </m:r>
                    <m:sSub>
                      <m:sSubPr>
                        <m:ctrlPr>
                          <a:rPr lang="en-US" i="1" spc="-1" dirty="0">
                            <a:latin typeface="Cambria Math" panose="02040503050406030204" pitchFamily="18" charset="0"/>
                          </a:rPr>
                        </m:ctrlPr>
                      </m:sSubPr>
                      <m:e>
                        <m:r>
                          <a:rPr lang="en-US" i="1" spc="-1" dirty="0">
                            <a:latin typeface="Cambria Math"/>
                          </a:rPr>
                          <m:t>𝑇</m:t>
                        </m:r>
                      </m:e>
                      <m:sub>
                        <m:r>
                          <a:rPr lang="ru-RU" i="1" spc="-1" dirty="0">
                            <a:latin typeface="Cambria Math"/>
                          </a:rPr>
                          <m:t>0</m:t>
                        </m:r>
                      </m:sub>
                    </m:sSub>
                    <m:f>
                      <m:fPr>
                        <m:ctrlPr>
                          <a:rPr lang="en-US" i="1" spc="-1" dirty="0">
                            <a:latin typeface="Cambria Math" panose="02040503050406030204" pitchFamily="18" charset="0"/>
                          </a:rPr>
                        </m:ctrlPr>
                      </m:fPr>
                      <m:num>
                        <m:func>
                          <m:funcPr>
                            <m:ctrlPr>
                              <a:rPr lang="en-US" i="1" spc="-1" dirty="0">
                                <a:latin typeface="Cambria Math" panose="02040503050406030204" pitchFamily="18" charset="0"/>
                              </a:rPr>
                            </m:ctrlPr>
                          </m:funcPr>
                          <m:fName>
                            <m:r>
                              <m:rPr>
                                <m:sty m:val="p"/>
                              </m:rPr>
                              <a:rPr lang="en-US" spc="-1" dirty="0">
                                <a:latin typeface="Cambria Math"/>
                              </a:rPr>
                              <m:t>ln</m:t>
                            </m:r>
                          </m:fName>
                          <m:e>
                            <m:d>
                              <m:dPr>
                                <m:ctrlPr>
                                  <a:rPr lang="en-US" i="1" spc="-1" dirty="0">
                                    <a:latin typeface="Cambria Math" panose="02040503050406030204" pitchFamily="18" charset="0"/>
                                  </a:rPr>
                                </m:ctrlPr>
                              </m:dPr>
                              <m:e>
                                <m:r>
                                  <a:rPr lang="en-US" i="1" spc="-1" dirty="0">
                                    <a:latin typeface="Cambria Math"/>
                                  </a:rPr>
                                  <m:t>𝑖</m:t>
                                </m:r>
                                <m:r>
                                  <a:rPr lang="en-US" i="1" spc="-1" dirty="0">
                                    <a:latin typeface="Cambria Math"/>
                                  </a:rPr>
                                  <m:t>+1</m:t>
                                </m:r>
                              </m:e>
                            </m:d>
                          </m:e>
                        </m:func>
                      </m:num>
                      <m:den>
                        <m:r>
                          <a:rPr lang="en-US" i="1" spc="-1" dirty="0">
                            <a:latin typeface="Cambria Math"/>
                          </a:rPr>
                          <m:t>𝑖</m:t>
                        </m:r>
                        <m:r>
                          <a:rPr lang="en-US" i="1" spc="-1" dirty="0">
                            <a:latin typeface="Cambria Math"/>
                          </a:rPr>
                          <m:t>+1</m:t>
                        </m:r>
                      </m:den>
                    </m:f>
                  </m:oMath>
                </a14:m>
                <a:endParaRPr lang="ru-RU" dirty="0"/>
              </a:p>
              <a:p>
                <a:pPr marL="0" indent="0">
                  <a:buNone/>
                </a:pPr>
                <a:endParaRPr lang="en-US" dirty="0"/>
              </a:p>
              <a:p>
                <a:pPr marL="0" indent="0">
                  <a:buNone/>
                </a:pPr>
                <a14:m>
                  <m:oMath xmlns:m="http://schemas.openxmlformats.org/officeDocument/2006/math">
                    <m:r>
                      <a:rPr lang="en-US" i="1">
                        <a:latin typeface="Cambria Math"/>
                      </a:rPr>
                      <m:t>𝑖</m:t>
                    </m:r>
                  </m:oMath>
                </a14:m>
                <a:r>
                  <a:rPr lang="en-US" dirty="0"/>
                  <a:t> –</a:t>
                </a:r>
                <a:r>
                  <a:rPr lang="ru-RU" dirty="0"/>
                  <a:t>номер итерации алгоритма</a:t>
                </a:r>
                <a:endParaRPr lang="en-US" dirty="0"/>
              </a:p>
              <a:p>
                <a:pPr marL="0" indent="0">
                  <a:buNone/>
                </a:pPr>
                <a:endParaRPr lang="en-US" dirty="0"/>
              </a:p>
              <a:p>
                <a:pPr marL="0" indent="0">
                  <a:buNone/>
                </a:pPr>
                <a:endParaRPr lang="en-US" dirty="0" smtClean="0">
                  <a:solidFill>
                    <a:srgbClr val="FFC000"/>
                  </a:solidFill>
                </a:endParaRPr>
              </a:p>
              <a:p>
                <a:pPr marL="0" indent="0">
                  <a:buNone/>
                </a:pPr>
                <a:endParaRPr lang="ru-RU" dirty="0"/>
              </a:p>
              <a:p>
                <a:pPr>
                  <a:lnSpc>
                    <a:spcPct val="100000"/>
                  </a:lnSpc>
                </a:pPr>
                <a:endParaRPr lang="ru-RU" sz="2000" spc="-1"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36884" y="1438102"/>
                <a:ext cx="10328345" cy="5087389"/>
              </a:xfrm>
              <a:blipFill>
                <a:blip r:embed="rId3"/>
                <a:stretch>
                  <a:fillRect l="-1239"/>
                </a:stretch>
              </a:blipFill>
            </p:spPr>
            <p:txBody>
              <a:bodyPr/>
              <a:lstStyle/>
              <a:p>
                <a:r>
                  <a:rPr lang="ru-RU">
                    <a:noFill/>
                  </a:rPr>
                  <a:t> </a:t>
                </a:r>
              </a:p>
            </p:txBody>
          </p:sp>
        </mc:Fallback>
      </mc:AlternateContent>
      <p:sp>
        <p:nvSpPr>
          <p:cNvPr id="5" name="Номер слайда 4"/>
          <p:cNvSpPr>
            <a:spLocks noGrp="1"/>
          </p:cNvSpPr>
          <p:nvPr>
            <p:ph type="sldNum" sz="quarter" idx="12"/>
          </p:nvPr>
        </p:nvSpPr>
        <p:spPr/>
        <p:txBody>
          <a:bodyPr/>
          <a:lstStyle/>
          <a:p>
            <a:fld id="{4E25F5DE-0339-4589-9859-9B8A9FE1E66F}" type="slidenum">
              <a:rPr lang="ru-RU" smtClean="0"/>
              <a:pPr/>
              <a:t>13</a:t>
            </a:fld>
            <a:endParaRPr lang="ru-RU" dirty="0"/>
          </a:p>
        </p:txBody>
      </p:sp>
    </p:spTree>
    <p:extLst>
      <p:ext uri="{BB962C8B-B14F-4D97-AF65-F5344CB8AC3E}">
        <p14:creationId xmlns:p14="http://schemas.microsoft.com/office/powerpoint/2010/main" val="254430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DCBE-7CBF-A001-DDE4-81D4B7F520F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E62BD-6715-950E-7E76-FF2C2B4F0C63}"/>
              </a:ext>
            </a:extLst>
          </p:cNvPr>
          <p:cNvSpPr>
            <a:spLocks noGrp="1"/>
          </p:cNvSpPr>
          <p:nvPr>
            <p:ph type="title"/>
          </p:nvPr>
        </p:nvSpPr>
        <p:spPr/>
        <p:txBody>
          <a:bodyPr>
            <a:normAutofit/>
          </a:bodyPr>
          <a:lstStyle/>
          <a:p>
            <a:r>
              <a:rPr lang="ru-RU" dirty="0"/>
              <a:t>Алгоритм</a:t>
            </a:r>
            <a:r>
              <a:rPr lang="ru-RU" sz="4000" dirty="0"/>
              <a:t> </a:t>
            </a:r>
            <a:r>
              <a:rPr lang="ru-RU" sz="4000" dirty="0" smtClean="0"/>
              <a:t>(</a:t>
            </a:r>
            <a:r>
              <a:rPr lang="en-US" sz="4000" dirty="0"/>
              <a:t>4</a:t>
            </a:r>
            <a:r>
              <a:rPr lang="ru-RU" sz="4000" dirty="0" smtClean="0"/>
              <a:t>) </a:t>
            </a:r>
            <a:r>
              <a:rPr lang="ru-RU" sz="4000" dirty="0"/>
              <a:t>– Операции над расписанием</a:t>
            </a:r>
          </a:p>
        </p:txBody>
      </p:sp>
      <p:sp>
        <p:nvSpPr>
          <p:cNvPr id="3" name="Объект 2">
            <a:extLst>
              <a:ext uri="{FF2B5EF4-FFF2-40B4-BE49-F238E27FC236}">
                <a16:creationId xmlns:a16="http://schemas.microsoft.com/office/drawing/2014/main" id="{1D128909-7B86-D4C5-A9B7-ABC333BC1ADD}"/>
              </a:ext>
            </a:extLst>
          </p:cNvPr>
          <p:cNvSpPr>
            <a:spLocks noGrp="1"/>
          </p:cNvSpPr>
          <p:nvPr>
            <p:ph idx="1"/>
          </p:nvPr>
        </p:nvSpPr>
        <p:spPr>
          <a:xfrm>
            <a:off x="336884" y="1825625"/>
            <a:ext cx="11016916" cy="4351338"/>
          </a:xfrm>
        </p:spPr>
        <p:txBody>
          <a:bodyPr>
            <a:normAutofit/>
          </a:bodyPr>
          <a:lstStyle/>
          <a:p>
            <a:pPr>
              <a:lnSpc>
                <a:spcPct val="100000"/>
              </a:lnSpc>
            </a:pPr>
            <a:endParaRPr lang="ru-RU" sz="2000" spc="-1" dirty="0"/>
          </a:p>
          <a:p>
            <a:pPr lvl="0"/>
            <a:r>
              <a:rPr lang="ru-RU" dirty="0"/>
              <a:t>Перенос задания с одного процессора на другой</a:t>
            </a:r>
            <a:r>
              <a:rPr lang="ru-RU" dirty="0" smtClean="0"/>
              <a:t>;</a:t>
            </a:r>
          </a:p>
          <a:p>
            <a:pPr lvl="0"/>
            <a:endParaRPr lang="ru-RU" dirty="0"/>
          </a:p>
          <a:p>
            <a:pPr lvl="0"/>
            <a:r>
              <a:rPr lang="ru-RU" dirty="0"/>
              <a:t>Изменение частоты конкретного процессора</a:t>
            </a:r>
            <a:r>
              <a:rPr lang="en-US" dirty="0" smtClean="0"/>
              <a:t>;</a:t>
            </a:r>
            <a:endParaRPr lang="ru-RU" dirty="0" smtClean="0"/>
          </a:p>
          <a:p>
            <a:pPr lvl="0"/>
            <a:endParaRPr lang="ru-RU" dirty="0"/>
          </a:p>
          <a:p>
            <a:pPr lvl="0"/>
            <a:r>
              <a:rPr lang="ru-RU" dirty="0"/>
              <a:t>Изменение порядка двух соседних заданий на процессоре.</a:t>
            </a:r>
          </a:p>
          <a:p>
            <a:pPr marL="0" indent="0">
              <a:lnSpc>
                <a:spcPct val="100000"/>
              </a:lnSpc>
              <a:buNone/>
            </a:pPr>
            <a:endParaRPr lang="ru-RU" sz="2000" spc="-1" dirty="0"/>
          </a:p>
        </p:txBody>
      </p:sp>
      <p:sp>
        <p:nvSpPr>
          <p:cNvPr id="5" name="Номер слайда 4">
            <a:extLst>
              <a:ext uri="{FF2B5EF4-FFF2-40B4-BE49-F238E27FC236}">
                <a16:creationId xmlns:a16="http://schemas.microsoft.com/office/drawing/2014/main" id="{D8F906CC-5D54-8E45-A680-E2F3356C8ADE}"/>
              </a:ext>
            </a:extLst>
          </p:cNvPr>
          <p:cNvSpPr>
            <a:spLocks noGrp="1"/>
          </p:cNvSpPr>
          <p:nvPr>
            <p:ph type="sldNum" sz="quarter" idx="12"/>
          </p:nvPr>
        </p:nvSpPr>
        <p:spPr/>
        <p:txBody>
          <a:bodyPr/>
          <a:lstStyle/>
          <a:p>
            <a:fld id="{4E25F5DE-0339-4589-9859-9B8A9FE1E66F}" type="slidenum">
              <a:rPr lang="ru-RU" smtClean="0"/>
              <a:pPr/>
              <a:t>14</a:t>
            </a:fld>
            <a:endParaRPr lang="ru-RU" dirty="0"/>
          </a:p>
        </p:txBody>
      </p:sp>
    </p:spTree>
    <p:extLst>
      <p:ext uri="{BB962C8B-B14F-4D97-AF65-F5344CB8AC3E}">
        <p14:creationId xmlns:p14="http://schemas.microsoft.com/office/powerpoint/2010/main" val="1749141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DCBE-7CBF-A001-DDE4-81D4B7F520F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E62BD-6715-950E-7E76-FF2C2B4F0C63}"/>
              </a:ext>
            </a:extLst>
          </p:cNvPr>
          <p:cNvSpPr>
            <a:spLocks noGrp="1"/>
          </p:cNvSpPr>
          <p:nvPr>
            <p:ph type="title"/>
          </p:nvPr>
        </p:nvSpPr>
        <p:spPr/>
        <p:txBody>
          <a:bodyPr>
            <a:normAutofit/>
          </a:bodyPr>
          <a:lstStyle/>
          <a:p>
            <a:r>
              <a:rPr lang="ru-RU" dirty="0" smtClean="0"/>
              <a:t>Программная реализация</a:t>
            </a:r>
            <a:endParaRPr lang="ru-RU" sz="4000" dirty="0"/>
          </a:p>
        </p:txBody>
      </p:sp>
      <p:sp>
        <p:nvSpPr>
          <p:cNvPr id="3" name="Объект 2">
            <a:extLst>
              <a:ext uri="{FF2B5EF4-FFF2-40B4-BE49-F238E27FC236}">
                <a16:creationId xmlns:a16="http://schemas.microsoft.com/office/drawing/2014/main" id="{1D128909-7B86-D4C5-A9B7-ABC333BC1ADD}"/>
              </a:ext>
            </a:extLst>
          </p:cNvPr>
          <p:cNvSpPr>
            <a:spLocks noGrp="1"/>
          </p:cNvSpPr>
          <p:nvPr>
            <p:ph idx="1"/>
          </p:nvPr>
        </p:nvSpPr>
        <p:spPr>
          <a:xfrm>
            <a:off x="336884" y="1825625"/>
            <a:ext cx="11016916" cy="4351338"/>
          </a:xfrm>
        </p:spPr>
        <p:txBody>
          <a:bodyPr>
            <a:normAutofit/>
          </a:bodyPr>
          <a:lstStyle/>
          <a:p>
            <a:pPr>
              <a:lnSpc>
                <a:spcPct val="100000"/>
              </a:lnSpc>
            </a:pPr>
            <a:r>
              <a:rPr lang="ru-RU" sz="2000" spc="-1" dirty="0" smtClean="0"/>
              <a:t>Реализация алгоритма имитации отжига (</a:t>
            </a:r>
            <a:r>
              <a:rPr lang="en-US" sz="2000" spc="-1" dirty="0" smtClean="0"/>
              <a:t>C++</a:t>
            </a:r>
            <a:r>
              <a:rPr lang="ru-RU" sz="2000" spc="-1" dirty="0" smtClean="0"/>
              <a:t>)</a:t>
            </a:r>
            <a:r>
              <a:rPr lang="en-US" sz="2000" spc="-1" dirty="0" smtClean="0"/>
              <a:t>:</a:t>
            </a:r>
            <a:endParaRPr lang="ru-RU" sz="2000" spc="-1" dirty="0" smtClean="0"/>
          </a:p>
          <a:p>
            <a:pPr marL="0" indent="0">
              <a:lnSpc>
                <a:spcPct val="100000"/>
              </a:lnSpc>
              <a:buNone/>
            </a:pPr>
            <a:endParaRPr lang="ru-RU" sz="2000" spc="-1" dirty="0" smtClean="0"/>
          </a:p>
          <a:p>
            <a:pPr>
              <a:lnSpc>
                <a:spcPct val="100000"/>
              </a:lnSpc>
            </a:pPr>
            <a:endParaRPr lang="ru-RU" sz="2000" spc="-1" dirty="0" smtClean="0"/>
          </a:p>
          <a:p>
            <a:pPr marL="0" indent="0">
              <a:lnSpc>
                <a:spcPct val="100000"/>
              </a:lnSpc>
              <a:buNone/>
            </a:pPr>
            <a:endParaRPr lang="ru-RU" sz="2000" spc="-1" dirty="0"/>
          </a:p>
          <a:p>
            <a:pPr>
              <a:lnSpc>
                <a:spcPct val="100000"/>
              </a:lnSpc>
            </a:pPr>
            <a:endParaRPr lang="ru-RU" sz="2000" spc="-1" dirty="0" smtClean="0"/>
          </a:p>
          <a:p>
            <a:pPr>
              <a:lnSpc>
                <a:spcPct val="100000"/>
              </a:lnSpc>
            </a:pPr>
            <a:r>
              <a:rPr lang="ru-RU" sz="2000" spc="-1" dirty="0" smtClean="0"/>
              <a:t>Генератор входных </a:t>
            </a:r>
            <a:r>
              <a:rPr lang="ru-RU" sz="2000" spc="-1" dirty="0" smtClean="0"/>
              <a:t>данных</a:t>
            </a:r>
            <a:r>
              <a:rPr lang="en-US" sz="2000" spc="-1" dirty="0" smtClean="0"/>
              <a:t> (C++).</a:t>
            </a:r>
            <a:endParaRPr lang="ru-RU" sz="2000" spc="-1" dirty="0" smtClean="0"/>
          </a:p>
          <a:p>
            <a:pPr>
              <a:lnSpc>
                <a:spcPct val="100000"/>
              </a:lnSpc>
            </a:pPr>
            <a:endParaRPr lang="ru-RU" sz="2000" spc="-1" dirty="0"/>
          </a:p>
          <a:p>
            <a:pPr>
              <a:lnSpc>
                <a:spcPct val="100000"/>
              </a:lnSpc>
            </a:pPr>
            <a:endParaRPr lang="ru-RU" sz="2000" spc="-1" dirty="0" smtClean="0"/>
          </a:p>
          <a:p>
            <a:pPr>
              <a:lnSpc>
                <a:spcPct val="100000"/>
              </a:lnSpc>
            </a:pPr>
            <a:r>
              <a:rPr lang="ru-RU" sz="2000" spc="-1" dirty="0" smtClean="0"/>
              <a:t>Визуализатор построенных </a:t>
            </a:r>
            <a:r>
              <a:rPr lang="ru-RU" sz="2000" spc="-1" dirty="0" smtClean="0"/>
              <a:t>решений</a:t>
            </a:r>
            <a:r>
              <a:rPr lang="en-US" sz="2000" spc="-1" dirty="0" smtClean="0"/>
              <a:t> (Python3.10.12).</a:t>
            </a:r>
            <a:endParaRPr lang="ru-RU" sz="2000" spc="-1" dirty="0" smtClean="0"/>
          </a:p>
          <a:p>
            <a:pPr>
              <a:lnSpc>
                <a:spcPct val="100000"/>
              </a:lnSpc>
            </a:pPr>
            <a:endParaRPr lang="ru-RU" sz="2000" spc="-1" dirty="0"/>
          </a:p>
          <a:p>
            <a:pPr>
              <a:lnSpc>
                <a:spcPct val="100000"/>
              </a:lnSpc>
            </a:pPr>
            <a:endParaRPr lang="ru-RU" sz="2000" spc="-1" dirty="0" smtClean="0"/>
          </a:p>
        </p:txBody>
      </p:sp>
      <p:sp>
        <p:nvSpPr>
          <p:cNvPr id="5" name="Номер слайда 4">
            <a:extLst>
              <a:ext uri="{FF2B5EF4-FFF2-40B4-BE49-F238E27FC236}">
                <a16:creationId xmlns:a16="http://schemas.microsoft.com/office/drawing/2014/main" id="{D8F906CC-5D54-8E45-A680-E2F3356C8ADE}"/>
              </a:ext>
            </a:extLst>
          </p:cNvPr>
          <p:cNvSpPr>
            <a:spLocks noGrp="1"/>
          </p:cNvSpPr>
          <p:nvPr>
            <p:ph type="sldNum" sz="quarter" idx="12"/>
          </p:nvPr>
        </p:nvSpPr>
        <p:spPr/>
        <p:txBody>
          <a:bodyPr/>
          <a:lstStyle/>
          <a:p>
            <a:fld id="{4E25F5DE-0339-4589-9859-9B8A9FE1E66F}" type="slidenum">
              <a:rPr lang="ru-RU" smtClean="0"/>
              <a:pPr/>
              <a:t>15</a:t>
            </a:fld>
            <a:endParaRPr lang="ru-RU" dirty="0"/>
          </a:p>
        </p:txBody>
      </p:sp>
      <p:sp>
        <p:nvSpPr>
          <p:cNvPr id="17" name="Скругленный прямоугольник 16"/>
          <p:cNvSpPr/>
          <p:nvPr/>
        </p:nvSpPr>
        <p:spPr>
          <a:xfrm>
            <a:off x="673764" y="2833748"/>
            <a:ext cx="1133475" cy="323850"/>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000"/>
              </a:spcAft>
            </a:pPr>
            <a:r>
              <a:rPr lang="en-US" sz="1400" dirty="0">
                <a:solidFill>
                  <a:schemeClr val="bg1"/>
                </a:solidFill>
                <a:effectLst/>
                <a:latin typeface="Times New Roman" panose="02020603050405020304" pitchFamily="18" charset="0"/>
                <a:ea typeface="Times New Roman" panose="02020603050405020304" pitchFamily="18" charset="0"/>
              </a:rPr>
              <a:t>Components</a:t>
            </a:r>
            <a:endParaRPr lang="ru-RU" sz="1200" dirty="0">
              <a:solidFill>
                <a:schemeClr val="bg1"/>
              </a:solidFill>
              <a:effectLst/>
              <a:latin typeface="Times New Roman" panose="02020603050405020304" pitchFamily="18" charset="0"/>
              <a:ea typeface="Times New Roman" panose="02020603050405020304" pitchFamily="18" charset="0"/>
            </a:endParaRPr>
          </a:p>
        </p:txBody>
      </p:sp>
      <p:sp>
        <p:nvSpPr>
          <p:cNvPr id="18" name="Скругленный прямоугольник 17"/>
          <p:cNvSpPr/>
          <p:nvPr/>
        </p:nvSpPr>
        <p:spPr>
          <a:xfrm>
            <a:off x="2187894" y="2834648"/>
            <a:ext cx="1133475" cy="323850"/>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000"/>
              </a:spcAft>
            </a:pPr>
            <a:r>
              <a:rPr lang="en-US" sz="1400" dirty="0">
                <a:solidFill>
                  <a:schemeClr val="bg1"/>
                </a:solidFill>
                <a:effectLst/>
                <a:latin typeface="Times New Roman" panose="02020603050405020304" pitchFamily="18" charset="0"/>
                <a:ea typeface="Calibri" panose="020F0502020204030204" pitchFamily="34" charset="0"/>
              </a:rPr>
              <a:t>Reader</a:t>
            </a:r>
            <a:endParaRPr lang="ru-RU" sz="1200" dirty="0">
              <a:solidFill>
                <a:schemeClr val="bg1"/>
              </a:solidFill>
              <a:effectLst/>
              <a:latin typeface="Times New Roman" panose="02020603050405020304" pitchFamily="18" charset="0"/>
              <a:ea typeface="Times New Roman" panose="02020603050405020304" pitchFamily="18" charset="0"/>
            </a:endParaRPr>
          </a:p>
        </p:txBody>
      </p:sp>
      <p:sp>
        <p:nvSpPr>
          <p:cNvPr id="19" name="Скругленный прямоугольник 18"/>
          <p:cNvSpPr/>
          <p:nvPr/>
        </p:nvSpPr>
        <p:spPr>
          <a:xfrm>
            <a:off x="6730284" y="2833748"/>
            <a:ext cx="1133475" cy="323850"/>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000"/>
              </a:spcAft>
            </a:pPr>
            <a:r>
              <a:rPr lang="en-US" sz="1400" dirty="0">
                <a:solidFill>
                  <a:schemeClr val="bg1"/>
                </a:solidFill>
                <a:effectLst/>
                <a:latin typeface="Times New Roman" panose="02020603050405020304" pitchFamily="18" charset="0"/>
                <a:ea typeface="Calibri" panose="020F0502020204030204" pitchFamily="34" charset="0"/>
              </a:rPr>
              <a:t>main</a:t>
            </a:r>
            <a:endParaRPr lang="ru-RU" sz="1200" dirty="0">
              <a:solidFill>
                <a:schemeClr val="bg1"/>
              </a:solidFill>
              <a:effectLst/>
              <a:latin typeface="Times New Roman" panose="02020603050405020304" pitchFamily="18" charset="0"/>
              <a:ea typeface="Times New Roman" panose="02020603050405020304" pitchFamily="18" charset="0"/>
            </a:endParaRPr>
          </a:p>
        </p:txBody>
      </p:sp>
      <p:sp>
        <p:nvSpPr>
          <p:cNvPr id="20" name="Скругленный прямоугольник 19"/>
          <p:cNvSpPr/>
          <p:nvPr/>
        </p:nvSpPr>
        <p:spPr>
          <a:xfrm>
            <a:off x="5216154" y="2833748"/>
            <a:ext cx="1133475" cy="323850"/>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000"/>
              </a:spcAft>
            </a:pPr>
            <a:r>
              <a:rPr lang="en-US" sz="1400" dirty="0">
                <a:solidFill>
                  <a:schemeClr val="bg1"/>
                </a:solidFill>
                <a:effectLst/>
                <a:latin typeface="Times New Roman" panose="02020603050405020304" pitchFamily="18" charset="0"/>
                <a:ea typeface="Calibri" panose="020F0502020204030204" pitchFamily="34" charset="0"/>
              </a:rPr>
              <a:t>Shed</a:t>
            </a:r>
            <a:endParaRPr lang="ru-RU" sz="1200" dirty="0">
              <a:solidFill>
                <a:schemeClr val="bg1"/>
              </a:solidFill>
              <a:effectLst/>
              <a:latin typeface="Times New Roman" panose="02020603050405020304" pitchFamily="18" charset="0"/>
              <a:ea typeface="Times New Roman" panose="02020603050405020304" pitchFamily="18" charset="0"/>
            </a:endParaRPr>
          </a:p>
        </p:txBody>
      </p:sp>
      <p:sp>
        <p:nvSpPr>
          <p:cNvPr id="21" name="Скругленный прямоугольник 20"/>
          <p:cNvSpPr/>
          <p:nvPr/>
        </p:nvSpPr>
        <p:spPr>
          <a:xfrm>
            <a:off x="3702024" y="2833748"/>
            <a:ext cx="1133475" cy="323850"/>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000"/>
              </a:spcAft>
            </a:pPr>
            <a:r>
              <a:rPr lang="en-US" sz="1400" dirty="0">
                <a:solidFill>
                  <a:schemeClr val="bg1"/>
                </a:solidFill>
                <a:effectLst/>
                <a:latin typeface="Times New Roman" panose="02020603050405020304" pitchFamily="18" charset="0"/>
                <a:ea typeface="Calibri" panose="020F0502020204030204" pitchFamily="34" charset="0"/>
              </a:rPr>
              <a:t>Graph</a:t>
            </a:r>
            <a:endParaRPr lang="ru-RU" sz="1200" dirty="0">
              <a:solidFill>
                <a:schemeClr val="bg1"/>
              </a:solidFill>
              <a:effectLst/>
              <a:latin typeface="Times New Roman" panose="02020603050405020304" pitchFamily="18" charset="0"/>
              <a:ea typeface="Times New Roman" panose="02020603050405020304" pitchFamily="18" charset="0"/>
            </a:endParaRPr>
          </a:p>
        </p:txBody>
      </p:sp>
      <p:cxnSp>
        <p:nvCxnSpPr>
          <p:cNvPr id="22" name="Прямая со стрелкой 21"/>
          <p:cNvCxnSpPr>
            <a:stCxn id="17" idx="3"/>
            <a:endCxn id="18" idx="1"/>
          </p:cNvCxnSpPr>
          <p:nvPr/>
        </p:nvCxnSpPr>
        <p:spPr>
          <a:xfrm>
            <a:off x="1807239" y="2995673"/>
            <a:ext cx="380655" cy="9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Прямая со стрелкой 22"/>
          <p:cNvCxnSpPr>
            <a:stCxn id="18" idx="3"/>
            <a:endCxn id="21" idx="1"/>
          </p:cNvCxnSpPr>
          <p:nvPr/>
        </p:nvCxnSpPr>
        <p:spPr>
          <a:xfrm flipV="1">
            <a:off x="3321369" y="2995673"/>
            <a:ext cx="380655" cy="9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Прямая со стрелкой 23"/>
          <p:cNvCxnSpPr>
            <a:stCxn id="20" idx="3"/>
            <a:endCxn id="19" idx="1"/>
          </p:cNvCxnSpPr>
          <p:nvPr/>
        </p:nvCxnSpPr>
        <p:spPr>
          <a:xfrm>
            <a:off x="6349629" y="2995673"/>
            <a:ext cx="38065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Прямая со стрелкой 24"/>
          <p:cNvCxnSpPr>
            <a:stCxn id="21" idx="3"/>
            <a:endCxn id="20" idx="1"/>
          </p:cNvCxnSpPr>
          <p:nvPr/>
        </p:nvCxnSpPr>
        <p:spPr>
          <a:xfrm>
            <a:off x="4835499" y="2995673"/>
            <a:ext cx="38065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94250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DCBE-7CBF-A001-DDE4-81D4B7F520F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E62BD-6715-950E-7E76-FF2C2B4F0C63}"/>
              </a:ext>
            </a:extLst>
          </p:cNvPr>
          <p:cNvSpPr>
            <a:spLocks noGrp="1"/>
          </p:cNvSpPr>
          <p:nvPr>
            <p:ph type="title"/>
          </p:nvPr>
        </p:nvSpPr>
        <p:spPr/>
        <p:txBody>
          <a:bodyPr>
            <a:normAutofit/>
          </a:bodyPr>
          <a:lstStyle/>
          <a:p>
            <a:r>
              <a:rPr lang="ru-RU" sz="4000" dirty="0" smtClean="0"/>
              <a:t>Экспериментальные исследования</a:t>
            </a:r>
            <a:endParaRPr lang="ru-RU" sz="4000" dirty="0"/>
          </a:p>
        </p:txBody>
      </p:sp>
      <p:sp>
        <p:nvSpPr>
          <p:cNvPr id="3" name="Объект 2">
            <a:extLst>
              <a:ext uri="{FF2B5EF4-FFF2-40B4-BE49-F238E27FC236}">
                <a16:creationId xmlns:a16="http://schemas.microsoft.com/office/drawing/2014/main" id="{1D128909-7B86-D4C5-A9B7-ABC333BC1ADD}"/>
              </a:ext>
            </a:extLst>
          </p:cNvPr>
          <p:cNvSpPr>
            <a:spLocks noGrp="1"/>
          </p:cNvSpPr>
          <p:nvPr>
            <p:ph idx="1"/>
          </p:nvPr>
        </p:nvSpPr>
        <p:spPr>
          <a:xfrm>
            <a:off x="336884" y="1429788"/>
            <a:ext cx="11016916" cy="4926561"/>
          </a:xfrm>
        </p:spPr>
        <p:txBody>
          <a:bodyPr>
            <a:normAutofit/>
          </a:bodyPr>
          <a:lstStyle/>
          <a:p>
            <a:pPr>
              <a:lnSpc>
                <a:spcPct val="100000"/>
              </a:lnSpc>
            </a:pPr>
            <a:r>
              <a:rPr lang="ru-RU" sz="1800" dirty="0" smtClean="0"/>
              <a:t>Классы входных данных</a:t>
            </a:r>
            <a:r>
              <a:rPr lang="en-US" sz="1800" dirty="0" smtClean="0"/>
              <a:t>: </a:t>
            </a:r>
            <a:r>
              <a:rPr lang="ru-RU" sz="1800" dirty="0" smtClean="0"/>
              <a:t>{2,</a:t>
            </a:r>
            <a:r>
              <a:rPr lang="en-US" sz="1800" dirty="0" smtClean="0"/>
              <a:t> </a:t>
            </a:r>
            <a:r>
              <a:rPr lang="ru-RU" sz="1800" dirty="0" smtClean="0"/>
              <a:t>3,</a:t>
            </a:r>
            <a:r>
              <a:rPr lang="en-US" sz="1800" dirty="0" smtClean="0"/>
              <a:t> </a:t>
            </a:r>
            <a:r>
              <a:rPr lang="ru-RU" sz="1800" dirty="0" smtClean="0"/>
              <a:t>4,</a:t>
            </a:r>
            <a:r>
              <a:rPr lang="en-US" sz="1800" dirty="0" smtClean="0"/>
              <a:t> </a:t>
            </a:r>
            <a:r>
              <a:rPr lang="ru-RU" sz="1800" dirty="0" smtClean="0"/>
              <a:t>5,</a:t>
            </a:r>
            <a:r>
              <a:rPr lang="en-US" sz="1800" dirty="0" smtClean="0"/>
              <a:t> </a:t>
            </a:r>
            <a:r>
              <a:rPr lang="ru-RU" sz="1800" dirty="0" smtClean="0"/>
              <a:t>10,</a:t>
            </a:r>
            <a:r>
              <a:rPr lang="en-US" sz="1800" dirty="0" smtClean="0"/>
              <a:t> </a:t>
            </a:r>
            <a:r>
              <a:rPr lang="ru-RU" sz="1800" dirty="0" smtClean="0"/>
              <a:t>20,</a:t>
            </a:r>
            <a:r>
              <a:rPr lang="en-US" sz="1800" dirty="0" smtClean="0"/>
              <a:t> </a:t>
            </a:r>
            <a:r>
              <a:rPr lang="ru-RU" sz="1800" dirty="0" smtClean="0"/>
              <a:t>40,</a:t>
            </a:r>
            <a:r>
              <a:rPr lang="en-US" sz="1800" dirty="0" smtClean="0"/>
              <a:t> </a:t>
            </a:r>
            <a:r>
              <a:rPr lang="ru-RU" sz="1800" dirty="0" smtClean="0"/>
              <a:t>60,</a:t>
            </a:r>
            <a:r>
              <a:rPr lang="en-US" sz="1800" dirty="0" smtClean="0"/>
              <a:t> </a:t>
            </a:r>
            <a:r>
              <a:rPr lang="ru-RU" sz="1800" dirty="0" smtClean="0"/>
              <a:t>80,</a:t>
            </a:r>
            <a:r>
              <a:rPr lang="en-US" sz="1800" dirty="0" smtClean="0"/>
              <a:t> </a:t>
            </a:r>
            <a:r>
              <a:rPr lang="ru-RU" sz="1800" dirty="0" smtClean="0"/>
              <a:t>100,</a:t>
            </a:r>
            <a:r>
              <a:rPr lang="en-US" sz="1800" dirty="0" smtClean="0"/>
              <a:t> </a:t>
            </a:r>
            <a:r>
              <a:rPr lang="ru-RU" sz="1800" dirty="0" smtClean="0"/>
              <a:t>120,</a:t>
            </a:r>
            <a:r>
              <a:rPr lang="en-US" sz="1800" dirty="0" smtClean="0"/>
              <a:t> </a:t>
            </a:r>
            <a:r>
              <a:rPr lang="ru-RU" sz="1800" dirty="0" smtClean="0"/>
              <a:t>140,</a:t>
            </a:r>
            <a:r>
              <a:rPr lang="en-US" sz="1800" dirty="0" smtClean="0"/>
              <a:t> </a:t>
            </a:r>
            <a:r>
              <a:rPr lang="ru-RU" sz="1800" dirty="0" smtClean="0"/>
              <a:t>160}</a:t>
            </a:r>
            <a:endParaRPr lang="en-US" sz="1800" dirty="0"/>
          </a:p>
          <a:p>
            <a:pPr>
              <a:lnSpc>
                <a:spcPct val="100000"/>
              </a:lnSpc>
            </a:pPr>
            <a:r>
              <a:rPr lang="ru-RU" sz="1800" spc="-1" dirty="0"/>
              <a:t>К</a:t>
            </a:r>
            <a:r>
              <a:rPr lang="ru-RU" sz="1800" spc="-1" dirty="0" smtClean="0"/>
              <a:t>оличество </a:t>
            </a:r>
            <a:r>
              <a:rPr lang="ru-RU" sz="1800" spc="-1" dirty="0" smtClean="0"/>
              <a:t>работ</a:t>
            </a:r>
            <a:r>
              <a:rPr lang="en-US" sz="1800" spc="-1" dirty="0" smtClean="0"/>
              <a:t>: </a:t>
            </a:r>
            <a:r>
              <a:rPr lang="ru-RU" sz="1800" dirty="0"/>
              <a:t>{10, 20, 30, 40, 50, 100, 200, 300, 400, 500, 1000, 2000, 3000, 4000} </a:t>
            </a:r>
            <a:endParaRPr lang="ru-RU" sz="1800" spc="-1" dirty="0" smtClean="0"/>
          </a:p>
          <a:p>
            <a:pPr>
              <a:lnSpc>
                <a:spcPct val="100000"/>
              </a:lnSpc>
            </a:pPr>
            <a:endParaRPr lang="ru-RU" sz="1800" spc="-1" dirty="0" smtClean="0"/>
          </a:p>
          <a:p>
            <a:pPr>
              <a:lnSpc>
                <a:spcPct val="100000"/>
              </a:lnSpc>
            </a:pPr>
            <a:r>
              <a:rPr lang="ru-RU" sz="1800" spc="-1" dirty="0" smtClean="0"/>
              <a:t>Пример</a:t>
            </a:r>
            <a:r>
              <a:rPr lang="en-US" sz="1800" spc="-1" dirty="0" smtClean="0"/>
              <a:t>:</a:t>
            </a:r>
            <a:endParaRPr lang="ru-RU" sz="1800" spc="-1" dirty="0" smtClean="0"/>
          </a:p>
        </p:txBody>
      </p:sp>
      <p:sp>
        <p:nvSpPr>
          <p:cNvPr id="5" name="Номер слайда 4">
            <a:extLst>
              <a:ext uri="{FF2B5EF4-FFF2-40B4-BE49-F238E27FC236}">
                <a16:creationId xmlns:a16="http://schemas.microsoft.com/office/drawing/2014/main" id="{D8F906CC-5D54-8E45-A680-E2F3356C8ADE}"/>
              </a:ext>
            </a:extLst>
          </p:cNvPr>
          <p:cNvSpPr>
            <a:spLocks noGrp="1"/>
          </p:cNvSpPr>
          <p:nvPr>
            <p:ph type="sldNum" sz="quarter" idx="12"/>
          </p:nvPr>
        </p:nvSpPr>
        <p:spPr/>
        <p:txBody>
          <a:bodyPr/>
          <a:lstStyle/>
          <a:p>
            <a:fld id="{4E25F5DE-0339-4589-9859-9B8A9FE1E66F}" type="slidenum">
              <a:rPr lang="ru-RU" smtClean="0"/>
              <a:pPr/>
              <a:t>16</a:t>
            </a:fld>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8786" y="2779689"/>
            <a:ext cx="6731814" cy="3576660"/>
          </a:xfrm>
          <a:prstGeom prst="rect">
            <a:avLst/>
          </a:prstGeom>
        </p:spPr>
      </p:pic>
    </p:spTree>
    <p:extLst>
      <p:ext uri="{BB962C8B-B14F-4D97-AF65-F5344CB8AC3E}">
        <p14:creationId xmlns:p14="http://schemas.microsoft.com/office/powerpoint/2010/main" val="4049043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Результаты</a:t>
            </a:r>
            <a:endParaRPr lang="ru-RU" sz="4000" dirty="0"/>
          </a:p>
        </p:txBody>
      </p:sp>
      <p:sp>
        <p:nvSpPr>
          <p:cNvPr id="3" name="Объект 2"/>
          <p:cNvSpPr>
            <a:spLocks noGrp="1"/>
          </p:cNvSpPr>
          <p:nvPr>
            <p:ph idx="1"/>
          </p:nvPr>
        </p:nvSpPr>
        <p:spPr>
          <a:xfrm>
            <a:off x="336884" y="1421476"/>
            <a:ext cx="11016916" cy="5037513"/>
          </a:xfrm>
        </p:spPr>
        <p:txBody>
          <a:bodyPr>
            <a:normAutofit fontScale="85000" lnSpcReduction="20000"/>
          </a:bodyPr>
          <a:lstStyle/>
          <a:p>
            <a:pPr lvl="0"/>
            <a:r>
              <a:rPr lang="ru-RU" dirty="0" smtClean="0"/>
              <a:t>Проведен аналитический обзор используемых механизмов изменения и расчета энергопотребления, на основании которого выбран способ расчета энергосбережения и механизм его минимизации.</a:t>
            </a:r>
          </a:p>
          <a:p>
            <a:pPr lvl="0"/>
            <a:endParaRPr lang="ru-RU" dirty="0" smtClean="0"/>
          </a:p>
          <a:p>
            <a:pPr lvl="0"/>
            <a:r>
              <a:rPr lang="ru-RU" dirty="0" smtClean="0"/>
              <a:t>Сформулирована математическая постановка задачи.</a:t>
            </a:r>
          </a:p>
          <a:p>
            <a:pPr lvl="0"/>
            <a:endParaRPr lang="ru-RU" dirty="0" smtClean="0"/>
          </a:p>
          <a:p>
            <a:pPr lvl="0"/>
            <a:r>
              <a:rPr lang="ru-RU" dirty="0" smtClean="0"/>
              <a:t>Разработан и реализован алгоритм имитации отжига для построения списочных расписаний в поставленной задаче.</a:t>
            </a:r>
          </a:p>
          <a:p>
            <a:pPr lvl="0"/>
            <a:endParaRPr lang="ru-RU" dirty="0" smtClean="0"/>
          </a:p>
          <a:p>
            <a:pPr lvl="0"/>
            <a:r>
              <a:rPr lang="ru-RU" dirty="0" smtClean="0"/>
              <a:t>Разработан и реализован генератор исходных данных для исследования алгоритма.</a:t>
            </a:r>
          </a:p>
          <a:p>
            <a:pPr lvl="0"/>
            <a:endParaRPr lang="ru-RU" dirty="0" smtClean="0"/>
          </a:p>
          <a:p>
            <a:pPr lvl="0"/>
            <a:r>
              <a:rPr lang="ru-RU" dirty="0" smtClean="0"/>
              <a:t>Проведены экспериментальные исследования алгоритма на различных классах исходных данных, которые показали, что алгоритм в среднем находит решение в 1.5-2 раза большее, чем оптимум.</a:t>
            </a:r>
            <a:endParaRPr lang="ru-RU" dirty="0"/>
          </a:p>
          <a:p>
            <a:pPr>
              <a:lnSpc>
                <a:spcPct val="100000"/>
              </a:lnSpc>
            </a:pPr>
            <a:endParaRPr lang="en-US" sz="2400" spc="-1" dirty="0">
              <a:latin typeface="arial"/>
            </a:endParaRPr>
          </a:p>
        </p:txBody>
      </p:sp>
      <p:sp>
        <p:nvSpPr>
          <p:cNvPr id="5" name="Номер слайда 4"/>
          <p:cNvSpPr>
            <a:spLocks noGrp="1"/>
          </p:cNvSpPr>
          <p:nvPr>
            <p:ph type="sldNum" sz="quarter" idx="12"/>
          </p:nvPr>
        </p:nvSpPr>
        <p:spPr/>
        <p:txBody>
          <a:bodyPr/>
          <a:lstStyle/>
          <a:p>
            <a:fld id="{4E25F5DE-0339-4589-9859-9B8A9FE1E66F}" type="slidenum">
              <a:rPr lang="ru-RU" smtClean="0"/>
              <a:pPr/>
              <a:t>17</a:t>
            </a:fld>
            <a:endParaRPr lang="ru-RU" dirty="0"/>
          </a:p>
        </p:txBody>
      </p:sp>
    </p:spTree>
    <p:extLst>
      <p:ext uri="{BB962C8B-B14F-4D97-AF65-F5344CB8AC3E}">
        <p14:creationId xmlns:p14="http://schemas.microsoft.com/office/powerpoint/2010/main" val="3757227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t>Планы</a:t>
            </a:r>
          </a:p>
        </p:txBody>
      </p:sp>
      <p:sp>
        <p:nvSpPr>
          <p:cNvPr id="3" name="Объект 2"/>
          <p:cNvSpPr>
            <a:spLocks noGrp="1"/>
          </p:cNvSpPr>
          <p:nvPr>
            <p:ph idx="1"/>
          </p:nvPr>
        </p:nvSpPr>
        <p:spPr>
          <a:xfrm>
            <a:off x="336884" y="1825625"/>
            <a:ext cx="10505287" cy="4351338"/>
          </a:xfrm>
        </p:spPr>
        <p:txBody>
          <a:bodyPr>
            <a:normAutofit/>
          </a:bodyPr>
          <a:lstStyle/>
          <a:p>
            <a:pPr>
              <a:lnSpc>
                <a:spcPct val="100000"/>
              </a:lnSpc>
            </a:pPr>
            <a:endParaRPr lang="ru-RU" sz="2400" spc="-1" dirty="0"/>
          </a:p>
          <a:p>
            <a:pPr lvl="0"/>
            <a:r>
              <a:rPr lang="ru-RU" dirty="0"/>
              <a:t>Улучшить точность алгоритма</a:t>
            </a:r>
            <a:r>
              <a:rPr lang="ru-RU" dirty="0" smtClean="0"/>
              <a:t>.</a:t>
            </a:r>
          </a:p>
          <a:p>
            <a:pPr lvl="0"/>
            <a:endParaRPr lang="ru-RU" dirty="0"/>
          </a:p>
          <a:p>
            <a:pPr lvl="0"/>
            <a:r>
              <a:rPr lang="ru-RU" dirty="0" smtClean="0"/>
              <a:t>Уменьшить </a:t>
            </a:r>
            <a:r>
              <a:rPr lang="ru-RU" dirty="0" smtClean="0"/>
              <a:t>время </a:t>
            </a:r>
            <a:r>
              <a:rPr lang="ru-RU" dirty="0"/>
              <a:t>выполнения алгоритма</a:t>
            </a:r>
            <a:r>
              <a:rPr lang="ru-RU" dirty="0" smtClean="0"/>
              <a:t>.</a:t>
            </a:r>
          </a:p>
          <a:p>
            <a:pPr lvl="0"/>
            <a:endParaRPr lang="ru-RU" dirty="0"/>
          </a:p>
          <a:p>
            <a:pPr lvl="0"/>
            <a:r>
              <a:rPr lang="ru-RU" dirty="0"/>
              <a:t>Провести экспериментальные исследования на больших по объему данных.</a:t>
            </a:r>
          </a:p>
        </p:txBody>
      </p:sp>
      <p:sp>
        <p:nvSpPr>
          <p:cNvPr id="5" name="Номер слайда 4"/>
          <p:cNvSpPr>
            <a:spLocks noGrp="1"/>
          </p:cNvSpPr>
          <p:nvPr>
            <p:ph type="sldNum" sz="quarter" idx="12"/>
          </p:nvPr>
        </p:nvSpPr>
        <p:spPr/>
        <p:txBody>
          <a:bodyPr/>
          <a:lstStyle/>
          <a:p>
            <a:fld id="{4E25F5DE-0339-4589-9859-9B8A9FE1E66F}" type="slidenum">
              <a:rPr lang="ru-RU" smtClean="0"/>
              <a:pPr/>
              <a:t>18</a:t>
            </a:fld>
            <a:endParaRPr lang="ru-RU" dirty="0"/>
          </a:p>
        </p:txBody>
      </p:sp>
    </p:spTree>
    <p:extLst>
      <p:ext uri="{BB962C8B-B14F-4D97-AF65-F5344CB8AC3E}">
        <p14:creationId xmlns:p14="http://schemas.microsoft.com/office/powerpoint/2010/main" val="439776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4E25F5DE-0339-4589-9859-9B8A9FE1E66F}" type="slidenum">
              <a:rPr lang="ru-RU" smtClean="0"/>
              <a:t>19</a:t>
            </a:fld>
            <a:endParaRPr lang="ru-RU"/>
          </a:p>
        </p:txBody>
      </p:sp>
      <p:sp>
        <p:nvSpPr>
          <p:cNvPr id="4" name="TextBox 3"/>
          <p:cNvSpPr txBox="1"/>
          <p:nvPr/>
        </p:nvSpPr>
        <p:spPr>
          <a:xfrm>
            <a:off x="3882044" y="2685011"/>
            <a:ext cx="184731" cy="369332"/>
          </a:xfrm>
          <a:prstGeom prst="rect">
            <a:avLst/>
          </a:prstGeom>
          <a:noFill/>
        </p:spPr>
        <p:txBody>
          <a:bodyPr wrap="none" rtlCol="0">
            <a:spAutoFit/>
          </a:bodyPr>
          <a:lstStyle/>
          <a:p>
            <a:endParaRPr lang="ru-RU" dirty="0"/>
          </a:p>
        </p:txBody>
      </p:sp>
      <p:sp>
        <p:nvSpPr>
          <p:cNvPr id="5" name="TextBox 4"/>
          <p:cNvSpPr txBox="1"/>
          <p:nvPr/>
        </p:nvSpPr>
        <p:spPr>
          <a:xfrm>
            <a:off x="0" y="2515734"/>
            <a:ext cx="12192000" cy="707886"/>
          </a:xfrm>
          <a:prstGeom prst="rect">
            <a:avLst/>
          </a:prstGeom>
          <a:noFill/>
        </p:spPr>
        <p:txBody>
          <a:bodyPr wrap="square" rtlCol="0">
            <a:spAutoFit/>
          </a:bodyPr>
          <a:lstStyle/>
          <a:p>
            <a:pPr algn="ctr"/>
            <a:r>
              <a:rPr lang="ru-RU" sz="4000" dirty="0">
                <a:solidFill>
                  <a:schemeClr val="bg1"/>
                </a:solidFill>
              </a:rPr>
              <a:t>Спасибо за внимание!</a:t>
            </a:r>
          </a:p>
        </p:txBody>
      </p:sp>
    </p:spTree>
    <p:extLst>
      <p:ext uri="{BB962C8B-B14F-4D97-AF65-F5344CB8AC3E}">
        <p14:creationId xmlns:p14="http://schemas.microsoft.com/office/powerpoint/2010/main" val="739598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работы и задачи </a:t>
            </a:r>
            <a:endParaRPr lang="ru-RU" dirty="0"/>
          </a:p>
        </p:txBody>
      </p:sp>
      <p:sp>
        <p:nvSpPr>
          <p:cNvPr id="3" name="Объект 2"/>
          <p:cNvSpPr>
            <a:spLocks noGrp="1"/>
          </p:cNvSpPr>
          <p:nvPr>
            <p:ph idx="1"/>
          </p:nvPr>
        </p:nvSpPr>
        <p:spPr>
          <a:xfrm>
            <a:off x="498764" y="1468583"/>
            <a:ext cx="10855036" cy="5171914"/>
          </a:xfrm>
        </p:spPr>
        <p:txBody>
          <a:bodyPr>
            <a:noAutofit/>
          </a:bodyPr>
          <a:lstStyle/>
          <a:p>
            <a:pPr marL="0" indent="0">
              <a:lnSpc>
                <a:spcPct val="100000"/>
              </a:lnSpc>
              <a:buNone/>
            </a:pPr>
            <a:r>
              <a:rPr lang="ru-RU" sz="1800" spc="-1" dirty="0" smtClean="0">
                <a:solidFill>
                  <a:srgbClr val="FFC000"/>
                </a:solidFill>
              </a:rPr>
              <a:t>Цели</a:t>
            </a:r>
            <a:r>
              <a:rPr lang="en-US" sz="1800" spc="-1" dirty="0" smtClean="0">
                <a:solidFill>
                  <a:srgbClr val="FFC000"/>
                </a:solidFill>
              </a:rPr>
              <a:t>:</a:t>
            </a:r>
            <a:endParaRPr lang="en-US" sz="1800" spc="-1" dirty="0">
              <a:solidFill>
                <a:srgbClr val="FFC000"/>
              </a:solidFill>
            </a:endParaRPr>
          </a:p>
          <a:p>
            <a:r>
              <a:rPr lang="ru-RU" sz="1800" dirty="0" smtClean="0"/>
              <a:t>разработка </a:t>
            </a:r>
            <a:r>
              <a:rPr lang="ru-RU" sz="1800" dirty="0"/>
              <a:t>алгоритма имитации отжига для построения списочных расписаний с минимизацией энергопотребления. </a:t>
            </a:r>
            <a:endParaRPr lang="ru-RU" sz="1800" dirty="0" smtClean="0"/>
          </a:p>
          <a:p>
            <a:pPr marL="0" indent="0">
              <a:buNone/>
            </a:pPr>
            <a:endParaRPr lang="en-US" sz="1800" dirty="0" smtClean="0"/>
          </a:p>
          <a:p>
            <a:pPr marL="0" indent="0">
              <a:buNone/>
            </a:pPr>
            <a:r>
              <a:rPr lang="ru-RU" sz="1800" spc="-1" dirty="0" smtClean="0">
                <a:solidFill>
                  <a:srgbClr val="FFC000"/>
                </a:solidFill>
              </a:rPr>
              <a:t>Для достижения цели нужно решить следующие задачи</a:t>
            </a:r>
            <a:r>
              <a:rPr lang="en-US" sz="1800" spc="-1" dirty="0" smtClean="0">
                <a:solidFill>
                  <a:srgbClr val="FFC000"/>
                </a:solidFill>
              </a:rPr>
              <a:t>:</a:t>
            </a:r>
            <a:endParaRPr lang="ru-RU" sz="1800" dirty="0" smtClean="0"/>
          </a:p>
          <a:p>
            <a:r>
              <a:rPr lang="ru-RU" sz="1800" dirty="0" smtClean="0"/>
              <a:t>Провести </a:t>
            </a:r>
            <a:r>
              <a:rPr lang="ru-RU" sz="1800" dirty="0"/>
              <a:t>аналитический обзор используемых механизмов изменения и расчета энергопотребления. </a:t>
            </a:r>
            <a:endParaRPr lang="ru-RU" sz="1800" dirty="0" smtClean="0"/>
          </a:p>
          <a:p>
            <a:endParaRPr lang="ru-RU" sz="1800" dirty="0"/>
          </a:p>
          <a:p>
            <a:r>
              <a:rPr lang="ru-RU" sz="1800" dirty="0" smtClean="0"/>
              <a:t>На </a:t>
            </a:r>
            <a:r>
              <a:rPr lang="ru-RU" sz="1800" dirty="0"/>
              <a:t>основании обзора выбрать механизм, который будет использоваться в работе. </a:t>
            </a:r>
            <a:endParaRPr lang="ru-RU" sz="1800" dirty="0" smtClean="0"/>
          </a:p>
          <a:p>
            <a:endParaRPr lang="ru-RU" sz="1800" dirty="0"/>
          </a:p>
          <a:p>
            <a:r>
              <a:rPr lang="ru-RU" sz="1800" dirty="0" smtClean="0"/>
              <a:t>Разработать </a:t>
            </a:r>
            <a:r>
              <a:rPr lang="ru-RU" sz="1800" dirty="0"/>
              <a:t>и реализовать алгоритм имитации отжига для построения списочных расписаний. </a:t>
            </a:r>
            <a:endParaRPr lang="ru-RU" sz="1800" dirty="0" smtClean="0"/>
          </a:p>
          <a:p>
            <a:endParaRPr lang="ru-RU" sz="1800" dirty="0"/>
          </a:p>
          <a:p>
            <a:r>
              <a:rPr lang="ru-RU" sz="1800" dirty="0" smtClean="0"/>
              <a:t>Разработать </a:t>
            </a:r>
            <a:r>
              <a:rPr lang="ru-RU" sz="1800" dirty="0"/>
              <a:t>и реализовать генератор исходных данных для исследования алгоритма. </a:t>
            </a:r>
            <a:endParaRPr lang="ru-RU" sz="1800" dirty="0" smtClean="0"/>
          </a:p>
          <a:p>
            <a:endParaRPr lang="ru-RU" sz="1800" dirty="0"/>
          </a:p>
          <a:p>
            <a:r>
              <a:rPr lang="ru-RU" sz="1800" dirty="0" smtClean="0"/>
              <a:t>Провести </a:t>
            </a:r>
            <a:r>
              <a:rPr lang="ru-RU" sz="1800" dirty="0"/>
              <a:t>экспериментальное исследование свойств алгоритма на различных классах исходных данных. </a:t>
            </a:r>
          </a:p>
          <a:p>
            <a:endParaRPr lang="ru-RU" sz="1800" spc="-1" dirty="0"/>
          </a:p>
        </p:txBody>
      </p:sp>
      <p:sp>
        <p:nvSpPr>
          <p:cNvPr id="5" name="Номер слайда 4"/>
          <p:cNvSpPr>
            <a:spLocks noGrp="1"/>
          </p:cNvSpPr>
          <p:nvPr>
            <p:ph type="sldNum" sz="quarter" idx="12"/>
          </p:nvPr>
        </p:nvSpPr>
        <p:spPr/>
        <p:txBody>
          <a:bodyPr/>
          <a:lstStyle/>
          <a:p>
            <a:fld id="{4E25F5DE-0339-4589-9859-9B8A9FE1E66F}" type="slidenum">
              <a:rPr lang="ru-RU" smtClean="0"/>
              <a:pPr/>
              <a:t>2</a:t>
            </a:fld>
            <a:endParaRPr lang="ru-RU" dirty="0"/>
          </a:p>
        </p:txBody>
      </p:sp>
    </p:spTree>
    <p:extLst>
      <p:ext uri="{BB962C8B-B14F-4D97-AF65-F5344CB8AC3E}">
        <p14:creationId xmlns:p14="http://schemas.microsoft.com/office/powerpoint/2010/main" val="3456338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4E25F5DE-0339-4589-9859-9B8A9FE1E66F}" type="slidenum">
              <a:rPr lang="ru-RU" smtClean="0"/>
              <a:t>20</a:t>
            </a:fld>
            <a:endParaRPr lang="ru-RU"/>
          </a:p>
        </p:txBody>
      </p:sp>
      <p:sp>
        <p:nvSpPr>
          <p:cNvPr id="4" name="TextBox 3"/>
          <p:cNvSpPr txBox="1"/>
          <p:nvPr/>
        </p:nvSpPr>
        <p:spPr>
          <a:xfrm>
            <a:off x="3882044" y="2685011"/>
            <a:ext cx="184731" cy="369332"/>
          </a:xfrm>
          <a:prstGeom prst="rect">
            <a:avLst/>
          </a:prstGeom>
          <a:noFill/>
        </p:spPr>
        <p:txBody>
          <a:bodyPr wrap="none" rtlCol="0">
            <a:spAutoFit/>
          </a:bodyPr>
          <a:lstStyle/>
          <a:p>
            <a:endParaRPr lang="ru-RU" dirty="0"/>
          </a:p>
        </p:txBody>
      </p:sp>
      <p:sp>
        <p:nvSpPr>
          <p:cNvPr id="5" name="TextBox 4"/>
          <p:cNvSpPr txBox="1"/>
          <p:nvPr/>
        </p:nvSpPr>
        <p:spPr>
          <a:xfrm>
            <a:off x="0" y="2515734"/>
            <a:ext cx="12192000" cy="707886"/>
          </a:xfrm>
          <a:prstGeom prst="rect">
            <a:avLst/>
          </a:prstGeom>
          <a:noFill/>
        </p:spPr>
        <p:txBody>
          <a:bodyPr wrap="square" rtlCol="0">
            <a:spAutoFit/>
          </a:bodyPr>
          <a:lstStyle/>
          <a:p>
            <a:pPr algn="ctr"/>
            <a:r>
              <a:rPr lang="ru-RU" sz="4000" dirty="0">
                <a:solidFill>
                  <a:schemeClr val="bg1"/>
                </a:solidFill>
              </a:rPr>
              <a:t>Запасные слайды</a:t>
            </a:r>
          </a:p>
        </p:txBody>
      </p:sp>
    </p:spTree>
    <p:extLst>
      <p:ext uri="{BB962C8B-B14F-4D97-AF65-F5344CB8AC3E}">
        <p14:creationId xmlns:p14="http://schemas.microsoft.com/office/powerpoint/2010/main" val="1880087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Обзор</a:t>
            </a:r>
            <a:r>
              <a:rPr lang="ru-RU" sz="4000" dirty="0"/>
              <a:t> (</a:t>
            </a:r>
            <a:r>
              <a:rPr lang="en-US" sz="4000" dirty="0"/>
              <a:t>PECS</a:t>
            </a:r>
            <a:r>
              <a:rPr lang="ru-RU" sz="4000" dirty="0"/>
              <a:t>)</a:t>
            </a:r>
            <a:br>
              <a:rPr lang="ru-RU" sz="4000" dirty="0"/>
            </a:br>
            <a:r>
              <a:rPr lang="en-US" sz="1000" b="0" dirty="0" err="1"/>
              <a:t>Shujuan</a:t>
            </a:r>
            <a:r>
              <a:rPr lang="en-US" sz="1000" b="0" dirty="0"/>
              <a:t> Tian , </a:t>
            </a:r>
            <a:r>
              <a:rPr lang="en-US" sz="1000" b="0" dirty="0" err="1"/>
              <a:t>Wenjie</a:t>
            </a:r>
            <a:r>
              <a:rPr lang="en-US" sz="1000" b="0" dirty="0"/>
              <a:t> Ren, </a:t>
            </a:r>
            <a:r>
              <a:rPr lang="en-US" sz="1000" b="0" dirty="0" err="1"/>
              <a:t>Qingyong</a:t>
            </a:r>
            <a:r>
              <a:rPr lang="en-US" sz="1000" b="0" dirty="0"/>
              <a:t> Deng , Member, IEEE, Song Zou,</a:t>
            </a:r>
            <a:r>
              <a:rPr lang="ru-RU" sz="1000" b="0" dirty="0"/>
              <a:t> </a:t>
            </a:r>
            <a:r>
              <a:rPr lang="en-US" sz="1000" b="0" dirty="0"/>
              <a:t>and </a:t>
            </a:r>
            <a:r>
              <a:rPr lang="en-US" sz="1000" b="0" dirty="0" err="1"/>
              <a:t>Yanchun</a:t>
            </a:r>
            <a:r>
              <a:rPr lang="en-US" sz="1000" b="0" dirty="0"/>
              <a:t> Li, </a:t>
            </a:r>
            <a:br>
              <a:rPr lang="en-US" sz="1000" b="0" dirty="0"/>
            </a:br>
            <a:r>
              <a:rPr lang="en-US" sz="1000" b="0" dirty="0"/>
              <a:t>“Predictive Energy Consumption Scheduling Algorithm for</a:t>
            </a:r>
            <a:r>
              <a:rPr lang="ru-RU" sz="1000" b="0" dirty="0"/>
              <a:t> </a:t>
            </a:r>
            <a:r>
              <a:rPr lang="en-US" sz="1000" b="0" dirty="0"/>
              <a:t>Multiprocessor Heterogeneous System”, </a:t>
            </a:r>
            <a:r>
              <a:rPr lang="ru-RU" sz="1000" b="0" dirty="0"/>
              <a:t/>
            </a:r>
            <a:br>
              <a:rPr lang="ru-RU" sz="1000" b="0" dirty="0"/>
            </a:br>
            <a:r>
              <a:rPr lang="en-US" sz="1000" b="0" dirty="0"/>
              <a:t>IEEE TRANSACTIONS ON GREEN COMMUNICATIONS AND NETWORKING, VOL. 6, NO. 2, JUNE 2022</a:t>
            </a:r>
            <a:endParaRPr lang="ru-RU" sz="1000" dirty="0"/>
          </a:p>
        </p:txBody>
      </p:sp>
      <p:graphicFrame>
        <p:nvGraphicFramePr>
          <p:cNvPr id="6" name="Объект 5"/>
          <p:cNvGraphicFramePr>
            <a:graphicFrameLocks noGrp="1"/>
          </p:cNvGraphicFramePr>
          <p:nvPr>
            <p:ph idx="1"/>
            <p:extLst/>
          </p:nvPr>
        </p:nvGraphicFramePr>
        <p:xfrm>
          <a:off x="336550" y="1825625"/>
          <a:ext cx="11017251" cy="1645920"/>
        </p:xfrm>
        <a:graphic>
          <a:graphicData uri="http://schemas.openxmlformats.org/drawingml/2006/table">
            <a:tbl>
              <a:tblPr firstRow="1" bandRow="1">
                <a:tableStyleId>{5C22544A-7EE6-4342-B048-85BDC9FD1C3A}</a:tableStyleId>
              </a:tblPr>
              <a:tblGrid>
                <a:gridCol w="1573893">
                  <a:extLst>
                    <a:ext uri="{9D8B030D-6E8A-4147-A177-3AD203B41FA5}">
                      <a16:colId xmlns:a16="http://schemas.microsoft.com/office/drawing/2014/main" val="3415013094"/>
                    </a:ext>
                  </a:extLst>
                </a:gridCol>
                <a:gridCol w="1573893">
                  <a:extLst>
                    <a:ext uri="{9D8B030D-6E8A-4147-A177-3AD203B41FA5}">
                      <a16:colId xmlns:a16="http://schemas.microsoft.com/office/drawing/2014/main" val="2630253299"/>
                    </a:ext>
                  </a:extLst>
                </a:gridCol>
                <a:gridCol w="1573893">
                  <a:extLst>
                    <a:ext uri="{9D8B030D-6E8A-4147-A177-3AD203B41FA5}">
                      <a16:colId xmlns:a16="http://schemas.microsoft.com/office/drawing/2014/main" val="254646661"/>
                    </a:ext>
                  </a:extLst>
                </a:gridCol>
                <a:gridCol w="1573893">
                  <a:extLst>
                    <a:ext uri="{9D8B030D-6E8A-4147-A177-3AD203B41FA5}">
                      <a16:colId xmlns:a16="http://schemas.microsoft.com/office/drawing/2014/main" val="182237950"/>
                    </a:ext>
                  </a:extLst>
                </a:gridCol>
                <a:gridCol w="1573893">
                  <a:extLst>
                    <a:ext uri="{9D8B030D-6E8A-4147-A177-3AD203B41FA5}">
                      <a16:colId xmlns:a16="http://schemas.microsoft.com/office/drawing/2014/main" val="1968538129"/>
                    </a:ext>
                  </a:extLst>
                </a:gridCol>
                <a:gridCol w="1573893">
                  <a:extLst>
                    <a:ext uri="{9D8B030D-6E8A-4147-A177-3AD203B41FA5}">
                      <a16:colId xmlns:a16="http://schemas.microsoft.com/office/drawing/2014/main" val="1610110955"/>
                    </a:ext>
                  </a:extLst>
                </a:gridCol>
                <a:gridCol w="1573893">
                  <a:extLst>
                    <a:ext uri="{9D8B030D-6E8A-4147-A177-3AD203B41FA5}">
                      <a16:colId xmlns:a16="http://schemas.microsoft.com/office/drawing/2014/main" val="2788316941"/>
                    </a:ext>
                  </a:extLst>
                </a:gridCol>
              </a:tblGrid>
              <a:tr h="370840">
                <a:tc>
                  <a:txBody>
                    <a:bodyPr/>
                    <a:lstStyle/>
                    <a:p>
                      <a:pPr algn="ctr"/>
                      <a:r>
                        <a:rPr lang="ru-RU" sz="1600" dirty="0"/>
                        <a:t>Тип</a:t>
                      </a:r>
                      <a:r>
                        <a:rPr lang="ru-RU" sz="1600" baseline="0" dirty="0"/>
                        <a:t> системы</a:t>
                      </a:r>
                      <a:endParaRPr lang="ru-RU" sz="1600" dirty="0"/>
                    </a:p>
                  </a:txBody>
                  <a:tcPr/>
                </a:tc>
                <a:tc>
                  <a:txBody>
                    <a:bodyPr/>
                    <a:lstStyle/>
                    <a:p>
                      <a:pPr algn="ctr"/>
                      <a:r>
                        <a:rPr lang="ru-RU" sz="1600" dirty="0"/>
                        <a:t>Набор процессоров</a:t>
                      </a:r>
                    </a:p>
                  </a:txBody>
                  <a:tcPr/>
                </a:tc>
                <a:tc>
                  <a:txBody>
                    <a:bodyPr/>
                    <a:lstStyle/>
                    <a:p>
                      <a:pPr algn="ctr"/>
                      <a:r>
                        <a:rPr lang="ru-RU" sz="1600" dirty="0"/>
                        <a:t>Механизм </a:t>
                      </a:r>
                      <a:r>
                        <a:rPr lang="ru-RU" sz="1600" dirty="0" err="1"/>
                        <a:t>энергосбер</a:t>
                      </a:r>
                      <a:r>
                        <a:rPr lang="ru-RU" sz="1600" dirty="0"/>
                        <a:t>.</a:t>
                      </a:r>
                    </a:p>
                  </a:txBody>
                  <a:tcPr/>
                </a:tc>
                <a:tc>
                  <a:txBody>
                    <a:bodyPr/>
                    <a:lstStyle/>
                    <a:p>
                      <a:pPr algn="ctr"/>
                      <a:r>
                        <a:rPr lang="ru-RU" sz="1600" dirty="0"/>
                        <a:t>Расчет</a:t>
                      </a:r>
                      <a:r>
                        <a:rPr lang="ru-RU" sz="1600" baseline="0" dirty="0"/>
                        <a:t> времени </a:t>
                      </a:r>
                      <a:r>
                        <a:rPr lang="ru-RU" sz="1600" baseline="0" dirty="0" err="1"/>
                        <a:t>выпол</a:t>
                      </a:r>
                      <a:r>
                        <a:rPr lang="ru-RU" sz="1600" baseline="0" dirty="0"/>
                        <a:t> задачи</a:t>
                      </a:r>
                      <a:endParaRPr lang="ru-RU" sz="1600" dirty="0"/>
                    </a:p>
                  </a:txBody>
                  <a:tcPr/>
                </a:tc>
                <a:tc>
                  <a:txBody>
                    <a:bodyPr/>
                    <a:lstStyle/>
                    <a:p>
                      <a:pPr algn="ctr"/>
                      <a:r>
                        <a:rPr lang="ru-RU" sz="1600" dirty="0"/>
                        <a:t>Расчет </a:t>
                      </a:r>
                      <a:r>
                        <a:rPr lang="ru-RU" sz="1600" dirty="0" err="1"/>
                        <a:t>энергопотр</a:t>
                      </a:r>
                      <a:r>
                        <a:rPr lang="ru-RU" sz="1600" dirty="0"/>
                        <a:t>.</a:t>
                      </a:r>
                    </a:p>
                  </a:txBody>
                  <a:tcPr/>
                </a:tc>
                <a:tc>
                  <a:txBody>
                    <a:bodyPr/>
                    <a:lstStyle/>
                    <a:p>
                      <a:pPr algn="ctr"/>
                      <a:r>
                        <a:rPr lang="ru-RU" sz="1600" dirty="0"/>
                        <a:t>Миграция</a:t>
                      </a:r>
                    </a:p>
                  </a:txBody>
                  <a:tcPr/>
                </a:tc>
                <a:tc>
                  <a:txBody>
                    <a:bodyPr/>
                    <a:lstStyle/>
                    <a:p>
                      <a:pPr algn="ctr"/>
                      <a:r>
                        <a:rPr lang="ru-RU" sz="1600" dirty="0"/>
                        <a:t>Опт. функция</a:t>
                      </a:r>
                    </a:p>
                  </a:txBody>
                  <a:tcPr/>
                </a:tc>
                <a:extLst>
                  <a:ext uri="{0D108BD9-81ED-4DB2-BD59-A6C34878D82A}">
                    <a16:rowId xmlns:a16="http://schemas.microsoft.com/office/drawing/2014/main" val="1547207103"/>
                  </a:ext>
                </a:extLst>
              </a:tr>
              <a:tr h="370840">
                <a:tc>
                  <a:txBody>
                    <a:bodyPr/>
                    <a:lstStyle/>
                    <a:p>
                      <a:pPr algn="ctr"/>
                      <a:r>
                        <a:rPr lang="en-US" sz="1600" dirty="0"/>
                        <a:t>I-</a:t>
                      </a:r>
                      <a:r>
                        <a:rPr lang="en-US" sz="1600" dirty="0" err="1"/>
                        <a:t>IoT</a:t>
                      </a:r>
                      <a:endParaRPr lang="ru-RU" sz="1600" dirty="0"/>
                    </a:p>
                  </a:txBody>
                  <a:tcPr/>
                </a:tc>
                <a:tc>
                  <a:txBody>
                    <a:bodyPr/>
                    <a:lstStyle/>
                    <a:p>
                      <a:pPr algn="ctr"/>
                      <a:r>
                        <a:rPr lang="ru-RU" sz="1600" dirty="0"/>
                        <a:t>Много разнородных</a:t>
                      </a:r>
                    </a:p>
                  </a:txBody>
                  <a:tcPr/>
                </a:tc>
                <a:tc>
                  <a:txBody>
                    <a:bodyPr/>
                    <a:lstStyle/>
                    <a:p>
                      <a:pPr algn="ctr"/>
                      <a:r>
                        <a:rPr lang="ru-RU" sz="1600" dirty="0"/>
                        <a:t>Снижение тактовой частоты</a:t>
                      </a:r>
                    </a:p>
                  </a:txBody>
                  <a:tcPr/>
                </a:tc>
                <a:tc>
                  <a:txBody>
                    <a:bodyPr/>
                    <a:lstStyle/>
                    <a:p>
                      <a:pPr marL="0" indent="0" algn="ctr">
                        <a:buNone/>
                      </a:pPr>
                      <a:r>
                        <a:rPr lang="ru-RU" sz="1600" dirty="0"/>
                        <a:t>Время ограничено</a:t>
                      </a:r>
                      <a:r>
                        <a:rPr lang="ru-RU" sz="1600" baseline="0" dirty="0"/>
                        <a:t> сверху</a:t>
                      </a:r>
                    </a:p>
                  </a:txBody>
                  <a:tcPr/>
                </a:tc>
                <a:tc>
                  <a:txBody>
                    <a:bodyPr/>
                    <a:lstStyle/>
                    <a:p>
                      <a:pPr algn="ctr"/>
                      <a:r>
                        <a:rPr lang="ru-RU" sz="1600" dirty="0"/>
                        <a:t>Стат.</a:t>
                      </a:r>
                      <a:r>
                        <a:rPr lang="ru-RU" sz="1600" baseline="0" dirty="0"/>
                        <a:t> </a:t>
                      </a:r>
                      <a:r>
                        <a:rPr lang="ru-RU" sz="1600" dirty="0"/>
                        <a:t>+ дин.</a:t>
                      </a:r>
                    </a:p>
                  </a:txBody>
                  <a:tcPr/>
                </a:tc>
                <a:tc>
                  <a:txBody>
                    <a:bodyPr/>
                    <a:lstStyle/>
                    <a:p>
                      <a:pPr algn="ctr"/>
                      <a:r>
                        <a:rPr lang="ru-RU" sz="1600" dirty="0"/>
                        <a:t>+</a:t>
                      </a:r>
                    </a:p>
                  </a:txBody>
                  <a:tcPr/>
                </a:tc>
                <a:tc>
                  <a:txBody>
                    <a:bodyPr/>
                    <a:lstStyle/>
                    <a:p>
                      <a:pPr algn="ctr"/>
                      <a:r>
                        <a:rPr lang="ru-RU" sz="1600" dirty="0" err="1"/>
                        <a:t>Энергопотр</a:t>
                      </a:r>
                      <a:r>
                        <a:rPr lang="ru-RU" sz="1600" dirty="0"/>
                        <a:t>.</a:t>
                      </a:r>
                    </a:p>
                  </a:txBody>
                  <a:tcPr/>
                </a:tc>
                <a:extLst>
                  <a:ext uri="{0D108BD9-81ED-4DB2-BD59-A6C34878D82A}">
                    <a16:rowId xmlns:a16="http://schemas.microsoft.com/office/drawing/2014/main" val="4162510842"/>
                  </a:ext>
                </a:extLst>
              </a:tr>
            </a:tbl>
          </a:graphicData>
        </a:graphic>
      </p:graphicFrame>
      <p:sp>
        <p:nvSpPr>
          <p:cNvPr id="5" name="Номер слайда 4"/>
          <p:cNvSpPr>
            <a:spLocks noGrp="1"/>
          </p:cNvSpPr>
          <p:nvPr>
            <p:ph type="sldNum" sz="quarter" idx="12"/>
          </p:nvPr>
        </p:nvSpPr>
        <p:spPr/>
        <p:txBody>
          <a:bodyPr/>
          <a:lstStyle/>
          <a:p>
            <a:fld id="{4E25F5DE-0339-4589-9859-9B8A9FE1E66F}" type="slidenum">
              <a:rPr lang="ru-RU" smtClean="0"/>
              <a:pPr/>
              <a:t>21</a:t>
            </a:fld>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B4A099-1048-7482-AA79-EDC347278D8A}"/>
                  </a:ext>
                </a:extLst>
              </p:cNvPr>
              <p:cNvSpPr txBox="1"/>
              <p:nvPr/>
            </p:nvSpPr>
            <p:spPr>
              <a:xfrm>
                <a:off x="336550" y="3736819"/>
                <a:ext cx="9234516" cy="1905971"/>
              </a:xfrm>
              <a:prstGeom prst="rect">
                <a:avLst/>
              </a:prstGeom>
              <a:noFill/>
            </p:spPr>
            <p:txBody>
              <a:bodyPr wrap="none" rtlCol="0">
                <a:spAutoFit/>
              </a:bodyPr>
              <a:lstStyle/>
              <a:p>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𝑎</m:t>
                        </m:r>
                      </m:sub>
                    </m:sSub>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𝐴</m:t>
                        </m:r>
                      </m:e>
                    </m:d>
                    <m:r>
                      <a:rPr lang="en-US" b="0" i="1" smtClean="0">
                        <a:solidFill>
                          <a:schemeClr val="bg1"/>
                        </a:solidFill>
                        <a:latin typeface="Cambria Math"/>
                      </a:rPr>
                      <m:t>=</m:t>
                    </m:r>
                    <m:nary>
                      <m:naryPr>
                        <m:chr m:val="∑"/>
                        <m:ctrlPr>
                          <a:rPr lang="en-US" b="0" i="1" smtClean="0">
                            <a:solidFill>
                              <a:schemeClr val="bg1"/>
                            </a:solidFill>
                            <a:latin typeface="Cambria Math" panose="02040503050406030204" pitchFamily="18" charset="0"/>
                          </a:rPr>
                        </m:ctrlPr>
                      </m:naryPr>
                      <m:sub>
                        <m:r>
                          <a:rPr lang="en-US" b="0" i="1" smtClean="0">
                            <a:solidFill>
                              <a:schemeClr val="bg1"/>
                            </a:solidFill>
                            <a:latin typeface="Cambria Math"/>
                          </a:rPr>
                          <m:t>𝑖</m:t>
                        </m:r>
                      </m:sub>
                      <m:sup>
                        <m:r>
                          <a:rPr lang="en-US" b="0" i="1" smtClean="0">
                            <a:solidFill>
                              <a:schemeClr val="bg1"/>
                            </a:solidFill>
                            <a:latin typeface="Cambria Math"/>
                          </a:rPr>
                          <m:t>𝑁</m:t>
                        </m:r>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𝑎</m:t>
                            </m:r>
                          </m:sub>
                        </m:sSub>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𝑛</m:t>
                                </m:r>
                              </m:e>
                              <m:sub>
                                <m:r>
                                  <a:rPr lang="en-US" b="0" i="1" smtClean="0">
                                    <a:solidFill>
                                      <a:schemeClr val="bg1"/>
                                    </a:solidFill>
                                    <a:latin typeface="Cambria Math"/>
                                  </a:rPr>
                                  <m:t>𝑖</m:t>
                                </m:r>
                              </m:sub>
                            </m:sSub>
                            <m:r>
                              <a:rPr lang="en-US" b="0" i="1" smtClean="0">
                                <a:solidFill>
                                  <a:schemeClr val="bg1"/>
                                </a:solidFill>
                                <a:latin typeface="Cambria Math"/>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𝑎𝑙</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𝑘</m:t>
                                    </m:r>
                                  </m:e>
                                </m:d>
                              </m:sub>
                            </m:sSub>
                            <m:r>
                              <a:rPr lang="en-US" b="0" i="1" smtClean="0">
                                <a:solidFill>
                                  <a:schemeClr val="bg1"/>
                                </a:solidFill>
                                <a:latin typeface="Cambria Math"/>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𝑓</m:t>
                                </m:r>
                              </m:e>
                              <m:sub>
                                <m:r>
                                  <a:rPr lang="en-US" b="0" i="1" smtClean="0">
                                    <a:solidFill>
                                      <a:schemeClr val="bg1"/>
                                    </a:solidFill>
                                    <a:latin typeface="Cambria Math"/>
                                  </a:rPr>
                                  <m:t>h</m:t>
                                </m:r>
                                <m:r>
                                  <a:rPr lang="en-US" b="0" i="1" smtClean="0">
                                    <a:solidFill>
                                      <a:schemeClr val="bg1"/>
                                    </a:solidFill>
                                    <a:latin typeface="Cambria Math"/>
                                  </a:rPr>
                                  <m:t>,</m:t>
                                </m:r>
                                <m:r>
                                  <a:rPr lang="en-US" b="0" i="1" smtClean="0">
                                    <a:solidFill>
                                      <a:schemeClr val="bg1"/>
                                    </a:solidFill>
                                    <a:latin typeface="Cambria Math"/>
                                  </a:rPr>
                                  <m:t>𝑎𝑙</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𝑘</m:t>
                                    </m:r>
                                  </m:e>
                                </m:d>
                              </m:sub>
                            </m:sSub>
                          </m:e>
                        </m:d>
                      </m:e>
                    </m:nary>
                    <m:r>
                      <a:rPr lang="en-US" b="0" i="0" smtClean="0">
                        <a:solidFill>
                          <a:schemeClr val="bg1"/>
                        </a:solidFill>
                        <a:latin typeface="Cambria Math"/>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a:rPr>
                          <m:t>n</m:t>
                        </m:r>
                      </m:e>
                      <m:sub>
                        <m:r>
                          <m:rPr>
                            <m:sty m:val="p"/>
                          </m:rPr>
                          <a:rPr lang="en-US" b="0" i="0" smtClean="0">
                            <a:solidFill>
                              <a:schemeClr val="bg1"/>
                            </a:solidFill>
                            <a:latin typeface="Cambria Math"/>
                          </a:rPr>
                          <m:t>i</m:t>
                        </m:r>
                      </m:sub>
                    </m:sSub>
                    <m:r>
                      <a:rPr lang="en-US" b="0" i="0" smtClean="0">
                        <a:solidFill>
                          <a:schemeClr val="bg1"/>
                        </a:solidFill>
                        <a:latin typeface="Cambria Math"/>
                      </a:rPr>
                      <m:t>−</m:t>
                    </m:r>
                    <m:r>
                      <a:rPr lang="ru-RU" b="0" i="0" smtClean="0">
                        <a:solidFill>
                          <a:schemeClr val="bg1"/>
                        </a:solidFill>
                        <a:latin typeface="Cambria Math"/>
                      </a:rPr>
                      <m:t>задача</m:t>
                    </m:r>
                  </m:oMath>
                </a14:m>
                <a:r>
                  <a:rPr lang="en-US" dirty="0">
                    <a:solidFill>
                      <a:schemeClr val="bg1"/>
                    </a:solidFill>
                  </a:rPr>
                  <a:t>,h-{0, 1}</a:t>
                </a:r>
              </a:p>
              <a:p>
                <a:pPr/>
                <a14:m>
                  <m:oMathPara xmlns:m="http://schemas.openxmlformats.org/officeDocument/2006/math">
                    <m:oMathParaPr>
                      <m:jc m:val="left"/>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𝑎</m:t>
                          </m:r>
                        </m:sub>
                      </m:sSub>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𝑛</m:t>
                              </m:r>
                            </m:e>
                            <m:sub>
                              <m:r>
                                <a:rPr lang="en-US" b="0" i="1" smtClean="0">
                                  <a:solidFill>
                                    <a:schemeClr val="bg1"/>
                                  </a:solidFill>
                                  <a:latin typeface="Cambria Math"/>
                                </a:rPr>
                                <m:t>𝑖</m:t>
                              </m:r>
                            </m:sub>
                          </m:sSub>
                          <m:r>
                            <a:rPr lang="en-US" b="0" i="1" smtClean="0">
                              <a:solidFill>
                                <a:schemeClr val="bg1"/>
                              </a:solidFill>
                              <a:latin typeface="Cambria Math"/>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𝑘</m:t>
                              </m:r>
                            </m:sub>
                          </m:sSub>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𝑓</m:t>
                              </m:r>
                            </m:e>
                            <m:sub>
                              <m:r>
                                <a:rPr lang="en-US" b="0" i="1" smtClean="0">
                                  <a:solidFill>
                                    <a:schemeClr val="bg1"/>
                                  </a:solidFill>
                                  <a:latin typeface="Cambria Math"/>
                                </a:rPr>
                                <m:t>h</m:t>
                              </m:r>
                              <m:r>
                                <a:rPr lang="en-US" b="0" i="1" smtClean="0">
                                  <a:solidFill>
                                    <a:schemeClr val="bg1"/>
                                  </a:solidFill>
                                  <a:latin typeface="Cambria Math"/>
                                </a:rPr>
                                <m:t>,</m:t>
                              </m:r>
                              <m:r>
                                <a:rPr lang="en-US" b="0" i="1" smtClean="0">
                                  <a:solidFill>
                                    <a:schemeClr val="bg1"/>
                                  </a:solidFill>
                                  <a:latin typeface="Cambria Math"/>
                                </a:rPr>
                                <m:t>𝑘</m:t>
                              </m:r>
                            </m:sub>
                          </m:sSub>
                        </m:e>
                      </m:d>
                      <m:r>
                        <a:rPr lang="en-US" b="0" i="1" smtClean="0">
                          <a:solidFill>
                            <a:schemeClr val="bg1"/>
                          </a:solidFill>
                          <a:latin typeface="Cambria Math"/>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𝑃</m:t>
                              </m:r>
                            </m:e>
                            <m:sub>
                              <m:r>
                                <a:rPr lang="en-US" b="0" i="1" smtClean="0">
                                  <a:solidFill>
                                    <a:schemeClr val="bg1"/>
                                  </a:solidFill>
                                  <a:latin typeface="Cambria Math"/>
                                </a:rPr>
                                <m:t>𝑖𝑛𝑑</m:t>
                              </m:r>
                              <m:r>
                                <a:rPr lang="en-US" b="0" i="1" smtClean="0">
                                  <a:solidFill>
                                    <a:schemeClr val="bg1"/>
                                  </a:solidFill>
                                  <a:latin typeface="Cambria Math"/>
                                </a:rPr>
                                <m:t>,</m:t>
                              </m:r>
                              <m:r>
                                <a:rPr lang="en-US" b="0" i="1" smtClean="0">
                                  <a:solidFill>
                                    <a:schemeClr val="bg1"/>
                                  </a:solidFill>
                                  <a:latin typeface="Cambria Math"/>
                                </a:rPr>
                                <m:t>𝑘</m:t>
                              </m:r>
                            </m:sub>
                          </m:sSub>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𝐶</m:t>
                              </m:r>
                            </m:e>
                            <m:sub>
                              <m:r>
                                <a:rPr lang="en-US" b="0" i="1" smtClean="0">
                                  <a:solidFill>
                                    <a:schemeClr val="bg1"/>
                                  </a:solidFill>
                                  <a:latin typeface="Cambria Math"/>
                                </a:rPr>
                                <m:t>𝑒𝑓</m:t>
                              </m:r>
                            </m:sub>
                          </m:sSub>
                          <m:r>
                            <a:rPr lang="en-US" b="0" i="1" smtClean="0">
                              <a:solidFill>
                                <a:schemeClr val="bg1"/>
                              </a:solidFill>
                              <a:latin typeface="Cambria Math"/>
                            </a:rPr>
                            <m:t>∗</m:t>
                          </m:r>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𝑓</m:t>
                              </m:r>
                            </m:e>
                            <m:sub>
                              <m:r>
                                <a:rPr lang="en-US" b="0" i="1" smtClean="0">
                                  <a:solidFill>
                                    <a:schemeClr val="bg1"/>
                                  </a:solidFill>
                                  <a:latin typeface="Cambria Math"/>
                                </a:rPr>
                                <m:t>h</m:t>
                              </m:r>
                              <m:r>
                                <a:rPr lang="en-US" b="0" i="1" smtClean="0">
                                  <a:solidFill>
                                    <a:schemeClr val="bg1"/>
                                  </a:solidFill>
                                  <a:latin typeface="Cambria Math"/>
                                </a:rPr>
                                <m:t>,</m:t>
                              </m:r>
                              <m:r>
                                <a:rPr lang="en-US" b="0" i="1" smtClean="0">
                                  <a:solidFill>
                                    <a:schemeClr val="bg1"/>
                                  </a:solidFill>
                                  <a:latin typeface="Cambria Math"/>
                                </a:rPr>
                                <m:t>𝑘</m:t>
                              </m:r>
                            </m:sub>
                            <m:sup>
                              <m:r>
                                <a:rPr lang="en-US" b="0" i="1" smtClean="0">
                                  <a:solidFill>
                                    <a:schemeClr val="bg1"/>
                                  </a:solidFill>
                                  <a:latin typeface="Cambria Math"/>
                                </a:rPr>
                                <m:t>𝑚</m:t>
                              </m:r>
                            </m:sup>
                          </m:sSubSup>
                        </m:e>
                      </m:d>
                      <m:r>
                        <a:rPr lang="en-US" b="0" i="1" smtClean="0">
                          <a:solidFill>
                            <a:schemeClr val="bg1"/>
                          </a:solidFill>
                          <a:latin typeface="Cambria Math"/>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𝑓</m:t>
                              </m:r>
                            </m:e>
                            <m:sub>
                              <m:r>
                                <a:rPr lang="en-US" b="0" i="1" smtClean="0">
                                  <a:solidFill>
                                    <a:schemeClr val="bg1"/>
                                  </a:solidFill>
                                  <a:latin typeface="Cambria Math"/>
                                </a:rPr>
                                <m:t>𝑚𝑎𝑥</m:t>
                              </m:r>
                              <m:r>
                                <a:rPr lang="en-US" b="0" i="1" smtClean="0">
                                  <a:solidFill>
                                    <a:schemeClr val="bg1"/>
                                  </a:solidFill>
                                  <a:latin typeface="Cambria Math"/>
                                </a:rPr>
                                <m:t>,</m:t>
                              </m:r>
                              <m:r>
                                <a:rPr lang="en-US" b="0" i="1" smtClean="0">
                                  <a:solidFill>
                                    <a:schemeClr val="bg1"/>
                                  </a:solidFill>
                                  <a:latin typeface="Cambria Math"/>
                                </a:rPr>
                                <m:t>𝑘</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𝑓</m:t>
                              </m:r>
                            </m:e>
                            <m:sub>
                              <m:r>
                                <a:rPr lang="en-US" b="0" i="1" smtClean="0">
                                  <a:solidFill>
                                    <a:schemeClr val="bg1"/>
                                  </a:solidFill>
                                  <a:latin typeface="Cambria Math"/>
                                </a:rPr>
                                <m:t>h</m:t>
                              </m:r>
                              <m:r>
                                <a:rPr lang="en-US" b="0" i="1" smtClean="0">
                                  <a:solidFill>
                                    <a:schemeClr val="bg1"/>
                                  </a:solidFill>
                                  <a:latin typeface="Cambria Math"/>
                                </a:rPr>
                                <m:t>,</m:t>
                              </m:r>
                              <m:r>
                                <a:rPr lang="en-US" b="0" i="1" smtClean="0">
                                  <a:solidFill>
                                    <a:schemeClr val="bg1"/>
                                  </a:solidFill>
                                  <a:latin typeface="Cambria Math"/>
                                </a:rPr>
                                <m:t>𝑘</m:t>
                              </m:r>
                            </m:sub>
                          </m:sSub>
                        </m:den>
                      </m:f>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𝑤</m:t>
                          </m:r>
                        </m:e>
                        <m:sub>
                          <m:r>
                            <a:rPr lang="en-US" b="0" i="1" smtClean="0">
                              <a:solidFill>
                                <a:schemeClr val="bg1"/>
                              </a:solidFill>
                              <a:latin typeface="Cambria Math"/>
                            </a:rPr>
                            <m:t>𝑖</m:t>
                          </m:r>
                          <m:r>
                            <a:rPr lang="en-US" b="0" i="1" smtClean="0">
                              <a:solidFill>
                                <a:schemeClr val="bg1"/>
                              </a:solidFill>
                              <a:latin typeface="Cambria Math"/>
                            </a:rPr>
                            <m:t>,</m:t>
                          </m:r>
                          <m:r>
                            <a:rPr lang="en-US" b="0" i="1" smtClean="0">
                              <a:solidFill>
                                <a:schemeClr val="bg1"/>
                              </a:solidFill>
                              <a:latin typeface="Cambria Math"/>
                            </a:rPr>
                            <m:t>𝑘</m:t>
                          </m:r>
                        </m:sub>
                      </m:sSub>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𝑘</m:t>
                          </m:r>
                        </m:sub>
                      </m:sSub>
                      <m:r>
                        <a:rPr lang="en-US" b="0" i="1" smtClean="0">
                          <a:solidFill>
                            <a:schemeClr val="bg1"/>
                          </a:solidFill>
                          <a:latin typeface="Cambria Math"/>
                        </a:rPr>
                        <m:t>−</m:t>
                      </m:r>
                      <m:r>
                        <a:rPr lang="ru-RU" b="0" i="1" smtClean="0">
                          <a:solidFill>
                            <a:schemeClr val="bg1"/>
                          </a:solidFill>
                          <a:latin typeface="Cambria Math"/>
                        </a:rPr>
                        <m:t>процессор</m:t>
                      </m:r>
                      <m:r>
                        <a:rPr lang="en-US" b="0" i="0" smtClean="0">
                          <a:solidFill>
                            <a:schemeClr val="bg1"/>
                          </a:solidFill>
                          <a:latin typeface="Cambria Math"/>
                        </a:rPr>
                        <m:t>,</m:t>
                      </m:r>
                      <m:sSub>
                        <m:sSubPr>
                          <m:ctrlPr>
                            <a:rPr lang="en-US" i="1">
                              <a:solidFill>
                                <a:schemeClr val="bg1"/>
                              </a:solidFill>
                              <a:latin typeface="Cambria Math" panose="02040503050406030204" pitchFamily="18" charset="0"/>
                            </a:rPr>
                          </m:ctrlPr>
                        </m:sSubPr>
                        <m:e>
                          <m:r>
                            <m:rPr>
                              <m:sty m:val="p"/>
                            </m:rPr>
                            <a:rPr lang="en-US" b="0" i="0" smtClean="0">
                              <a:solidFill>
                                <a:schemeClr val="bg1"/>
                              </a:solidFill>
                              <a:latin typeface="Cambria Math"/>
                            </a:rPr>
                            <m:t>w</m:t>
                          </m:r>
                        </m:e>
                        <m:sub>
                          <m:r>
                            <a:rPr lang="en-US" b="0" i="1" smtClean="0">
                              <a:solidFill>
                                <a:schemeClr val="bg1"/>
                              </a:solidFill>
                              <a:latin typeface="Cambria Math"/>
                            </a:rPr>
                            <m:t>𝑖</m:t>
                          </m:r>
                          <m:r>
                            <a:rPr lang="en-US" b="0" i="1" smtClean="0">
                              <a:solidFill>
                                <a:schemeClr val="bg1"/>
                              </a:solidFill>
                              <a:latin typeface="Cambria Math"/>
                            </a:rPr>
                            <m:t>,</m:t>
                          </m:r>
                          <m:r>
                            <a:rPr lang="en-US" b="0" i="1" smtClean="0">
                              <a:solidFill>
                                <a:schemeClr val="bg1"/>
                              </a:solidFill>
                              <a:latin typeface="Cambria Math"/>
                            </a:rPr>
                            <m:t>𝑘</m:t>
                          </m:r>
                        </m:sub>
                      </m:sSub>
                      <m:r>
                        <a:rPr lang="en-US">
                          <a:solidFill>
                            <a:schemeClr val="bg1"/>
                          </a:solidFill>
                          <a:latin typeface="Cambria Math"/>
                        </a:rPr>
                        <m:t>−</m:t>
                      </m:r>
                      <m:r>
                        <m:rPr>
                          <m:sty m:val="p"/>
                        </m:rPr>
                        <a:rPr lang="en-US">
                          <a:solidFill>
                            <a:schemeClr val="bg1"/>
                          </a:solidFill>
                          <a:latin typeface="Cambria Math"/>
                        </a:rPr>
                        <m:t>WCET</m:t>
                      </m:r>
                      <m:r>
                        <a:rPr lang="ru-RU">
                          <a:solidFill>
                            <a:schemeClr val="bg1"/>
                          </a:solidFill>
                          <a:latin typeface="Cambria Math"/>
                        </a:rPr>
                        <m:t> задачи</m:t>
                      </m:r>
                      <m:r>
                        <a:rPr lang="en-US" b="0" i="0" smtClean="0">
                          <a:solidFill>
                            <a:schemeClr val="bg1"/>
                          </a:solidFill>
                          <a:latin typeface="Cambria Math"/>
                        </a:rPr>
                        <m:t>, </m:t>
                      </m:r>
                    </m:oMath>
                  </m:oMathPara>
                </a14:m>
                <a:endParaRPr lang="en-US" dirty="0">
                  <a:solidFill>
                    <a:schemeClr val="bg1"/>
                  </a:solidFill>
                </a:endParaRPr>
              </a:p>
              <a:p>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𝑠</m:t>
                        </m:r>
                      </m:sub>
                    </m:sSub>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𝐴</m:t>
                        </m:r>
                      </m:e>
                    </m:d>
                    <m:r>
                      <a:rPr lang="en-US" b="0" i="1" smtClean="0">
                        <a:solidFill>
                          <a:schemeClr val="bg1"/>
                        </a:solidFill>
                        <a:latin typeface="Cambria Math"/>
                      </a:rPr>
                      <m:t>=</m:t>
                    </m:r>
                    <m:nary>
                      <m:naryPr>
                        <m:chr m:val="∑"/>
                        <m:ctrlPr>
                          <a:rPr lang="en-US" b="0" i="1" smtClean="0">
                            <a:solidFill>
                              <a:schemeClr val="bg1"/>
                            </a:solidFill>
                            <a:latin typeface="Cambria Math" panose="02040503050406030204" pitchFamily="18" charset="0"/>
                          </a:rPr>
                        </m:ctrlPr>
                      </m:naryPr>
                      <m:sub>
                        <m:r>
                          <a:rPr lang="en-US" b="0" i="1" smtClean="0">
                            <a:solidFill>
                              <a:schemeClr val="bg1"/>
                            </a:solidFill>
                            <a:latin typeface="Cambria Math"/>
                          </a:rPr>
                          <m:t>𝑖</m:t>
                        </m:r>
                        <m:r>
                          <a:rPr lang="en-US" b="0" i="1" smtClean="0">
                            <a:solidFill>
                              <a:schemeClr val="bg1"/>
                            </a:solidFill>
                            <a:latin typeface="Cambria Math"/>
                          </a:rPr>
                          <m:t>=1</m:t>
                        </m:r>
                      </m:sub>
                      <m:sup>
                        <m:r>
                          <a:rPr lang="en-US" b="0" i="1" smtClean="0">
                            <a:solidFill>
                              <a:schemeClr val="bg1"/>
                            </a:solidFill>
                            <a:latin typeface="Cambria Math"/>
                          </a:rPr>
                          <m:t>|</m:t>
                        </m:r>
                        <m:r>
                          <a:rPr lang="en-US" b="0" i="1" smtClean="0">
                            <a:solidFill>
                              <a:schemeClr val="bg1"/>
                            </a:solidFill>
                            <a:latin typeface="Cambria Math"/>
                          </a:rPr>
                          <m:t>𝑈</m:t>
                        </m:r>
                        <m:r>
                          <a:rPr lang="en-US" b="0" i="1" smtClean="0">
                            <a:solidFill>
                              <a:schemeClr val="bg1"/>
                            </a:solidFill>
                            <a:latin typeface="Cambria Math"/>
                          </a:rPr>
                          <m:t>|</m:t>
                        </m:r>
                      </m:sup>
                      <m:e>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𝑃</m:t>
                            </m:r>
                          </m:e>
                          <m:sub>
                            <m:r>
                              <a:rPr lang="en-US" b="0" i="1" smtClean="0">
                                <a:solidFill>
                                  <a:schemeClr val="bg1"/>
                                </a:solidFill>
                                <a:latin typeface="Cambria Math"/>
                              </a:rPr>
                              <m:t>𝑠</m:t>
                            </m:r>
                            <m:r>
                              <a:rPr lang="en-US" b="0" i="1" smtClean="0">
                                <a:solidFill>
                                  <a:schemeClr val="bg1"/>
                                </a:solidFill>
                                <a:latin typeface="Cambria Math"/>
                              </a:rPr>
                              <m:t>,</m:t>
                            </m:r>
                            <m:r>
                              <a:rPr lang="en-US" b="0" i="1" smtClean="0">
                                <a:solidFill>
                                  <a:schemeClr val="bg1"/>
                                </a:solidFill>
                                <a:latin typeface="Cambria Math"/>
                              </a:rPr>
                              <m:t>𝑘</m:t>
                            </m:r>
                          </m:sub>
                        </m:sSub>
                        <m:r>
                          <a:rPr lang="en-US" b="0" i="1" smtClean="0">
                            <a:solidFill>
                              <a:schemeClr val="bg1"/>
                            </a:solidFill>
                            <a:latin typeface="Cambria Math"/>
                          </a:rPr>
                          <m:t>∗</m:t>
                        </m:r>
                        <m:r>
                          <a:rPr lang="en-US" b="0" i="1" smtClean="0">
                            <a:solidFill>
                              <a:schemeClr val="bg1"/>
                            </a:solidFill>
                            <a:latin typeface="Cambria Math"/>
                          </a:rPr>
                          <m:t>𝐹</m:t>
                        </m:r>
                        <m:r>
                          <a:rPr lang="en-US" b="0" i="1" smtClean="0">
                            <a:solidFill>
                              <a:schemeClr val="bg1"/>
                            </a:solidFill>
                            <a:latin typeface="Cambria Math"/>
                          </a:rPr>
                          <m:t>(</m:t>
                        </m:r>
                        <m:r>
                          <a:rPr lang="en-US" b="0" i="1" smtClean="0">
                            <a:solidFill>
                              <a:schemeClr val="bg1"/>
                            </a:solidFill>
                            <a:latin typeface="Cambria Math"/>
                          </a:rPr>
                          <m:t>𝐴</m:t>
                        </m:r>
                        <m:r>
                          <a:rPr lang="en-US" b="0" i="1" smtClean="0">
                            <a:solidFill>
                              <a:schemeClr val="bg1"/>
                            </a:solidFill>
                            <a:latin typeface="Cambria Math"/>
                          </a:rPr>
                          <m:t>))</m:t>
                        </m:r>
                      </m:e>
                    </m:nary>
                    <m:r>
                      <a:rPr lang="en-US" b="0" i="1" smtClean="0">
                        <a:solidFill>
                          <a:schemeClr val="bg1"/>
                        </a:solidFill>
                        <a:latin typeface="Cambria Math"/>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𝑈</m:t>
                        </m:r>
                      </m:e>
                    </m:d>
                    <m:r>
                      <a:rPr lang="en-US" b="0" i="1" smtClean="0">
                        <a:solidFill>
                          <a:schemeClr val="bg1"/>
                        </a:solidFill>
                        <a:latin typeface="Cambria Math"/>
                      </a:rPr>
                      <m:t>−</m:t>
                    </m:r>
                    <m:r>
                      <a:rPr lang="ru-RU" b="0" i="1" smtClean="0">
                        <a:solidFill>
                          <a:schemeClr val="bg1"/>
                        </a:solidFill>
                        <a:latin typeface="Cambria Math"/>
                      </a:rPr>
                      <m:t>количество процессоров</m:t>
                    </m:r>
                    <m:r>
                      <a:rPr lang="en-US" b="0" i="1" smtClean="0">
                        <a:solidFill>
                          <a:schemeClr val="bg1"/>
                        </a:solidFill>
                        <a:latin typeface="Cambria Math"/>
                      </a:rPr>
                      <m:t>, </m:t>
                    </m:r>
                    <m:r>
                      <a:rPr lang="en-US" b="0" i="1" smtClean="0">
                        <a:solidFill>
                          <a:schemeClr val="bg1"/>
                        </a:solidFill>
                        <a:latin typeface="Cambria Math"/>
                      </a:rPr>
                      <m:t>𝐹</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𝐴</m:t>
                        </m:r>
                      </m:e>
                    </m:d>
                    <m:r>
                      <a:rPr lang="en-US" b="0" i="1" smtClean="0">
                        <a:solidFill>
                          <a:schemeClr val="bg1"/>
                        </a:solidFill>
                        <a:latin typeface="Cambria Math"/>
                      </a:rPr>
                      <m:t>−</m:t>
                    </m:r>
                    <m:r>
                      <a:rPr lang="ru-RU" b="0" i="1" smtClean="0">
                        <a:solidFill>
                          <a:schemeClr val="bg1"/>
                        </a:solidFill>
                        <a:latin typeface="Cambria Math"/>
                      </a:rPr>
                      <m:t>время выполнения</m:t>
                    </m:r>
                  </m:oMath>
                </a14:m>
                <a:r>
                  <a:rPr lang="en-US" b="0" dirty="0">
                    <a:solidFill>
                      <a:schemeClr val="bg1"/>
                    </a:solidFill>
                  </a:rPr>
                  <a:t>,</a:t>
                </a:r>
              </a:p>
              <a:p>
                <a:endParaRPr lang="en-US" b="0" dirty="0">
                  <a:solidFill>
                    <a:schemeClr val="bg1"/>
                  </a:solidFill>
                </a:endParaRPr>
              </a:p>
              <a:p>
                <a:pPr/>
                <a14:m>
                  <m:oMathPara xmlns:m="http://schemas.openxmlformats.org/officeDocument/2006/math">
                    <m:oMathParaPr>
                      <m:jc m:val="left"/>
                    </m:oMathParaPr>
                    <m:oMath xmlns:m="http://schemas.openxmlformats.org/officeDocument/2006/math">
                      <m:r>
                        <a:rPr lang="en-US" b="0" i="1" smtClean="0">
                          <a:solidFill>
                            <a:schemeClr val="bg1"/>
                          </a:solidFill>
                          <a:latin typeface="Cambria Math"/>
                        </a:rPr>
                        <m:t>𝐸</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𝐴</m:t>
                          </m:r>
                        </m:e>
                      </m:d>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𝑎</m:t>
                          </m:r>
                        </m:sub>
                      </m:sSub>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𝐴</m:t>
                          </m:r>
                        </m:e>
                      </m:d>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𝑠</m:t>
                          </m:r>
                        </m:sub>
                      </m:sSub>
                      <m:r>
                        <a:rPr lang="en-US" b="0" i="1" smtClean="0">
                          <a:solidFill>
                            <a:schemeClr val="bg1"/>
                          </a:solidFill>
                          <a:latin typeface="Cambria Math"/>
                        </a:rPr>
                        <m:t>(</m:t>
                      </m:r>
                      <m:r>
                        <a:rPr lang="en-US" b="0" i="1" smtClean="0">
                          <a:solidFill>
                            <a:schemeClr val="bg1"/>
                          </a:solidFill>
                          <a:latin typeface="Cambria Math"/>
                        </a:rPr>
                        <m:t>𝐴</m:t>
                      </m:r>
                      <m:r>
                        <a:rPr lang="en-US" b="0" i="1" smtClean="0">
                          <a:solidFill>
                            <a:schemeClr val="bg1"/>
                          </a:solidFill>
                          <a:latin typeface="Cambria Math"/>
                        </a:rPr>
                        <m:t>)</m:t>
                      </m:r>
                    </m:oMath>
                  </m:oMathPara>
                </a14:m>
                <a:endParaRPr lang="en-US" b="0" dirty="0">
                  <a:solidFill>
                    <a:schemeClr val="bg1"/>
                  </a:solidFill>
                </a:endParaRPr>
              </a:p>
            </p:txBody>
          </p:sp>
        </mc:Choice>
        <mc:Fallback xmlns="">
          <p:sp>
            <p:nvSpPr>
              <p:cNvPr id="4" name="TextBox 3">
                <a:extLst>
                  <a:ext uri="{FF2B5EF4-FFF2-40B4-BE49-F238E27FC236}">
                    <a16:creationId xmlns:a16="http://schemas.microsoft.com/office/drawing/2014/main" id="{14B4A099-1048-7482-AA79-EDC347278D8A}"/>
                  </a:ext>
                </a:extLst>
              </p:cNvPr>
              <p:cNvSpPr txBox="1">
                <a:spLocks noRot="1" noChangeAspect="1" noMove="1" noResize="1" noEditPoints="1" noAdjustHandles="1" noChangeArrowheads="1" noChangeShapeType="1" noTextEdit="1"/>
              </p:cNvSpPr>
              <p:nvPr/>
            </p:nvSpPr>
            <p:spPr>
              <a:xfrm>
                <a:off x="336550" y="3736819"/>
                <a:ext cx="9234516" cy="1905971"/>
              </a:xfrm>
              <a:prstGeom prst="rect">
                <a:avLst/>
              </a:prstGeom>
              <a:blipFill>
                <a:blip r:embed="rId3"/>
                <a:stretch>
                  <a:fillRect t="-22045" b="-5431"/>
                </a:stretch>
              </a:blipFill>
            </p:spPr>
            <p:txBody>
              <a:bodyPr/>
              <a:lstStyle/>
              <a:p>
                <a:r>
                  <a:rPr lang="ru-RU">
                    <a:noFill/>
                  </a:rPr>
                  <a:t> </a:t>
                </a:r>
              </a:p>
            </p:txBody>
          </p:sp>
        </mc:Fallback>
      </mc:AlternateContent>
    </p:spTree>
    <p:extLst>
      <p:ext uri="{BB962C8B-B14F-4D97-AF65-F5344CB8AC3E}">
        <p14:creationId xmlns:p14="http://schemas.microsoft.com/office/powerpoint/2010/main" val="2712896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t>Обзор (</a:t>
            </a:r>
            <a:r>
              <a:rPr lang="en-US" sz="4000" dirty="0"/>
              <a:t>AETC</a:t>
            </a:r>
            <a:r>
              <a:rPr lang="ru-RU" sz="4000" dirty="0"/>
              <a:t>)</a:t>
            </a:r>
            <a:r>
              <a:rPr lang="en-US" sz="1100" dirty="0"/>
              <a:t/>
            </a:r>
            <a:br>
              <a:rPr lang="en-US" sz="1100" dirty="0"/>
            </a:br>
            <a:r>
              <a:rPr lang="en-US" sz="1100" b="0" dirty="0"/>
              <a:t>C.-H. Hsu, K. D. </a:t>
            </a:r>
            <a:r>
              <a:rPr lang="en-US" sz="1100" b="0" dirty="0" err="1"/>
              <a:t>Slagter</a:t>
            </a:r>
            <a:r>
              <a:rPr lang="en-US" sz="1100" b="0" dirty="0"/>
              <a:t>, S.-C. Chen, and Y.-C. Chung, </a:t>
            </a:r>
            <a:br>
              <a:rPr lang="en-US" sz="1100" b="0" dirty="0"/>
            </a:br>
            <a:r>
              <a:rPr lang="en-US" sz="1100" b="0" dirty="0" smtClean="0"/>
              <a:t>“Optimizing </a:t>
            </a:r>
            <a:r>
              <a:rPr lang="en-US" sz="1100" b="0" dirty="0"/>
              <a:t>Energy Consumption with Task Consolidation in </a:t>
            </a:r>
            <a:r>
              <a:rPr lang="en-US" sz="1100" b="0" dirty="0" smtClean="0"/>
              <a:t>Clouds",</a:t>
            </a:r>
            <a:r>
              <a:rPr lang="en-US" sz="1100" b="0" dirty="0"/>
              <a:t/>
            </a:r>
            <a:br>
              <a:rPr lang="en-US" sz="1100" b="0" dirty="0"/>
            </a:br>
            <a:r>
              <a:rPr lang="en-US" sz="1100" b="0" dirty="0"/>
              <a:t>Inf. Sci., vol. 258, pp. 452–462, Feb. </a:t>
            </a:r>
            <a:r>
              <a:rPr lang="ru-RU" sz="1100" b="0" dirty="0"/>
              <a:t>2014.</a:t>
            </a:r>
            <a:endParaRPr lang="ru-RU" sz="1100" dirty="0"/>
          </a:p>
        </p:txBody>
      </p:sp>
      <p:graphicFrame>
        <p:nvGraphicFramePr>
          <p:cNvPr id="6" name="Объект 5"/>
          <p:cNvGraphicFramePr>
            <a:graphicFrameLocks noGrp="1"/>
          </p:cNvGraphicFramePr>
          <p:nvPr>
            <p:ph idx="1"/>
            <p:extLst/>
          </p:nvPr>
        </p:nvGraphicFramePr>
        <p:xfrm>
          <a:off x="336550" y="1825625"/>
          <a:ext cx="11017251" cy="1645920"/>
        </p:xfrm>
        <a:graphic>
          <a:graphicData uri="http://schemas.openxmlformats.org/drawingml/2006/table">
            <a:tbl>
              <a:tblPr firstRow="1" bandRow="1">
                <a:tableStyleId>{5C22544A-7EE6-4342-B048-85BDC9FD1C3A}</a:tableStyleId>
              </a:tblPr>
              <a:tblGrid>
                <a:gridCol w="1573893">
                  <a:extLst>
                    <a:ext uri="{9D8B030D-6E8A-4147-A177-3AD203B41FA5}">
                      <a16:colId xmlns:a16="http://schemas.microsoft.com/office/drawing/2014/main" val="3415013094"/>
                    </a:ext>
                  </a:extLst>
                </a:gridCol>
                <a:gridCol w="1573893">
                  <a:extLst>
                    <a:ext uri="{9D8B030D-6E8A-4147-A177-3AD203B41FA5}">
                      <a16:colId xmlns:a16="http://schemas.microsoft.com/office/drawing/2014/main" val="2630253299"/>
                    </a:ext>
                  </a:extLst>
                </a:gridCol>
                <a:gridCol w="1573893">
                  <a:extLst>
                    <a:ext uri="{9D8B030D-6E8A-4147-A177-3AD203B41FA5}">
                      <a16:colId xmlns:a16="http://schemas.microsoft.com/office/drawing/2014/main" val="254646661"/>
                    </a:ext>
                  </a:extLst>
                </a:gridCol>
                <a:gridCol w="1573893">
                  <a:extLst>
                    <a:ext uri="{9D8B030D-6E8A-4147-A177-3AD203B41FA5}">
                      <a16:colId xmlns:a16="http://schemas.microsoft.com/office/drawing/2014/main" val="182237950"/>
                    </a:ext>
                  </a:extLst>
                </a:gridCol>
                <a:gridCol w="1573893">
                  <a:extLst>
                    <a:ext uri="{9D8B030D-6E8A-4147-A177-3AD203B41FA5}">
                      <a16:colId xmlns:a16="http://schemas.microsoft.com/office/drawing/2014/main" val="1968538129"/>
                    </a:ext>
                  </a:extLst>
                </a:gridCol>
                <a:gridCol w="1573893">
                  <a:extLst>
                    <a:ext uri="{9D8B030D-6E8A-4147-A177-3AD203B41FA5}">
                      <a16:colId xmlns:a16="http://schemas.microsoft.com/office/drawing/2014/main" val="1610110955"/>
                    </a:ext>
                  </a:extLst>
                </a:gridCol>
                <a:gridCol w="1573893">
                  <a:extLst>
                    <a:ext uri="{9D8B030D-6E8A-4147-A177-3AD203B41FA5}">
                      <a16:colId xmlns:a16="http://schemas.microsoft.com/office/drawing/2014/main" val="2788316941"/>
                    </a:ext>
                  </a:extLst>
                </a:gridCol>
              </a:tblGrid>
              <a:tr h="370840">
                <a:tc>
                  <a:txBody>
                    <a:bodyPr/>
                    <a:lstStyle/>
                    <a:p>
                      <a:pPr algn="ctr"/>
                      <a:r>
                        <a:rPr lang="ru-RU" sz="1600" dirty="0"/>
                        <a:t>Тип</a:t>
                      </a:r>
                      <a:r>
                        <a:rPr lang="ru-RU" sz="1600" baseline="0" dirty="0"/>
                        <a:t> системы</a:t>
                      </a:r>
                      <a:endParaRPr lang="ru-RU" sz="1600" dirty="0"/>
                    </a:p>
                  </a:txBody>
                  <a:tcPr/>
                </a:tc>
                <a:tc>
                  <a:txBody>
                    <a:bodyPr/>
                    <a:lstStyle/>
                    <a:p>
                      <a:pPr algn="ctr"/>
                      <a:r>
                        <a:rPr lang="ru-RU" sz="1600" dirty="0"/>
                        <a:t>Набор процессоров</a:t>
                      </a:r>
                    </a:p>
                  </a:txBody>
                  <a:tcPr/>
                </a:tc>
                <a:tc>
                  <a:txBody>
                    <a:bodyPr/>
                    <a:lstStyle/>
                    <a:p>
                      <a:pPr algn="ctr"/>
                      <a:r>
                        <a:rPr lang="ru-RU" sz="1600" dirty="0"/>
                        <a:t>Механизм </a:t>
                      </a:r>
                      <a:r>
                        <a:rPr lang="ru-RU" sz="1600" dirty="0" err="1"/>
                        <a:t>энергосбер</a:t>
                      </a:r>
                      <a:r>
                        <a:rPr lang="ru-RU" sz="1600" dirty="0"/>
                        <a:t>.</a:t>
                      </a:r>
                    </a:p>
                  </a:txBody>
                  <a:tcPr/>
                </a:tc>
                <a:tc>
                  <a:txBody>
                    <a:bodyPr/>
                    <a:lstStyle/>
                    <a:p>
                      <a:pPr algn="ctr"/>
                      <a:r>
                        <a:rPr lang="ru-RU" sz="1600" dirty="0"/>
                        <a:t>Расчет</a:t>
                      </a:r>
                      <a:r>
                        <a:rPr lang="ru-RU" sz="1600" baseline="0" dirty="0"/>
                        <a:t> времени </a:t>
                      </a:r>
                      <a:r>
                        <a:rPr lang="ru-RU" sz="1600" baseline="0" dirty="0" err="1"/>
                        <a:t>выпол</a:t>
                      </a:r>
                      <a:r>
                        <a:rPr lang="ru-RU" sz="1600" baseline="0" dirty="0"/>
                        <a:t> задачи</a:t>
                      </a:r>
                      <a:endParaRPr lang="ru-RU" sz="1600" dirty="0"/>
                    </a:p>
                  </a:txBody>
                  <a:tcPr/>
                </a:tc>
                <a:tc>
                  <a:txBody>
                    <a:bodyPr/>
                    <a:lstStyle/>
                    <a:p>
                      <a:pPr algn="ctr"/>
                      <a:r>
                        <a:rPr lang="ru-RU" sz="1600" dirty="0"/>
                        <a:t>Расчет </a:t>
                      </a:r>
                      <a:r>
                        <a:rPr lang="ru-RU" sz="1600" dirty="0" err="1"/>
                        <a:t>энергопотр</a:t>
                      </a:r>
                      <a:r>
                        <a:rPr lang="ru-RU" sz="1600" dirty="0"/>
                        <a:t>.</a:t>
                      </a:r>
                    </a:p>
                  </a:txBody>
                  <a:tcPr/>
                </a:tc>
                <a:tc>
                  <a:txBody>
                    <a:bodyPr/>
                    <a:lstStyle/>
                    <a:p>
                      <a:pPr algn="ctr"/>
                      <a:r>
                        <a:rPr lang="ru-RU" sz="1600" dirty="0"/>
                        <a:t>Миграция</a:t>
                      </a:r>
                    </a:p>
                  </a:txBody>
                  <a:tcPr/>
                </a:tc>
                <a:tc>
                  <a:txBody>
                    <a:bodyPr/>
                    <a:lstStyle/>
                    <a:p>
                      <a:pPr algn="ctr"/>
                      <a:r>
                        <a:rPr lang="ru-RU" sz="1600" dirty="0"/>
                        <a:t>Опт. функция</a:t>
                      </a:r>
                    </a:p>
                  </a:txBody>
                  <a:tcPr/>
                </a:tc>
                <a:extLst>
                  <a:ext uri="{0D108BD9-81ED-4DB2-BD59-A6C34878D82A}">
                    <a16:rowId xmlns:a16="http://schemas.microsoft.com/office/drawing/2014/main" val="1547207103"/>
                  </a:ext>
                </a:extLst>
              </a:tr>
              <a:tr h="370840">
                <a:tc>
                  <a:txBody>
                    <a:bodyPr/>
                    <a:lstStyle/>
                    <a:p>
                      <a:pPr algn="ctr"/>
                      <a:r>
                        <a:rPr lang="ru-RU" sz="1600" dirty="0"/>
                        <a:t>ЦОД</a:t>
                      </a:r>
                    </a:p>
                  </a:txBody>
                  <a:tcPr/>
                </a:tc>
                <a:tc>
                  <a:txBody>
                    <a:bodyPr/>
                    <a:lstStyle/>
                    <a:p>
                      <a:pPr algn="ctr"/>
                      <a:r>
                        <a:rPr lang="ru-RU" sz="1600" dirty="0"/>
                        <a:t>Много разнородных</a:t>
                      </a:r>
                    </a:p>
                  </a:txBody>
                  <a:tcPr/>
                </a:tc>
                <a:tc>
                  <a:txBody>
                    <a:bodyPr/>
                    <a:lstStyle/>
                    <a:p>
                      <a:pPr algn="ctr"/>
                      <a:r>
                        <a:rPr lang="ru-RU" sz="1600" dirty="0"/>
                        <a:t>Консолидация задач</a:t>
                      </a:r>
                    </a:p>
                  </a:txBody>
                  <a:tcPr/>
                </a:tc>
                <a:tc>
                  <a:txBody>
                    <a:bodyPr/>
                    <a:lstStyle/>
                    <a:p>
                      <a:pPr marL="0" indent="0" algn="ctr">
                        <a:buNone/>
                      </a:pPr>
                      <a:r>
                        <a:rPr lang="ru-RU" sz="1600" dirty="0"/>
                        <a:t>Время ограничено</a:t>
                      </a:r>
                      <a:r>
                        <a:rPr lang="ru-RU" sz="1600" baseline="0" dirty="0"/>
                        <a:t> сверху</a:t>
                      </a:r>
                      <a:r>
                        <a:rPr lang="en-US" sz="1600" baseline="0" dirty="0"/>
                        <a:t>+SLA</a:t>
                      </a:r>
                      <a:endParaRPr lang="ru-RU" sz="1600" baseline="0" dirty="0"/>
                    </a:p>
                  </a:txBody>
                  <a:tcPr/>
                </a:tc>
                <a:tc>
                  <a:txBody>
                    <a:bodyPr/>
                    <a:lstStyle/>
                    <a:p>
                      <a:pPr algn="ctr"/>
                      <a:r>
                        <a:rPr lang="ru-RU" sz="1600" dirty="0"/>
                        <a:t>По формуле снизу</a:t>
                      </a:r>
                    </a:p>
                  </a:txBody>
                  <a:tcPr/>
                </a:tc>
                <a:tc>
                  <a:txBody>
                    <a:bodyPr/>
                    <a:lstStyle/>
                    <a:p>
                      <a:pPr algn="ctr"/>
                      <a:r>
                        <a:rPr lang="ru-RU" sz="1600" dirty="0"/>
                        <a:t>+</a:t>
                      </a:r>
                    </a:p>
                  </a:txBody>
                  <a:tcPr/>
                </a:tc>
                <a:tc>
                  <a:txBody>
                    <a:bodyPr/>
                    <a:lstStyle/>
                    <a:p>
                      <a:pPr algn="ctr"/>
                      <a:r>
                        <a:rPr lang="ru-RU" sz="1600" dirty="0" err="1"/>
                        <a:t>Энергопотр</a:t>
                      </a:r>
                      <a:r>
                        <a:rPr lang="ru-RU" sz="1600" dirty="0"/>
                        <a:t>.</a:t>
                      </a:r>
                    </a:p>
                  </a:txBody>
                  <a:tcPr/>
                </a:tc>
                <a:extLst>
                  <a:ext uri="{0D108BD9-81ED-4DB2-BD59-A6C34878D82A}">
                    <a16:rowId xmlns:a16="http://schemas.microsoft.com/office/drawing/2014/main" val="4162510842"/>
                  </a:ext>
                </a:extLst>
              </a:tr>
            </a:tbl>
          </a:graphicData>
        </a:graphic>
      </p:graphicFrame>
      <p:sp>
        <p:nvSpPr>
          <p:cNvPr id="5" name="Номер слайда 4"/>
          <p:cNvSpPr>
            <a:spLocks noGrp="1"/>
          </p:cNvSpPr>
          <p:nvPr>
            <p:ph type="sldNum" sz="quarter" idx="12"/>
          </p:nvPr>
        </p:nvSpPr>
        <p:spPr/>
        <p:txBody>
          <a:bodyPr/>
          <a:lstStyle/>
          <a:p>
            <a:fld id="{4E25F5DE-0339-4589-9859-9B8A9FE1E66F}" type="slidenum">
              <a:rPr lang="ru-RU" smtClean="0">
                <a:solidFill>
                  <a:schemeClr val="bg1"/>
                </a:solidFill>
              </a:rPr>
              <a:pPr/>
              <a:t>22</a:t>
            </a:fld>
            <a:endParaRPr lang="ru-RU" dirty="0">
              <a:solidFill>
                <a:schemeClr val="bg1"/>
              </a:solidFill>
            </a:endParaRPr>
          </a:p>
        </p:txBody>
      </p:sp>
      <mc:AlternateContent xmlns:mc="http://schemas.openxmlformats.org/markup-compatibility/2006" xmlns:a14="http://schemas.microsoft.com/office/drawing/2010/main">
        <mc:Choice Requires="a14">
          <p:sp>
            <p:nvSpPr>
              <p:cNvPr id="19" name="TextBox 18"/>
              <p:cNvSpPr txBox="1"/>
              <p:nvPr/>
            </p:nvSpPr>
            <p:spPr>
              <a:xfrm>
                <a:off x="336550" y="3606648"/>
                <a:ext cx="11017250" cy="3114827"/>
              </a:xfrm>
              <a:prstGeom prst="rect">
                <a:avLst/>
              </a:prstGeom>
              <a:noFill/>
            </p:spPr>
            <p:txBody>
              <a:bodyPr wrap="square" rtlCol="0">
                <a:spAutoFit/>
              </a:bodyPr>
              <a:lstStyle/>
              <a:p>
                <a:r>
                  <a:rPr lang="ru-RU" sz="1400" dirty="0">
                    <a:solidFill>
                      <a:schemeClr val="bg1"/>
                    </a:solidFill>
                  </a:rPr>
                  <a:t>Общая формула для подсчета энергопотребления выглядит следующий образом:</a:t>
                </a:r>
                <a:r>
                  <a:rPr lang="en-US" sz="1400" dirty="0">
                    <a:solidFill>
                      <a:schemeClr val="bg1"/>
                    </a:solidFill>
                  </a:rPr>
                  <a:t>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a:rPr>
                          <m:t>𝐸</m:t>
                        </m:r>
                      </m:e>
                      <m:sub>
                        <m:r>
                          <a:rPr lang="en-US" sz="1400" b="0" i="1" smtClean="0">
                            <a:solidFill>
                              <a:schemeClr val="bg1"/>
                            </a:solidFill>
                            <a:latin typeface="Cambria Math"/>
                          </a:rPr>
                          <m:t>0, </m:t>
                        </m:r>
                        <m:r>
                          <a:rPr lang="en-US" sz="1400" b="0" i="1" smtClean="0">
                            <a:solidFill>
                              <a:schemeClr val="bg1"/>
                            </a:solidFill>
                            <a:latin typeface="Cambria Math"/>
                          </a:rPr>
                          <m:t>𝑚</m:t>
                        </m:r>
                      </m:sub>
                    </m:sSub>
                    <m:d>
                      <m:dPr>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a:rPr>
                              <m:t>𝑉𝐶</m:t>
                            </m:r>
                          </m:e>
                          <m:sub>
                            <m:r>
                              <a:rPr lang="en-US" sz="1400" b="0" i="1" smtClean="0">
                                <a:solidFill>
                                  <a:schemeClr val="bg1"/>
                                </a:solidFill>
                                <a:latin typeface="Cambria Math"/>
                              </a:rPr>
                              <m:t>𝑖</m:t>
                            </m:r>
                          </m:sub>
                        </m:sSub>
                      </m:e>
                    </m:d>
                    <m:r>
                      <a:rPr lang="en-US" sz="1400" b="0" i="1" smtClean="0">
                        <a:solidFill>
                          <a:schemeClr val="bg1"/>
                        </a:solidFill>
                        <a:latin typeface="Cambria Math"/>
                      </a:rPr>
                      <m:t>=</m:t>
                    </m:r>
                    <m:nary>
                      <m:naryPr>
                        <m:chr m:val="∑"/>
                        <m:ctrlPr>
                          <a:rPr lang="en-US" sz="1400" b="0" i="1" smtClean="0">
                            <a:solidFill>
                              <a:schemeClr val="bg1"/>
                            </a:solidFill>
                            <a:latin typeface="Cambria Math" panose="02040503050406030204" pitchFamily="18" charset="0"/>
                          </a:rPr>
                        </m:ctrlPr>
                      </m:naryPr>
                      <m:sub>
                        <m:r>
                          <m:rPr>
                            <m:brk m:alnAt="23"/>
                          </m:rPr>
                          <a:rPr lang="en-US" sz="1400" b="0" i="1" smtClean="0">
                            <a:solidFill>
                              <a:schemeClr val="bg1"/>
                            </a:solidFill>
                            <a:latin typeface="Cambria Math"/>
                          </a:rPr>
                          <m:t>𝑡</m:t>
                        </m:r>
                        <m:r>
                          <a:rPr lang="en-US" sz="1400" b="0" i="1" smtClean="0">
                            <a:solidFill>
                              <a:schemeClr val="bg1"/>
                            </a:solidFill>
                            <a:latin typeface="Cambria Math"/>
                          </a:rPr>
                          <m:t>=0</m:t>
                        </m:r>
                      </m:sub>
                      <m:sup>
                        <m:r>
                          <a:rPr lang="en-US" sz="1400" b="0" i="1" smtClean="0">
                            <a:solidFill>
                              <a:schemeClr val="bg1"/>
                            </a:solidFill>
                            <a:latin typeface="Cambria Math"/>
                          </a:rPr>
                          <m:t>𝑛</m:t>
                        </m:r>
                      </m:sup>
                      <m:e>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a:rPr>
                              <m:t>𝐸</m:t>
                            </m:r>
                          </m:e>
                          <m:sub>
                            <m:r>
                              <a:rPr lang="en-US" sz="1400" b="0" i="1" smtClean="0">
                                <a:solidFill>
                                  <a:schemeClr val="bg1"/>
                                </a:solidFill>
                                <a:latin typeface="Cambria Math"/>
                              </a:rPr>
                              <m:t>0, </m:t>
                            </m:r>
                            <m:r>
                              <a:rPr lang="en-US" sz="1400" b="0" i="1" smtClean="0">
                                <a:solidFill>
                                  <a:schemeClr val="bg1"/>
                                </a:solidFill>
                                <a:latin typeface="Cambria Math"/>
                              </a:rPr>
                              <m:t>𝑚</m:t>
                            </m:r>
                          </m:sub>
                        </m:sSub>
                        <m:d>
                          <m:dPr>
                            <m:ctrlPr>
                              <a:rPr lang="en-US" sz="1400" i="1">
                                <a:solidFill>
                                  <a:schemeClr val="bg1"/>
                                </a:solidFill>
                                <a:latin typeface="Cambria Math" panose="02040503050406030204" pitchFamily="18" charset="0"/>
                              </a:rPr>
                            </m:ctrlPr>
                          </m:dPr>
                          <m:e>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a:rPr>
                                  <m:t>𝑉</m:t>
                                </m:r>
                              </m:e>
                              <m:sub>
                                <m:r>
                                  <a:rPr lang="en-US" sz="1400" i="1">
                                    <a:solidFill>
                                      <a:schemeClr val="bg1"/>
                                    </a:solidFill>
                                    <a:latin typeface="Cambria Math"/>
                                  </a:rPr>
                                  <m:t>𝑖</m:t>
                                </m:r>
                              </m:sub>
                            </m:sSub>
                          </m:e>
                        </m:d>
                      </m:e>
                    </m:nary>
                  </m:oMath>
                </a14:m>
                <a:r>
                  <a:rPr lang="en-US" sz="1400" dirty="0">
                    <a:solidFill>
                      <a:schemeClr val="bg1"/>
                    </a:solidFill>
                  </a:rPr>
                  <a:t>, </a:t>
                </a:r>
                <a:r>
                  <a:rPr lang="ru-RU" sz="1400" dirty="0">
                    <a:solidFill>
                      <a:schemeClr val="bg1"/>
                    </a:solidFill>
                  </a:rPr>
                  <a:t>где </a:t>
                </a:r>
                <a:r>
                  <a:rPr lang="en-US" sz="1400" dirty="0">
                    <a:solidFill>
                      <a:schemeClr val="bg1"/>
                    </a:solidFill>
                  </a:rPr>
                  <a:t>n </a:t>
                </a:r>
                <a:r>
                  <a:rPr lang="ru-RU" sz="1400" dirty="0">
                    <a:solidFill>
                      <a:schemeClr val="bg1"/>
                    </a:solidFill>
                  </a:rPr>
                  <a:t>– количество кластеров.</a:t>
                </a:r>
              </a:p>
              <a:p>
                <a:r>
                  <a:rPr lang="ru-RU" sz="1400" dirty="0">
                    <a:solidFill>
                      <a:schemeClr val="bg1"/>
                    </a:solidFill>
                  </a:rPr>
                  <a:t>Энергия для каждой виртуальной машины вычисляется по формуле</a:t>
                </a:r>
                <a:r>
                  <a:rPr lang="en-US" sz="1400" dirty="0">
                    <a:solidFill>
                      <a:schemeClr val="bg1"/>
                    </a:solidFill>
                  </a:rPr>
                  <a:t>:</a:t>
                </a:r>
                <a:r>
                  <a:rPr lang="ru-RU" sz="1400" dirty="0">
                    <a:solidFill>
                      <a:schemeClr val="bg1"/>
                    </a:solidFill>
                  </a:rPr>
                  <a:t>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a:rPr>
                          <m:t>𝐸</m:t>
                        </m:r>
                      </m:e>
                      <m:sub>
                        <m:r>
                          <a:rPr lang="en-US" sz="1400" i="1">
                            <a:solidFill>
                              <a:schemeClr val="bg1"/>
                            </a:solidFill>
                            <a:latin typeface="Cambria Math"/>
                          </a:rPr>
                          <m:t>0, </m:t>
                        </m:r>
                        <m:r>
                          <a:rPr lang="en-US" sz="1400" i="1">
                            <a:solidFill>
                              <a:schemeClr val="bg1"/>
                            </a:solidFill>
                            <a:latin typeface="Cambria Math"/>
                          </a:rPr>
                          <m:t>𝑚</m:t>
                        </m:r>
                      </m:sub>
                    </m:sSub>
                    <m:d>
                      <m:dPr>
                        <m:ctrlPr>
                          <a:rPr lang="en-US" sz="1400" i="1">
                            <a:solidFill>
                              <a:schemeClr val="bg1"/>
                            </a:solidFill>
                            <a:latin typeface="Cambria Math" panose="02040503050406030204" pitchFamily="18" charset="0"/>
                          </a:rPr>
                        </m:ctrlPr>
                      </m:dPr>
                      <m:e>
                        <m:sSub>
                          <m:sSubPr>
                            <m:ctrlPr>
                              <a:rPr lang="en-US" sz="1400" i="1" smtClean="0">
                                <a:solidFill>
                                  <a:schemeClr val="bg1"/>
                                </a:solidFill>
                                <a:latin typeface="Cambria Math" panose="02040503050406030204" pitchFamily="18" charset="0"/>
                              </a:rPr>
                            </m:ctrlPr>
                          </m:sSubPr>
                          <m:e>
                            <m:r>
                              <a:rPr lang="en-US" sz="1400" i="1">
                                <a:solidFill>
                                  <a:schemeClr val="bg1"/>
                                </a:solidFill>
                                <a:latin typeface="Cambria Math"/>
                              </a:rPr>
                              <m:t>𝑉</m:t>
                            </m:r>
                          </m:e>
                          <m:sub>
                            <m:r>
                              <a:rPr lang="en-US" sz="1400" b="0" i="1" smtClean="0">
                                <a:solidFill>
                                  <a:schemeClr val="bg1"/>
                                </a:solidFill>
                                <a:latin typeface="Cambria Math"/>
                              </a:rPr>
                              <m:t>𝑖</m:t>
                            </m:r>
                          </m:sub>
                        </m:sSub>
                      </m:e>
                    </m:d>
                    <m:r>
                      <a:rPr lang="en-US" sz="1400" i="1">
                        <a:solidFill>
                          <a:schemeClr val="bg1"/>
                        </a:solidFill>
                        <a:latin typeface="Cambria Math"/>
                      </a:rPr>
                      <m:t>=</m:t>
                    </m:r>
                    <m:nary>
                      <m:naryPr>
                        <m:chr m:val="∑"/>
                        <m:ctrlPr>
                          <a:rPr lang="en-US" sz="1400" i="1">
                            <a:solidFill>
                              <a:schemeClr val="bg1"/>
                            </a:solidFill>
                            <a:latin typeface="Cambria Math" panose="02040503050406030204" pitchFamily="18" charset="0"/>
                          </a:rPr>
                        </m:ctrlPr>
                      </m:naryPr>
                      <m:sub>
                        <m:r>
                          <m:rPr>
                            <m:brk m:alnAt="23"/>
                          </m:rPr>
                          <a:rPr lang="en-US" sz="1400" i="1">
                            <a:solidFill>
                              <a:schemeClr val="bg1"/>
                            </a:solidFill>
                            <a:latin typeface="Cambria Math"/>
                          </a:rPr>
                          <m:t>𝑡</m:t>
                        </m:r>
                        <m:r>
                          <a:rPr lang="en-US" sz="1400" i="1">
                            <a:solidFill>
                              <a:schemeClr val="bg1"/>
                            </a:solidFill>
                            <a:latin typeface="Cambria Math"/>
                          </a:rPr>
                          <m:t>=0</m:t>
                        </m:r>
                      </m:sub>
                      <m:sup>
                        <m:r>
                          <a:rPr lang="en-US" sz="1400" i="1">
                            <a:solidFill>
                              <a:schemeClr val="bg1"/>
                            </a:solidFill>
                            <a:latin typeface="Cambria Math"/>
                          </a:rPr>
                          <m:t>𝑚</m:t>
                        </m:r>
                      </m:sup>
                      <m:e>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a:rPr>
                              <m:t>𝐸</m:t>
                            </m:r>
                          </m:e>
                          <m:sub>
                            <m:r>
                              <a:rPr lang="en-US" sz="1400" b="0" i="1" smtClean="0">
                                <a:solidFill>
                                  <a:schemeClr val="bg1"/>
                                </a:solidFill>
                                <a:latin typeface="Cambria Math"/>
                              </a:rPr>
                              <m:t>𝑡</m:t>
                            </m:r>
                          </m:sub>
                        </m:sSub>
                        <m:d>
                          <m:dPr>
                            <m:ctrlPr>
                              <a:rPr lang="en-US" sz="1400" i="1">
                                <a:solidFill>
                                  <a:schemeClr val="bg1"/>
                                </a:solidFill>
                                <a:latin typeface="Cambria Math" panose="02040503050406030204" pitchFamily="18" charset="0"/>
                              </a:rPr>
                            </m:ctrlPr>
                          </m:dPr>
                          <m:e>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a:rPr>
                                  <m:t>𝑉</m:t>
                                </m:r>
                              </m:e>
                              <m:sub>
                                <m:r>
                                  <a:rPr lang="en-US" sz="1400" i="1">
                                    <a:solidFill>
                                      <a:schemeClr val="bg1"/>
                                    </a:solidFill>
                                    <a:latin typeface="Cambria Math"/>
                                  </a:rPr>
                                  <m:t>𝑖</m:t>
                                </m:r>
                              </m:sub>
                            </m:sSub>
                          </m:e>
                        </m:d>
                      </m:e>
                    </m:nary>
                    <m:r>
                      <a:rPr lang="en-US" sz="1400" b="0" i="0" smtClean="0">
                        <a:solidFill>
                          <a:schemeClr val="bg1"/>
                        </a:solidFill>
                        <a:latin typeface="Cambria Math"/>
                      </a:rPr>
                      <m:t> </m:t>
                    </m:r>
                  </m:oMath>
                </a14:m>
                <a:r>
                  <a:rPr lang="ru-RU" sz="1400" dirty="0">
                    <a:solidFill>
                      <a:schemeClr val="bg1"/>
                    </a:solidFill>
                  </a:rPr>
                  <a:t>, где </a:t>
                </a:r>
                <a:r>
                  <a:rPr lang="en-US" sz="1400" dirty="0">
                    <a:solidFill>
                      <a:schemeClr val="bg1"/>
                    </a:solidFill>
                  </a:rPr>
                  <a:t>m </a:t>
                </a:r>
                <a:r>
                  <a:rPr lang="ru-RU" sz="1400" dirty="0">
                    <a:solidFill>
                      <a:schemeClr val="bg1"/>
                    </a:solidFill>
                  </a:rPr>
                  <a:t>– количество виртуальных машин</a:t>
                </a:r>
                <a:r>
                  <a:rPr lang="en-US" sz="1400" dirty="0">
                    <a:solidFill>
                      <a:schemeClr val="bg1"/>
                    </a:solidFill>
                  </a:rPr>
                  <a:t>.</a:t>
                </a:r>
              </a:p>
              <a:p>
                <a:endParaRPr lang="ru-RU" sz="1400" dirty="0">
                  <a:solidFill>
                    <a:schemeClr val="bg1"/>
                  </a:solidFill>
                </a:endParaRPr>
              </a:p>
              <a:p>
                <a:r>
                  <a:rPr lang="ru-RU" sz="1400" dirty="0">
                    <a:solidFill>
                      <a:schemeClr val="bg1"/>
                    </a:solidFill>
                  </a:rPr>
                  <a:t>Энергия каждой виртуальной машины считается так: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a:rPr>
                          <m:t>E</m:t>
                        </m:r>
                      </m:e>
                      <m:sub>
                        <m:r>
                          <a:rPr lang="en-US" sz="1400" b="0" i="1" smtClean="0">
                            <a:solidFill>
                              <a:schemeClr val="bg1"/>
                            </a:solidFill>
                            <a:latin typeface="Cambria Math"/>
                          </a:rPr>
                          <m:t>𝑖</m:t>
                        </m:r>
                      </m:sub>
                    </m:sSub>
                    <m:d>
                      <m:dPr>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a:rPr>
                              <m:t>V</m:t>
                            </m:r>
                          </m:e>
                          <m:sub>
                            <m:r>
                              <m:rPr>
                                <m:sty m:val="p"/>
                              </m:rPr>
                              <a:rPr lang="en-US" sz="1400" b="0" i="0" smtClean="0">
                                <a:solidFill>
                                  <a:schemeClr val="bg1"/>
                                </a:solidFill>
                                <a:latin typeface="Cambria Math"/>
                              </a:rPr>
                              <m:t>i</m:t>
                            </m:r>
                          </m:sub>
                        </m:sSub>
                      </m:e>
                    </m:d>
                    <m:r>
                      <a:rPr lang="en-US" sz="1400" b="0" i="1" smtClean="0">
                        <a:solidFill>
                          <a:schemeClr val="bg1"/>
                        </a:solidFill>
                        <a:latin typeface="Cambria Math"/>
                      </a:rPr>
                      <m:t>=</m:t>
                    </m:r>
                    <m:d>
                      <m:dPr>
                        <m:begChr m:val="{"/>
                        <m:endChr m:val=""/>
                        <m:ctrlPr>
                          <a:rPr lang="ru-RU" sz="1400" i="1" smtClean="0">
                            <a:solidFill>
                              <a:schemeClr val="bg1"/>
                            </a:solidFill>
                            <a:latin typeface="Cambria Math" panose="02040503050406030204" pitchFamily="18" charset="0"/>
                          </a:rPr>
                        </m:ctrlPr>
                      </m:dPr>
                      <m:e>
                        <m:eqArr>
                          <m:eqArrPr>
                            <m:ctrlPr>
                              <a:rPr lang="ru-RU" sz="1400" b="0" i="1" smtClean="0">
                                <a:solidFill>
                                  <a:schemeClr val="bg1"/>
                                </a:solidFill>
                                <a:latin typeface="Cambria Math" panose="02040503050406030204" pitchFamily="18" charset="0"/>
                              </a:rPr>
                            </m:ctrlPr>
                          </m:eqArrPr>
                          <m:e>
                            <m:r>
                              <a:rPr lang="en-US" sz="1400" i="1" dirty="0">
                                <a:solidFill>
                                  <a:schemeClr val="bg1"/>
                                </a:solidFill>
                                <a:latin typeface="Cambria Math"/>
                              </a:rPr>
                              <m:t>𝛼</m:t>
                            </m:r>
                            <m:f>
                              <m:fPr>
                                <m:ctrlPr>
                                  <a:rPr lang="en-US" sz="1400" b="0" i="1" smtClean="0">
                                    <a:solidFill>
                                      <a:schemeClr val="bg1"/>
                                    </a:solidFill>
                                    <a:latin typeface="Cambria Math" panose="02040503050406030204" pitchFamily="18" charset="0"/>
                                  </a:rPr>
                                </m:ctrlPr>
                              </m:fPr>
                              <m:num>
                                <m:r>
                                  <a:rPr lang="en-US" sz="1400" b="0" i="1" smtClean="0">
                                    <a:solidFill>
                                      <a:schemeClr val="bg1"/>
                                    </a:solidFill>
                                    <a:latin typeface="Cambria Math"/>
                                  </a:rPr>
                                  <m:t>𝑊</m:t>
                                </m:r>
                              </m:num>
                              <m:den>
                                <m:r>
                                  <a:rPr lang="en-US" sz="1400" b="0" i="1" smtClean="0">
                                    <a:solidFill>
                                      <a:schemeClr val="bg1"/>
                                    </a:solidFill>
                                    <a:latin typeface="Cambria Math"/>
                                  </a:rPr>
                                  <m:t>𝑠</m:t>
                                </m:r>
                              </m:den>
                            </m:f>
                            <m:r>
                              <a:rPr lang="en-US" sz="1400" i="1">
                                <a:solidFill>
                                  <a:schemeClr val="bg1"/>
                                </a:solidFill>
                                <a:latin typeface="Cambria Math"/>
                              </a:rPr>
                              <m:t>, </m:t>
                            </m:r>
                            <m:r>
                              <a:rPr lang="en-US" sz="1400" b="0" i="1" smtClean="0">
                                <a:solidFill>
                                  <a:schemeClr val="bg1"/>
                                </a:solidFill>
                                <a:latin typeface="Cambria Math"/>
                              </a:rPr>
                              <m:t>𝑖𝑓</m:t>
                            </m:r>
                            <m:r>
                              <a:rPr lang="en-US" sz="1400" b="0" i="1" smtClean="0">
                                <a:solidFill>
                                  <a:schemeClr val="bg1"/>
                                </a:solidFill>
                                <a:latin typeface="Cambria Math"/>
                              </a:rPr>
                              <m:t> </m:t>
                            </m:r>
                            <m:r>
                              <a:rPr lang="en-US" sz="1400" b="0" i="1" smtClean="0">
                                <a:solidFill>
                                  <a:schemeClr val="bg1"/>
                                </a:solidFill>
                                <a:latin typeface="Cambria Math"/>
                              </a:rPr>
                              <m:t>𝑖𝑑𝑙𝑒</m:t>
                            </m:r>
                          </m:e>
                          <m:e>
                            <m:r>
                              <a:rPr lang="en-US" sz="1400" i="1" dirty="0">
                                <a:solidFill>
                                  <a:schemeClr val="bg1"/>
                                </a:solidFill>
                                <a:latin typeface="Cambria Math"/>
                              </a:rPr>
                              <m:t>𝛽</m:t>
                            </m:r>
                            <m:r>
                              <m:rPr>
                                <m:nor/>
                              </m:rPr>
                              <a:rPr lang="en-US" sz="1400" dirty="0">
                                <a:solidFill>
                                  <a:schemeClr val="bg1"/>
                                </a:solidFill>
                              </a:rPr>
                              <m:t> </m:t>
                            </m:r>
                            <m:r>
                              <a:rPr lang="en-US" sz="1400" b="0" i="1" smtClean="0">
                                <a:solidFill>
                                  <a:schemeClr val="bg1"/>
                                </a:solidFill>
                                <a:latin typeface="Cambria Math"/>
                              </a:rPr>
                              <m:t>+</m:t>
                            </m:r>
                            <m:f>
                              <m:fPr>
                                <m:ctrlPr>
                                  <a:rPr lang="en-US" sz="1400" b="0" i="1" smtClean="0">
                                    <a:solidFill>
                                      <a:schemeClr val="bg1"/>
                                    </a:solidFill>
                                    <a:latin typeface="Cambria Math" panose="02040503050406030204" pitchFamily="18" charset="0"/>
                                  </a:rPr>
                                </m:ctrlPr>
                              </m:fPr>
                              <m:num>
                                <m:r>
                                  <a:rPr lang="en-US" sz="1400" i="1" dirty="0">
                                    <a:solidFill>
                                      <a:schemeClr val="bg1"/>
                                    </a:solidFill>
                                    <a:latin typeface="Cambria Math"/>
                                  </a:rPr>
                                  <m:t>𝛼</m:t>
                                </m:r>
                                <m:r>
                                  <a:rPr lang="en-US" sz="1400" b="0" i="1" smtClean="0">
                                    <a:solidFill>
                                      <a:schemeClr val="bg1"/>
                                    </a:solidFill>
                                    <a:latin typeface="Cambria Math"/>
                                  </a:rPr>
                                  <m:t>𝑊</m:t>
                                </m:r>
                              </m:num>
                              <m:den>
                                <m:r>
                                  <a:rPr lang="en-US" sz="1400" b="0" i="1" smtClean="0">
                                    <a:solidFill>
                                      <a:schemeClr val="bg1"/>
                                    </a:solidFill>
                                    <a:latin typeface="Cambria Math"/>
                                  </a:rPr>
                                  <m:t>𝑠</m:t>
                                </m:r>
                              </m:den>
                            </m:f>
                            <m:r>
                              <a:rPr lang="en-US" sz="1400" b="0" i="1" smtClean="0">
                                <a:solidFill>
                                  <a:schemeClr val="bg1"/>
                                </a:solidFill>
                                <a:latin typeface="Cambria Math"/>
                              </a:rPr>
                              <m:t>, 0%&lt;</m:t>
                            </m:r>
                            <m:r>
                              <a:rPr lang="en-US" sz="1400" b="0" i="1" smtClean="0">
                                <a:solidFill>
                                  <a:schemeClr val="bg1"/>
                                </a:solidFill>
                                <a:latin typeface="Cambria Math"/>
                              </a:rPr>
                              <m:t>𝑈𝑡𝑖𝑙</m:t>
                            </m:r>
                            <m:r>
                              <a:rPr lang="en-US" sz="1400" b="0" i="1" smtClean="0">
                                <a:solidFill>
                                  <a:schemeClr val="bg1"/>
                                </a:solidFill>
                                <a:latin typeface="Cambria Math"/>
                              </a:rPr>
                              <m:t>≤20%</m:t>
                            </m:r>
                          </m:e>
                          <m:e>
                            <m:r>
                              <a:rPr lang="en-US" sz="1400" b="0" i="1" smtClean="0">
                                <a:solidFill>
                                  <a:schemeClr val="bg1"/>
                                </a:solidFill>
                                <a:latin typeface="Cambria Math"/>
                              </a:rPr>
                              <m:t>3</m:t>
                            </m:r>
                            <m:r>
                              <a:rPr lang="en-US" sz="1400" i="1" dirty="0">
                                <a:solidFill>
                                  <a:schemeClr val="bg1"/>
                                </a:solidFill>
                                <a:latin typeface="Cambria Math"/>
                              </a:rPr>
                              <m:t>𝛽</m:t>
                            </m:r>
                            <m:r>
                              <a:rPr lang="en-US" sz="1400" i="1">
                                <a:solidFill>
                                  <a:schemeClr val="bg1"/>
                                </a:solidFill>
                                <a:latin typeface="Cambria Math"/>
                              </a:rPr>
                              <m:t>+</m:t>
                            </m:r>
                            <m:f>
                              <m:fPr>
                                <m:ctrlPr>
                                  <a:rPr lang="en-US" sz="1400" i="1">
                                    <a:solidFill>
                                      <a:schemeClr val="bg1"/>
                                    </a:solidFill>
                                    <a:latin typeface="Cambria Math" panose="02040503050406030204" pitchFamily="18" charset="0"/>
                                  </a:rPr>
                                </m:ctrlPr>
                              </m:fPr>
                              <m:num>
                                <m:r>
                                  <a:rPr lang="en-US" sz="1400" i="1" dirty="0">
                                    <a:solidFill>
                                      <a:schemeClr val="bg1"/>
                                    </a:solidFill>
                                    <a:latin typeface="Cambria Math"/>
                                  </a:rPr>
                                  <m:t>𝛼</m:t>
                                </m:r>
                                <m:r>
                                  <a:rPr lang="en-US" sz="1400" i="1">
                                    <a:solidFill>
                                      <a:schemeClr val="bg1"/>
                                    </a:solidFill>
                                    <a:latin typeface="Cambria Math"/>
                                  </a:rPr>
                                  <m:t>𝑊</m:t>
                                </m:r>
                              </m:num>
                              <m:den>
                                <m:r>
                                  <a:rPr lang="en-US" sz="1400" i="1">
                                    <a:solidFill>
                                      <a:schemeClr val="bg1"/>
                                    </a:solidFill>
                                    <a:latin typeface="Cambria Math"/>
                                  </a:rPr>
                                  <m:t>𝑠</m:t>
                                </m:r>
                              </m:den>
                            </m:f>
                            <m:r>
                              <a:rPr lang="en-US" sz="1400" i="1">
                                <a:solidFill>
                                  <a:schemeClr val="bg1"/>
                                </a:solidFill>
                                <a:latin typeface="Cambria Math"/>
                              </a:rPr>
                              <m:t>, </m:t>
                            </m:r>
                            <m:r>
                              <a:rPr lang="en-US" sz="1400" b="0" i="1" smtClean="0">
                                <a:solidFill>
                                  <a:schemeClr val="bg1"/>
                                </a:solidFill>
                                <a:latin typeface="Cambria Math"/>
                              </a:rPr>
                              <m:t>2</m:t>
                            </m:r>
                            <m:r>
                              <a:rPr lang="en-US" sz="1400" i="1">
                                <a:solidFill>
                                  <a:schemeClr val="bg1"/>
                                </a:solidFill>
                                <a:latin typeface="Cambria Math"/>
                              </a:rPr>
                              <m:t>0%&lt;</m:t>
                            </m:r>
                            <m:r>
                              <a:rPr lang="en-US" sz="1400" i="1">
                                <a:solidFill>
                                  <a:schemeClr val="bg1"/>
                                </a:solidFill>
                                <a:latin typeface="Cambria Math"/>
                              </a:rPr>
                              <m:t>𝑈𝑡𝑖𝑙</m:t>
                            </m:r>
                            <m:r>
                              <a:rPr lang="en-US" sz="1400" i="1">
                                <a:solidFill>
                                  <a:schemeClr val="bg1"/>
                                </a:solidFill>
                                <a:latin typeface="Cambria Math"/>
                              </a:rPr>
                              <m:t>≤50%</m:t>
                            </m:r>
                          </m:e>
                          <m:e>
                            <m:r>
                              <a:rPr lang="en-US" sz="1400" b="0" i="1" smtClean="0">
                                <a:solidFill>
                                  <a:schemeClr val="bg1"/>
                                </a:solidFill>
                                <a:latin typeface="Cambria Math"/>
                              </a:rPr>
                              <m:t>5</m:t>
                            </m:r>
                            <m:r>
                              <a:rPr lang="en-US" sz="1400" i="1" dirty="0">
                                <a:solidFill>
                                  <a:schemeClr val="bg1"/>
                                </a:solidFill>
                                <a:latin typeface="Cambria Math"/>
                              </a:rPr>
                              <m:t>𝛽</m:t>
                            </m:r>
                            <m:r>
                              <a:rPr lang="en-US" sz="1400" i="1">
                                <a:solidFill>
                                  <a:schemeClr val="bg1"/>
                                </a:solidFill>
                                <a:latin typeface="Cambria Math"/>
                              </a:rPr>
                              <m:t>+</m:t>
                            </m:r>
                            <m:f>
                              <m:fPr>
                                <m:ctrlPr>
                                  <a:rPr lang="en-US" sz="1400" i="1">
                                    <a:solidFill>
                                      <a:schemeClr val="bg1"/>
                                    </a:solidFill>
                                    <a:latin typeface="Cambria Math" panose="02040503050406030204" pitchFamily="18" charset="0"/>
                                  </a:rPr>
                                </m:ctrlPr>
                              </m:fPr>
                              <m:num>
                                <m:r>
                                  <a:rPr lang="en-US" sz="1400" i="1" dirty="0">
                                    <a:solidFill>
                                      <a:schemeClr val="bg1"/>
                                    </a:solidFill>
                                    <a:latin typeface="Cambria Math"/>
                                  </a:rPr>
                                  <m:t>𝛼</m:t>
                                </m:r>
                                <m:r>
                                  <a:rPr lang="en-US" sz="1400" i="1">
                                    <a:solidFill>
                                      <a:schemeClr val="bg1"/>
                                    </a:solidFill>
                                    <a:latin typeface="Cambria Math"/>
                                  </a:rPr>
                                  <m:t>𝑊</m:t>
                                </m:r>
                              </m:num>
                              <m:den>
                                <m:r>
                                  <a:rPr lang="en-US" sz="1400" i="1">
                                    <a:solidFill>
                                      <a:schemeClr val="bg1"/>
                                    </a:solidFill>
                                    <a:latin typeface="Cambria Math"/>
                                  </a:rPr>
                                  <m:t>𝑠</m:t>
                                </m:r>
                              </m:den>
                            </m:f>
                            <m:r>
                              <a:rPr lang="en-US" sz="1400" i="1">
                                <a:solidFill>
                                  <a:schemeClr val="bg1"/>
                                </a:solidFill>
                                <a:latin typeface="Cambria Math"/>
                              </a:rPr>
                              <m:t>, </m:t>
                            </m:r>
                            <m:r>
                              <a:rPr lang="en-US" sz="1400" b="0" i="1" smtClean="0">
                                <a:solidFill>
                                  <a:schemeClr val="bg1"/>
                                </a:solidFill>
                                <a:latin typeface="Cambria Math"/>
                              </a:rPr>
                              <m:t>5</m:t>
                            </m:r>
                            <m:r>
                              <a:rPr lang="en-US" sz="1400" i="1">
                                <a:solidFill>
                                  <a:schemeClr val="bg1"/>
                                </a:solidFill>
                                <a:latin typeface="Cambria Math"/>
                              </a:rPr>
                              <m:t>0%&lt;</m:t>
                            </m:r>
                            <m:r>
                              <a:rPr lang="en-US" sz="1400" i="1">
                                <a:solidFill>
                                  <a:schemeClr val="bg1"/>
                                </a:solidFill>
                                <a:latin typeface="Cambria Math"/>
                              </a:rPr>
                              <m:t>𝑈𝑡𝑖𝑙</m:t>
                            </m:r>
                            <m:r>
                              <a:rPr lang="en-US" sz="1400" i="1">
                                <a:solidFill>
                                  <a:schemeClr val="bg1"/>
                                </a:solidFill>
                                <a:latin typeface="Cambria Math"/>
                              </a:rPr>
                              <m:t>≤70%</m:t>
                            </m:r>
                          </m:e>
                          <m:e>
                            <m:r>
                              <a:rPr lang="en-US" sz="1400" b="0" i="1" smtClean="0">
                                <a:solidFill>
                                  <a:schemeClr val="bg1"/>
                                </a:solidFill>
                                <a:latin typeface="Cambria Math"/>
                              </a:rPr>
                              <m:t>8</m:t>
                            </m:r>
                            <m:r>
                              <a:rPr lang="en-US" sz="1400" i="1" dirty="0">
                                <a:solidFill>
                                  <a:schemeClr val="bg1"/>
                                </a:solidFill>
                                <a:latin typeface="Cambria Math"/>
                              </a:rPr>
                              <m:t>𝛽</m:t>
                            </m:r>
                            <m:r>
                              <a:rPr lang="en-US" sz="1400" i="1">
                                <a:solidFill>
                                  <a:schemeClr val="bg1"/>
                                </a:solidFill>
                                <a:latin typeface="Cambria Math"/>
                              </a:rPr>
                              <m:t>+</m:t>
                            </m:r>
                            <m:f>
                              <m:fPr>
                                <m:ctrlPr>
                                  <a:rPr lang="en-US" sz="1400" i="1">
                                    <a:solidFill>
                                      <a:schemeClr val="bg1"/>
                                    </a:solidFill>
                                    <a:latin typeface="Cambria Math" panose="02040503050406030204" pitchFamily="18" charset="0"/>
                                  </a:rPr>
                                </m:ctrlPr>
                              </m:fPr>
                              <m:num>
                                <m:r>
                                  <a:rPr lang="en-US" sz="1400" i="1" dirty="0">
                                    <a:solidFill>
                                      <a:schemeClr val="bg1"/>
                                    </a:solidFill>
                                    <a:latin typeface="Cambria Math"/>
                                  </a:rPr>
                                  <m:t>𝛼</m:t>
                                </m:r>
                                <m:r>
                                  <a:rPr lang="en-US" sz="1400" i="1">
                                    <a:solidFill>
                                      <a:schemeClr val="bg1"/>
                                    </a:solidFill>
                                    <a:latin typeface="Cambria Math"/>
                                  </a:rPr>
                                  <m:t>𝑊</m:t>
                                </m:r>
                              </m:num>
                              <m:den>
                                <m:r>
                                  <a:rPr lang="en-US" sz="1400" i="1">
                                    <a:solidFill>
                                      <a:schemeClr val="bg1"/>
                                    </a:solidFill>
                                    <a:latin typeface="Cambria Math"/>
                                  </a:rPr>
                                  <m:t>𝑠</m:t>
                                </m:r>
                              </m:den>
                            </m:f>
                            <m:r>
                              <a:rPr lang="en-US" sz="1400" i="1">
                                <a:solidFill>
                                  <a:schemeClr val="bg1"/>
                                </a:solidFill>
                                <a:latin typeface="Cambria Math"/>
                              </a:rPr>
                              <m:t>, </m:t>
                            </m:r>
                            <m:r>
                              <a:rPr lang="en-US" sz="1400" b="0" i="1" smtClean="0">
                                <a:solidFill>
                                  <a:schemeClr val="bg1"/>
                                </a:solidFill>
                                <a:latin typeface="Cambria Math"/>
                              </a:rPr>
                              <m:t>7</m:t>
                            </m:r>
                            <m:r>
                              <a:rPr lang="en-US" sz="1400" i="1">
                                <a:solidFill>
                                  <a:schemeClr val="bg1"/>
                                </a:solidFill>
                                <a:latin typeface="Cambria Math"/>
                              </a:rPr>
                              <m:t>0%&lt;</m:t>
                            </m:r>
                            <m:r>
                              <a:rPr lang="en-US" sz="1400" i="1">
                                <a:solidFill>
                                  <a:schemeClr val="bg1"/>
                                </a:solidFill>
                                <a:latin typeface="Cambria Math"/>
                              </a:rPr>
                              <m:t>𝑈𝑡𝑖𝑙</m:t>
                            </m:r>
                            <m:r>
                              <a:rPr lang="en-US" sz="1400" i="1">
                                <a:solidFill>
                                  <a:schemeClr val="bg1"/>
                                </a:solidFill>
                                <a:latin typeface="Cambria Math"/>
                              </a:rPr>
                              <m:t>≤80%</m:t>
                            </m:r>
                          </m:e>
                          <m:e>
                            <m:r>
                              <a:rPr lang="en-US" sz="1400" b="0" i="1" smtClean="0">
                                <a:solidFill>
                                  <a:schemeClr val="bg1"/>
                                </a:solidFill>
                                <a:latin typeface="Cambria Math"/>
                              </a:rPr>
                              <m:t>11</m:t>
                            </m:r>
                            <m:r>
                              <a:rPr lang="en-US" sz="1400" i="1" dirty="0">
                                <a:solidFill>
                                  <a:schemeClr val="bg1"/>
                                </a:solidFill>
                                <a:latin typeface="Cambria Math"/>
                              </a:rPr>
                              <m:t>𝛽</m:t>
                            </m:r>
                            <m:r>
                              <a:rPr lang="en-US" sz="1400" i="1">
                                <a:solidFill>
                                  <a:schemeClr val="bg1"/>
                                </a:solidFill>
                                <a:latin typeface="Cambria Math"/>
                              </a:rPr>
                              <m:t>+</m:t>
                            </m:r>
                            <m:f>
                              <m:fPr>
                                <m:ctrlPr>
                                  <a:rPr lang="en-US" sz="1400" i="1">
                                    <a:solidFill>
                                      <a:schemeClr val="bg1"/>
                                    </a:solidFill>
                                    <a:latin typeface="Cambria Math" panose="02040503050406030204" pitchFamily="18" charset="0"/>
                                  </a:rPr>
                                </m:ctrlPr>
                              </m:fPr>
                              <m:num>
                                <m:r>
                                  <a:rPr lang="en-US" sz="1400" i="1" dirty="0">
                                    <a:solidFill>
                                      <a:schemeClr val="bg1"/>
                                    </a:solidFill>
                                    <a:latin typeface="Cambria Math"/>
                                  </a:rPr>
                                  <m:t>𝛼</m:t>
                                </m:r>
                                <m:r>
                                  <a:rPr lang="en-US" sz="1400" i="1">
                                    <a:solidFill>
                                      <a:schemeClr val="bg1"/>
                                    </a:solidFill>
                                    <a:latin typeface="Cambria Math"/>
                                  </a:rPr>
                                  <m:t>𝑊</m:t>
                                </m:r>
                              </m:num>
                              <m:den>
                                <m:r>
                                  <a:rPr lang="en-US" sz="1400" i="1">
                                    <a:solidFill>
                                      <a:schemeClr val="bg1"/>
                                    </a:solidFill>
                                    <a:latin typeface="Cambria Math"/>
                                  </a:rPr>
                                  <m:t>𝑠</m:t>
                                </m:r>
                              </m:den>
                            </m:f>
                            <m:r>
                              <a:rPr lang="en-US" sz="1400" i="1">
                                <a:solidFill>
                                  <a:schemeClr val="bg1"/>
                                </a:solidFill>
                                <a:latin typeface="Cambria Math"/>
                              </a:rPr>
                              <m:t>, </m:t>
                            </m:r>
                            <m:r>
                              <a:rPr lang="en-US" sz="1400" b="0" i="1" smtClean="0">
                                <a:solidFill>
                                  <a:schemeClr val="bg1"/>
                                </a:solidFill>
                                <a:latin typeface="Cambria Math"/>
                              </a:rPr>
                              <m:t>8</m:t>
                            </m:r>
                            <m:r>
                              <a:rPr lang="en-US" sz="1400" i="1">
                                <a:solidFill>
                                  <a:schemeClr val="bg1"/>
                                </a:solidFill>
                                <a:latin typeface="Cambria Math"/>
                              </a:rPr>
                              <m:t>0%&lt;</m:t>
                            </m:r>
                            <m:r>
                              <a:rPr lang="en-US" sz="1400" i="1">
                                <a:solidFill>
                                  <a:schemeClr val="bg1"/>
                                </a:solidFill>
                                <a:latin typeface="Cambria Math"/>
                              </a:rPr>
                              <m:t>𝑈𝑡𝑖𝑙</m:t>
                            </m:r>
                            <m:r>
                              <a:rPr lang="en-US" sz="1400" i="1">
                                <a:solidFill>
                                  <a:schemeClr val="bg1"/>
                                </a:solidFill>
                                <a:latin typeface="Cambria Math"/>
                              </a:rPr>
                              <m:t>≤90%</m:t>
                            </m:r>
                          </m:e>
                          <m:e>
                            <m:r>
                              <a:rPr lang="en-US" sz="1400" b="0" i="1" smtClean="0">
                                <a:solidFill>
                                  <a:schemeClr val="bg1"/>
                                </a:solidFill>
                                <a:latin typeface="Cambria Math"/>
                              </a:rPr>
                              <m:t>12</m:t>
                            </m:r>
                            <m:r>
                              <a:rPr lang="en-US" sz="1400" i="1" dirty="0">
                                <a:solidFill>
                                  <a:schemeClr val="bg1"/>
                                </a:solidFill>
                                <a:latin typeface="Cambria Math"/>
                              </a:rPr>
                              <m:t>𝛽</m:t>
                            </m:r>
                            <m:r>
                              <a:rPr lang="en-US" sz="1400" i="1">
                                <a:solidFill>
                                  <a:schemeClr val="bg1"/>
                                </a:solidFill>
                                <a:latin typeface="Cambria Math"/>
                              </a:rPr>
                              <m:t>+</m:t>
                            </m:r>
                            <m:f>
                              <m:fPr>
                                <m:ctrlPr>
                                  <a:rPr lang="en-US" sz="1400" i="1">
                                    <a:solidFill>
                                      <a:schemeClr val="bg1"/>
                                    </a:solidFill>
                                    <a:latin typeface="Cambria Math" panose="02040503050406030204" pitchFamily="18" charset="0"/>
                                  </a:rPr>
                                </m:ctrlPr>
                              </m:fPr>
                              <m:num>
                                <m:r>
                                  <a:rPr lang="en-US" sz="1400" i="1" dirty="0">
                                    <a:solidFill>
                                      <a:schemeClr val="bg1"/>
                                    </a:solidFill>
                                    <a:latin typeface="Cambria Math"/>
                                  </a:rPr>
                                  <m:t>𝛼</m:t>
                                </m:r>
                                <m:r>
                                  <a:rPr lang="en-US" sz="1400" i="1">
                                    <a:solidFill>
                                      <a:schemeClr val="bg1"/>
                                    </a:solidFill>
                                    <a:latin typeface="Cambria Math"/>
                                  </a:rPr>
                                  <m:t>𝑊</m:t>
                                </m:r>
                              </m:num>
                              <m:den>
                                <m:r>
                                  <a:rPr lang="en-US" sz="1400" i="1">
                                    <a:solidFill>
                                      <a:schemeClr val="bg1"/>
                                    </a:solidFill>
                                    <a:latin typeface="Cambria Math"/>
                                  </a:rPr>
                                  <m:t>𝑠</m:t>
                                </m:r>
                              </m:den>
                            </m:f>
                            <m:r>
                              <a:rPr lang="en-US" sz="1400" i="1">
                                <a:solidFill>
                                  <a:schemeClr val="bg1"/>
                                </a:solidFill>
                                <a:latin typeface="Cambria Math"/>
                              </a:rPr>
                              <m:t>, </m:t>
                            </m:r>
                            <m:r>
                              <a:rPr lang="en-US" sz="1400" b="0" i="1" smtClean="0">
                                <a:solidFill>
                                  <a:schemeClr val="bg1"/>
                                </a:solidFill>
                                <a:latin typeface="Cambria Math"/>
                              </a:rPr>
                              <m:t>9</m:t>
                            </m:r>
                            <m:r>
                              <a:rPr lang="en-US" sz="1400" i="1">
                                <a:solidFill>
                                  <a:schemeClr val="bg1"/>
                                </a:solidFill>
                                <a:latin typeface="Cambria Math"/>
                              </a:rPr>
                              <m:t>0%&lt;</m:t>
                            </m:r>
                            <m:r>
                              <a:rPr lang="en-US" sz="1400" i="1">
                                <a:solidFill>
                                  <a:schemeClr val="bg1"/>
                                </a:solidFill>
                                <a:latin typeface="Cambria Math"/>
                              </a:rPr>
                              <m:t>𝑈𝑡𝑖𝑙</m:t>
                            </m:r>
                            <m:r>
                              <a:rPr lang="en-US" sz="1400" i="1">
                                <a:solidFill>
                                  <a:schemeClr val="bg1"/>
                                </a:solidFill>
                                <a:latin typeface="Cambria Math"/>
                              </a:rPr>
                              <m:t>≤100%</m:t>
                            </m:r>
                          </m:e>
                        </m:eqArr>
                        <m:r>
                          <a:rPr lang="en-US" sz="1400" b="0" i="1" smtClean="0">
                            <a:solidFill>
                              <a:schemeClr val="bg1"/>
                            </a:solidFill>
                            <a:latin typeface="Cambria Math"/>
                          </a:rPr>
                          <m:t> </m:t>
                        </m:r>
                      </m:e>
                    </m:d>
                  </m:oMath>
                </a14:m>
                <a:endParaRPr lang="en-US" sz="1400" dirty="0">
                  <a:solidFill>
                    <a:schemeClr val="bg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36550" y="3606648"/>
                <a:ext cx="11017250" cy="3114827"/>
              </a:xfrm>
              <a:prstGeom prst="rect">
                <a:avLst/>
              </a:prstGeom>
              <a:blipFill>
                <a:blip r:embed="rId3"/>
                <a:stretch>
                  <a:fillRect l="-166" t="-9980"/>
                </a:stretch>
              </a:blipFill>
            </p:spPr>
            <p:txBody>
              <a:bodyPr/>
              <a:lstStyle/>
              <a:p>
                <a:r>
                  <a:rPr lang="ru-RU">
                    <a:noFill/>
                  </a:rPr>
                  <a:t> </a:t>
                </a:r>
              </a:p>
            </p:txBody>
          </p:sp>
        </mc:Fallback>
      </mc:AlternateContent>
      <p:sp>
        <p:nvSpPr>
          <p:cNvPr id="26" name="Rectangle 2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solidFill>
                <a:schemeClr val="bg1"/>
              </a:solidFill>
            </a:endParaRPr>
          </a:p>
        </p:txBody>
      </p:sp>
    </p:spTree>
    <p:extLst>
      <p:ext uri="{BB962C8B-B14F-4D97-AF65-F5344CB8AC3E}">
        <p14:creationId xmlns:p14="http://schemas.microsoft.com/office/powerpoint/2010/main" val="365957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t>Обзор (</a:t>
            </a:r>
            <a:r>
              <a:rPr lang="en-US" sz="4000" dirty="0"/>
              <a:t>EDRP</a:t>
            </a:r>
            <a:r>
              <a:rPr lang="ru-RU" sz="4000" dirty="0"/>
              <a:t>)</a:t>
            </a:r>
            <a:r>
              <a:rPr lang="ru-RU" sz="1000" dirty="0"/>
              <a:t/>
            </a:r>
            <a:br>
              <a:rPr lang="ru-RU" sz="1000" dirty="0"/>
            </a:br>
            <a:r>
              <a:rPr lang="en-US" sz="1000" b="0" dirty="0"/>
              <a:t>Y. Gao, Y. Wang, S. K. Gupta, and M. </a:t>
            </a:r>
            <a:r>
              <a:rPr lang="en-US" sz="1000" b="0" dirty="0" err="1"/>
              <a:t>Pedram</a:t>
            </a:r>
            <a:r>
              <a:rPr lang="en-US" sz="1000" b="0" dirty="0"/>
              <a:t>, </a:t>
            </a:r>
            <a:r>
              <a:rPr lang="ru-RU" sz="1000" b="0" dirty="0"/>
              <a:t/>
            </a:r>
            <a:br>
              <a:rPr lang="ru-RU" sz="1000" b="0" dirty="0"/>
            </a:br>
            <a:r>
              <a:rPr lang="en-US" sz="1000" b="0" dirty="0"/>
              <a:t>“An Energy and Deadline Aware</a:t>
            </a:r>
            <a:r>
              <a:rPr lang="ru-RU" sz="1000" b="0" dirty="0"/>
              <a:t> </a:t>
            </a:r>
            <a:r>
              <a:rPr lang="en-US" sz="1000" b="0" dirty="0"/>
              <a:t>Resource Provisioning, Scheduling and Optimization Framework for Cloud Systems” </a:t>
            </a:r>
            <a:br>
              <a:rPr lang="en-US" sz="1000" b="0" dirty="0"/>
            </a:br>
            <a:r>
              <a:rPr lang="en-US" sz="1000" b="0" dirty="0"/>
              <a:t>in Proceedings of the Ninth IEEE/ACM/IFIP International Conference on</a:t>
            </a:r>
            <a:br>
              <a:rPr lang="en-US" sz="1000" b="0" dirty="0"/>
            </a:br>
            <a:r>
              <a:rPr lang="en-US" sz="1000" b="0" dirty="0"/>
              <a:t>Hardware/Software Codesign and System Synthesis, Piscataway, NJ, USA, 2013, pp.</a:t>
            </a:r>
            <a:br>
              <a:rPr lang="en-US" sz="1000" b="0" dirty="0"/>
            </a:br>
            <a:r>
              <a:rPr lang="ru-RU" sz="1000" b="0" dirty="0"/>
              <a:t>31:1–31:10.</a:t>
            </a:r>
            <a:endParaRPr lang="ru-RU" sz="1000" dirty="0"/>
          </a:p>
        </p:txBody>
      </p:sp>
      <p:graphicFrame>
        <p:nvGraphicFramePr>
          <p:cNvPr id="6" name="Объект 5"/>
          <p:cNvGraphicFramePr>
            <a:graphicFrameLocks noGrp="1"/>
          </p:cNvGraphicFramePr>
          <p:nvPr>
            <p:ph idx="1"/>
            <p:extLst/>
          </p:nvPr>
        </p:nvGraphicFramePr>
        <p:xfrm>
          <a:off x="328238" y="1579433"/>
          <a:ext cx="10827443" cy="1936865"/>
        </p:xfrm>
        <a:graphic>
          <a:graphicData uri="http://schemas.openxmlformats.org/drawingml/2006/table">
            <a:tbl>
              <a:tblPr firstRow="1" bandRow="1">
                <a:tableStyleId>{5C22544A-7EE6-4342-B048-85BDC9FD1C3A}</a:tableStyleId>
              </a:tblPr>
              <a:tblGrid>
                <a:gridCol w="1573893">
                  <a:extLst>
                    <a:ext uri="{9D8B030D-6E8A-4147-A177-3AD203B41FA5}">
                      <a16:colId xmlns:a16="http://schemas.microsoft.com/office/drawing/2014/main" val="3415013094"/>
                    </a:ext>
                  </a:extLst>
                </a:gridCol>
                <a:gridCol w="1531026">
                  <a:extLst>
                    <a:ext uri="{9D8B030D-6E8A-4147-A177-3AD203B41FA5}">
                      <a16:colId xmlns:a16="http://schemas.microsoft.com/office/drawing/2014/main" val="2630253299"/>
                    </a:ext>
                  </a:extLst>
                </a:gridCol>
                <a:gridCol w="1616760">
                  <a:extLst>
                    <a:ext uri="{9D8B030D-6E8A-4147-A177-3AD203B41FA5}">
                      <a16:colId xmlns:a16="http://schemas.microsoft.com/office/drawing/2014/main" val="254646661"/>
                    </a:ext>
                  </a:extLst>
                </a:gridCol>
                <a:gridCol w="1573893">
                  <a:extLst>
                    <a:ext uri="{9D8B030D-6E8A-4147-A177-3AD203B41FA5}">
                      <a16:colId xmlns:a16="http://schemas.microsoft.com/office/drawing/2014/main" val="182237950"/>
                    </a:ext>
                  </a:extLst>
                </a:gridCol>
                <a:gridCol w="1573893">
                  <a:extLst>
                    <a:ext uri="{9D8B030D-6E8A-4147-A177-3AD203B41FA5}">
                      <a16:colId xmlns:a16="http://schemas.microsoft.com/office/drawing/2014/main" val="1968538129"/>
                    </a:ext>
                  </a:extLst>
                </a:gridCol>
                <a:gridCol w="1303745">
                  <a:extLst>
                    <a:ext uri="{9D8B030D-6E8A-4147-A177-3AD203B41FA5}">
                      <a16:colId xmlns:a16="http://schemas.microsoft.com/office/drawing/2014/main" val="1610110955"/>
                    </a:ext>
                  </a:extLst>
                </a:gridCol>
                <a:gridCol w="1654233">
                  <a:extLst>
                    <a:ext uri="{9D8B030D-6E8A-4147-A177-3AD203B41FA5}">
                      <a16:colId xmlns:a16="http://schemas.microsoft.com/office/drawing/2014/main" val="2788316941"/>
                    </a:ext>
                  </a:extLst>
                </a:gridCol>
              </a:tblGrid>
              <a:tr h="847258">
                <a:tc>
                  <a:txBody>
                    <a:bodyPr/>
                    <a:lstStyle/>
                    <a:p>
                      <a:pPr algn="ctr"/>
                      <a:r>
                        <a:rPr lang="ru-RU" sz="1600" dirty="0"/>
                        <a:t>Тип</a:t>
                      </a:r>
                      <a:r>
                        <a:rPr lang="ru-RU" sz="1600" baseline="0" dirty="0"/>
                        <a:t> системы</a:t>
                      </a:r>
                      <a:endParaRPr lang="ru-RU" sz="1600" dirty="0"/>
                    </a:p>
                  </a:txBody>
                  <a:tcPr/>
                </a:tc>
                <a:tc>
                  <a:txBody>
                    <a:bodyPr/>
                    <a:lstStyle/>
                    <a:p>
                      <a:pPr algn="ctr"/>
                      <a:r>
                        <a:rPr lang="ru-RU" sz="1600" dirty="0"/>
                        <a:t>Набор процессоров</a:t>
                      </a:r>
                    </a:p>
                  </a:txBody>
                  <a:tcPr/>
                </a:tc>
                <a:tc>
                  <a:txBody>
                    <a:bodyPr/>
                    <a:lstStyle/>
                    <a:p>
                      <a:pPr algn="ctr"/>
                      <a:r>
                        <a:rPr lang="ru-RU" sz="1600" dirty="0"/>
                        <a:t>Механизм </a:t>
                      </a:r>
                      <a:r>
                        <a:rPr lang="ru-RU" sz="1600" dirty="0" err="1"/>
                        <a:t>энергосбер</a:t>
                      </a:r>
                      <a:r>
                        <a:rPr lang="ru-RU" sz="1600" dirty="0"/>
                        <a:t>.</a:t>
                      </a:r>
                    </a:p>
                  </a:txBody>
                  <a:tcPr/>
                </a:tc>
                <a:tc>
                  <a:txBody>
                    <a:bodyPr/>
                    <a:lstStyle/>
                    <a:p>
                      <a:pPr algn="ctr"/>
                      <a:r>
                        <a:rPr lang="ru-RU" sz="1600"/>
                        <a:t>Расчет</a:t>
                      </a:r>
                      <a:r>
                        <a:rPr lang="ru-RU" sz="1600" baseline="0"/>
                        <a:t> времени выпол задачи</a:t>
                      </a:r>
                      <a:endParaRPr lang="ru-RU" sz="1600" dirty="0"/>
                    </a:p>
                  </a:txBody>
                  <a:tcPr/>
                </a:tc>
                <a:tc>
                  <a:txBody>
                    <a:bodyPr/>
                    <a:lstStyle/>
                    <a:p>
                      <a:pPr algn="ctr"/>
                      <a:r>
                        <a:rPr lang="ru-RU" sz="1600"/>
                        <a:t>Расчет энергопотр.</a:t>
                      </a:r>
                      <a:endParaRPr lang="ru-RU" sz="1600" dirty="0"/>
                    </a:p>
                  </a:txBody>
                  <a:tcPr/>
                </a:tc>
                <a:tc>
                  <a:txBody>
                    <a:bodyPr/>
                    <a:lstStyle/>
                    <a:p>
                      <a:pPr algn="ctr"/>
                      <a:r>
                        <a:rPr lang="ru-RU" sz="1600"/>
                        <a:t>Миграция</a:t>
                      </a:r>
                      <a:endParaRPr lang="ru-RU" sz="1600" dirty="0"/>
                    </a:p>
                  </a:txBody>
                  <a:tcPr/>
                </a:tc>
                <a:tc>
                  <a:txBody>
                    <a:bodyPr/>
                    <a:lstStyle/>
                    <a:p>
                      <a:pPr algn="ctr"/>
                      <a:r>
                        <a:rPr lang="ru-RU" sz="1600"/>
                        <a:t>Опт. функция</a:t>
                      </a:r>
                      <a:endParaRPr lang="ru-RU" sz="1600" dirty="0"/>
                    </a:p>
                  </a:txBody>
                  <a:tcPr/>
                </a:tc>
                <a:extLst>
                  <a:ext uri="{0D108BD9-81ED-4DB2-BD59-A6C34878D82A}">
                    <a16:rowId xmlns:a16="http://schemas.microsoft.com/office/drawing/2014/main" val="1547207103"/>
                  </a:ext>
                </a:extLst>
              </a:tr>
              <a:tr h="1089607">
                <a:tc>
                  <a:txBody>
                    <a:bodyPr/>
                    <a:lstStyle/>
                    <a:p>
                      <a:pPr algn="ctr"/>
                      <a:r>
                        <a:rPr lang="ru-RU" sz="1600" kern="1200" dirty="0">
                          <a:solidFill>
                            <a:schemeClr val="dk1"/>
                          </a:solidFill>
                          <a:effectLst/>
                          <a:latin typeface="+mn-lt"/>
                          <a:ea typeface="+mn-ea"/>
                          <a:cs typeface="+mn-cs"/>
                        </a:rPr>
                        <a:t>Облачная система состоящая из кластеров</a:t>
                      </a:r>
                      <a:endParaRPr lang="ru-RU" sz="1600" dirty="0"/>
                    </a:p>
                  </a:txBody>
                  <a:tcPr/>
                </a:tc>
                <a:tc>
                  <a:txBody>
                    <a:bodyPr/>
                    <a:lstStyle/>
                    <a:p>
                      <a:pPr algn="ctr"/>
                      <a:r>
                        <a:rPr lang="ru-RU" sz="1600" dirty="0"/>
                        <a:t>Много разнородных</a:t>
                      </a:r>
                    </a:p>
                  </a:txBody>
                  <a:tcPr/>
                </a:tc>
                <a:tc>
                  <a:txBody>
                    <a:bodyPr/>
                    <a:lstStyle/>
                    <a:p>
                      <a:pPr algn="ctr"/>
                      <a:r>
                        <a:rPr lang="ru-RU" sz="1600" dirty="0" err="1"/>
                        <a:t>Минимиз</a:t>
                      </a:r>
                      <a:r>
                        <a:rPr lang="ru-RU" sz="1600" dirty="0"/>
                        <a:t>. Используемых ресурсов</a:t>
                      </a:r>
                    </a:p>
                  </a:txBody>
                  <a:tcPr/>
                </a:tc>
                <a:tc>
                  <a:txBody>
                    <a:bodyPr/>
                    <a:lstStyle/>
                    <a:p>
                      <a:pPr marL="0" indent="0" algn="ctr">
                        <a:buNone/>
                      </a:pPr>
                      <a:r>
                        <a:rPr lang="ru-RU" sz="1600" kern="1200" dirty="0">
                          <a:solidFill>
                            <a:schemeClr val="dk1"/>
                          </a:solidFill>
                          <a:effectLst/>
                          <a:latin typeface="+mn-lt"/>
                          <a:ea typeface="+mn-ea"/>
                          <a:cs typeface="+mn-cs"/>
                        </a:rPr>
                        <a:t> Соблюдение жесткий сроков по соглашению </a:t>
                      </a:r>
                      <a:r>
                        <a:rPr lang="en-US" sz="1600" kern="1200" dirty="0">
                          <a:solidFill>
                            <a:schemeClr val="dk1"/>
                          </a:solidFill>
                          <a:effectLst/>
                          <a:latin typeface="+mn-lt"/>
                          <a:ea typeface="+mn-ea"/>
                          <a:cs typeface="+mn-cs"/>
                        </a:rPr>
                        <a:t>SLA</a:t>
                      </a:r>
                      <a:endParaRPr lang="ru-RU" sz="1600" baseline="0" dirty="0"/>
                    </a:p>
                  </a:txBody>
                  <a:tcPr/>
                </a:tc>
                <a:tc>
                  <a:txBody>
                    <a:bodyPr/>
                    <a:lstStyle/>
                    <a:p>
                      <a:pPr algn="ctr"/>
                      <a:r>
                        <a:rPr lang="ru-RU" sz="1600" dirty="0"/>
                        <a:t>Стат.</a:t>
                      </a:r>
                      <a:r>
                        <a:rPr lang="ru-RU" sz="1600" baseline="0" dirty="0"/>
                        <a:t> </a:t>
                      </a:r>
                      <a:r>
                        <a:rPr lang="ru-RU" sz="1600" dirty="0"/>
                        <a:t>+ дин.</a:t>
                      </a:r>
                    </a:p>
                  </a:txBody>
                  <a:tcPr/>
                </a:tc>
                <a:tc>
                  <a:txBody>
                    <a:bodyPr/>
                    <a:lstStyle/>
                    <a:p>
                      <a:pPr algn="ctr"/>
                      <a:r>
                        <a:rPr lang="ru-RU" sz="1600" dirty="0"/>
                        <a:t>+</a:t>
                      </a:r>
                    </a:p>
                  </a:txBody>
                  <a:tcPr/>
                </a:tc>
                <a:tc>
                  <a:txBody>
                    <a:bodyPr/>
                    <a:lstStyle/>
                    <a:p>
                      <a:pPr algn="ctr"/>
                      <a:r>
                        <a:rPr lang="ru-RU" sz="1600" dirty="0" err="1"/>
                        <a:t>Энергопотр</a:t>
                      </a:r>
                      <a:r>
                        <a:rPr lang="ru-RU" sz="1600" dirty="0"/>
                        <a:t>.</a:t>
                      </a:r>
                    </a:p>
                  </a:txBody>
                  <a:tcPr/>
                </a:tc>
                <a:extLst>
                  <a:ext uri="{0D108BD9-81ED-4DB2-BD59-A6C34878D82A}">
                    <a16:rowId xmlns:a16="http://schemas.microsoft.com/office/drawing/2014/main" val="4162510842"/>
                  </a:ext>
                </a:extLst>
              </a:tr>
            </a:tbl>
          </a:graphicData>
        </a:graphic>
      </p:graphicFrame>
      <p:sp>
        <p:nvSpPr>
          <p:cNvPr id="5" name="Номер слайда 4"/>
          <p:cNvSpPr>
            <a:spLocks noGrp="1"/>
          </p:cNvSpPr>
          <p:nvPr>
            <p:ph type="sldNum" sz="quarter" idx="12"/>
          </p:nvPr>
        </p:nvSpPr>
        <p:spPr/>
        <p:txBody>
          <a:bodyPr/>
          <a:lstStyle/>
          <a:p>
            <a:fld id="{4E25F5DE-0339-4589-9859-9B8A9FE1E66F}" type="slidenum">
              <a:rPr lang="ru-RU" smtClean="0"/>
              <a:pPr/>
              <a:t>23</a:t>
            </a:fld>
            <a:endParaRPr lang="ru-RU" dirty="0"/>
          </a:p>
        </p:txBody>
      </p:sp>
      <mc:AlternateContent xmlns:mc="http://schemas.openxmlformats.org/markup-compatibility/2006" xmlns:a14="http://schemas.microsoft.com/office/drawing/2010/main">
        <mc:Choice Requires="a14">
          <p:sp>
            <p:nvSpPr>
              <p:cNvPr id="3" name="TextBox 2"/>
              <p:cNvSpPr txBox="1"/>
              <p:nvPr/>
            </p:nvSpPr>
            <p:spPr>
              <a:xfrm>
                <a:off x="257483" y="3669453"/>
                <a:ext cx="10968951" cy="3023456"/>
              </a:xfrm>
              <a:prstGeom prst="rect">
                <a:avLst/>
              </a:prstGeom>
              <a:noFill/>
            </p:spPr>
            <p:txBody>
              <a:bodyPr wrap="square" rtlCol="0">
                <a:spAutoFit/>
              </a:bodyPr>
              <a:lstStyle/>
              <a:p>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a:rPr>
                          <m:t>𝑃</m:t>
                        </m:r>
                      </m:e>
                      <m:sub>
                        <m:r>
                          <a:rPr lang="en-US" sz="1600" b="0" i="1" smtClean="0">
                            <a:solidFill>
                              <a:schemeClr val="bg1"/>
                            </a:solidFill>
                            <a:latin typeface="Cambria Math"/>
                          </a:rPr>
                          <m:t>𝑠𝑡𝑎𝑡𝑖𝑐</m:t>
                        </m:r>
                      </m:sub>
                    </m:sSub>
                    <m:r>
                      <a:rPr lang="en-US" sz="1600" b="0" i="1" smtClean="0">
                        <a:solidFill>
                          <a:schemeClr val="bg1"/>
                        </a:solidFill>
                        <a:latin typeface="Cambria Math"/>
                      </a:rPr>
                      <m:t>=</m:t>
                    </m:r>
                    <m:r>
                      <a:rPr lang="en-US" sz="1600" b="0" i="1" smtClean="0">
                        <a:solidFill>
                          <a:schemeClr val="bg1"/>
                        </a:solidFill>
                        <a:latin typeface="Cambria Math"/>
                      </a:rPr>
                      <m:t>𝑐𝑜𝑛𝑠𝑡</m:t>
                    </m:r>
                    <m:r>
                      <a:rPr lang="en-US" sz="1600" b="0" i="0" smtClean="0">
                        <a:solidFill>
                          <a:schemeClr val="bg1"/>
                        </a:solidFill>
                        <a:latin typeface="Cambria Math"/>
                      </a:rPr>
                      <m:t> </m:t>
                    </m:r>
                  </m:oMath>
                </a14:m>
                <a:r>
                  <a:rPr lang="ru-RU" sz="1600" dirty="0">
                    <a:solidFill>
                      <a:schemeClr val="bg1"/>
                    </a:solidFill>
                  </a:rPr>
                  <a:t>при</a:t>
                </a:r>
                <a:r>
                  <a:rPr lang="en-US" sz="1600" dirty="0">
                    <a:solidFill>
                      <a:schemeClr val="bg1"/>
                    </a:solidFill>
                  </a:rPr>
                  <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a:rPr>
                          <m:t>𝑈𝑡𝑖𝑙</m:t>
                        </m:r>
                      </m:e>
                      <m:sub>
                        <m:r>
                          <a:rPr lang="en-US" sz="1600" b="0" i="1" smtClean="0">
                            <a:solidFill>
                              <a:schemeClr val="bg1"/>
                            </a:solidFill>
                            <a:latin typeface="Cambria Math"/>
                          </a:rPr>
                          <m:t>𝑥</m:t>
                        </m:r>
                      </m:sub>
                    </m:sSub>
                    <m:r>
                      <a:rPr lang="en-US" sz="1600" b="0" i="1" smtClean="0">
                        <a:solidFill>
                          <a:schemeClr val="bg1"/>
                        </a:solidFill>
                        <a:latin typeface="Cambria Math"/>
                      </a:rPr>
                      <m:t>(</m:t>
                    </m:r>
                    <m:r>
                      <a:rPr lang="en-US" sz="1600" b="0" i="1" smtClean="0">
                        <a:solidFill>
                          <a:schemeClr val="bg1"/>
                        </a:solidFill>
                        <a:latin typeface="Cambria Math"/>
                      </a:rPr>
                      <m:t>𝑡</m:t>
                    </m:r>
                    <m:r>
                      <a:rPr lang="en-US" sz="1600" b="0" i="1" smtClean="0">
                        <a:solidFill>
                          <a:schemeClr val="bg1"/>
                        </a:solidFill>
                        <a:latin typeface="Cambria Math"/>
                      </a:rPr>
                      <m:t>)&gt;0</m:t>
                    </m:r>
                  </m:oMath>
                </a14:m>
                <a:r>
                  <a:rPr lang="en-US" sz="1600" dirty="0">
                    <a:solidFill>
                      <a:schemeClr val="bg1"/>
                    </a:solidFill>
                  </a:rPr>
                  <a:t>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a:rPr>
                          <m:t>𝑃</m:t>
                        </m:r>
                      </m:e>
                      <m:sub>
                        <m:r>
                          <a:rPr lang="en-US" sz="1600" i="1">
                            <a:solidFill>
                              <a:schemeClr val="bg1"/>
                            </a:solidFill>
                            <a:latin typeface="Cambria Math"/>
                          </a:rPr>
                          <m:t>𝑠𝑡𝑎𝑡𝑖𝑐</m:t>
                        </m:r>
                      </m:sub>
                    </m:sSub>
                    <m:r>
                      <a:rPr lang="ru-RU" sz="1600" b="0" i="1" smtClean="0">
                        <a:solidFill>
                          <a:schemeClr val="bg1"/>
                        </a:solidFill>
                        <a:latin typeface="Cambria Math"/>
                      </a:rPr>
                      <m:t>=0</m:t>
                    </m:r>
                  </m:oMath>
                </a14:m>
                <a:r>
                  <a:rPr lang="en-US" sz="1600" dirty="0">
                    <a:solidFill>
                      <a:schemeClr val="bg1"/>
                    </a:solidFill>
                  </a:rPr>
                  <a:t> </a:t>
                </a:r>
                <a:r>
                  <a:rPr lang="ru-RU" sz="1600" dirty="0">
                    <a:solidFill>
                      <a:schemeClr val="bg1"/>
                    </a:solidFill>
                  </a:rPr>
                  <a:t>иначе</a:t>
                </a:r>
                <a:r>
                  <a:rPr lang="en-US" sz="1600" dirty="0">
                    <a:solidFill>
                      <a:schemeClr val="bg1"/>
                    </a:solidFill>
                  </a:rPr>
                  <a:t>.</a:t>
                </a:r>
                <a:endParaRPr lang="ru-RU" sz="1600" dirty="0">
                  <a:solidFill>
                    <a:schemeClr val="bg1"/>
                  </a:solidFill>
                </a:endParaRPr>
              </a:p>
              <a:p>
                <a:r>
                  <a:rPr lang="ru-RU" sz="1600" dirty="0">
                    <a:solidFill>
                      <a:schemeClr val="bg1"/>
                    </a:solidFill>
                  </a:rPr>
                  <a:t>Серверы имеют оптимальный уровень загрузки с точки зрения производительности на ватт, который определяется как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a:rPr>
                          <m:t>𝑂𝑝𝑡</m:t>
                        </m:r>
                      </m:e>
                      <m:sub>
                        <m:r>
                          <a:rPr lang="en-US" sz="1600" b="0" i="1" smtClean="0">
                            <a:solidFill>
                              <a:schemeClr val="bg1"/>
                            </a:solidFill>
                            <a:latin typeface="Cambria Math"/>
                          </a:rPr>
                          <m:t>𝑥</m:t>
                        </m:r>
                      </m:sub>
                    </m:sSub>
                  </m:oMath>
                </a14:m>
                <a:r>
                  <a:rPr lang="ru-RU" sz="1600" dirty="0">
                    <a:solidFill>
                      <a:schemeClr val="bg1"/>
                    </a:solidFill>
                  </a:rPr>
                  <a:t> примерно равный 0.7 для современных серверов. </a:t>
                </a:r>
                <a:endParaRPr lang="en-US" sz="1600" dirty="0">
                  <a:solidFill>
                    <a:schemeClr val="bg1"/>
                  </a:solidFill>
                </a:endParaRPr>
              </a:p>
              <a:p>
                <a:r>
                  <a:rPr lang="ru-RU" sz="1600" dirty="0">
                    <a:solidFill>
                      <a:schemeClr val="bg1"/>
                    </a:solidFill>
                  </a:rPr>
                  <a:t>Тогда</a:t>
                </a:r>
                <a:r>
                  <a:rPr lang="en-US" sz="1600" dirty="0">
                    <a:solidFill>
                      <a:schemeClr val="bg1"/>
                    </a:solidFill>
                  </a:rPr>
                  <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a:rPr>
                          <m:t>𝑃</m:t>
                        </m:r>
                      </m:e>
                      <m:sub>
                        <m:r>
                          <a:rPr lang="en-US" sz="1600" b="0" i="1" smtClean="0">
                            <a:solidFill>
                              <a:schemeClr val="bg1"/>
                            </a:solidFill>
                            <a:latin typeface="Cambria Math"/>
                          </a:rPr>
                          <m:t>𝑑𝑦𝑛𝑎𝑚𝑖𝑐</m:t>
                        </m:r>
                      </m:sub>
                    </m:sSub>
                    <m:r>
                      <a:rPr lang="en-US" sz="1600" b="0" i="1" smtClean="0">
                        <a:solidFill>
                          <a:schemeClr val="bg1"/>
                        </a:solidFill>
                        <a:latin typeface="Cambria Math"/>
                      </a:rPr>
                      <m:t>=</m:t>
                    </m:r>
                  </m:oMath>
                </a14:m>
                <a:r>
                  <a:rPr lang="ru-RU" sz="1600" dirty="0">
                    <a:solidFill>
                      <a:schemeClr val="bg1"/>
                    </a:solidFill>
                  </a:rPr>
                  <a:t> </a:t>
                </a:r>
                <a14:m>
                  <m:oMath xmlns:m="http://schemas.openxmlformats.org/officeDocument/2006/math">
                    <m:d>
                      <m:dPr>
                        <m:begChr m:val="{"/>
                        <m:endChr m:val=""/>
                        <m:ctrlPr>
                          <a:rPr lang="ru-RU" sz="1600" i="1" smtClean="0">
                            <a:solidFill>
                              <a:schemeClr val="bg1"/>
                            </a:solidFill>
                            <a:latin typeface="Cambria Math" panose="02040503050406030204" pitchFamily="18" charset="0"/>
                          </a:rPr>
                        </m:ctrlPr>
                      </m:dPr>
                      <m:e>
                        <m:eqArr>
                          <m:eqArrPr>
                            <m:ctrlPr>
                              <a:rPr lang="en-US" sz="1600" b="0" i="1" smtClean="0">
                                <a:solidFill>
                                  <a:schemeClr val="bg1"/>
                                </a:solidFill>
                                <a:latin typeface="Cambria Math" panose="02040503050406030204" pitchFamily="18" charset="0"/>
                              </a:rPr>
                            </m:ctrlPr>
                          </m:eqArrPr>
                          <m:e>
                            <m:r>
                              <a:rPr lang="en-US" sz="1600" b="0" i="1" smtClean="0">
                                <a:solidFill>
                                  <a:schemeClr val="bg1"/>
                                </a:solidFill>
                                <a:latin typeface="Cambria Math"/>
                              </a:rPr>
                              <m:t>𝑈𝑡𝑖</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a:rPr>
                                  <m:t>𝑙</m:t>
                                </m:r>
                              </m:e>
                              <m:sub>
                                <m:r>
                                  <a:rPr lang="en-US" sz="1600" b="0" i="1" smtClean="0">
                                    <a:solidFill>
                                      <a:schemeClr val="bg1"/>
                                    </a:solidFill>
                                    <a:latin typeface="Cambria Math"/>
                                  </a:rPr>
                                  <m:t>𝑥</m:t>
                                </m:r>
                              </m:sub>
                            </m:sSub>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a:rPr>
                                  <m:t>𝑡</m:t>
                                </m:r>
                              </m:e>
                            </m:d>
                            <m:r>
                              <a:rPr lang="en-US" sz="1600" b="0" i="1" smtClean="0">
                                <a:solidFill>
                                  <a:schemeClr val="bg1"/>
                                </a:solidFill>
                                <a:latin typeface="Cambria Math"/>
                              </a:rPr>
                              <m:t>∗</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𝛼</m:t>
                                </m:r>
                              </m:e>
                              <m:sub>
                                <m:r>
                                  <a:rPr lang="en-US" sz="1600" b="0" i="1" smtClean="0">
                                    <a:solidFill>
                                      <a:schemeClr val="bg1"/>
                                    </a:solidFill>
                                    <a:latin typeface="Cambria Math"/>
                                    <a:ea typeface="Cambria Math" panose="02040503050406030204" pitchFamily="18" charset="0"/>
                                  </a:rPr>
                                  <m:t>𝑥</m:t>
                                </m:r>
                              </m:sub>
                            </m:sSub>
                            <m:r>
                              <a:rPr lang="en-US" sz="1600" b="0" i="1" smtClean="0">
                                <a:solidFill>
                                  <a:schemeClr val="bg1"/>
                                </a:solidFill>
                                <a:latin typeface="Cambria Math"/>
                                <a:ea typeface="Cambria Math" panose="02040503050406030204" pitchFamily="18" charset="0"/>
                              </a:rPr>
                              <m:t>                                                 (</m:t>
                            </m:r>
                            <m:r>
                              <a:rPr lang="en-US" sz="1600" b="0" i="1" smtClean="0">
                                <a:solidFill>
                                  <a:schemeClr val="bg1"/>
                                </a:solidFill>
                                <a:latin typeface="Cambria Math"/>
                                <a:ea typeface="Cambria Math" panose="02040503050406030204" pitchFamily="18" charset="0"/>
                              </a:rPr>
                              <m:t>𝑈𝑡𝑖</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𝑙</m:t>
                                </m:r>
                              </m:e>
                              <m:sub>
                                <m:r>
                                  <a:rPr lang="en-US" sz="1600" b="0" i="1" smtClean="0">
                                    <a:solidFill>
                                      <a:schemeClr val="bg1"/>
                                    </a:solidFill>
                                    <a:latin typeface="Cambria Math"/>
                                    <a:ea typeface="Cambria Math" panose="02040503050406030204" pitchFamily="18" charset="0"/>
                                  </a:rPr>
                                  <m:t>𝑥</m:t>
                                </m:r>
                              </m:sub>
                            </m:sSub>
                            <m:r>
                              <a:rPr lang="en-US" sz="1600" b="0" i="1" smtClean="0">
                                <a:solidFill>
                                  <a:schemeClr val="bg1"/>
                                </a:solidFill>
                                <a:latin typeface="Cambria Math"/>
                                <a:ea typeface="Cambria Math" panose="02040503050406030204" pitchFamily="18" charset="0"/>
                              </a:rPr>
                              <m:t>(</m:t>
                            </m:r>
                            <m:r>
                              <a:rPr lang="en-US" sz="1600" b="0" i="1" smtClean="0">
                                <a:solidFill>
                                  <a:schemeClr val="bg1"/>
                                </a:solidFill>
                                <a:latin typeface="Cambria Math"/>
                                <a:ea typeface="Cambria Math" panose="02040503050406030204" pitchFamily="18" charset="0"/>
                              </a:rPr>
                              <m:t>𝑡</m:t>
                            </m:r>
                            <m:r>
                              <a:rPr lang="en-US" sz="1600" b="0" i="1" smtClean="0">
                                <a:solidFill>
                                  <a:schemeClr val="bg1"/>
                                </a:solidFill>
                                <a:latin typeface="Cambria Math"/>
                                <a:ea typeface="Cambria Math" panose="02040503050406030204" pitchFamily="18" charset="0"/>
                              </a:rPr>
                              <m:t>)&lt;</m:t>
                            </m:r>
                            <m:r>
                              <a:rPr lang="en-US" sz="1600" b="0" i="1" smtClean="0">
                                <a:solidFill>
                                  <a:schemeClr val="bg1"/>
                                </a:solidFill>
                                <a:latin typeface="Cambria Math"/>
                                <a:ea typeface="Cambria Math" panose="02040503050406030204" pitchFamily="18" charset="0"/>
                              </a:rPr>
                              <m:t>𝑂𝑝</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𝑡</m:t>
                                </m:r>
                              </m:e>
                              <m:sub>
                                <m:r>
                                  <a:rPr lang="en-US" sz="1600" b="0" i="1" smtClean="0">
                                    <a:solidFill>
                                      <a:schemeClr val="bg1"/>
                                    </a:solidFill>
                                    <a:latin typeface="Cambria Math"/>
                                    <a:ea typeface="Cambria Math" panose="02040503050406030204" pitchFamily="18" charset="0"/>
                                  </a:rPr>
                                  <m:t>𝑥</m:t>
                                </m:r>
                              </m:sub>
                            </m:sSub>
                            <m:r>
                              <a:rPr lang="en-US" sz="1600" b="0" i="1" smtClean="0">
                                <a:solidFill>
                                  <a:schemeClr val="bg1"/>
                                </a:solidFill>
                                <a:latin typeface="Cambria Math"/>
                                <a:ea typeface="Cambria Math" panose="02040503050406030204" pitchFamily="18" charset="0"/>
                              </a:rPr>
                              <m:t>)</m:t>
                            </m:r>
                          </m:e>
                          <m:e>
                            <m:r>
                              <a:rPr lang="en-US" sz="1600" b="0" i="1" smtClean="0">
                                <a:solidFill>
                                  <a:schemeClr val="bg1"/>
                                </a:solidFill>
                                <a:latin typeface="Cambria Math"/>
                                <a:ea typeface="Cambria Math" panose="02040503050406030204" pitchFamily="18" charset="0"/>
                              </a:rPr>
                              <m:t>𝑂𝑝</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𝑡</m:t>
                                </m:r>
                              </m:e>
                              <m:sub>
                                <m:r>
                                  <a:rPr lang="en-US" sz="1600" b="0" i="1" smtClean="0">
                                    <a:solidFill>
                                      <a:schemeClr val="bg1"/>
                                    </a:solidFill>
                                    <a:latin typeface="Cambria Math"/>
                                    <a:ea typeface="Cambria Math" panose="02040503050406030204" pitchFamily="18" charset="0"/>
                                  </a:rPr>
                                  <m:t>𝑥</m:t>
                                </m:r>
                              </m:sub>
                            </m:sSub>
                            <m:r>
                              <a:rPr lang="ru-RU" sz="1600" b="0" i="1" smtClean="0">
                                <a:solidFill>
                                  <a:schemeClr val="bg1"/>
                                </a:solidFill>
                                <a:latin typeface="Cambria Math"/>
                                <a:ea typeface="Cambria Math" panose="02040503050406030204" pitchFamily="18" charset="0"/>
                              </a:rPr>
                              <m:t>∗</m:t>
                            </m:r>
                            <m:sSub>
                              <m:sSubPr>
                                <m:ctrlPr>
                                  <a:rPr lang="ru-RU" sz="1600" b="0" i="1" smtClean="0">
                                    <a:solidFill>
                                      <a:schemeClr val="bg1"/>
                                    </a:solidFill>
                                    <a:latin typeface="Cambria Math" panose="02040503050406030204" pitchFamily="18" charset="0"/>
                                    <a:ea typeface="Cambria Math" panose="02040503050406030204" pitchFamily="18" charset="0"/>
                                  </a:rPr>
                                </m:ctrlPr>
                              </m:sSubPr>
                              <m:e>
                                <m:r>
                                  <a:rPr lang="en-US" sz="1600" i="1">
                                    <a:solidFill>
                                      <a:schemeClr val="bg1"/>
                                    </a:solidFill>
                                    <a:latin typeface="Cambria Math"/>
                                    <a:ea typeface="Cambria Math" panose="02040503050406030204" pitchFamily="18" charset="0"/>
                                  </a:rPr>
                                  <m:t>𝛼</m:t>
                                </m:r>
                              </m:e>
                              <m:sub>
                                <m:r>
                                  <a:rPr lang="en-US" sz="1600" b="0" i="1" smtClean="0">
                                    <a:solidFill>
                                      <a:schemeClr val="bg1"/>
                                    </a:solidFill>
                                    <a:latin typeface="Cambria Math"/>
                                    <a:ea typeface="Cambria Math" panose="02040503050406030204" pitchFamily="18" charset="0"/>
                                  </a:rPr>
                                  <m:t>𝑥</m:t>
                                </m:r>
                              </m:sub>
                            </m:sSub>
                            <m:r>
                              <a:rPr lang="en-US" sz="1600" b="0" i="1" smtClean="0">
                                <a:solidFill>
                                  <a:schemeClr val="bg1"/>
                                </a:solidFill>
                                <a:latin typeface="Cambria Math"/>
                                <a:ea typeface="Cambria Math" panose="02040503050406030204" pitchFamily="18" charset="0"/>
                              </a:rPr>
                              <m:t>+</m:t>
                            </m:r>
                            <m:sSup>
                              <m:sSupPr>
                                <m:ctrlPr>
                                  <a:rPr lang="en-US" sz="1600" b="0" i="1" smtClean="0">
                                    <a:solidFill>
                                      <a:schemeClr val="bg1"/>
                                    </a:solidFill>
                                    <a:latin typeface="Cambria Math" panose="02040503050406030204" pitchFamily="18" charset="0"/>
                                    <a:ea typeface="Cambria Math" panose="02040503050406030204" pitchFamily="18" charset="0"/>
                                  </a:rPr>
                                </m:ctrlPr>
                              </m:sSupPr>
                              <m:e>
                                <m:d>
                                  <m:dPr>
                                    <m:ctrlPr>
                                      <a:rPr lang="en-US" sz="1600" b="0" i="1" smtClean="0">
                                        <a:solidFill>
                                          <a:schemeClr val="bg1"/>
                                        </a:solidFill>
                                        <a:latin typeface="Cambria Math" panose="02040503050406030204" pitchFamily="18" charset="0"/>
                                        <a:ea typeface="Cambria Math" panose="02040503050406030204" pitchFamily="18" charset="0"/>
                                      </a:rPr>
                                    </m:ctrlPr>
                                  </m:dPr>
                                  <m:e>
                                    <m:r>
                                      <a:rPr lang="en-US" sz="1600" b="0" i="1" smtClean="0">
                                        <a:solidFill>
                                          <a:schemeClr val="bg1"/>
                                        </a:solidFill>
                                        <a:latin typeface="Cambria Math"/>
                                        <a:ea typeface="Cambria Math" panose="02040503050406030204" pitchFamily="18" charset="0"/>
                                      </a:rPr>
                                      <m:t>𝑈𝑡𝑖</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𝑙</m:t>
                                        </m:r>
                                      </m:e>
                                      <m:sub>
                                        <m:r>
                                          <a:rPr lang="en-US" sz="1600" b="0" i="1" smtClean="0">
                                            <a:solidFill>
                                              <a:schemeClr val="bg1"/>
                                            </a:solidFill>
                                            <a:latin typeface="Cambria Math"/>
                                            <a:ea typeface="Cambria Math" panose="02040503050406030204" pitchFamily="18" charset="0"/>
                                          </a:rPr>
                                          <m:t>𝑥</m:t>
                                        </m:r>
                                      </m:sub>
                                    </m:sSub>
                                    <m:d>
                                      <m:dPr>
                                        <m:ctrlPr>
                                          <a:rPr lang="en-US" sz="1600" b="0" i="1" smtClean="0">
                                            <a:solidFill>
                                              <a:schemeClr val="bg1"/>
                                            </a:solidFill>
                                            <a:latin typeface="Cambria Math" panose="02040503050406030204" pitchFamily="18" charset="0"/>
                                            <a:ea typeface="Cambria Math" panose="02040503050406030204" pitchFamily="18" charset="0"/>
                                          </a:rPr>
                                        </m:ctrlPr>
                                      </m:dPr>
                                      <m:e>
                                        <m:r>
                                          <a:rPr lang="en-US" sz="1600" b="0" i="1" smtClean="0">
                                            <a:solidFill>
                                              <a:schemeClr val="bg1"/>
                                            </a:solidFill>
                                            <a:latin typeface="Cambria Math"/>
                                            <a:ea typeface="Cambria Math" panose="02040503050406030204" pitchFamily="18" charset="0"/>
                                          </a:rPr>
                                          <m:t>𝑡</m:t>
                                        </m:r>
                                      </m:e>
                                    </m:d>
                                    <m:r>
                                      <a:rPr lang="en-US" sz="1600" b="0" i="1" smtClean="0">
                                        <a:solidFill>
                                          <a:schemeClr val="bg1"/>
                                        </a:solidFill>
                                        <a:latin typeface="Cambria Math"/>
                                        <a:ea typeface="Cambria Math" panose="02040503050406030204" pitchFamily="18" charset="0"/>
                                      </a:rPr>
                                      <m:t>−</m:t>
                                    </m:r>
                                    <m:r>
                                      <a:rPr lang="en-US" sz="1600" b="0" i="1" smtClean="0">
                                        <a:solidFill>
                                          <a:schemeClr val="bg1"/>
                                        </a:solidFill>
                                        <a:latin typeface="Cambria Math"/>
                                        <a:ea typeface="Cambria Math" panose="02040503050406030204" pitchFamily="18" charset="0"/>
                                      </a:rPr>
                                      <m:t>𝑂𝑝</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𝑡</m:t>
                                        </m:r>
                                      </m:e>
                                      <m:sub>
                                        <m:r>
                                          <a:rPr lang="en-US" sz="1600" b="0" i="1" smtClean="0">
                                            <a:solidFill>
                                              <a:schemeClr val="bg1"/>
                                            </a:solidFill>
                                            <a:latin typeface="Cambria Math"/>
                                            <a:ea typeface="Cambria Math" panose="02040503050406030204" pitchFamily="18" charset="0"/>
                                          </a:rPr>
                                          <m:t>𝑥</m:t>
                                        </m:r>
                                      </m:sub>
                                    </m:sSub>
                                  </m:e>
                                </m:d>
                              </m:e>
                              <m:sup>
                                <m:r>
                                  <a:rPr lang="en-US" sz="1600" b="0" i="1" smtClean="0">
                                    <a:solidFill>
                                      <a:schemeClr val="bg1"/>
                                    </a:solidFill>
                                    <a:latin typeface="Cambria Math"/>
                                    <a:ea typeface="Cambria Math" panose="02040503050406030204" pitchFamily="18" charset="0"/>
                                  </a:rPr>
                                  <m:t>2</m:t>
                                </m:r>
                              </m:sup>
                            </m:sSup>
                            <m:r>
                              <a:rPr lang="en-US" sz="1600" b="0" i="1" smtClean="0">
                                <a:solidFill>
                                  <a:schemeClr val="bg1"/>
                                </a:solidFill>
                                <a:latin typeface="Cambria Math"/>
                                <a:ea typeface="Cambria Math" panose="02040503050406030204" pitchFamily="18" charset="0"/>
                              </a:rPr>
                              <m:t>∗</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𝛽</m:t>
                                </m:r>
                              </m:e>
                              <m:sub>
                                <m:r>
                                  <a:rPr lang="en-US" sz="1600" b="0" i="1" smtClean="0">
                                    <a:solidFill>
                                      <a:schemeClr val="bg1"/>
                                    </a:solidFill>
                                    <a:latin typeface="Cambria Math"/>
                                    <a:ea typeface="Cambria Math" panose="02040503050406030204" pitchFamily="18" charset="0"/>
                                  </a:rPr>
                                  <m:t>𝑥</m:t>
                                </m:r>
                              </m:sub>
                            </m:sSub>
                            <m:r>
                              <a:rPr lang="en-US" sz="1600" b="0" i="1" smtClean="0">
                                <a:solidFill>
                                  <a:schemeClr val="bg1"/>
                                </a:solidFill>
                                <a:latin typeface="Cambria Math"/>
                                <a:ea typeface="Cambria Math" panose="02040503050406030204" pitchFamily="18" charset="0"/>
                              </a:rPr>
                              <m:t>    </m:t>
                            </m:r>
                            <m:d>
                              <m:dPr>
                                <m:ctrlPr>
                                  <a:rPr lang="en-US" sz="1600" b="0" i="1" smtClean="0">
                                    <a:solidFill>
                                      <a:schemeClr val="bg1"/>
                                    </a:solidFill>
                                    <a:latin typeface="Cambria Math" panose="02040503050406030204" pitchFamily="18" charset="0"/>
                                    <a:ea typeface="Cambria Math" panose="02040503050406030204" pitchFamily="18" charset="0"/>
                                  </a:rPr>
                                </m:ctrlPr>
                              </m:dPr>
                              <m:e>
                                <m:r>
                                  <a:rPr lang="en-US" sz="1600" b="0" i="1" smtClean="0">
                                    <a:solidFill>
                                      <a:schemeClr val="bg1"/>
                                    </a:solidFill>
                                    <a:latin typeface="Cambria Math"/>
                                    <a:ea typeface="Cambria Math" panose="02040503050406030204" pitchFamily="18" charset="0"/>
                                  </a:rPr>
                                  <m:t>𝑈𝑡𝑖</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𝑙</m:t>
                                    </m:r>
                                  </m:e>
                                  <m:sub>
                                    <m:r>
                                      <a:rPr lang="en-US" sz="1600" b="0" i="1" smtClean="0">
                                        <a:solidFill>
                                          <a:schemeClr val="bg1"/>
                                        </a:solidFill>
                                        <a:latin typeface="Cambria Math"/>
                                        <a:ea typeface="Cambria Math" panose="02040503050406030204" pitchFamily="18" charset="0"/>
                                      </a:rPr>
                                      <m:t>𝑥</m:t>
                                    </m:r>
                                  </m:sub>
                                </m:sSub>
                                <m:d>
                                  <m:dPr>
                                    <m:ctrlPr>
                                      <a:rPr lang="en-US" sz="1600" b="0" i="1" smtClean="0">
                                        <a:solidFill>
                                          <a:schemeClr val="bg1"/>
                                        </a:solidFill>
                                        <a:latin typeface="Cambria Math" panose="02040503050406030204" pitchFamily="18" charset="0"/>
                                        <a:ea typeface="Cambria Math" panose="02040503050406030204" pitchFamily="18" charset="0"/>
                                      </a:rPr>
                                    </m:ctrlPr>
                                  </m:dPr>
                                  <m:e>
                                    <m:r>
                                      <a:rPr lang="en-US" sz="1600" b="0" i="1" smtClean="0">
                                        <a:solidFill>
                                          <a:schemeClr val="bg1"/>
                                        </a:solidFill>
                                        <a:latin typeface="Cambria Math"/>
                                        <a:ea typeface="Cambria Math" panose="02040503050406030204" pitchFamily="18" charset="0"/>
                                      </a:rPr>
                                      <m:t>𝑡</m:t>
                                    </m:r>
                                  </m:e>
                                </m:d>
                                <m:r>
                                  <a:rPr lang="en-US" sz="1600" b="0" i="1" smtClean="0">
                                    <a:solidFill>
                                      <a:schemeClr val="bg1"/>
                                    </a:solidFill>
                                    <a:latin typeface="Cambria Math"/>
                                    <a:ea typeface="Cambria Math" panose="02040503050406030204" pitchFamily="18" charset="0"/>
                                  </a:rPr>
                                  <m:t>≥</m:t>
                                </m:r>
                                <m:r>
                                  <a:rPr lang="en-US" sz="1600" b="0" i="1" smtClean="0">
                                    <a:solidFill>
                                      <a:schemeClr val="bg1"/>
                                    </a:solidFill>
                                    <a:latin typeface="Cambria Math"/>
                                    <a:ea typeface="Cambria Math" panose="02040503050406030204" pitchFamily="18" charset="0"/>
                                  </a:rPr>
                                  <m:t>𝑂𝑝</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𝑡</m:t>
                                    </m:r>
                                  </m:e>
                                  <m:sub>
                                    <m:r>
                                      <a:rPr lang="en-US" sz="1600" b="0" i="1" smtClean="0">
                                        <a:solidFill>
                                          <a:schemeClr val="bg1"/>
                                        </a:solidFill>
                                        <a:latin typeface="Cambria Math"/>
                                        <a:ea typeface="Cambria Math" panose="02040503050406030204" pitchFamily="18" charset="0"/>
                                      </a:rPr>
                                      <m:t>𝑥</m:t>
                                    </m:r>
                                  </m:sub>
                                </m:sSub>
                              </m:e>
                            </m:d>
                          </m:e>
                        </m:eqArr>
                      </m:e>
                    </m:d>
                  </m:oMath>
                </a14:m>
                <a:endParaRPr lang="en-US" sz="1600" dirty="0">
                  <a:solidFill>
                    <a:schemeClr val="bg1"/>
                  </a:solidFill>
                </a:endParaRPr>
              </a:p>
              <a:p>
                <a:r>
                  <a:rPr lang="ru-RU" sz="1600" dirty="0">
                    <a:solidFill>
                      <a:schemeClr val="bg1"/>
                    </a:solidFill>
                  </a:rPr>
                  <a:t>Где </a:t>
                </a:r>
                <a14:m>
                  <m:oMath xmlns:m="http://schemas.openxmlformats.org/officeDocument/2006/math">
                    <m:r>
                      <a:rPr lang="en-US" sz="1600" b="0" i="1" smtClean="0">
                        <a:solidFill>
                          <a:schemeClr val="bg1"/>
                        </a:solidFill>
                        <a:latin typeface="Cambria Math"/>
                      </a:rPr>
                      <m:t>𝑈𝑡𝑖</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a:rPr>
                          <m:t>𝑙</m:t>
                        </m:r>
                      </m:e>
                      <m:sub>
                        <m:r>
                          <a:rPr lang="en-US" sz="1600" b="0" i="1" smtClean="0">
                            <a:solidFill>
                              <a:schemeClr val="bg1"/>
                            </a:solidFill>
                            <a:latin typeface="Cambria Math"/>
                          </a:rPr>
                          <m:t>𝑥</m:t>
                        </m:r>
                      </m:sub>
                    </m:sSub>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a:rPr>
                          <m:t>𝑡</m:t>
                        </m:r>
                      </m:e>
                    </m:d>
                    <m:r>
                      <a:rPr lang="en-US" sz="1600" b="0" i="1" smtClean="0">
                        <a:solidFill>
                          <a:schemeClr val="bg1"/>
                        </a:solidFill>
                        <a:latin typeface="Cambria Math"/>
                      </a:rPr>
                      <m:t>=</m:t>
                    </m:r>
                    <m:f>
                      <m:fPr>
                        <m:ctrlPr>
                          <a:rPr lang="en-US" sz="1600" i="1">
                            <a:solidFill>
                              <a:schemeClr val="bg1"/>
                            </a:solidFill>
                            <a:latin typeface="Cambria Math" panose="02040503050406030204" pitchFamily="18" charset="0"/>
                          </a:rPr>
                        </m:ctrlPr>
                      </m:fPr>
                      <m:num>
                        <m:nary>
                          <m:naryPr>
                            <m:chr m:val="∑"/>
                            <m:ctrlPr>
                              <a:rPr lang="en-US" sz="1600" i="1">
                                <a:solidFill>
                                  <a:schemeClr val="bg1"/>
                                </a:solidFill>
                                <a:latin typeface="Cambria Math" panose="02040503050406030204" pitchFamily="18" charset="0"/>
                              </a:rPr>
                            </m:ctrlPr>
                          </m:naryPr>
                          <m:sub>
                            <m:r>
                              <a:rPr lang="en-US" sz="1600" i="1">
                                <a:solidFill>
                                  <a:schemeClr val="bg1"/>
                                </a:solidFill>
                                <a:latin typeface="Cambria Math"/>
                              </a:rPr>
                              <m:t>𝑔</m:t>
                            </m:r>
                            <m:r>
                              <a:rPr lang="en-US" sz="1600" i="1">
                                <a:solidFill>
                                  <a:schemeClr val="bg1"/>
                                </a:solidFill>
                                <a:latin typeface="Cambria Math"/>
                              </a:rPr>
                              <m:t>=1</m:t>
                            </m:r>
                          </m:sub>
                          <m:sup>
                            <m:r>
                              <a:rPr lang="en-US" sz="1600" i="1">
                                <a:solidFill>
                                  <a:schemeClr val="bg1"/>
                                </a:solidFill>
                                <a:latin typeface="Cambria Math"/>
                              </a:rPr>
                              <m:t>𝐾</m:t>
                            </m:r>
                          </m:sup>
                          <m:e>
                            <m:sSubSup>
                              <m:sSubSupPr>
                                <m:ctrlPr>
                                  <a:rPr lang="en-US" sz="1600" i="1">
                                    <a:solidFill>
                                      <a:schemeClr val="bg1"/>
                                    </a:solidFill>
                                    <a:latin typeface="Cambria Math" panose="02040503050406030204" pitchFamily="18" charset="0"/>
                                  </a:rPr>
                                </m:ctrlPr>
                              </m:sSubSupPr>
                              <m:e>
                                <m:r>
                                  <a:rPr lang="en-US" sz="1600" i="1">
                                    <a:solidFill>
                                      <a:schemeClr val="bg1"/>
                                    </a:solidFill>
                                    <a:latin typeface="Cambria Math"/>
                                  </a:rPr>
                                  <m:t>𝑄</m:t>
                                </m:r>
                              </m:e>
                              <m:sub>
                                <m:r>
                                  <a:rPr lang="en-US" sz="1600" i="1">
                                    <a:solidFill>
                                      <a:schemeClr val="bg1"/>
                                    </a:solidFill>
                                    <a:latin typeface="Cambria Math"/>
                                  </a:rPr>
                                  <m:t>𝑔</m:t>
                                </m:r>
                              </m:sub>
                              <m:sup>
                                <m:r>
                                  <a:rPr lang="en-US" sz="1600" i="1">
                                    <a:solidFill>
                                      <a:schemeClr val="bg1"/>
                                    </a:solidFill>
                                    <a:latin typeface="Cambria Math"/>
                                  </a:rPr>
                                  <m:t>𝑥</m:t>
                                </m:r>
                              </m:sup>
                            </m:sSubSup>
                            <m:d>
                              <m:dPr>
                                <m:ctrlPr>
                                  <a:rPr lang="en-US" sz="1600" i="1">
                                    <a:solidFill>
                                      <a:schemeClr val="bg1"/>
                                    </a:solidFill>
                                    <a:latin typeface="Cambria Math" panose="02040503050406030204" pitchFamily="18" charset="0"/>
                                  </a:rPr>
                                </m:ctrlPr>
                              </m:dPr>
                              <m:e>
                                <m:r>
                                  <a:rPr lang="en-US" sz="1600" i="1">
                                    <a:solidFill>
                                      <a:schemeClr val="bg1"/>
                                    </a:solidFill>
                                    <a:latin typeface="Cambria Math"/>
                                  </a:rPr>
                                  <m:t>𝑡</m:t>
                                </m:r>
                              </m:e>
                            </m:d>
                            <m:r>
                              <a:rPr lang="en-US" sz="1600" i="1">
                                <a:solidFill>
                                  <a:schemeClr val="bg1"/>
                                </a:solidFill>
                                <a:latin typeface="Cambria Math"/>
                              </a:rPr>
                              <m:t>∗</m:t>
                            </m:r>
                            <m:sSubSup>
                              <m:sSubSupPr>
                                <m:ctrlPr>
                                  <a:rPr lang="en-US" sz="1600" i="1">
                                    <a:solidFill>
                                      <a:schemeClr val="bg1"/>
                                    </a:solidFill>
                                    <a:latin typeface="Cambria Math" panose="02040503050406030204" pitchFamily="18" charset="0"/>
                                  </a:rPr>
                                </m:ctrlPr>
                              </m:sSubSupPr>
                              <m:e>
                                <m:r>
                                  <a:rPr lang="en-US" sz="1600" i="1">
                                    <a:solidFill>
                                      <a:schemeClr val="bg1"/>
                                    </a:solidFill>
                                    <a:latin typeface="Cambria Math"/>
                                  </a:rPr>
                                  <m:t>𝑅</m:t>
                                </m:r>
                              </m:e>
                              <m:sub>
                                <m:r>
                                  <a:rPr lang="en-US" sz="1600" i="1">
                                    <a:solidFill>
                                      <a:schemeClr val="bg1"/>
                                    </a:solidFill>
                                    <a:latin typeface="Cambria Math"/>
                                  </a:rPr>
                                  <m:t>𝑐𝑝𝑢</m:t>
                                </m:r>
                              </m:sub>
                              <m:sup>
                                <m:r>
                                  <a:rPr lang="en-US" sz="1600" i="1">
                                    <a:solidFill>
                                      <a:schemeClr val="bg1"/>
                                    </a:solidFill>
                                    <a:latin typeface="Cambria Math"/>
                                  </a:rPr>
                                  <m:t>𝑔</m:t>
                                </m:r>
                              </m:sup>
                            </m:sSubSup>
                          </m:e>
                        </m:nary>
                      </m:num>
                      <m:den>
                        <m:sSubSup>
                          <m:sSubSupPr>
                            <m:ctrlPr>
                              <a:rPr lang="en-US" sz="1600" b="0" i="1" smtClean="0">
                                <a:solidFill>
                                  <a:schemeClr val="bg1"/>
                                </a:solidFill>
                                <a:latin typeface="Cambria Math" panose="02040503050406030204" pitchFamily="18" charset="0"/>
                              </a:rPr>
                            </m:ctrlPr>
                          </m:sSubSupPr>
                          <m:e>
                            <m:r>
                              <a:rPr lang="en-US" sz="1600" b="0" i="1" smtClean="0">
                                <a:solidFill>
                                  <a:schemeClr val="bg1"/>
                                </a:solidFill>
                                <a:latin typeface="Cambria Math"/>
                              </a:rPr>
                              <m:t>𝐶</m:t>
                            </m:r>
                          </m:e>
                          <m:sub>
                            <m:r>
                              <a:rPr lang="en-US" sz="1600" b="0" i="1" smtClean="0">
                                <a:solidFill>
                                  <a:schemeClr val="bg1"/>
                                </a:solidFill>
                                <a:latin typeface="Cambria Math"/>
                              </a:rPr>
                              <m:t>𝑐𝑝𝑢</m:t>
                            </m:r>
                          </m:sub>
                          <m:sup>
                            <m:r>
                              <a:rPr lang="en-US" sz="1600" b="0" i="1" smtClean="0">
                                <a:solidFill>
                                  <a:schemeClr val="bg1"/>
                                </a:solidFill>
                                <a:latin typeface="Cambria Math"/>
                              </a:rPr>
                              <m:t>𝑥</m:t>
                            </m:r>
                          </m:sup>
                        </m:sSubSup>
                      </m:den>
                    </m:f>
                    <m:r>
                      <a:rPr lang="en-US" sz="1600" b="0" i="1" smtClean="0">
                        <a:solidFill>
                          <a:schemeClr val="bg1"/>
                        </a:solidFill>
                        <a:latin typeface="Cambria Math"/>
                      </a:rPr>
                      <m:t>∗100%</m:t>
                    </m:r>
                  </m:oMath>
                </a14:m>
                <a:r>
                  <a:rPr lang="en-US" sz="1600" dirty="0">
                    <a:solidFill>
                      <a:schemeClr val="bg1"/>
                    </a:solidFill>
                  </a:rPr>
                  <a:t>, Q-</a:t>
                </a:r>
                <a:r>
                  <a:rPr lang="ru-RU" sz="1600" dirty="0">
                    <a:solidFill>
                      <a:schemeClr val="bg1"/>
                    </a:solidFill>
                  </a:rPr>
                  <a:t>выделенные </a:t>
                </a:r>
                <a:r>
                  <a:rPr lang="ru-RU" sz="1600" dirty="0" err="1">
                    <a:solidFill>
                      <a:schemeClr val="bg1"/>
                    </a:solidFill>
                  </a:rPr>
                  <a:t>ресуры</a:t>
                </a:r>
                <a:r>
                  <a:rPr lang="ru-RU" sz="1600" dirty="0">
                    <a:solidFill>
                      <a:schemeClr val="bg1"/>
                    </a:solidFill>
                  </a:rPr>
                  <a:t> ВМ, </a:t>
                </a:r>
                <a:r>
                  <a:rPr lang="en-US" sz="1600" dirty="0">
                    <a:solidFill>
                      <a:schemeClr val="bg1"/>
                    </a:solidFill>
                  </a:rPr>
                  <a:t>R-</a:t>
                </a:r>
                <a:r>
                  <a:rPr lang="ru-RU" sz="1600" dirty="0" err="1">
                    <a:solidFill>
                      <a:schemeClr val="bg1"/>
                    </a:solidFill>
                  </a:rPr>
                  <a:t>требуеыме</a:t>
                </a:r>
                <a:r>
                  <a:rPr lang="ru-RU" sz="1600" dirty="0">
                    <a:solidFill>
                      <a:schemeClr val="bg1"/>
                    </a:solidFill>
                  </a:rPr>
                  <a:t> ресурсы ВМ</a:t>
                </a:r>
                <a:r>
                  <a:rPr lang="en-US" sz="1600" dirty="0">
                    <a:solidFill>
                      <a:schemeClr val="bg1"/>
                    </a:solidFill>
                  </a:rPr>
                  <a:t>, C-</a:t>
                </a:r>
                <a:r>
                  <a:rPr lang="ru-RU" sz="1600" dirty="0">
                    <a:solidFill>
                      <a:schemeClr val="bg1"/>
                    </a:solidFill>
                  </a:rPr>
                  <a:t>ресурсы сервера.</a:t>
                </a:r>
                <a:endParaRPr lang="en-US" sz="1600" dirty="0">
                  <a:solidFill>
                    <a:schemeClr val="bg1"/>
                  </a:solidFill>
                </a:endParaRPr>
              </a:p>
              <a:p>
                <a:endParaRPr lang="en-US" sz="1600" dirty="0">
                  <a:solidFill>
                    <a:schemeClr val="bg1"/>
                  </a:solidFill>
                </a:endParaRPr>
              </a:p>
              <a:p>
                <a:r>
                  <a:rPr lang="ru-RU" sz="1600" dirty="0">
                    <a:solidFill>
                      <a:schemeClr val="bg1"/>
                    </a:solidFill>
                  </a:rPr>
                  <a:t>Итоговое энергопотребление</a:t>
                </a:r>
                <a:r>
                  <a:rPr lang="en-US" sz="1600" dirty="0">
                    <a:solidFill>
                      <a:schemeClr val="bg1"/>
                    </a:solidFill>
                  </a:rPr>
                  <a:t>: </a:t>
                </a:r>
                <a14:m>
                  <m:oMath xmlns:m="http://schemas.openxmlformats.org/officeDocument/2006/math">
                    <m:r>
                      <a:rPr lang="en-US" sz="1600" b="0" i="1" smtClean="0">
                        <a:solidFill>
                          <a:schemeClr val="bg1"/>
                        </a:solidFill>
                        <a:latin typeface="Cambria Math"/>
                      </a:rPr>
                      <m:t>𝐶𝑂𝑆𝑃</m:t>
                    </m:r>
                    <m:r>
                      <a:rPr lang="en-US" sz="1600" b="0" i="1" smtClean="0">
                        <a:solidFill>
                          <a:schemeClr val="bg1"/>
                        </a:solidFill>
                        <a:latin typeface="Cambria Math"/>
                      </a:rPr>
                      <m:t>=</m:t>
                    </m:r>
                    <m:nary>
                      <m:naryPr>
                        <m:chr m:val="∑"/>
                        <m:ctrlPr>
                          <a:rPr lang="en-US" sz="1600" i="1" smtClean="0">
                            <a:solidFill>
                              <a:schemeClr val="bg1"/>
                            </a:solidFill>
                            <a:latin typeface="Cambria Math" panose="02040503050406030204" pitchFamily="18" charset="0"/>
                          </a:rPr>
                        </m:ctrlPr>
                      </m:naryPr>
                      <m:sub>
                        <m:r>
                          <a:rPr lang="en-US" sz="1600" b="0" i="1" smtClean="0">
                            <a:solidFill>
                              <a:schemeClr val="bg1"/>
                            </a:solidFill>
                            <a:latin typeface="Cambria Math"/>
                          </a:rPr>
                          <m:t>𝑥</m:t>
                        </m:r>
                        <m:r>
                          <a:rPr lang="en-US" sz="1600" i="1">
                            <a:solidFill>
                              <a:schemeClr val="bg1"/>
                            </a:solidFill>
                            <a:latin typeface="Cambria Math"/>
                          </a:rPr>
                          <m:t>=</m:t>
                        </m:r>
                        <m:r>
                          <a:rPr lang="en-US" sz="1600" b="0" i="1" smtClean="0">
                            <a:solidFill>
                              <a:schemeClr val="bg1"/>
                            </a:solidFill>
                            <a:latin typeface="Cambria Math"/>
                          </a:rPr>
                          <m:t>1</m:t>
                        </m:r>
                      </m:sub>
                      <m:sup>
                        <m:r>
                          <a:rPr lang="en-US" sz="1600" b="0" i="1" smtClean="0">
                            <a:solidFill>
                              <a:schemeClr val="bg1"/>
                            </a:solidFill>
                            <a:latin typeface="Cambria Math"/>
                          </a:rPr>
                          <m:t>𝑀</m:t>
                        </m:r>
                      </m:sup>
                      <m:e>
                        <m:r>
                          <a:rPr lang="en-US" sz="1600" b="0" i="1" smtClean="0">
                            <a:solidFill>
                              <a:schemeClr val="bg1"/>
                            </a:solidFill>
                            <a:latin typeface="Cambria Math"/>
                          </a:rPr>
                          <m:t>(</m:t>
                        </m:r>
                        <m:nary>
                          <m:naryPr>
                            <m:chr m:val="∑"/>
                            <m:ctrlPr>
                              <a:rPr lang="en-US" sz="1600" i="1" smtClean="0">
                                <a:solidFill>
                                  <a:schemeClr val="bg1"/>
                                </a:solidFill>
                                <a:latin typeface="Cambria Math" panose="02040503050406030204" pitchFamily="18" charset="0"/>
                              </a:rPr>
                            </m:ctrlPr>
                          </m:naryPr>
                          <m:sub>
                            <m:r>
                              <m:rPr>
                                <m:brk m:alnAt="23"/>
                              </m:rPr>
                              <a:rPr lang="en-US" sz="1600" i="1">
                                <a:solidFill>
                                  <a:schemeClr val="bg1"/>
                                </a:solidFill>
                                <a:latin typeface="Cambria Math"/>
                              </a:rPr>
                              <m:t>𝑡</m:t>
                            </m:r>
                            <m:r>
                              <a:rPr lang="en-US" sz="1600" i="1">
                                <a:solidFill>
                                  <a:schemeClr val="bg1"/>
                                </a:solidFill>
                                <a:latin typeface="Cambria Math"/>
                              </a:rPr>
                              <m:t>=</m:t>
                            </m:r>
                            <m:r>
                              <a:rPr lang="en-US" sz="1600" b="0" i="1" smtClean="0">
                                <a:solidFill>
                                  <a:schemeClr val="bg1"/>
                                </a:solidFill>
                                <a:latin typeface="Cambria Math"/>
                              </a:rPr>
                              <m:t>1</m:t>
                            </m:r>
                          </m:sub>
                          <m:sup>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𝐿</m:t>
                                </m:r>
                              </m:e>
                              <m:sub>
                                <m:r>
                                  <a:rPr lang="en-US" sz="1600" b="0" i="1" smtClean="0">
                                    <a:solidFill>
                                      <a:schemeClr val="bg1"/>
                                    </a:solidFill>
                                    <a:latin typeface="Cambria Math"/>
                                    <a:ea typeface="Cambria Math" panose="02040503050406030204" pitchFamily="18" charset="0"/>
                                  </a:rPr>
                                  <m:t>𝑚𝑎</m:t>
                                </m:r>
                                <m:r>
                                  <a:rPr lang="en-US" sz="1600" i="1">
                                    <a:solidFill>
                                      <a:schemeClr val="bg1"/>
                                    </a:solidFill>
                                    <a:latin typeface="Cambria Math"/>
                                    <a:ea typeface="Cambria Math" panose="02040503050406030204" pitchFamily="18" charset="0"/>
                                  </a:rPr>
                                  <m:t>𝑥</m:t>
                                </m:r>
                              </m:sub>
                            </m:sSub>
                          </m:sup>
                          <m:e>
                            <m:r>
                              <a:rPr lang="en-US" sz="1600" b="0" i="1" smtClean="0">
                                <a:solidFill>
                                  <a:schemeClr val="bg1"/>
                                </a:solidFill>
                                <a:latin typeface="Cambria Math"/>
                              </a:rPr>
                              <m:t>(</m:t>
                            </m:r>
                            <m:sSubSup>
                              <m:sSubSupPr>
                                <m:ctrlPr>
                                  <a:rPr lang="en-US" sz="1600" b="0" i="1" smtClean="0">
                                    <a:solidFill>
                                      <a:schemeClr val="bg1"/>
                                    </a:solidFill>
                                    <a:latin typeface="Cambria Math" panose="02040503050406030204" pitchFamily="18" charset="0"/>
                                  </a:rPr>
                                </m:ctrlPr>
                              </m:sSubSupPr>
                              <m:e>
                                <m:r>
                                  <a:rPr lang="en-US" sz="1600" b="0" i="1" smtClean="0">
                                    <a:solidFill>
                                      <a:schemeClr val="bg1"/>
                                    </a:solidFill>
                                    <a:latin typeface="Cambria Math"/>
                                  </a:rPr>
                                  <m:t>𝑃</m:t>
                                </m:r>
                              </m:e>
                              <m:sub>
                                <m:r>
                                  <a:rPr lang="en-US" sz="1600" b="0" i="1" smtClean="0">
                                    <a:solidFill>
                                      <a:schemeClr val="bg1"/>
                                    </a:solidFill>
                                    <a:latin typeface="Cambria Math"/>
                                  </a:rPr>
                                  <m:t>𝑠𝑡𝑎𝑡𝑖𝑐</m:t>
                                </m:r>
                              </m:sub>
                              <m:sup>
                                <m:r>
                                  <a:rPr lang="en-US" sz="1600" b="0" i="1" smtClean="0">
                                    <a:solidFill>
                                      <a:schemeClr val="bg1"/>
                                    </a:solidFill>
                                    <a:latin typeface="Cambria Math"/>
                                  </a:rPr>
                                  <m:t>𝑥</m:t>
                                </m:r>
                              </m:sup>
                            </m:sSubSup>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a:rPr>
                                  <m:t>𝑡</m:t>
                                </m:r>
                              </m:e>
                            </m:d>
                            <m:r>
                              <a:rPr lang="en-US" sz="1600" b="0" i="1" smtClean="0">
                                <a:solidFill>
                                  <a:schemeClr val="bg1"/>
                                </a:solidFill>
                                <a:latin typeface="Cambria Math"/>
                              </a:rPr>
                              <m:t>+</m:t>
                            </m:r>
                            <m:sSubSup>
                              <m:sSubSupPr>
                                <m:ctrlPr>
                                  <a:rPr lang="en-US" sz="1600" b="0" i="1" smtClean="0">
                                    <a:solidFill>
                                      <a:schemeClr val="bg1"/>
                                    </a:solidFill>
                                    <a:latin typeface="Cambria Math" panose="02040503050406030204" pitchFamily="18" charset="0"/>
                                  </a:rPr>
                                </m:ctrlPr>
                              </m:sSubSupPr>
                              <m:e>
                                <m:r>
                                  <a:rPr lang="en-US" sz="1600" b="0" i="1" smtClean="0">
                                    <a:solidFill>
                                      <a:schemeClr val="bg1"/>
                                    </a:solidFill>
                                    <a:latin typeface="Cambria Math"/>
                                  </a:rPr>
                                  <m:t>𝑃</m:t>
                                </m:r>
                              </m:e>
                              <m:sub>
                                <m:r>
                                  <a:rPr lang="en-US" sz="1600" b="0" i="1" smtClean="0">
                                    <a:solidFill>
                                      <a:schemeClr val="bg1"/>
                                    </a:solidFill>
                                    <a:latin typeface="Cambria Math"/>
                                  </a:rPr>
                                  <m:t>𝑑𝑦𝑛𝑎𝑚𝑖𝑐</m:t>
                                </m:r>
                              </m:sub>
                              <m:sup>
                                <m:r>
                                  <a:rPr lang="en-US" sz="1600" b="0" i="1" smtClean="0">
                                    <a:solidFill>
                                      <a:schemeClr val="bg1"/>
                                    </a:solidFill>
                                    <a:latin typeface="Cambria Math"/>
                                  </a:rPr>
                                  <m:t>𝑥</m:t>
                                </m:r>
                              </m:sup>
                            </m:sSubSup>
                            <m:r>
                              <a:rPr lang="en-US" sz="1600" b="0" i="1" smtClean="0">
                                <a:solidFill>
                                  <a:schemeClr val="bg1"/>
                                </a:solidFill>
                                <a:latin typeface="Cambria Math"/>
                              </a:rPr>
                              <m:t>(</m:t>
                            </m:r>
                            <m:r>
                              <a:rPr lang="en-US" sz="1600" b="0" i="1" smtClean="0">
                                <a:solidFill>
                                  <a:schemeClr val="bg1"/>
                                </a:solidFill>
                                <a:latin typeface="Cambria Math"/>
                              </a:rPr>
                              <m:t>𝑡</m:t>
                            </m:r>
                            <m:r>
                              <a:rPr lang="en-US" sz="1600" b="0" i="1" smtClean="0">
                                <a:solidFill>
                                  <a:schemeClr val="bg1"/>
                                </a:solidFill>
                                <a:latin typeface="Cambria Math"/>
                              </a:rPr>
                              <m:t>)</m:t>
                            </m:r>
                          </m:e>
                        </m:nary>
                        <m:r>
                          <a:rPr lang="en-US" sz="1600" b="0" i="1" smtClean="0">
                            <a:solidFill>
                              <a:schemeClr val="bg1"/>
                            </a:solidFill>
                            <a:latin typeface="Cambria Math"/>
                          </a:rPr>
                          <m:t>)).</m:t>
                        </m:r>
                      </m:e>
                    </m:nary>
                  </m:oMath>
                </a14:m>
                <a:endParaRPr lang="en-US" sz="1600" dirty="0">
                  <a:solidFill>
                    <a:schemeClr val="bg1"/>
                  </a:solidFill>
                </a:endParaRPr>
              </a:p>
              <a:p>
                <a:endParaRPr lang="en-US" sz="1600" dirty="0">
                  <a:solidFill>
                    <a:schemeClr val="bg1"/>
                  </a:solidFill>
                  <a:ea typeface="Cambria Math" panose="02040503050406030204" pitchFamily="18" charset="0"/>
                </a:endParaRPr>
              </a:p>
              <a:p>
                <a:r>
                  <a:rPr lang="ru-RU" sz="1600" dirty="0">
                    <a:solidFill>
                      <a:schemeClr val="bg1"/>
                    </a:solidFill>
                    <a:ea typeface="Cambria Math" panose="02040503050406030204" pitchFamily="18" charset="0"/>
                  </a:rPr>
                  <a:t>В уравнениях выше</a:t>
                </a:r>
                <a:r>
                  <a:rPr lang="en-US" sz="1600" dirty="0">
                    <a:solidFill>
                      <a:schemeClr val="bg1"/>
                    </a:solidFill>
                    <a:ea typeface="Cambria Math" panose="02040503050406030204" pitchFamily="18" charset="0"/>
                  </a:rPr>
                  <a:t>: </a:t>
                </a:r>
                <a14:m>
                  <m:oMath xmlns:m="http://schemas.openxmlformats.org/officeDocument/2006/math">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𝛼</m:t>
                        </m:r>
                      </m:e>
                      <m:sub>
                        <m:r>
                          <a:rPr lang="en-US" sz="1600" b="0" i="1" smtClean="0">
                            <a:solidFill>
                              <a:schemeClr val="bg1"/>
                            </a:solidFill>
                            <a:latin typeface="Cambria Math"/>
                            <a:ea typeface="Cambria Math" panose="02040503050406030204" pitchFamily="18" charset="0"/>
                          </a:rPr>
                          <m:t>𝑥</m:t>
                        </m:r>
                      </m:sub>
                    </m:sSub>
                    <m:r>
                      <a:rPr lang="ru-RU" sz="1600" b="0" i="1" smtClean="0">
                        <a:solidFill>
                          <a:schemeClr val="bg1"/>
                        </a:solidFill>
                        <a:latin typeface="Cambria Math"/>
                        <a:ea typeface="Cambria Math" panose="02040503050406030204" pitchFamily="18" charset="0"/>
                      </a:rPr>
                      <m:t>,</m:t>
                    </m:r>
                    <m:sSub>
                      <m:sSubPr>
                        <m:ctrlPr>
                          <a:rPr lang="en-US" sz="1600" i="1" smtClean="0">
                            <a:solidFill>
                              <a:schemeClr val="bg1"/>
                            </a:solidFill>
                            <a:latin typeface="Cambria Math" panose="02040503050406030204" pitchFamily="18" charset="0"/>
                            <a:ea typeface="Cambria Math" panose="02040503050406030204" pitchFamily="18" charset="0"/>
                          </a:rPr>
                        </m:ctrlPr>
                      </m:sSubPr>
                      <m:e>
                        <m:r>
                          <a:rPr lang="en-US" sz="1600" i="1" smtClean="0">
                            <a:solidFill>
                              <a:schemeClr val="bg1"/>
                            </a:solidFill>
                            <a:latin typeface="Cambria Math"/>
                            <a:ea typeface="Cambria Math" panose="02040503050406030204" pitchFamily="18" charset="0"/>
                          </a:rPr>
                          <m:t>𝛽</m:t>
                        </m:r>
                      </m:e>
                      <m:sub>
                        <m:r>
                          <a:rPr lang="en-US" sz="1600" i="1">
                            <a:solidFill>
                              <a:schemeClr val="bg1"/>
                            </a:solidFill>
                            <a:latin typeface="Cambria Math"/>
                            <a:ea typeface="Cambria Math" panose="02040503050406030204" pitchFamily="18" charset="0"/>
                          </a:rPr>
                          <m:t>𝑥</m:t>
                        </m:r>
                      </m:sub>
                    </m:sSub>
                    <m:r>
                      <a:rPr lang="en-US" sz="1600" b="0" i="1" smtClean="0">
                        <a:solidFill>
                          <a:schemeClr val="bg1"/>
                        </a:solidFill>
                        <a:latin typeface="Cambria Math"/>
                        <a:ea typeface="Cambria Math" panose="02040503050406030204" pitchFamily="18" charset="0"/>
                      </a:rPr>
                      <m:t>−</m:t>
                    </m:r>
                    <m:r>
                      <a:rPr lang="ru-RU" sz="1600" b="0" i="1" smtClean="0">
                        <a:solidFill>
                          <a:schemeClr val="bg1"/>
                        </a:solidFill>
                        <a:latin typeface="Cambria Math"/>
                        <a:ea typeface="Cambria Math" panose="02040503050406030204" pitchFamily="18" charset="0"/>
                      </a:rPr>
                      <m:t>коэф.</m:t>
                    </m:r>
                    <m:r>
                      <a:rPr lang="en-US" sz="1600" b="0" i="1" smtClean="0">
                        <a:solidFill>
                          <a:schemeClr val="bg1"/>
                        </a:solidFill>
                        <a:latin typeface="Cambria Math"/>
                        <a:ea typeface="Cambria Math" panose="02040503050406030204" pitchFamily="18" charset="0"/>
                      </a:rPr>
                      <m:t>, </m:t>
                    </m:r>
                    <m:sSub>
                      <m:sSubPr>
                        <m:ctrlPr>
                          <a:rPr lang="en-US" sz="1600" b="0" i="1" smtClean="0">
                            <a:solidFill>
                              <a:schemeClr val="bg1"/>
                            </a:solidFill>
                            <a:latin typeface="Cambria Math" panose="02040503050406030204" pitchFamily="18" charset="0"/>
                            <a:ea typeface="Cambria Math" panose="02040503050406030204" pitchFamily="18" charset="0"/>
                          </a:rPr>
                        </m:ctrlPr>
                      </m:sSubPr>
                      <m:e>
                        <m:r>
                          <a:rPr lang="en-US" sz="1600" b="0" i="1" smtClean="0">
                            <a:solidFill>
                              <a:schemeClr val="bg1"/>
                            </a:solidFill>
                            <a:latin typeface="Cambria Math"/>
                            <a:ea typeface="Cambria Math" panose="02040503050406030204" pitchFamily="18" charset="0"/>
                          </a:rPr>
                          <m:t>𝐿</m:t>
                        </m:r>
                      </m:e>
                      <m:sub>
                        <m:r>
                          <a:rPr lang="en-US" sz="1600" b="0" i="1" smtClean="0">
                            <a:solidFill>
                              <a:schemeClr val="bg1"/>
                            </a:solidFill>
                            <a:latin typeface="Cambria Math"/>
                            <a:ea typeface="Cambria Math" panose="02040503050406030204" pitchFamily="18" charset="0"/>
                          </a:rPr>
                          <m:t>𝑚𝑎𝑥</m:t>
                        </m:r>
                      </m:sub>
                    </m:sSub>
                    <m:r>
                      <a:rPr lang="en-US" sz="1600" b="0" i="1" smtClean="0">
                        <a:solidFill>
                          <a:schemeClr val="bg1"/>
                        </a:solidFill>
                        <a:latin typeface="Cambria Math"/>
                        <a:ea typeface="Cambria Math" panose="02040503050406030204" pitchFamily="18" charset="0"/>
                      </a:rPr>
                      <m:t>−</m:t>
                    </m:r>
                  </m:oMath>
                </a14:m>
                <a:r>
                  <a:rPr lang="ru-RU" sz="1600" dirty="0">
                    <a:solidFill>
                      <a:schemeClr val="bg1"/>
                    </a:solidFill>
                  </a:rPr>
                  <a:t>макс длина очереди</a:t>
                </a:r>
                <a:r>
                  <a:rPr lang="en-US" sz="1600" dirty="0">
                    <a:solidFill>
                      <a:schemeClr val="bg1"/>
                    </a:solidFill>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57483" y="3669453"/>
                <a:ext cx="10968951" cy="3023456"/>
              </a:xfrm>
              <a:prstGeom prst="rect">
                <a:avLst/>
              </a:prstGeom>
              <a:blipFill>
                <a:blip r:embed="rId3"/>
                <a:stretch>
                  <a:fillRect l="-278" t="-605" b="-1411"/>
                </a:stretch>
              </a:blipFill>
            </p:spPr>
            <p:txBody>
              <a:bodyPr/>
              <a:lstStyle/>
              <a:p>
                <a:r>
                  <a:rPr lang="ru-RU">
                    <a:noFill/>
                  </a:rPr>
                  <a:t> </a:t>
                </a:r>
              </a:p>
            </p:txBody>
          </p:sp>
        </mc:Fallback>
      </mc:AlternateContent>
    </p:spTree>
    <p:extLst>
      <p:ext uri="{BB962C8B-B14F-4D97-AF65-F5344CB8AC3E}">
        <p14:creationId xmlns:p14="http://schemas.microsoft.com/office/powerpoint/2010/main" val="2239372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t>Обзор (</a:t>
            </a:r>
            <a:r>
              <a:rPr lang="en-US" sz="4000" dirty="0"/>
              <a:t>VVTS</a:t>
            </a:r>
            <a:r>
              <a:rPr lang="ru-RU" sz="4000" dirty="0"/>
              <a:t>)</a:t>
            </a:r>
            <a:r>
              <a:rPr lang="en-US" sz="1000" dirty="0"/>
              <a:t/>
            </a:r>
            <a:br>
              <a:rPr lang="en-US" sz="1000" dirty="0"/>
            </a:br>
            <a:r>
              <a:rPr lang="en-US" sz="1000" dirty="0"/>
              <a:t/>
            </a:r>
            <a:br>
              <a:rPr lang="en-US" sz="1000" dirty="0"/>
            </a:br>
            <a:r>
              <a:rPr lang="en-US" sz="1000" b="0" dirty="0"/>
              <a:t>Ali </a:t>
            </a:r>
            <a:r>
              <a:rPr lang="en-US" sz="1000" b="0" dirty="0" err="1"/>
              <a:t>Manzak</a:t>
            </a:r>
            <a:r>
              <a:rPr lang="en-US" sz="1000" b="0" dirty="0"/>
              <a:t> and </a:t>
            </a:r>
            <a:r>
              <a:rPr lang="en-US" sz="1000" b="0" dirty="0" err="1"/>
              <a:t>Chaitali</a:t>
            </a:r>
            <a:r>
              <a:rPr lang="en-US" sz="1000" b="0" dirty="0"/>
              <a:t> </a:t>
            </a:r>
            <a:r>
              <a:rPr lang="en-US" sz="1000" b="0" dirty="0" err="1"/>
              <a:t>Chakrabarti</a:t>
            </a:r>
            <a:r>
              <a:rPr lang="en-US" sz="1000" b="0" dirty="0"/>
              <a:t>, </a:t>
            </a:r>
            <a:br>
              <a:rPr lang="en-US" sz="1000" b="0" dirty="0"/>
            </a:br>
            <a:r>
              <a:rPr lang="en-US" sz="1000" b="0" dirty="0"/>
              <a:t>“Variable Voltage Task Scheduling Algorithms for Minimizing Energy/Power”, </a:t>
            </a:r>
            <a:endParaRPr lang="ru-RU" sz="1000"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3056823500"/>
              </p:ext>
            </p:extLst>
          </p:nvPr>
        </p:nvGraphicFramePr>
        <p:xfrm>
          <a:off x="336550" y="1825625"/>
          <a:ext cx="11017251" cy="1889760"/>
        </p:xfrm>
        <a:graphic>
          <a:graphicData uri="http://schemas.openxmlformats.org/drawingml/2006/table">
            <a:tbl>
              <a:tblPr firstRow="1" bandRow="1">
                <a:tableStyleId>{5C22544A-7EE6-4342-B048-85BDC9FD1C3A}</a:tableStyleId>
              </a:tblPr>
              <a:tblGrid>
                <a:gridCol w="1716694">
                  <a:extLst>
                    <a:ext uri="{9D8B030D-6E8A-4147-A177-3AD203B41FA5}">
                      <a16:colId xmlns:a16="http://schemas.microsoft.com/office/drawing/2014/main" val="3415013094"/>
                    </a:ext>
                  </a:extLst>
                </a:gridCol>
                <a:gridCol w="1431092">
                  <a:extLst>
                    <a:ext uri="{9D8B030D-6E8A-4147-A177-3AD203B41FA5}">
                      <a16:colId xmlns:a16="http://schemas.microsoft.com/office/drawing/2014/main" val="2630253299"/>
                    </a:ext>
                  </a:extLst>
                </a:gridCol>
                <a:gridCol w="1573893">
                  <a:extLst>
                    <a:ext uri="{9D8B030D-6E8A-4147-A177-3AD203B41FA5}">
                      <a16:colId xmlns:a16="http://schemas.microsoft.com/office/drawing/2014/main" val="254646661"/>
                    </a:ext>
                  </a:extLst>
                </a:gridCol>
                <a:gridCol w="1573893">
                  <a:extLst>
                    <a:ext uri="{9D8B030D-6E8A-4147-A177-3AD203B41FA5}">
                      <a16:colId xmlns:a16="http://schemas.microsoft.com/office/drawing/2014/main" val="182237950"/>
                    </a:ext>
                  </a:extLst>
                </a:gridCol>
                <a:gridCol w="1573893">
                  <a:extLst>
                    <a:ext uri="{9D8B030D-6E8A-4147-A177-3AD203B41FA5}">
                      <a16:colId xmlns:a16="http://schemas.microsoft.com/office/drawing/2014/main" val="1968538129"/>
                    </a:ext>
                  </a:extLst>
                </a:gridCol>
                <a:gridCol w="1573893">
                  <a:extLst>
                    <a:ext uri="{9D8B030D-6E8A-4147-A177-3AD203B41FA5}">
                      <a16:colId xmlns:a16="http://schemas.microsoft.com/office/drawing/2014/main" val="1610110955"/>
                    </a:ext>
                  </a:extLst>
                </a:gridCol>
                <a:gridCol w="1573893">
                  <a:extLst>
                    <a:ext uri="{9D8B030D-6E8A-4147-A177-3AD203B41FA5}">
                      <a16:colId xmlns:a16="http://schemas.microsoft.com/office/drawing/2014/main" val="2788316941"/>
                    </a:ext>
                  </a:extLst>
                </a:gridCol>
              </a:tblGrid>
              <a:tr h="370840">
                <a:tc>
                  <a:txBody>
                    <a:bodyPr/>
                    <a:lstStyle/>
                    <a:p>
                      <a:pPr algn="ctr"/>
                      <a:r>
                        <a:rPr lang="ru-RU" sz="1600" dirty="0"/>
                        <a:t>Тип</a:t>
                      </a:r>
                      <a:r>
                        <a:rPr lang="ru-RU" sz="1600" baseline="0" dirty="0"/>
                        <a:t> системы</a:t>
                      </a:r>
                      <a:endParaRPr lang="ru-RU" sz="1600" dirty="0"/>
                    </a:p>
                  </a:txBody>
                  <a:tcPr/>
                </a:tc>
                <a:tc>
                  <a:txBody>
                    <a:bodyPr/>
                    <a:lstStyle/>
                    <a:p>
                      <a:pPr algn="ctr"/>
                      <a:r>
                        <a:rPr lang="ru-RU" sz="1600" dirty="0"/>
                        <a:t>Набор процессоров</a:t>
                      </a:r>
                    </a:p>
                  </a:txBody>
                  <a:tcPr/>
                </a:tc>
                <a:tc>
                  <a:txBody>
                    <a:bodyPr/>
                    <a:lstStyle/>
                    <a:p>
                      <a:pPr algn="ctr"/>
                      <a:r>
                        <a:rPr lang="ru-RU" sz="1600" dirty="0"/>
                        <a:t>Механизм </a:t>
                      </a:r>
                      <a:r>
                        <a:rPr lang="ru-RU" sz="1600" dirty="0" err="1"/>
                        <a:t>энергосбер</a:t>
                      </a:r>
                      <a:r>
                        <a:rPr lang="ru-RU" sz="1600" dirty="0"/>
                        <a:t>.</a:t>
                      </a:r>
                    </a:p>
                  </a:txBody>
                  <a:tcPr/>
                </a:tc>
                <a:tc>
                  <a:txBody>
                    <a:bodyPr/>
                    <a:lstStyle/>
                    <a:p>
                      <a:pPr algn="ctr"/>
                      <a:r>
                        <a:rPr lang="ru-RU" sz="1600" dirty="0"/>
                        <a:t>Расчет</a:t>
                      </a:r>
                      <a:r>
                        <a:rPr lang="ru-RU" sz="1600" baseline="0" dirty="0"/>
                        <a:t> времени </a:t>
                      </a:r>
                      <a:r>
                        <a:rPr lang="ru-RU" sz="1600" baseline="0" dirty="0" err="1"/>
                        <a:t>выпол</a:t>
                      </a:r>
                      <a:r>
                        <a:rPr lang="ru-RU" sz="1600" baseline="0" dirty="0"/>
                        <a:t> задачи</a:t>
                      </a:r>
                      <a:endParaRPr lang="ru-RU" sz="1600" dirty="0"/>
                    </a:p>
                  </a:txBody>
                  <a:tcPr/>
                </a:tc>
                <a:tc>
                  <a:txBody>
                    <a:bodyPr/>
                    <a:lstStyle/>
                    <a:p>
                      <a:pPr algn="ctr"/>
                      <a:r>
                        <a:rPr lang="ru-RU" sz="1600" dirty="0"/>
                        <a:t>Расчет </a:t>
                      </a:r>
                      <a:r>
                        <a:rPr lang="ru-RU" sz="1600" dirty="0" err="1"/>
                        <a:t>энергопотр</a:t>
                      </a:r>
                      <a:r>
                        <a:rPr lang="ru-RU" sz="1600" dirty="0"/>
                        <a:t>.</a:t>
                      </a:r>
                    </a:p>
                  </a:txBody>
                  <a:tcPr/>
                </a:tc>
                <a:tc>
                  <a:txBody>
                    <a:bodyPr/>
                    <a:lstStyle/>
                    <a:p>
                      <a:pPr algn="ctr"/>
                      <a:r>
                        <a:rPr lang="ru-RU" sz="1600" dirty="0"/>
                        <a:t>Миграция</a:t>
                      </a:r>
                    </a:p>
                  </a:txBody>
                  <a:tcPr/>
                </a:tc>
                <a:tc>
                  <a:txBody>
                    <a:bodyPr/>
                    <a:lstStyle/>
                    <a:p>
                      <a:pPr algn="ctr"/>
                      <a:r>
                        <a:rPr lang="ru-RU" sz="1600" dirty="0"/>
                        <a:t>Опт. функция</a:t>
                      </a:r>
                    </a:p>
                  </a:txBody>
                  <a:tcPr/>
                </a:tc>
                <a:extLst>
                  <a:ext uri="{0D108BD9-81ED-4DB2-BD59-A6C34878D82A}">
                    <a16:rowId xmlns:a16="http://schemas.microsoft.com/office/drawing/2014/main" val="1547207103"/>
                  </a:ext>
                </a:extLst>
              </a:tr>
              <a:tr h="370840">
                <a:tc>
                  <a:txBody>
                    <a:bodyPr/>
                    <a:lstStyle/>
                    <a:p>
                      <a:pPr algn="ctr"/>
                      <a:r>
                        <a:rPr lang="ru-RU" sz="1600" dirty="0"/>
                        <a:t>Преобразователь тока + процессор</a:t>
                      </a:r>
                    </a:p>
                  </a:txBody>
                  <a:tcPr/>
                </a:tc>
                <a:tc>
                  <a:txBody>
                    <a:bodyPr/>
                    <a:lstStyle/>
                    <a:p>
                      <a:pPr algn="ctr"/>
                      <a:r>
                        <a:rPr lang="ru-RU" sz="1600" dirty="0"/>
                        <a:t>1</a:t>
                      </a:r>
                    </a:p>
                  </a:txBody>
                  <a:tcPr/>
                </a:tc>
                <a:tc>
                  <a:txBody>
                    <a:bodyPr/>
                    <a:lstStyle/>
                    <a:p>
                      <a:pPr algn="ctr"/>
                      <a:r>
                        <a:rPr lang="ru-RU" sz="1600" dirty="0"/>
                        <a:t>Изменение напряжения</a:t>
                      </a:r>
                    </a:p>
                  </a:txBody>
                  <a:tcPr/>
                </a:tc>
                <a:tc>
                  <a:txBody>
                    <a:bodyPr/>
                    <a:lstStyle/>
                    <a:p>
                      <a:pPr marL="0" indent="0" algn="ctr">
                        <a:buNone/>
                      </a:pPr>
                      <a:r>
                        <a:rPr lang="ru-RU" sz="1600" dirty="0"/>
                        <a:t>На каждой итерации в завис. от напряжения</a:t>
                      </a:r>
                      <a:endParaRPr lang="ru-RU" sz="1600" baseline="0" dirty="0"/>
                    </a:p>
                  </a:txBody>
                  <a:tcPr/>
                </a:tc>
                <a:tc>
                  <a:txBody>
                    <a:bodyPr/>
                    <a:lstStyle/>
                    <a:p>
                      <a:pPr algn="ctr"/>
                      <a:r>
                        <a:rPr lang="en-US" sz="1600" dirty="0"/>
                        <a:t>P(U)</a:t>
                      </a:r>
                      <a:endParaRPr lang="ru-RU" sz="1600" dirty="0"/>
                    </a:p>
                  </a:txBody>
                  <a:tcPr/>
                </a:tc>
                <a:tc>
                  <a:txBody>
                    <a:bodyPr/>
                    <a:lstStyle/>
                    <a:p>
                      <a:pPr algn="ctr"/>
                      <a:r>
                        <a:rPr lang="en-US" sz="1600" dirty="0"/>
                        <a:t>-</a:t>
                      </a:r>
                      <a:endParaRPr lang="ru-RU" sz="1600" dirty="0"/>
                    </a:p>
                  </a:txBody>
                  <a:tcPr/>
                </a:tc>
                <a:tc>
                  <a:txBody>
                    <a:bodyPr/>
                    <a:lstStyle/>
                    <a:p>
                      <a:pPr algn="ctr"/>
                      <a:r>
                        <a:rPr lang="ru-RU" sz="1600" dirty="0" err="1"/>
                        <a:t>Энергопотр</a:t>
                      </a:r>
                      <a:r>
                        <a:rPr lang="ru-RU" sz="1600" dirty="0"/>
                        <a:t>.</a:t>
                      </a:r>
                      <a:r>
                        <a:rPr lang="en-US" sz="1600" dirty="0"/>
                        <a:t>/</a:t>
                      </a:r>
                      <a:r>
                        <a:rPr lang="ru-RU" sz="1600" dirty="0"/>
                        <a:t>пиковое </a:t>
                      </a:r>
                      <a:r>
                        <a:rPr lang="ru-RU" sz="1600" dirty="0" err="1"/>
                        <a:t>энергопотр</a:t>
                      </a:r>
                      <a:r>
                        <a:rPr lang="ru-RU" sz="1600" dirty="0"/>
                        <a:t>.</a:t>
                      </a:r>
                    </a:p>
                  </a:txBody>
                  <a:tcPr/>
                </a:tc>
                <a:extLst>
                  <a:ext uri="{0D108BD9-81ED-4DB2-BD59-A6C34878D82A}">
                    <a16:rowId xmlns:a16="http://schemas.microsoft.com/office/drawing/2014/main" val="4162510842"/>
                  </a:ext>
                </a:extLst>
              </a:tr>
            </a:tbl>
          </a:graphicData>
        </a:graphic>
      </p:graphicFrame>
      <p:sp>
        <p:nvSpPr>
          <p:cNvPr id="5" name="Номер слайда 4"/>
          <p:cNvSpPr>
            <a:spLocks noGrp="1"/>
          </p:cNvSpPr>
          <p:nvPr>
            <p:ph type="sldNum" sz="quarter" idx="12"/>
          </p:nvPr>
        </p:nvSpPr>
        <p:spPr/>
        <p:txBody>
          <a:bodyPr/>
          <a:lstStyle/>
          <a:p>
            <a:fld id="{4E25F5DE-0339-4589-9859-9B8A9FE1E66F}" type="slidenum">
              <a:rPr lang="ru-RU" smtClean="0"/>
              <a:pPr/>
              <a:t>24</a:t>
            </a:fld>
            <a:endParaRPr lang="ru-RU"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09A12EE-F278-3156-968C-D93BB5B3DDC4}"/>
                  </a:ext>
                </a:extLst>
              </p:cNvPr>
              <p:cNvSpPr txBox="1"/>
              <p:nvPr/>
            </p:nvSpPr>
            <p:spPr>
              <a:xfrm>
                <a:off x="559293" y="4119239"/>
                <a:ext cx="6943952" cy="194437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𝑡𝑜𝑡𝑎𝑙</m:t>
                          </m:r>
                        </m:sub>
                      </m:sSub>
                      <m:r>
                        <a:rPr lang="en-US" b="0" i="1" smtClean="0">
                          <a:solidFill>
                            <a:schemeClr val="bg1"/>
                          </a:solidFill>
                          <a:latin typeface="Cambria Math"/>
                        </a:rPr>
                        <m:t>=</m:t>
                      </m:r>
                      <m:nary>
                        <m:naryPr>
                          <m:chr m:val="∑"/>
                          <m:ctrlPr>
                            <a:rPr lang="en-US" b="0" i="1" smtClean="0">
                              <a:solidFill>
                                <a:schemeClr val="bg1"/>
                              </a:solidFill>
                              <a:latin typeface="Cambria Math" panose="02040503050406030204" pitchFamily="18" charset="0"/>
                            </a:rPr>
                          </m:ctrlPr>
                        </m:naryPr>
                        <m:sub>
                          <m:r>
                            <a:rPr lang="en-US" b="0" i="1" smtClean="0">
                              <a:solidFill>
                                <a:schemeClr val="bg1"/>
                              </a:solidFill>
                              <a:latin typeface="Cambria Math"/>
                            </a:rPr>
                            <m:t>𝑗</m:t>
                          </m:r>
                          <m:r>
                            <a:rPr lang="en-US" b="0" i="1" smtClean="0">
                              <a:solidFill>
                                <a:schemeClr val="bg1"/>
                              </a:solidFill>
                              <a:latin typeface="Cambria Math"/>
                            </a:rPr>
                            <m:t>=1</m:t>
                          </m:r>
                        </m:sub>
                        <m:sup>
                          <m:r>
                            <a:rPr lang="en-US" b="0" i="1" smtClean="0">
                              <a:solidFill>
                                <a:schemeClr val="bg1"/>
                              </a:solidFill>
                              <a:latin typeface="Cambria Math"/>
                            </a:rPr>
                            <m:t>𝑛</m:t>
                          </m:r>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𝛼</m:t>
                              </m:r>
                            </m:e>
                            <m:sub>
                              <m:r>
                                <a:rPr lang="en-US" b="0" i="1" smtClean="0">
                                  <a:solidFill>
                                    <a:schemeClr val="bg1"/>
                                  </a:solidFill>
                                  <a:latin typeface="Cambria Math"/>
                                </a:rPr>
                                <m:t>𝑗</m:t>
                              </m:r>
                            </m:sub>
                          </m:s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𝐶</m:t>
                              </m:r>
                            </m:e>
                            <m:sub>
                              <m:r>
                                <a:rPr lang="en-US" b="0" i="1" smtClean="0">
                                  <a:solidFill>
                                    <a:schemeClr val="bg1"/>
                                  </a:solidFill>
                                  <a:latin typeface="Cambria Math"/>
                                </a:rPr>
                                <m:t>𝐿</m:t>
                              </m:r>
                            </m:sub>
                          </m:sSub>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𝑉</m:t>
                              </m:r>
                            </m:e>
                            <m:sub>
                              <m:r>
                                <a:rPr lang="en-US" b="0" i="1" smtClean="0">
                                  <a:solidFill>
                                    <a:schemeClr val="bg1"/>
                                  </a:solidFill>
                                  <a:latin typeface="Cambria Math"/>
                                </a:rPr>
                                <m:t>𝑗</m:t>
                              </m:r>
                            </m:sub>
                            <m:sup>
                              <m:r>
                                <a:rPr lang="en-US" b="0" i="1" smtClean="0">
                                  <a:solidFill>
                                    <a:schemeClr val="bg1"/>
                                  </a:solidFill>
                                  <a:latin typeface="Cambria Math"/>
                                </a:rPr>
                                <m:t>2</m:t>
                              </m:r>
                            </m:sup>
                          </m:sSubSup>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𝑠</m:t>
                              </m:r>
                            </m:e>
                            <m:sub>
                              <m:r>
                                <a:rPr lang="en-US" b="0" i="1" smtClean="0">
                                  <a:solidFill>
                                    <a:schemeClr val="bg1"/>
                                  </a:solidFill>
                                  <a:latin typeface="Cambria Math"/>
                                </a:rPr>
                                <m:t>𝑗</m:t>
                              </m:r>
                            </m:sub>
                          </m:sSub>
                        </m:e>
                      </m:nary>
                      <m:r>
                        <a:rPr lang="en-US" b="0" i="1" smtClean="0">
                          <a:solidFill>
                            <a:schemeClr val="bg1"/>
                          </a:solidFill>
                          <a:latin typeface="Cambria Math"/>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𝑠</m:t>
                          </m:r>
                        </m:e>
                        <m:sub>
                          <m:r>
                            <a:rPr lang="en-US" b="0" i="1" smtClean="0">
                              <a:solidFill>
                                <a:schemeClr val="bg1"/>
                              </a:solidFill>
                              <a:latin typeface="Cambria Math"/>
                            </a:rPr>
                            <m:t>𝑗</m:t>
                          </m:r>
                        </m:sub>
                      </m:sSub>
                      <m:r>
                        <a:rPr lang="en-US" b="0" i="1" smtClean="0">
                          <a:solidFill>
                            <a:schemeClr val="bg1"/>
                          </a:solidFill>
                          <a:latin typeface="Cambria Math"/>
                        </a:rPr>
                        <m:t>−</m:t>
                      </m:r>
                      <m:r>
                        <a:rPr lang="ru-RU" b="0" i="1" smtClean="0">
                          <a:solidFill>
                            <a:schemeClr val="bg1"/>
                          </a:solidFill>
                          <a:latin typeface="Cambria Math"/>
                        </a:rPr>
                        <m:t>количество циклов, требуемое задаче </m:t>
                      </m:r>
                      <m:r>
                        <a:rPr lang="en-US" b="0" i="1" smtClean="0">
                          <a:solidFill>
                            <a:schemeClr val="bg1"/>
                          </a:solidFill>
                          <a:latin typeface="Cambria Math"/>
                        </a:rPr>
                        <m:t>𝑗</m:t>
                      </m:r>
                    </m:oMath>
                  </m:oMathPara>
                </a14:m>
                <a:endParaRPr lang="en-US" b="0" dirty="0">
                  <a:solidFill>
                    <a:schemeClr val="bg1"/>
                  </a:solidFill>
                </a:endParaRPr>
              </a:p>
              <a:p>
                <a:pPr/>
                <a14:m>
                  <m:oMathPara xmlns:m="http://schemas.openxmlformats.org/officeDocument/2006/math">
                    <m:oMathParaPr>
                      <m:jc m:val="left"/>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𝑡𝑜𝑡𝑎𝑙</m:t>
                          </m:r>
                        </m:sub>
                      </m:sSub>
                      <m:r>
                        <a:rPr lang="en-US" b="0" i="1" smtClean="0">
                          <a:solidFill>
                            <a:schemeClr val="bg1"/>
                          </a:solidFill>
                          <a:latin typeface="Cambria Math"/>
                        </a:rPr>
                        <m:t>=</m:t>
                      </m:r>
                      <m:nary>
                        <m:naryPr>
                          <m:chr m:val="∑"/>
                          <m:ctrlPr>
                            <a:rPr lang="en-US" b="0" i="1" smtClean="0">
                              <a:solidFill>
                                <a:schemeClr val="bg1"/>
                              </a:solidFill>
                              <a:latin typeface="Cambria Math" panose="02040503050406030204" pitchFamily="18" charset="0"/>
                            </a:rPr>
                          </m:ctrlPr>
                        </m:naryPr>
                        <m:sub>
                          <m:r>
                            <a:rPr lang="en-US" b="0" i="1" smtClean="0">
                              <a:solidFill>
                                <a:schemeClr val="bg1"/>
                              </a:solidFill>
                              <a:latin typeface="Cambria Math"/>
                            </a:rPr>
                            <m:t>𝑗</m:t>
                          </m:r>
                          <m:r>
                            <a:rPr lang="en-US" b="0" i="1" smtClean="0">
                              <a:solidFill>
                                <a:schemeClr val="bg1"/>
                              </a:solidFill>
                              <a:latin typeface="Cambria Math"/>
                            </a:rPr>
                            <m:t>=1</m:t>
                          </m:r>
                        </m:sub>
                        <m:sup>
                          <m:r>
                            <a:rPr lang="en-US" b="0" i="1" smtClean="0">
                              <a:solidFill>
                                <a:schemeClr val="bg1"/>
                              </a:solidFill>
                              <a:latin typeface="Cambria Math"/>
                            </a:rPr>
                            <m:t>𝑛</m:t>
                          </m:r>
                        </m:sup>
                        <m:e>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𝑇</m:t>
                                  </m:r>
                                </m:e>
                                <m:sub>
                                  <m:r>
                                    <a:rPr lang="en-US" b="0" i="1" smtClean="0">
                                      <a:solidFill>
                                        <a:schemeClr val="bg1"/>
                                      </a:solidFill>
                                      <a:latin typeface="Cambria Math"/>
                                    </a:rPr>
                                    <m:t>𝑡𝑜𝑡𝑎𝑙</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𝑗</m:t>
                                  </m:r>
                                </m:sub>
                              </m:sSub>
                            </m:den>
                          </m:f>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𝛼</m:t>
                              </m:r>
                            </m:e>
                            <m:sub>
                              <m:r>
                                <a:rPr lang="en-US" b="0" i="1" smtClean="0">
                                  <a:solidFill>
                                    <a:schemeClr val="bg1"/>
                                  </a:solidFill>
                                  <a:latin typeface="Cambria Math"/>
                                </a:rPr>
                                <m:t>𝑗</m:t>
                              </m:r>
                            </m:sub>
                          </m:s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𝐶</m:t>
                              </m:r>
                            </m:e>
                            <m:sub>
                              <m:r>
                                <a:rPr lang="en-US" b="0" i="1" smtClean="0">
                                  <a:solidFill>
                                    <a:schemeClr val="bg1"/>
                                  </a:solidFill>
                                  <a:latin typeface="Cambria Math"/>
                                </a:rPr>
                                <m:t>𝐿</m:t>
                              </m:r>
                            </m:sub>
                          </m:sSub>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𝑉</m:t>
                              </m:r>
                            </m:e>
                            <m:sub>
                              <m:r>
                                <a:rPr lang="en-US" b="0" i="1" smtClean="0">
                                  <a:solidFill>
                                    <a:schemeClr val="bg1"/>
                                  </a:solidFill>
                                  <a:latin typeface="Cambria Math"/>
                                </a:rPr>
                                <m:t>𝑗</m:t>
                              </m:r>
                            </m:sub>
                            <m:sup>
                              <m:r>
                                <a:rPr lang="en-US" b="0" i="1" smtClean="0">
                                  <a:solidFill>
                                    <a:schemeClr val="bg1"/>
                                  </a:solidFill>
                                  <a:latin typeface="Cambria Math"/>
                                </a:rPr>
                                <m:t>2</m:t>
                              </m:r>
                            </m:sup>
                          </m:sSubSup>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𝑠</m:t>
                              </m:r>
                            </m:e>
                            <m:sub>
                              <m:r>
                                <a:rPr lang="en-US" b="0" i="1" smtClean="0">
                                  <a:solidFill>
                                    <a:schemeClr val="bg1"/>
                                  </a:solidFill>
                                  <a:latin typeface="Cambria Math"/>
                                </a:rPr>
                                <m:t>𝑗</m:t>
                              </m:r>
                            </m:sub>
                          </m:sSub>
                        </m:e>
                      </m:nary>
                      <m:r>
                        <a:rPr lang="en-US" b="0" i="1" smtClean="0">
                          <a:solidFill>
                            <a:schemeClr val="bg1"/>
                          </a:solidFill>
                          <a:latin typeface="Cambria Math"/>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𝑗</m:t>
                          </m:r>
                        </m:sub>
                      </m:sSub>
                      <m:r>
                        <a:rPr lang="en-US" b="0" i="1" smtClean="0">
                          <a:solidFill>
                            <a:schemeClr val="bg1"/>
                          </a:solidFill>
                          <a:latin typeface="Cambria Math"/>
                        </a:rPr>
                        <m:t>−</m:t>
                      </m:r>
                      <m:r>
                        <a:rPr lang="ru-RU" b="0" i="1" smtClean="0">
                          <a:solidFill>
                            <a:schemeClr val="bg1"/>
                          </a:solidFill>
                          <a:latin typeface="Cambria Math"/>
                        </a:rPr>
                        <m:t>период задачи </m:t>
                      </m:r>
                      <m:r>
                        <a:rPr lang="en-US" b="0" i="1" smtClean="0">
                          <a:solidFill>
                            <a:schemeClr val="bg1"/>
                          </a:solidFill>
                          <a:latin typeface="Cambria Math"/>
                        </a:rPr>
                        <m:t>𝑗</m:t>
                      </m:r>
                    </m:oMath>
                  </m:oMathPara>
                </a14:m>
                <a:endParaRPr lang="en-US" b="0" dirty="0">
                  <a:solidFill>
                    <a:schemeClr val="bg1"/>
                  </a:solidFill>
                </a:endParaRPr>
              </a:p>
              <a:p>
                <a:endParaRPr lang="ru-RU" dirty="0">
                  <a:solidFill>
                    <a:schemeClr val="bg1"/>
                  </a:solidFill>
                </a:endParaRPr>
              </a:p>
            </p:txBody>
          </p:sp>
        </mc:Choice>
        <mc:Fallback xmlns="">
          <p:sp>
            <p:nvSpPr>
              <p:cNvPr id="9" name="TextBox 8">
                <a:extLst>
                  <a:ext uri="{FF2B5EF4-FFF2-40B4-BE49-F238E27FC236}">
                    <a16:creationId xmlns:a16="http://schemas.microsoft.com/office/drawing/2014/main" id="{309A12EE-F278-3156-968C-D93BB5B3DDC4}"/>
                  </a:ext>
                </a:extLst>
              </p:cNvPr>
              <p:cNvSpPr txBox="1">
                <a:spLocks noRot="1" noChangeAspect="1" noMove="1" noResize="1" noEditPoints="1" noAdjustHandles="1" noChangeArrowheads="1" noChangeShapeType="1" noTextEdit="1"/>
              </p:cNvSpPr>
              <p:nvPr/>
            </p:nvSpPr>
            <p:spPr>
              <a:xfrm>
                <a:off x="559293" y="4119239"/>
                <a:ext cx="6943952" cy="1944378"/>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1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000" dirty="0"/>
              <a:t>Обзор (</a:t>
            </a:r>
            <a:r>
              <a:rPr lang="en-US" sz="4000" dirty="0"/>
              <a:t>LDS</a:t>
            </a:r>
            <a:r>
              <a:rPr lang="ru-RU" sz="4000" dirty="0"/>
              <a:t>)</a:t>
            </a:r>
            <a:r>
              <a:rPr lang="en-US" sz="1000" dirty="0"/>
              <a:t/>
            </a:r>
            <a:br>
              <a:rPr lang="en-US" sz="1000" dirty="0"/>
            </a:br>
            <a:r>
              <a:rPr lang="en-US" sz="1000" b="0" dirty="0" err="1"/>
              <a:t>Yufan</a:t>
            </a:r>
            <a:r>
              <a:rPr lang="en-US" sz="1000" b="0" dirty="0"/>
              <a:t> Shen, Kun Cao, </a:t>
            </a:r>
            <a:r>
              <a:rPr lang="en-US" sz="1000" b="0" dirty="0" err="1"/>
              <a:t>Yangguang</a:t>
            </a:r>
            <a:r>
              <a:rPr lang="en-US" sz="1000" b="0" dirty="0"/>
              <a:t> </a:t>
            </a:r>
            <a:r>
              <a:rPr lang="en-US" sz="1100" b="0" dirty="0"/>
              <a:t>Cui, </a:t>
            </a:r>
            <a:r>
              <a:rPr lang="en-US" sz="1100" b="0" dirty="0" err="1"/>
              <a:t>Chengliang</a:t>
            </a:r>
            <a:r>
              <a:rPr lang="en-US" sz="1100" b="0" dirty="0"/>
              <a:t> Zhou, </a:t>
            </a:r>
            <a:r>
              <a:rPr lang="en-US" sz="1100" b="0" dirty="0" err="1"/>
              <a:t>Gongxuan</a:t>
            </a:r>
            <a:r>
              <a:rPr lang="en-US" sz="1100" b="0" dirty="0"/>
              <a:t> Zhang, </a:t>
            </a:r>
            <a:r>
              <a:rPr lang="en-US" sz="1100" b="0" dirty="0" err="1"/>
              <a:t>Junlong</a:t>
            </a:r>
            <a:r>
              <a:rPr lang="en-US" sz="1100" b="0" dirty="0"/>
              <a:t> Zhou,</a:t>
            </a:r>
            <a:br>
              <a:rPr lang="en-US" sz="1100" b="0" dirty="0"/>
            </a:br>
            <a:r>
              <a:rPr lang="en-US" sz="1100" b="0" dirty="0"/>
              <a:t>“Lifetime-Driven Scheduling of Security-Critical </a:t>
            </a:r>
            <a:r>
              <a:rPr lang="en-US" sz="1100" dirty="0"/>
              <a:t>Internet-of-Things</a:t>
            </a:r>
            <a:r>
              <a:rPr lang="en-US" sz="1100" b="0" dirty="0"/>
              <a:t> Applications on </a:t>
            </a:r>
            <a:r>
              <a:rPr lang="en-US" sz="1100" b="0" dirty="0" smtClean="0"/>
              <a:t>Real-Time</a:t>
            </a:r>
            <a:r>
              <a:rPr lang="ru-RU" sz="1100" b="0" dirty="0" smtClean="0"/>
              <a:t> </a:t>
            </a:r>
            <a:r>
              <a:rPr lang="en-US" sz="1100" b="0" dirty="0" smtClean="0"/>
              <a:t>Heterogeneous </a:t>
            </a:r>
            <a:r>
              <a:rPr lang="en-US" sz="1100" b="0" dirty="0"/>
              <a:t>Multicore Systems”, </a:t>
            </a:r>
            <a:br>
              <a:rPr lang="en-US" sz="1100" b="0" dirty="0"/>
            </a:br>
            <a:r>
              <a:rPr lang="en-US" sz="1100" b="0" dirty="0"/>
              <a:t>2021 IEEE 23rd </a:t>
            </a:r>
            <a:r>
              <a:rPr lang="en-US" sz="1100" b="0" dirty="0" err="1"/>
              <a:t>Int</a:t>
            </a:r>
            <a:r>
              <a:rPr lang="en-US" sz="1100" b="0" dirty="0"/>
              <a:t> </a:t>
            </a:r>
            <a:r>
              <a:rPr lang="en-US" sz="1100" b="0" dirty="0" err="1"/>
              <a:t>Conf</a:t>
            </a:r>
            <a:r>
              <a:rPr lang="en-US" sz="1100" b="0" dirty="0"/>
              <a:t> on High Performance Computing &amp; Communications; 7</a:t>
            </a:r>
            <a:r>
              <a:rPr lang="en-US" sz="1100" b="0" baseline="30000" dirty="0"/>
              <a:t>th</a:t>
            </a:r>
            <a:r>
              <a:rPr lang="en-US" sz="1100" b="0" dirty="0"/>
              <a:t> </a:t>
            </a:r>
            <a:r>
              <a:rPr lang="en-US" sz="1100" b="0" dirty="0" err="1"/>
              <a:t>Int</a:t>
            </a:r>
            <a:r>
              <a:rPr lang="en-US" sz="1100" b="0" dirty="0"/>
              <a:t> </a:t>
            </a:r>
            <a:r>
              <a:rPr lang="en-US" sz="1100" b="0" dirty="0" err="1"/>
              <a:t>Conf</a:t>
            </a:r>
            <a:r>
              <a:rPr lang="en-US" sz="1100" b="0" dirty="0"/>
              <a:t> on Data Science &amp; Systems; 19thInt </a:t>
            </a:r>
            <a:r>
              <a:rPr lang="en-US" sz="1100" b="0" dirty="0" err="1"/>
              <a:t>Conf</a:t>
            </a:r>
            <a:r>
              <a:rPr lang="en-US" sz="1100" b="0" dirty="0"/>
              <a:t> on Smart City; </a:t>
            </a:r>
            <a:br>
              <a:rPr lang="en-US" sz="1100" b="0" dirty="0"/>
            </a:br>
            <a:r>
              <a:rPr lang="en-US" sz="1100" b="0" dirty="0"/>
              <a:t>7th </a:t>
            </a:r>
            <a:r>
              <a:rPr lang="en-US" sz="1100" b="0" dirty="0" err="1"/>
              <a:t>Int</a:t>
            </a:r>
            <a:r>
              <a:rPr lang="en-US" sz="1100" b="0" dirty="0"/>
              <a:t> </a:t>
            </a:r>
            <a:r>
              <a:rPr lang="en-US" sz="1100" b="0" dirty="0" err="1"/>
              <a:t>Conf</a:t>
            </a:r>
            <a:r>
              <a:rPr lang="en-US" sz="1100" b="0" dirty="0"/>
              <a:t> on Dependability in Sensor, Cloud &amp; Big Data Systems &amp; Application</a:t>
            </a:r>
            <a:br>
              <a:rPr lang="en-US" sz="1100" b="0" dirty="0"/>
            </a:br>
            <a:endParaRPr lang="ru-RU" sz="1100" dirty="0"/>
          </a:p>
        </p:txBody>
      </p:sp>
      <p:graphicFrame>
        <p:nvGraphicFramePr>
          <p:cNvPr id="6" name="Объект 5"/>
          <p:cNvGraphicFramePr>
            <a:graphicFrameLocks noGrp="1"/>
          </p:cNvGraphicFramePr>
          <p:nvPr>
            <p:ph idx="1"/>
            <p:extLst/>
          </p:nvPr>
        </p:nvGraphicFramePr>
        <p:xfrm>
          <a:off x="336550" y="1825625"/>
          <a:ext cx="11017251" cy="1889760"/>
        </p:xfrm>
        <a:graphic>
          <a:graphicData uri="http://schemas.openxmlformats.org/drawingml/2006/table">
            <a:tbl>
              <a:tblPr firstRow="1" bandRow="1">
                <a:tableStyleId>{5C22544A-7EE6-4342-B048-85BDC9FD1C3A}</a:tableStyleId>
              </a:tblPr>
              <a:tblGrid>
                <a:gridCol w="1573893">
                  <a:extLst>
                    <a:ext uri="{9D8B030D-6E8A-4147-A177-3AD203B41FA5}">
                      <a16:colId xmlns:a16="http://schemas.microsoft.com/office/drawing/2014/main" val="3415013094"/>
                    </a:ext>
                  </a:extLst>
                </a:gridCol>
                <a:gridCol w="1573893">
                  <a:extLst>
                    <a:ext uri="{9D8B030D-6E8A-4147-A177-3AD203B41FA5}">
                      <a16:colId xmlns:a16="http://schemas.microsoft.com/office/drawing/2014/main" val="2630253299"/>
                    </a:ext>
                  </a:extLst>
                </a:gridCol>
                <a:gridCol w="1573893">
                  <a:extLst>
                    <a:ext uri="{9D8B030D-6E8A-4147-A177-3AD203B41FA5}">
                      <a16:colId xmlns:a16="http://schemas.microsoft.com/office/drawing/2014/main" val="254646661"/>
                    </a:ext>
                  </a:extLst>
                </a:gridCol>
                <a:gridCol w="1573893">
                  <a:extLst>
                    <a:ext uri="{9D8B030D-6E8A-4147-A177-3AD203B41FA5}">
                      <a16:colId xmlns:a16="http://schemas.microsoft.com/office/drawing/2014/main" val="182237950"/>
                    </a:ext>
                  </a:extLst>
                </a:gridCol>
                <a:gridCol w="1573893">
                  <a:extLst>
                    <a:ext uri="{9D8B030D-6E8A-4147-A177-3AD203B41FA5}">
                      <a16:colId xmlns:a16="http://schemas.microsoft.com/office/drawing/2014/main" val="1968538129"/>
                    </a:ext>
                  </a:extLst>
                </a:gridCol>
                <a:gridCol w="1573893">
                  <a:extLst>
                    <a:ext uri="{9D8B030D-6E8A-4147-A177-3AD203B41FA5}">
                      <a16:colId xmlns:a16="http://schemas.microsoft.com/office/drawing/2014/main" val="1610110955"/>
                    </a:ext>
                  </a:extLst>
                </a:gridCol>
                <a:gridCol w="1573893">
                  <a:extLst>
                    <a:ext uri="{9D8B030D-6E8A-4147-A177-3AD203B41FA5}">
                      <a16:colId xmlns:a16="http://schemas.microsoft.com/office/drawing/2014/main" val="2788316941"/>
                    </a:ext>
                  </a:extLst>
                </a:gridCol>
              </a:tblGrid>
              <a:tr h="370840">
                <a:tc>
                  <a:txBody>
                    <a:bodyPr/>
                    <a:lstStyle/>
                    <a:p>
                      <a:pPr algn="ctr"/>
                      <a:r>
                        <a:rPr lang="ru-RU" sz="1600" dirty="0"/>
                        <a:t>Тип</a:t>
                      </a:r>
                      <a:r>
                        <a:rPr lang="ru-RU" sz="1600" baseline="0" dirty="0"/>
                        <a:t> системы</a:t>
                      </a:r>
                      <a:endParaRPr lang="ru-RU" sz="1600" dirty="0"/>
                    </a:p>
                  </a:txBody>
                  <a:tcPr/>
                </a:tc>
                <a:tc>
                  <a:txBody>
                    <a:bodyPr/>
                    <a:lstStyle/>
                    <a:p>
                      <a:pPr algn="ctr"/>
                      <a:r>
                        <a:rPr lang="ru-RU" sz="1600" dirty="0"/>
                        <a:t>Набор процессоров</a:t>
                      </a:r>
                    </a:p>
                  </a:txBody>
                  <a:tcPr/>
                </a:tc>
                <a:tc>
                  <a:txBody>
                    <a:bodyPr/>
                    <a:lstStyle/>
                    <a:p>
                      <a:pPr algn="ctr"/>
                      <a:r>
                        <a:rPr lang="ru-RU" sz="1600" dirty="0"/>
                        <a:t>Механизм </a:t>
                      </a:r>
                      <a:r>
                        <a:rPr lang="ru-RU" sz="1600" dirty="0" err="1"/>
                        <a:t>энергосбер</a:t>
                      </a:r>
                      <a:r>
                        <a:rPr lang="ru-RU" sz="1600" dirty="0"/>
                        <a:t>.</a:t>
                      </a:r>
                    </a:p>
                  </a:txBody>
                  <a:tcPr/>
                </a:tc>
                <a:tc>
                  <a:txBody>
                    <a:bodyPr/>
                    <a:lstStyle/>
                    <a:p>
                      <a:pPr algn="ctr"/>
                      <a:r>
                        <a:rPr lang="ru-RU" sz="1600" dirty="0"/>
                        <a:t>Расчет</a:t>
                      </a:r>
                      <a:r>
                        <a:rPr lang="ru-RU" sz="1600" baseline="0" dirty="0"/>
                        <a:t> времени </a:t>
                      </a:r>
                      <a:r>
                        <a:rPr lang="ru-RU" sz="1600" baseline="0" dirty="0" err="1"/>
                        <a:t>выпол</a:t>
                      </a:r>
                      <a:r>
                        <a:rPr lang="ru-RU" sz="1600" baseline="0" dirty="0"/>
                        <a:t> задачи</a:t>
                      </a:r>
                      <a:endParaRPr lang="ru-RU" sz="1600" dirty="0"/>
                    </a:p>
                  </a:txBody>
                  <a:tcPr/>
                </a:tc>
                <a:tc>
                  <a:txBody>
                    <a:bodyPr/>
                    <a:lstStyle/>
                    <a:p>
                      <a:pPr algn="ctr"/>
                      <a:r>
                        <a:rPr lang="ru-RU" sz="1600" dirty="0"/>
                        <a:t>Расчет </a:t>
                      </a:r>
                      <a:r>
                        <a:rPr lang="ru-RU" sz="1600" dirty="0" err="1"/>
                        <a:t>энергопотр</a:t>
                      </a:r>
                      <a:r>
                        <a:rPr lang="ru-RU" sz="1600" dirty="0"/>
                        <a:t>.</a:t>
                      </a:r>
                    </a:p>
                  </a:txBody>
                  <a:tcPr/>
                </a:tc>
                <a:tc>
                  <a:txBody>
                    <a:bodyPr/>
                    <a:lstStyle/>
                    <a:p>
                      <a:pPr algn="ctr"/>
                      <a:r>
                        <a:rPr lang="ru-RU" sz="1600" dirty="0"/>
                        <a:t>Миграция</a:t>
                      </a:r>
                    </a:p>
                  </a:txBody>
                  <a:tcPr/>
                </a:tc>
                <a:tc>
                  <a:txBody>
                    <a:bodyPr/>
                    <a:lstStyle/>
                    <a:p>
                      <a:pPr algn="ctr"/>
                      <a:r>
                        <a:rPr lang="ru-RU" sz="1600" dirty="0"/>
                        <a:t>Опт. функция</a:t>
                      </a:r>
                    </a:p>
                  </a:txBody>
                  <a:tcPr/>
                </a:tc>
                <a:extLst>
                  <a:ext uri="{0D108BD9-81ED-4DB2-BD59-A6C34878D82A}">
                    <a16:rowId xmlns:a16="http://schemas.microsoft.com/office/drawing/2014/main" val="1547207103"/>
                  </a:ext>
                </a:extLst>
              </a:tr>
              <a:tr h="370840">
                <a:tc>
                  <a:txBody>
                    <a:bodyPr/>
                    <a:lstStyle/>
                    <a:p>
                      <a:pPr algn="ctr"/>
                      <a:r>
                        <a:rPr lang="en-US" sz="1600" dirty="0"/>
                        <a:t>Security-critical real-time</a:t>
                      </a:r>
                      <a:r>
                        <a:rPr lang="en-US" sz="1600" baseline="0" dirty="0"/>
                        <a:t> </a:t>
                      </a:r>
                      <a:r>
                        <a:rPr lang="en-US" sz="1600" dirty="0"/>
                        <a:t>multicore systems</a:t>
                      </a:r>
                      <a:endParaRPr lang="ru-RU" sz="1600" dirty="0"/>
                    </a:p>
                  </a:txBody>
                  <a:tcPr/>
                </a:tc>
                <a:tc>
                  <a:txBody>
                    <a:bodyPr/>
                    <a:lstStyle/>
                    <a:p>
                      <a:pPr algn="ctr"/>
                      <a:r>
                        <a:rPr lang="ru-RU" sz="1600" dirty="0"/>
                        <a:t>Много разнородных</a:t>
                      </a:r>
                    </a:p>
                  </a:txBody>
                  <a:tcPr/>
                </a:tc>
                <a:tc>
                  <a:txBody>
                    <a:bodyPr/>
                    <a:lstStyle/>
                    <a:p>
                      <a:pPr algn="ctr"/>
                      <a:r>
                        <a:rPr lang="en-US" sz="1600" dirty="0"/>
                        <a:t>DVFS</a:t>
                      </a:r>
                      <a:endParaRPr lang="ru-RU" sz="1600" dirty="0"/>
                    </a:p>
                  </a:txBody>
                  <a:tcPr/>
                </a:tc>
                <a:tc>
                  <a:txBody>
                    <a:bodyPr/>
                    <a:lstStyle/>
                    <a:p>
                      <a:pPr marL="0" indent="0" algn="ctr">
                        <a:buNone/>
                      </a:pPr>
                      <a:r>
                        <a:rPr lang="ru-RU" sz="1600" dirty="0"/>
                        <a:t>Время ограничено</a:t>
                      </a:r>
                      <a:r>
                        <a:rPr lang="ru-RU" sz="1600" baseline="0" dirty="0"/>
                        <a:t> сверху</a:t>
                      </a:r>
                    </a:p>
                  </a:txBody>
                  <a:tcPr/>
                </a:tc>
                <a:tc>
                  <a:txBody>
                    <a:bodyPr/>
                    <a:lstStyle/>
                    <a:p>
                      <a:pPr algn="ctr"/>
                      <a:r>
                        <a:rPr lang="ru-RU" sz="1600" dirty="0"/>
                        <a:t>Стат.</a:t>
                      </a:r>
                      <a:r>
                        <a:rPr lang="ru-RU" sz="1600" baseline="0" dirty="0"/>
                        <a:t> </a:t>
                      </a:r>
                      <a:r>
                        <a:rPr lang="ru-RU" sz="1600" dirty="0"/>
                        <a:t>+ дин.</a:t>
                      </a:r>
                    </a:p>
                  </a:txBody>
                  <a:tcPr/>
                </a:tc>
                <a:tc>
                  <a:txBody>
                    <a:bodyPr/>
                    <a:lstStyle/>
                    <a:p>
                      <a:pPr algn="ctr"/>
                      <a:r>
                        <a:rPr lang="ru-RU" sz="1600" dirty="0"/>
                        <a:t>+</a:t>
                      </a:r>
                    </a:p>
                  </a:txBody>
                  <a:tcPr/>
                </a:tc>
                <a:tc>
                  <a:txBody>
                    <a:bodyPr/>
                    <a:lstStyle/>
                    <a:p>
                      <a:pPr algn="ctr"/>
                      <a:r>
                        <a:rPr lang="ru-RU" sz="1600" dirty="0" err="1"/>
                        <a:t>Энергопотр</a:t>
                      </a:r>
                      <a:r>
                        <a:rPr lang="ru-RU" sz="1600" dirty="0"/>
                        <a:t>.</a:t>
                      </a:r>
                    </a:p>
                  </a:txBody>
                  <a:tcPr/>
                </a:tc>
                <a:extLst>
                  <a:ext uri="{0D108BD9-81ED-4DB2-BD59-A6C34878D82A}">
                    <a16:rowId xmlns:a16="http://schemas.microsoft.com/office/drawing/2014/main" val="4162510842"/>
                  </a:ext>
                </a:extLst>
              </a:tr>
            </a:tbl>
          </a:graphicData>
        </a:graphic>
      </p:graphicFrame>
      <p:sp>
        <p:nvSpPr>
          <p:cNvPr id="5" name="Номер слайда 4"/>
          <p:cNvSpPr>
            <a:spLocks noGrp="1"/>
          </p:cNvSpPr>
          <p:nvPr>
            <p:ph type="sldNum" sz="quarter" idx="12"/>
          </p:nvPr>
        </p:nvSpPr>
        <p:spPr/>
        <p:txBody>
          <a:bodyPr/>
          <a:lstStyle/>
          <a:p>
            <a:fld id="{4E25F5DE-0339-4589-9859-9B8A9FE1E66F}" type="slidenum">
              <a:rPr lang="ru-RU" smtClean="0"/>
              <a:pPr/>
              <a:t>25</a:t>
            </a:fld>
            <a:endParaRPr lang="ru-RU" dirty="0"/>
          </a:p>
        </p:txBody>
      </p:sp>
      <mc:AlternateContent xmlns:mc="http://schemas.openxmlformats.org/markup-compatibility/2006" xmlns:a14="http://schemas.microsoft.com/office/drawing/2010/main">
        <mc:Choice Requires="a14">
          <p:sp>
            <p:nvSpPr>
              <p:cNvPr id="3" name="TextBox 2"/>
              <p:cNvSpPr txBox="1"/>
              <p:nvPr/>
            </p:nvSpPr>
            <p:spPr>
              <a:xfrm>
                <a:off x="336550" y="4030339"/>
                <a:ext cx="9434945" cy="2419830"/>
              </a:xfrm>
              <a:prstGeom prst="rect">
                <a:avLst/>
              </a:prstGeom>
              <a:noFill/>
            </p:spPr>
            <p:txBody>
              <a:bodyPr wrap="square" rtlCol="0">
                <a:spAutoFit/>
              </a:bodyPr>
              <a:lstStyle/>
              <a:p>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𝑃</m:t>
                        </m:r>
                      </m:e>
                      <m:sub>
                        <m:r>
                          <a:rPr lang="en-US" b="0" i="1" smtClean="0">
                            <a:solidFill>
                              <a:schemeClr val="bg1"/>
                            </a:solidFill>
                            <a:latin typeface="Cambria Math"/>
                          </a:rPr>
                          <m:t>𝑠𝑡𝑎𝑡</m:t>
                        </m:r>
                      </m:sub>
                      <m:sup>
                        <m:r>
                          <a:rPr lang="en-US" b="0" i="1" smtClean="0">
                            <a:solidFill>
                              <a:schemeClr val="bg1"/>
                            </a:solidFill>
                            <a:latin typeface="Cambria Math"/>
                          </a:rPr>
                          <m:t>𝑚</m:t>
                        </m:r>
                        <m:r>
                          <a:rPr lang="en-US" b="0" i="1" smtClean="0">
                            <a:solidFill>
                              <a:schemeClr val="bg1"/>
                            </a:solidFill>
                            <a:latin typeface="Cambria Math"/>
                          </a:rPr>
                          <m:t>, </m:t>
                        </m:r>
                        <m:r>
                          <a:rPr lang="en-US" b="0" i="1" smtClean="0">
                            <a:solidFill>
                              <a:schemeClr val="bg1"/>
                            </a:solidFill>
                            <a:latin typeface="Cambria Math"/>
                          </a:rPr>
                          <m:t>𝑖</m:t>
                        </m:r>
                      </m:sup>
                    </m:sSubSup>
                  </m:oMath>
                </a14:m>
                <a:r>
                  <a:rPr lang="en-US" dirty="0">
                    <a:solidFill>
                      <a:schemeClr val="bg1"/>
                    </a:solidFill>
                  </a:rPr>
                  <a:t>=</a:t>
                </a:r>
                <a:r>
                  <a:rPr lang="en-US" dirty="0">
                    <a:solidFill>
                      <a:schemeClr val="bg1"/>
                    </a:solidFill>
                    <a:ea typeface="Cambria Math" panose="02040503050406030204" pitchFamily="18" charset="0"/>
                  </a:rPr>
                  <a: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𝛼</m:t>
                        </m:r>
                      </m:e>
                      <m:sub>
                        <m:r>
                          <a:rPr lang="en-US" b="0" i="1" smtClean="0">
                            <a:solidFill>
                              <a:schemeClr val="bg1"/>
                            </a:solidFill>
                            <a:latin typeface="Cambria Math"/>
                            <a:ea typeface="Cambria Math" panose="02040503050406030204" pitchFamily="18" charset="0"/>
                          </a:rPr>
                          <m:t>𝑚</m:t>
                        </m:r>
                      </m:sub>
                    </m:sSub>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𝑣</m:t>
                        </m:r>
                      </m:e>
                      <m:sub>
                        <m:r>
                          <a:rPr lang="en-US" b="0" i="1" smtClean="0">
                            <a:solidFill>
                              <a:schemeClr val="bg1"/>
                            </a:solidFill>
                            <a:latin typeface="Cambria Math"/>
                            <a:ea typeface="Cambria Math" panose="02040503050406030204" pitchFamily="18" charset="0"/>
                          </a:rPr>
                          <m:t>𝑚</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𝑖</m:t>
                        </m:r>
                      </m:sub>
                    </m:sSub>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𝛽</m:t>
                        </m:r>
                      </m:e>
                      <m:sub>
                        <m:r>
                          <a:rPr lang="en-US" b="0" i="1" smtClean="0">
                            <a:solidFill>
                              <a:schemeClr val="bg1"/>
                            </a:solidFill>
                            <a:latin typeface="Cambria Math"/>
                            <a:ea typeface="Cambria Math" panose="02040503050406030204" pitchFamily="18" charset="0"/>
                          </a:rPr>
                          <m:t>𝑚</m:t>
                        </m:r>
                      </m:sub>
                    </m:sSub>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𝑣</m:t>
                        </m:r>
                      </m:e>
                      <m:sub>
                        <m:r>
                          <a:rPr lang="en-US" b="0" i="1" smtClean="0">
                            <a:solidFill>
                              <a:schemeClr val="bg1"/>
                            </a:solidFill>
                            <a:latin typeface="Cambria Math"/>
                            <a:ea typeface="Cambria Math" panose="02040503050406030204" pitchFamily="18" charset="0"/>
                          </a:rPr>
                          <m:t>𝑚</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𝑖</m:t>
                        </m:r>
                      </m:sub>
                    </m:sSub>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𝑇</m:t>
                        </m:r>
                      </m:e>
                      <m:sub>
                        <m:r>
                          <a:rPr lang="en-US" b="0" i="1" smtClean="0">
                            <a:solidFill>
                              <a:schemeClr val="bg1"/>
                            </a:solidFill>
                            <a:latin typeface="Cambria Math"/>
                            <a:ea typeface="Cambria Math" panose="02040503050406030204" pitchFamily="18" charset="0"/>
                          </a:rPr>
                          <m:t>𝑚</m:t>
                        </m:r>
                      </m:sub>
                    </m:sSub>
                    <m:d>
                      <m:dPr>
                        <m:ctrlPr>
                          <a:rPr lang="en-US" b="0" i="1" smtClean="0">
                            <a:solidFill>
                              <a:schemeClr val="bg1"/>
                            </a:solidFill>
                            <a:latin typeface="Cambria Math" panose="02040503050406030204" pitchFamily="18" charset="0"/>
                            <a:ea typeface="Cambria Math" panose="02040503050406030204" pitchFamily="18" charset="0"/>
                          </a:rPr>
                        </m:ctrlPr>
                      </m:dPr>
                      <m:e>
                        <m:r>
                          <a:rPr lang="en-US" b="0" i="1" smtClean="0">
                            <a:solidFill>
                              <a:schemeClr val="bg1"/>
                            </a:solidFill>
                            <a:latin typeface="Cambria Math"/>
                            <a:ea typeface="Cambria Math" panose="02040503050406030204" pitchFamily="18" charset="0"/>
                          </a:rPr>
                          <m:t>𝑡</m:t>
                        </m:r>
                      </m:e>
                    </m:d>
                    <m:r>
                      <a:rPr lang="en-US" b="0" i="1" smtClean="0">
                        <a:solidFill>
                          <a:schemeClr val="bg1"/>
                        </a:solidFill>
                        <a:latin typeface="Cambria Math"/>
                        <a:ea typeface="Cambria Math" panose="02040503050406030204" pitchFamily="18" charset="0"/>
                      </a:rPr>
                      <m:t>,  </m:t>
                    </m:r>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a:rPr lang="en-US" b="0" i="1" smtClean="0">
                            <a:solidFill>
                              <a:schemeClr val="bg1"/>
                            </a:solidFill>
                            <a:latin typeface="Cambria Math"/>
                            <a:ea typeface="Cambria Math" panose="02040503050406030204" pitchFamily="18" charset="0"/>
                          </a:rPr>
                          <m:t>𝑃</m:t>
                        </m:r>
                      </m:e>
                      <m:sub>
                        <m:r>
                          <a:rPr lang="en-US" b="0" i="1" smtClean="0">
                            <a:solidFill>
                              <a:schemeClr val="bg1"/>
                            </a:solidFill>
                            <a:latin typeface="Cambria Math"/>
                            <a:ea typeface="Cambria Math" panose="02040503050406030204" pitchFamily="18" charset="0"/>
                          </a:rPr>
                          <m:t>𝑑𝑦𝑛</m:t>
                        </m:r>
                      </m:sub>
                      <m:sup>
                        <m:r>
                          <a:rPr lang="en-US" b="0" i="1" smtClean="0">
                            <a:solidFill>
                              <a:schemeClr val="bg1"/>
                            </a:solidFill>
                            <a:latin typeface="Cambria Math"/>
                            <a:ea typeface="Cambria Math" panose="02040503050406030204" pitchFamily="18" charset="0"/>
                          </a:rPr>
                          <m:t>𝑚</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𝑖</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𝑛</m:t>
                        </m:r>
                      </m:sup>
                    </m:sSubSup>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𝜇</m:t>
                        </m:r>
                      </m:e>
                      <m:sub>
                        <m:r>
                          <a:rPr lang="en-US" b="0" i="1" smtClean="0">
                            <a:solidFill>
                              <a:schemeClr val="bg1"/>
                            </a:solidFill>
                            <a:latin typeface="Cambria Math"/>
                            <a:ea typeface="Cambria Math" panose="02040503050406030204" pitchFamily="18" charset="0"/>
                          </a:rPr>
                          <m:t>𝑛</m:t>
                        </m:r>
                      </m:sub>
                    </m:sSub>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𝛿</m:t>
                        </m:r>
                      </m:e>
                      <m:sub>
                        <m:r>
                          <a:rPr lang="en-US" b="0" i="1" smtClean="0">
                            <a:solidFill>
                              <a:schemeClr val="bg1"/>
                            </a:solidFill>
                            <a:latin typeface="Cambria Math"/>
                            <a:ea typeface="Cambria Math" panose="02040503050406030204" pitchFamily="18" charset="0"/>
                          </a:rPr>
                          <m:t>𝑚</m:t>
                        </m:r>
                      </m:sub>
                    </m:sSub>
                    <m:r>
                      <a:rPr lang="en-US" b="0" i="1" smtClean="0">
                        <a:solidFill>
                          <a:schemeClr val="bg1"/>
                        </a:solidFill>
                        <a:latin typeface="Cambria Math"/>
                        <a:ea typeface="Cambria Math" panose="02040503050406030204" pitchFamily="18" charset="0"/>
                      </a:rPr>
                      <m:t>∗</m:t>
                    </m:r>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a:rPr lang="en-US" b="0" i="1" smtClean="0">
                            <a:solidFill>
                              <a:schemeClr val="bg1"/>
                            </a:solidFill>
                            <a:latin typeface="Cambria Math"/>
                            <a:ea typeface="Cambria Math" panose="02040503050406030204" pitchFamily="18" charset="0"/>
                          </a:rPr>
                          <m:t>𝑣</m:t>
                        </m:r>
                      </m:e>
                      <m:sub>
                        <m:r>
                          <a:rPr lang="en-US" b="0" i="1" smtClean="0">
                            <a:solidFill>
                              <a:schemeClr val="bg1"/>
                            </a:solidFill>
                            <a:latin typeface="Cambria Math"/>
                            <a:ea typeface="Cambria Math" panose="02040503050406030204" pitchFamily="18" charset="0"/>
                          </a:rPr>
                          <m:t>𝑚</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𝑖</m:t>
                        </m:r>
                      </m:sub>
                      <m:sup>
                        <m:r>
                          <a:rPr lang="en-US" b="0" i="1" smtClean="0">
                            <a:solidFill>
                              <a:schemeClr val="bg1"/>
                            </a:solidFill>
                            <a:latin typeface="Cambria Math"/>
                            <a:ea typeface="Cambria Math" panose="02040503050406030204" pitchFamily="18" charset="0"/>
                          </a:rPr>
                          <m:t>2</m:t>
                        </m:r>
                      </m:sup>
                    </m:sSubSup>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𝑓</m:t>
                        </m:r>
                      </m:e>
                      <m:sub>
                        <m:r>
                          <a:rPr lang="en-US" b="0" i="1" smtClean="0">
                            <a:solidFill>
                              <a:schemeClr val="bg1"/>
                            </a:solidFill>
                            <a:latin typeface="Cambria Math"/>
                            <a:ea typeface="Cambria Math" panose="02040503050406030204" pitchFamily="18" charset="0"/>
                          </a:rPr>
                          <m:t>𝑚</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𝑖</m:t>
                        </m:r>
                      </m:sub>
                    </m:sSub>
                  </m:oMath>
                </a14:m>
                <a:r>
                  <a:rPr lang="en-US" dirty="0">
                    <a:solidFill>
                      <a:schemeClr val="bg1"/>
                    </a:solidFill>
                  </a:rPr>
                  <a:t>                                                 	</a:t>
                </a:r>
                <a:r>
                  <a:rPr lang="ru-RU" dirty="0">
                    <a:solidFill>
                      <a:schemeClr val="bg1"/>
                    </a:solidFill>
                  </a:rPr>
                  <a:t>(</a:t>
                </a:r>
                <a:r>
                  <a:rPr lang="en-US" dirty="0">
                    <a:solidFill>
                      <a:schemeClr val="bg1"/>
                    </a:solidFill>
                  </a:rPr>
                  <a:t>JADE</a:t>
                </a:r>
                <a:r>
                  <a:rPr lang="ru-RU" dirty="0">
                    <a:solidFill>
                      <a:schemeClr val="bg1"/>
                    </a:solidFill>
                  </a:rPr>
                  <a:t>)</a:t>
                </a:r>
                <a:r>
                  <a:rPr lang="en-US" dirty="0">
                    <a:solidFill>
                      <a:schemeClr val="bg1"/>
                    </a:solidFill>
                  </a:rPr>
                  <a:t>;                                       (DVFS)</a:t>
                </a:r>
                <a:endParaRPr lang="ru-RU" dirty="0">
                  <a:solidFill>
                    <a:schemeClr val="bg1"/>
                  </a:solidFill>
                </a:endParaRPr>
              </a:p>
              <a:p>
                <a:endParaRPr lang="en-US" b="0" i="1" dirty="0">
                  <a:solidFill>
                    <a:schemeClr val="bg1"/>
                  </a:solidFill>
                </a:endParaRPr>
              </a:p>
              <a:p>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𝐸</m:t>
                        </m:r>
                      </m:e>
                      <m:sub>
                        <m:r>
                          <a:rPr lang="en-US" b="0" i="1" smtClean="0">
                            <a:solidFill>
                              <a:schemeClr val="bg1"/>
                            </a:solidFill>
                            <a:latin typeface="Cambria Math"/>
                          </a:rPr>
                          <m:t>𝑒𝑛𝑒𝑟𝑔𝑦</m:t>
                        </m:r>
                      </m:sub>
                      <m:sup>
                        <m:r>
                          <a:rPr lang="en-US" b="0" i="1" smtClean="0">
                            <a:solidFill>
                              <a:schemeClr val="bg1"/>
                            </a:solidFill>
                            <a:latin typeface="Cambria Math"/>
                          </a:rPr>
                          <m:t>𝑚</m:t>
                        </m:r>
                        <m:r>
                          <a:rPr lang="en-US" b="0" i="1" smtClean="0">
                            <a:solidFill>
                              <a:schemeClr val="bg1"/>
                            </a:solidFill>
                            <a:latin typeface="Cambria Math"/>
                          </a:rPr>
                          <m:t>, </m:t>
                        </m:r>
                        <m:r>
                          <a:rPr lang="en-US" b="0" i="1" smtClean="0">
                            <a:solidFill>
                              <a:schemeClr val="bg1"/>
                            </a:solidFill>
                            <a:latin typeface="Cambria Math"/>
                          </a:rPr>
                          <m:t>𝑖</m:t>
                        </m:r>
                        <m:r>
                          <a:rPr lang="en-US" b="0" i="1" smtClean="0">
                            <a:solidFill>
                              <a:schemeClr val="bg1"/>
                            </a:solidFill>
                            <a:latin typeface="Cambria Math"/>
                          </a:rPr>
                          <m:t>,</m:t>
                        </m:r>
                        <m:r>
                          <a:rPr lang="en-US" b="0" i="1" smtClean="0">
                            <a:solidFill>
                              <a:schemeClr val="bg1"/>
                            </a:solidFill>
                            <a:latin typeface="Cambria Math"/>
                          </a:rPr>
                          <m:t>𝑛</m:t>
                        </m:r>
                        <m:r>
                          <a:rPr lang="en-US" b="0" i="1" smtClean="0">
                            <a:solidFill>
                              <a:schemeClr val="bg1"/>
                            </a:solidFill>
                            <a:latin typeface="Cambria Math"/>
                          </a:rPr>
                          <m:t>, </m:t>
                        </m:r>
                        <m:r>
                          <a:rPr lang="en-US" b="0" i="1" smtClean="0">
                            <a:solidFill>
                              <a:schemeClr val="bg1"/>
                            </a:solidFill>
                            <a:latin typeface="Cambria Math"/>
                          </a:rPr>
                          <m:t>𝑘</m:t>
                        </m:r>
                      </m:sup>
                    </m:sSubSup>
                    <m:r>
                      <a:rPr lang="en-US" b="0" i="1" smtClean="0">
                        <a:solidFill>
                          <a:schemeClr val="bg1"/>
                        </a:solidFill>
                        <a:latin typeface="Cambria Math"/>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a:rPr>
                          <m:t>𝑃</m:t>
                        </m:r>
                      </m:e>
                      <m:sub>
                        <m:r>
                          <a:rPr lang="en-US" i="1">
                            <a:solidFill>
                              <a:schemeClr val="bg1"/>
                            </a:solidFill>
                            <a:latin typeface="Cambria Math"/>
                          </a:rPr>
                          <m:t>𝑠𝑡𝑎𝑡</m:t>
                        </m:r>
                      </m:sub>
                      <m:sup>
                        <m:r>
                          <a:rPr lang="en-US" i="1">
                            <a:solidFill>
                              <a:schemeClr val="bg1"/>
                            </a:solidFill>
                            <a:latin typeface="Cambria Math"/>
                          </a:rPr>
                          <m:t>𝑚</m:t>
                        </m:r>
                        <m:r>
                          <a:rPr lang="en-US" i="1">
                            <a:solidFill>
                              <a:schemeClr val="bg1"/>
                            </a:solidFill>
                            <a:latin typeface="Cambria Math"/>
                          </a:rPr>
                          <m:t>, </m:t>
                        </m:r>
                        <m:r>
                          <a:rPr lang="en-US" i="1">
                            <a:solidFill>
                              <a:schemeClr val="bg1"/>
                            </a:solidFill>
                            <a:latin typeface="Cambria Math"/>
                          </a:rPr>
                          <m:t>𝑖</m:t>
                        </m:r>
                      </m:sup>
                    </m:sSubSup>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𝐷</m:t>
                        </m:r>
                      </m:e>
                      <m:sub>
                        <m:r>
                          <a:rPr lang="en-US" b="0" i="1" smtClean="0">
                            <a:solidFill>
                              <a:schemeClr val="bg1"/>
                            </a:solidFill>
                            <a:latin typeface="Cambria Math"/>
                          </a:rPr>
                          <m:t>𝑛</m:t>
                        </m:r>
                      </m:sub>
                    </m:sSub>
                    <m:r>
                      <a:rPr lang="en-US" b="0" i="1" smtClean="0">
                        <a:solidFill>
                          <a:schemeClr val="bg1"/>
                        </a:solidFill>
                        <a:latin typeface="Cambria Math"/>
                      </a:rPr>
                      <m:t>+</m:t>
                    </m:r>
                  </m:oMath>
                </a14:m>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𝜇</m:t>
                        </m:r>
                      </m:e>
                      <m:sub>
                        <m:r>
                          <a:rPr lang="en-US" i="1">
                            <a:solidFill>
                              <a:schemeClr val="bg1"/>
                            </a:solidFill>
                            <a:latin typeface="Cambria Math"/>
                            <a:ea typeface="Cambria Math" panose="02040503050406030204" pitchFamily="18" charset="0"/>
                          </a:rPr>
                          <m:t>𝑛</m:t>
                        </m:r>
                      </m:sub>
                    </m:sSub>
                    <m:r>
                      <a:rPr lang="en-US" i="1">
                        <a:solidFill>
                          <a:schemeClr val="bg1"/>
                        </a:solidFill>
                        <a:latin typeface="Cambria Math"/>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𝛿</m:t>
                        </m:r>
                      </m:e>
                      <m:sub>
                        <m:r>
                          <a:rPr lang="en-US" i="1">
                            <a:solidFill>
                              <a:schemeClr val="bg1"/>
                            </a:solidFill>
                            <a:latin typeface="Cambria Math"/>
                            <a:ea typeface="Cambria Math" panose="02040503050406030204" pitchFamily="18" charset="0"/>
                          </a:rPr>
                          <m:t>𝑚</m:t>
                        </m:r>
                      </m:sub>
                    </m:sSub>
                    <m:r>
                      <a:rPr lang="en-US" i="1">
                        <a:solidFill>
                          <a:schemeClr val="bg1"/>
                        </a:solidFill>
                        <a:latin typeface="Cambria Math"/>
                        <a:ea typeface="Cambria Math" panose="02040503050406030204" pitchFamily="18" charset="0"/>
                      </a:rPr>
                      <m:t>∗</m:t>
                    </m:r>
                    <m:sSubSup>
                      <m:sSubSupPr>
                        <m:ctrlPr>
                          <a:rPr lang="en-US" i="1">
                            <a:solidFill>
                              <a:schemeClr val="bg1"/>
                            </a:solidFill>
                            <a:latin typeface="Cambria Math" panose="02040503050406030204" pitchFamily="18" charset="0"/>
                            <a:ea typeface="Cambria Math" panose="02040503050406030204" pitchFamily="18" charset="0"/>
                          </a:rPr>
                        </m:ctrlPr>
                      </m:sSubSupPr>
                      <m:e>
                        <m:r>
                          <a:rPr lang="en-US" i="1">
                            <a:solidFill>
                              <a:schemeClr val="bg1"/>
                            </a:solidFill>
                            <a:latin typeface="Cambria Math"/>
                            <a:ea typeface="Cambria Math" panose="02040503050406030204" pitchFamily="18" charset="0"/>
                          </a:rPr>
                          <m:t>𝑣</m:t>
                        </m:r>
                      </m:e>
                      <m:sub>
                        <m:r>
                          <a:rPr lang="en-US" i="1">
                            <a:solidFill>
                              <a:schemeClr val="bg1"/>
                            </a:solidFill>
                            <a:latin typeface="Cambria Math"/>
                            <a:ea typeface="Cambria Math" panose="02040503050406030204" pitchFamily="18" charset="0"/>
                          </a:rPr>
                          <m:t>𝑚</m:t>
                        </m:r>
                        <m:r>
                          <a:rPr lang="en-US" i="1">
                            <a:solidFill>
                              <a:schemeClr val="bg1"/>
                            </a:solidFill>
                            <a:latin typeface="Cambria Math"/>
                            <a:ea typeface="Cambria Math" panose="02040503050406030204" pitchFamily="18" charset="0"/>
                          </a:rPr>
                          <m:t>, </m:t>
                        </m:r>
                        <m:r>
                          <a:rPr lang="en-US" i="1">
                            <a:solidFill>
                              <a:schemeClr val="bg1"/>
                            </a:solidFill>
                            <a:latin typeface="Cambria Math"/>
                            <a:ea typeface="Cambria Math" panose="02040503050406030204" pitchFamily="18" charset="0"/>
                          </a:rPr>
                          <m:t>𝑖</m:t>
                        </m:r>
                      </m:sub>
                      <m:sup>
                        <m:r>
                          <a:rPr lang="en-US" i="1">
                            <a:solidFill>
                              <a:schemeClr val="bg1"/>
                            </a:solidFill>
                            <a:latin typeface="Cambria Math"/>
                            <a:ea typeface="Cambria Math" panose="02040503050406030204" pitchFamily="18" charset="0"/>
                          </a:rPr>
                          <m:t>2</m:t>
                        </m:r>
                      </m:sup>
                    </m:sSubSup>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𝜔</m:t>
                        </m:r>
                      </m:e>
                      <m:sub>
                        <m:r>
                          <a:rPr lang="en-US" b="0" i="1" smtClean="0">
                            <a:solidFill>
                              <a:schemeClr val="bg1"/>
                            </a:solidFill>
                            <a:latin typeface="Cambria Math"/>
                            <a:ea typeface="Cambria Math" panose="02040503050406030204" pitchFamily="18" charset="0"/>
                          </a:rPr>
                          <m:t>𝑛</m:t>
                        </m:r>
                      </m:sub>
                    </m:sSub>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𝑓</m:t>
                        </m:r>
                      </m:e>
                      <m:sub>
                        <m:r>
                          <a:rPr lang="en-US" b="0" i="1" smtClean="0">
                            <a:solidFill>
                              <a:schemeClr val="bg1"/>
                            </a:solidFill>
                            <a:latin typeface="Cambria Math"/>
                            <a:ea typeface="Cambria Math" panose="02040503050406030204" pitchFamily="18" charset="0"/>
                          </a:rPr>
                          <m:t>𝑚</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𝑖</m:t>
                        </m:r>
                      </m:sub>
                    </m:sSub>
                    <m:r>
                      <a:rPr lang="en-US" b="0" i="1" smtClean="0">
                        <a:solidFill>
                          <a:schemeClr val="bg1"/>
                        </a:solidFill>
                        <a:latin typeface="Cambria Math"/>
                        <a:ea typeface="Cambria Math" panose="02040503050406030204" pitchFamily="18" charset="0"/>
                      </a:rPr>
                      <m:t>∗</m:t>
                    </m:r>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m:rPr>
                            <m:sty m:val="p"/>
                          </m:rPr>
                          <a:rPr lang="el-GR" i="1">
                            <a:solidFill>
                              <a:schemeClr val="bg1"/>
                            </a:solidFill>
                            <a:latin typeface="Cambria Math"/>
                            <a:ea typeface="Cambria Math" panose="02040503050406030204" pitchFamily="18" charset="0"/>
                          </a:rPr>
                          <m:t>η</m:t>
                        </m:r>
                      </m:e>
                      <m:sub>
                        <m:r>
                          <a:rPr lang="en-US" b="0" i="1" smtClean="0">
                            <a:solidFill>
                              <a:schemeClr val="bg1"/>
                            </a:solidFill>
                            <a:latin typeface="Cambria Math"/>
                            <a:ea typeface="Cambria Math" panose="02040503050406030204" pitchFamily="18" charset="0"/>
                          </a:rPr>
                          <m:t>𝑛</m:t>
                        </m:r>
                      </m:sub>
                      <m:sup>
                        <m:r>
                          <a:rPr lang="en-US" b="0" i="1" smtClean="0">
                            <a:solidFill>
                              <a:schemeClr val="bg1"/>
                            </a:solidFill>
                            <a:latin typeface="Cambria Math"/>
                            <a:ea typeface="Cambria Math" panose="02040503050406030204" pitchFamily="18" charset="0"/>
                          </a:rPr>
                          <m:t>𝑘</m:t>
                        </m:r>
                      </m:sup>
                    </m:sSubSup>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𝜀</m:t>
                        </m:r>
                      </m:e>
                      <m:sub>
                        <m:r>
                          <a:rPr lang="en-US" b="0" i="1" smtClean="0">
                            <a:solidFill>
                              <a:schemeClr val="bg1"/>
                            </a:solidFill>
                            <a:latin typeface="Cambria Math"/>
                            <a:ea typeface="Cambria Math" panose="02040503050406030204" pitchFamily="18" charset="0"/>
                          </a:rPr>
                          <m:t>𝑛</m:t>
                        </m:r>
                      </m:sub>
                    </m:sSub>
                    <m:r>
                      <a:rPr lang="en-US" b="0" i="1" smtClean="0">
                        <a:solidFill>
                          <a:schemeClr val="bg1"/>
                        </a:solidFill>
                        <a:latin typeface="Cambria Math"/>
                        <a:ea typeface="Cambria Math" panose="02040503050406030204" pitchFamily="18" charset="0"/>
                      </a:rPr>
                      <m:t>∗</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𝜋</m:t>
                        </m:r>
                      </m:e>
                      <m:sub>
                        <m:r>
                          <a:rPr lang="en-US" b="0" i="1" smtClean="0">
                            <a:solidFill>
                              <a:schemeClr val="bg1"/>
                            </a:solidFill>
                            <a:latin typeface="Cambria Math"/>
                            <a:ea typeface="Cambria Math" panose="02040503050406030204" pitchFamily="18" charset="0"/>
                          </a:rPr>
                          <m:t>𝑛</m:t>
                        </m:r>
                      </m:sub>
                    </m:sSub>
                    <m:r>
                      <a:rPr lang="en-US" b="0" i="1" smtClean="0">
                        <a:solidFill>
                          <a:schemeClr val="bg1"/>
                        </a:solidFill>
                        <a:latin typeface="Cambria Math"/>
                        <a:ea typeface="Cambria Math" panose="02040503050406030204" pitchFamily="18" charset="0"/>
                      </a:rPr>
                      <m:t>)</m:t>
                    </m:r>
                  </m:oMath>
                </a14:m>
                <a:endParaRPr lang="en-US" dirty="0">
                  <a:solidFill>
                    <a:schemeClr val="bg1"/>
                  </a:solidFill>
                </a:endParaRPr>
              </a:p>
              <a:p>
                <a:endParaRPr lang="en-US" b="0" i="1" dirty="0">
                  <a:solidFill>
                    <a:schemeClr val="bg1"/>
                  </a:solidFill>
                </a:endParaRPr>
              </a:p>
              <a:p>
                <a:pPr/>
                <a14:m>
                  <m:oMathPara xmlns:m="http://schemas.openxmlformats.org/officeDocument/2006/math">
                    <m:oMathParaPr>
                      <m:jc m:val="left"/>
                    </m:oMathParaPr>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𝐸</m:t>
                          </m:r>
                        </m:e>
                        <m:sub>
                          <m:r>
                            <a:rPr lang="en-US" b="0" i="1" smtClean="0">
                              <a:solidFill>
                                <a:schemeClr val="bg1"/>
                              </a:solidFill>
                              <a:latin typeface="Cambria Math"/>
                            </a:rPr>
                            <m:t>𝑒𝑛𝑒𝑟𝑔𝑦</m:t>
                          </m:r>
                        </m:sub>
                        <m:sup>
                          <m:r>
                            <a:rPr lang="en-US" b="0" i="1" smtClean="0">
                              <a:solidFill>
                                <a:schemeClr val="bg1"/>
                              </a:solidFill>
                              <a:latin typeface="Cambria Math"/>
                            </a:rPr>
                            <m:t>𝑎𝑙𝑙</m:t>
                          </m:r>
                        </m:sup>
                      </m:sSubSup>
                      <m:r>
                        <a:rPr lang="en-US" b="0" i="1" smtClean="0">
                          <a:solidFill>
                            <a:schemeClr val="bg1"/>
                          </a:solidFill>
                          <a:latin typeface="Cambria Math"/>
                        </a:rPr>
                        <m:t>=</m:t>
                      </m:r>
                      <m:nary>
                        <m:naryPr>
                          <m:chr m:val="∑"/>
                          <m:ctrlPr>
                            <a:rPr lang="en-US" i="1">
                              <a:solidFill>
                                <a:schemeClr val="bg1"/>
                              </a:solidFill>
                              <a:latin typeface="Cambria Math" panose="02040503050406030204" pitchFamily="18" charset="0"/>
                            </a:rPr>
                          </m:ctrlPr>
                        </m:naryPr>
                        <m:sub>
                          <m:r>
                            <a:rPr lang="en-US" b="0" i="1" smtClean="0">
                              <a:solidFill>
                                <a:schemeClr val="bg1"/>
                              </a:solidFill>
                              <a:latin typeface="Cambria Math"/>
                            </a:rPr>
                            <m:t>𝑚</m:t>
                          </m:r>
                          <m:r>
                            <a:rPr lang="en-US" i="1">
                              <a:solidFill>
                                <a:schemeClr val="bg1"/>
                              </a:solidFill>
                              <a:latin typeface="Cambria Math"/>
                            </a:rPr>
                            <m:t>=1</m:t>
                          </m:r>
                        </m:sub>
                        <m:sup>
                          <m:r>
                            <a:rPr lang="en-US" i="1">
                              <a:solidFill>
                                <a:schemeClr val="bg1"/>
                              </a:solidFill>
                              <a:latin typeface="Cambria Math"/>
                            </a:rPr>
                            <m:t>𝑀</m:t>
                          </m:r>
                        </m:sup>
                        <m:e>
                          <m:nary>
                            <m:naryPr>
                              <m:chr m:val="∑"/>
                              <m:ctrlPr>
                                <a:rPr lang="en-US" i="1">
                                  <a:solidFill>
                                    <a:schemeClr val="bg1"/>
                                  </a:solidFill>
                                  <a:latin typeface="Cambria Math" panose="02040503050406030204" pitchFamily="18" charset="0"/>
                                </a:rPr>
                              </m:ctrlPr>
                            </m:naryPr>
                            <m:sub>
                              <m:r>
                                <a:rPr lang="en-US" b="0" i="1" smtClean="0">
                                  <a:solidFill>
                                    <a:schemeClr val="bg1"/>
                                  </a:solidFill>
                                  <a:latin typeface="Cambria Math"/>
                                </a:rPr>
                                <m:t>𝑖</m:t>
                              </m:r>
                              <m:r>
                                <a:rPr lang="en-US" i="1">
                                  <a:solidFill>
                                    <a:schemeClr val="bg1"/>
                                  </a:solidFill>
                                  <a:latin typeface="Cambria Math"/>
                                </a:rPr>
                                <m:t>=1</m:t>
                              </m:r>
                            </m:sub>
                            <m:sup>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l-GR" i="1">
                                      <a:solidFill>
                                        <a:schemeClr val="bg1"/>
                                      </a:solidFill>
                                      <a:latin typeface="Cambria Math"/>
                                      <a:ea typeface="Cambria Math" panose="02040503050406030204" pitchFamily="18" charset="0"/>
                                    </a:rPr>
                                    <m:t>ξ</m:t>
                                  </m:r>
                                </m:e>
                                <m:sub>
                                  <m:r>
                                    <a:rPr lang="en-US" i="1">
                                      <a:solidFill>
                                        <a:schemeClr val="bg1"/>
                                      </a:solidFill>
                                      <a:latin typeface="Cambria Math"/>
                                      <a:ea typeface="Cambria Math" panose="02040503050406030204" pitchFamily="18" charset="0"/>
                                    </a:rPr>
                                    <m:t>𝑚</m:t>
                                  </m:r>
                                </m:sub>
                              </m:sSub>
                            </m:sup>
                            <m:e>
                              <m:nary>
                                <m:naryPr>
                                  <m:chr m:val="∑"/>
                                  <m:ctrlPr>
                                    <a:rPr lang="en-US" i="1">
                                      <a:solidFill>
                                        <a:schemeClr val="bg1"/>
                                      </a:solidFill>
                                      <a:latin typeface="Cambria Math" panose="02040503050406030204" pitchFamily="18" charset="0"/>
                                    </a:rPr>
                                  </m:ctrlPr>
                                </m:naryPr>
                                <m:sub>
                                  <m:r>
                                    <a:rPr lang="en-US" b="0" i="1" smtClean="0">
                                      <a:solidFill>
                                        <a:schemeClr val="bg1"/>
                                      </a:solidFill>
                                      <a:latin typeface="Cambria Math"/>
                                    </a:rPr>
                                    <m:t>𝑛</m:t>
                                  </m:r>
                                  <m:r>
                                    <a:rPr lang="en-US" i="1">
                                      <a:solidFill>
                                        <a:schemeClr val="bg1"/>
                                      </a:solidFill>
                                      <a:latin typeface="Cambria Math"/>
                                    </a:rPr>
                                    <m:t>=1</m:t>
                                  </m:r>
                                </m:sub>
                                <m:sup>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l-GR" i="1">
                                          <a:solidFill>
                                            <a:schemeClr val="bg1"/>
                                          </a:solidFill>
                                          <a:latin typeface="Cambria Math"/>
                                          <a:ea typeface="Cambria Math" panose="02040503050406030204" pitchFamily="18" charset="0"/>
                                        </a:rPr>
                                        <m:t>ξ</m:t>
                                      </m:r>
                                    </m:e>
                                    <m:sub>
                                      <m:r>
                                        <a:rPr lang="en-US" b="0" i="1" smtClean="0">
                                          <a:solidFill>
                                            <a:schemeClr val="bg1"/>
                                          </a:solidFill>
                                          <a:latin typeface="Cambria Math"/>
                                          <a:ea typeface="Cambria Math" panose="02040503050406030204" pitchFamily="18" charset="0"/>
                                        </a:rPr>
                                        <m:t>𝑁</m:t>
                                      </m:r>
                                    </m:sub>
                                  </m:sSub>
                                </m:sup>
                                <m:e>
                                  <m:nary>
                                    <m:naryPr>
                                      <m:chr m:val="∑"/>
                                      <m:ctrlPr>
                                        <a:rPr lang="en-US" i="1">
                                          <a:solidFill>
                                            <a:schemeClr val="bg1"/>
                                          </a:solidFill>
                                          <a:latin typeface="Cambria Math" panose="02040503050406030204" pitchFamily="18" charset="0"/>
                                        </a:rPr>
                                      </m:ctrlPr>
                                    </m:naryPr>
                                    <m:sub>
                                      <m:r>
                                        <a:rPr lang="en-US" b="0" i="1" smtClean="0">
                                          <a:solidFill>
                                            <a:schemeClr val="bg1"/>
                                          </a:solidFill>
                                          <a:latin typeface="Cambria Math"/>
                                        </a:rPr>
                                        <m:t>𝑘</m:t>
                                      </m:r>
                                      <m:r>
                                        <a:rPr lang="en-US" i="1">
                                          <a:solidFill>
                                            <a:schemeClr val="bg1"/>
                                          </a:solidFill>
                                          <a:latin typeface="Cambria Math"/>
                                        </a:rPr>
                                        <m:t>=1</m:t>
                                      </m:r>
                                    </m:sub>
                                    <m:sup>
                                      <m:r>
                                        <a:rPr lang="en-US" b="0" i="1" smtClean="0">
                                          <a:solidFill>
                                            <a:schemeClr val="bg1"/>
                                          </a:solidFill>
                                          <a:latin typeface="Cambria Math"/>
                                          <a:ea typeface="Cambria Math" panose="02040503050406030204" pitchFamily="18" charset="0"/>
                                        </a:rPr>
                                        <m:t>𝐾</m:t>
                                      </m:r>
                                    </m:sup>
                                    <m:e>
                                      <m:sSub>
                                        <m:sSubPr>
                                          <m:ctrlPr>
                                            <a:rPr lang="en-US" b="0" i="1" smtClean="0">
                                              <a:solidFill>
                                                <a:schemeClr val="bg1"/>
                                              </a:solidFill>
                                              <a:latin typeface="Cambria Math" panose="02040503050406030204" pitchFamily="18" charset="0"/>
                                              <a:ea typeface="Cambria Math" panose="02040503050406030204" pitchFamily="18" charset="0"/>
                                            </a:rPr>
                                          </m:ctrlPr>
                                        </m:sSubPr>
                                        <m:e>
                                          <m:r>
                                            <m:rPr>
                                              <m:sty m:val="p"/>
                                            </m:rPr>
                                            <a:rPr lang="el-GR" i="1" smtClean="0">
                                              <a:solidFill>
                                                <a:schemeClr val="bg1"/>
                                              </a:solidFill>
                                              <a:latin typeface="Cambria Math"/>
                                              <a:ea typeface="Cambria Math" panose="02040503050406030204" pitchFamily="18" charset="0"/>
                                            </a:rPr>
                                            <m:t>Λ</m:t>
                                          </m:r>
                                        </m:e>
                                        <m:sub>
                                          <m:r>
                                            <a:rPr lang="en-US" b="0" i="1" smtClean="0">
                                              <a:solidFill>
                                                <a:schemeClr val="bg1"/>
                                              </a:solidFill>
                                              <a:latin typeface="Cambria Math"/>
                                              <a:ea typeface="Cambria Math" panose="02040503050406030204" pitchFamily="18" charset="0"/>
                                            </a:rPr>
                                            <m:t>𝑚</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𝑖</m:t>
                                          </m:r>
                                        </m:sub>
                                      </m:sSub>
                                      <m:r>
                                        <a:rPr lang="en-US" b="0" i="1" smtClean="0">
                                          <a:solidFill>
                                            <a:schemeClr val="bg1"/>
                                          </a:solidFill>
                                          <a:latin typeface="Cambria Math"/>
                                          <a:ea typeface="Cambria Math" panose="02040503050406030204" pitchFamily="18" charset="0"/>
                                        </a:rPr>
                                        <m:t>∗</m:t>
                                      </m:r>
                                    </m:e>
                                  </m:nary>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l-GR" i="1">
                                          <a:solidFill>
                                            <a:schemeClr val="bg1"/>
                                          </a:solidFill>
                                          <a:latin typeface="Cambria Math"/>
                                          <a:ea typeface="Cambria Math" panose="02040503050406030204" pitchFamily="18" charset="0"/>
                                        </a:rPr>
                                        <m:t>Λ</m:t>
                                      </m:r>
                                    </m:e>
                                    <m:sub>
                                      <m:r>
                                        <a:rPr lang="en-US" b="0" i="1" smtClean="0">
                                          <a:solidFill>
                                            <a:schemeClr val="bg1"/>
                                          </a:solidFill>
                                          <a:latin typeface="Cambria Math"/>
                                          <a:ea typeface="Cambria Math" panose="02040503050406030204" pitchFamily="18" charset="0"/>
                                        </a:rPr>
                                        <m:t>𝑛</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𝑘</m:t>
                                      </m:r>
                                    </m:sub>
                                  </m:sSub>
                                  <m:r>
                                    <a:rPr lang="en-US" b="0" i="1" smtClean="0">
                                      <a:solidFill>
                                        <a:schemeClr val="bg1"/>
                                      </a:solidFill>
                                      <a:latin typeface="Cambria Math"/>
                                      <a:ea typeface="Cambria Math" panose="02040503050406030204" pitchFamily="18" charset="0"/>
                                    </a:rPr>
                                    <m:t>∗</m:t>
                                  </m:r>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a:rPr lang="en-US" b="0" i="1" smtClean="0">
                                          <a:solidFill>
                                            <a:schemeClr val="bg1"/>
                                          </a:solidFill>
                                          <a:latin typeface="Cambria Math"/>
                                          <a:ea typeface="Cambria Math" panose="02040503050406030204" pitchFamily="18" charset="0"/>
                                        </a:rPr>
                                        <m:t>𝐸</m:t>
                                      </m:r>
                                    </m:e>
                                    <m:sub>
                                      <m:r>
                                        <a:rPr lang="en-US" b="0" i="1" smtClean="0">
                                          <a:solidFill>
                                            <a:schemeClr val="bg1"/>
                                          </a:solidFill>
                                          <a:latin typeface="Cambria Math"/>
                                          <a:ea typeface="Cambria Math" panose="02040503050406030204" pitchFamily="18" charset="0"/>
                                        </a:rPr>
                                        <m:t>𝑒𝑛𝑒𝑟𝑔𝑦</m:t>
                                      </m:r>
                                    </m:sub>
                                    <m:sup>
                                      <m:r>
                                        <a:rPr lang="en-US" b="0" i="1" smtClean="0">
                                          <a:solidFill>
                                            <a:schemeClr val="bg1"/>
                                          </a:solidFill>
                                          <a:latin typeface="Cambria Math"/>
                                          <a:ea typeface="Cambria Math" panose="02040503050406030204" pitchFamily="18" charset="0"/>
                                        </a:rPr>
                                        <m:t>𝑚</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𝑖</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𝑛</m:t>
                                      </m:r>
                                      <m:r>
                                        <a:rPr lang="en-US" b="0" i="1" smtClean="0">
                                          <a:solidFill>
                                            <a:schemeClr val="bg1"/>
                                          </a:solidFill>
                                          <a:latin typeface="Cambria Math"/>
                                          <a:ea typeface="Cambria Math" panose="02040503050406030204" pitchFamily="18" charset="0"/>
                                        </a:rPr>
                                        <m:t>, </m:t>
                                      </m:r>
                                      <m:r>
                                        <a:rPr lang="en-US" b="0" i="1" smtClean="0">
                                          <a:solidFill>
                                            <a:schemeClr val="bg1"/>
                                          </a:solidFill>
                                          <a:latin typeface="Cambria Math"/>
                                          <a:ea typeface="Cambria Math" panose="02040503050406030204" pitchFamily="18" charset="0"/>
                                        </a:rPr>
                                        <m:t>𝑘</m:t>
                                      </m:r>
                                    </m:sup>
                                  </m:sSubSup>
                                  <m:r>
                                    <a:rPr lang="en-US" b="0" i="1" smtClean="0">
                                      <a:solidFill>
                                        <a:schemeClr val="bg1"/>
                                      </a:solidFill>
                                      <a:latin typeface="Cambria Math"/>
                                      <a:ea typeface="Cambria Math" panose="02040503050406030204" pitchFamily="18" charset="0"/>
                                    </a:rPr>
                                    <m:t> </m:t>
                                  </m:r>
                                </m:e>
                              </m:nary>
                            </m:e>
                          </m:nary>
                        </m:e>
                      </m:nary>
                    </m:oMath>
                  </m:oMathPara>
                </a14:m>
                <a:endParaRPr lang="en-US"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6550" y="4030339"/>
                <a:ext cx="9434945" cy="2419830"/>
              </a:xfrm>
              <a:prstGeom prst="rect">
                <a:avLst/>
              </a:prstGeom>
              <a:blipFill>
                <a:blip r:embed="rId3"/>
                <a:stretch>
                  <a:fillRect/>
                </a:stretch>
              </a:blipFill>
            </p:spPr>
            <p:txBody>
              <a:bodyPr/>
              <a:lstStyle/>
              <a:p>
                <a:r>
                  <a:rPr lang="ru-RU">
                    <a:noFill/>
                  </a:rPr>
                  <a:t> </a:t>
                </a:r>
              </a:p>
            </p:txBody>
          </p:sp>
        </mc:Fallback>
      </mc:AlternateContent>
      <p:pic>
        <p:nvPicPr>
          <p:cNvPr id="4" name="Рисунок 3"/>
          <p:cNvPicPr>
            <a:picLocks noChangeAspect="1"/>
          </p:cNvPicPr>
          <p:nvPr/>
        </p:nvPicPr>
        <p:blipFill>
          <a:blip r:embed="rId4"/>
          <a:stretch>
            <a:fillRect/>
          </a:stretch>
        </p:blipFill>
        <p:spPr>
          <a:xfrm>
            <a:off x="7115828" y="3715385"/>
            <a:ext cx="2655667" cy="2738656"/>
          </a:xfrm>
          <a:prstGeom prst="rect">
            <a:avLst/>
          </a:prstGeom>
        </p:spPr>
      </p:pic>
    </p:spTree>
    <p:extLst>
      <p:ext uri="{BB962C8B-B14F-4D97-AF65-F5344CB8AC3E}">
        <p14:creationId xmlns:p14="http://schemas.microsoft.com/office/powerpoint/2010/main" val="113589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t>Обзор (</a:t>
            </a:r>
            <a:r>
              <a:rPr lang="en-US" sz="4000" dirty="0"/>
              <a:t>SSES</a:t>
            </a:r>
            <a:r>
              <a:rPr lang="ru-RU" sz="4000" dirty="0"/>
              <a:t>)</a:t>
            </a:r>
            <a:r>
              <a:rPr lang="en-US" sz="1000" dirty="0"/>
              <a:t/>
            </a:r>
            <a:br>
              <a:rPr lang="en-US" sz="1000" dirty="0"/>
            </a:br>
            <a:r>
              <a:rPr lang="en-US" sz="1000" b="0" dirty="0"/>
              <a:t>Sandeep </a:t>
            </a:r>
            <a:r>
              <a:rPr lang="en-US" sz="1000" b="0" dirty="0" err="1"/>
              <a:t>D’souza</a:t>
            </a:r>
            <a:r>
              <a:rPr lang="en-US" sz="1000" b="0" dirty="0"/>
              <a:t>, </a:t>
            </a:r>
            <a:r>
              <a:rPr lang="en-US" sz="1000" b="0" dirty="0" err="1"/>
              <a:t>Anand</a:t>
            </a:r>
            <a:r>
              <a:rPr lang="en-US" sz="1000" b="0" dirty="0"/>
              <a:t> Bhat, </a:t>
            </a:r>
            <a:r>
              <a:rPr lang="en-US" sz="1000" b="0" dirty="0" err="1"/>
              <a:t>Ragunathan</a:t>
            </a:r>
            <a:r>
              <a:rPr lang="en-US" sz="1000" b="0" dirty="0"/>
              <a:t> (Raj) </a:t>
            </a:r>
            <a:r>
              <a:rPr lang="en-US" sz="1000" b="0" dirty="0" err="1"/>
              <a:t>Rajkumar</a:t>
            </a:r>
            <a:r>
              <a:rPr lang="en-US" sz="1000" b="0" dirty="0"/>
              <a:t>, </a:t>
            </a:r>
            <a:br>
              <a:rPr lang="en-US" sz="1000" b="0" dirty="0"/>
            </a:br>
            <a:r>
              <a:rPr lang="en-US" sz="1000" b="0" dirty="0"/>
              <a:t>“Sleep Scheduling for Energy-Savings in Multi-Core Processors”, </a:t>
            </a:r>
            <a:br>
              <a:rPr lang="en-US" sz="1000" b="0" dirty="0"/>
            </a:br>
            <a:r>
              <a:rPr lang="en-US" sz="1000" dirty="0"/>
              <a:t>2016 28th </a:t>
            </a:r>
            <a:r>
              <a:rPr lang="en-US" sz="1000" dirty="0" err="1"/>
              <a:t>Euromicro</a:t>
            </a:r>
            <a:r>
              <a:rPr lang="en-US" sz="1000" dirty="0"/>
              <a:t> Conference on Real-Time Systems</a:t>
            </a:r>
            <a:r>
              <a:rPr lang="en-US" sz="1000" b="0" dirty="0"/>
              <a:t/>
            </a:r>
            <a:br>
              <a:rPr lang="en-US" sz="1000" b="0" dirty="0"/>
            </a:br>
            <a:endParaRPr lang="ru-RU" sz="1000"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3033785087"/>
              </p:ext>
            </p:extLst>
          </p:nvPr>
        </p:nvGraphicFramePr>
        <p:xfrm>
          <a:off x="336550" y="1825625"/>
          <a:ext cx="11017251" cy="1889760"/>
        </p:xfrm>
        <a:graphic>
          <a:graphicData uri="http://schemas.openxmlformats.org/drawingml/2006/table">
            <a:tbl>
              <a:tblPr firstRow="1" bandRow="1">
                <a:tableStyleId>{5C22544A-7EE6-4342-B048-85BDC9FD1C3A}</a:tableStyleId>
              </a:tblPr>
              <a:tblGrid>
                <a:gridCol w="1573893">
                  <a:extLst>
                    <a:ext uri="{9D8B030D-6E8A-4147-A177-3AD203B41FA5}">
                      <a16:colId xmlns:a16="http://schemas.microsoft.com/office/drawing/2014/main" val="3415013094"/>
                    </a:ext>
                  </a:extLst>
                </a:gridCol>
                <a:gridCol w="1573893">
                  <a:extLst>
                    <a:ext uri="{9D8B030D-6E8A-4147-A177-3AD203B41FA5}">
                      <a16:colId xmlns:a16="http://schemas.microsoft.com/office/drawing/2014/main" val="2630253299"/>
                    </a:ext>
                  </a:extLst>
                </a:gridCol>
                <a:gridCol w="1573893">
                  <a:extLst>
                    <a:ext uri="{9D8B030D-6E8A-4147-A177-3AD203B41FA5}">
                      <a16:colId xmlns:a16="http://schemas.microsoft.com/office/drawing/2014/main" val="254646661"/>
                    </a:ext>
                  </a:extLst>
                </a:gridCol>
                <a:gridCol w="1573893">
                  <a:extLst>
                    <a:ext uri="{9D8B030D-6E8A-4147-A177-3AD203B41FA5}">
                      <a16:colId xmlns:a16="http://schemas.microsoft.com/office/drawing/2014/main" val="182237950"/>
                    </a:ext>
                  </a:extLst>
                </a:gridCol>
                <a:gridCol w="1573893">
                  <a:extLst>
                    <a:ext uri="{9D8B030D-6E8A-4147-A177-3AD203B41FA5}">
                      <a16:colId xmlns:a16="http://schemas.microsoft.com/office/drawing/2014/main" val="1968538129"/>
                    </a:ext>
                  </a:extLst>
                </a:gridCol>
                <a:gridCol w="1573893">
                  <a:extLst>
                    <a:ext uri="{9D8B030D-6E8A-4147-A177-3AD203B41FA5}">
                      <a16:colId xmlns:a16="http://schemas.microsoft.com/office/drawing/2014/main" val="1610110955"/>
                    </a:ext>
                  </a:extLst>
                </a:gridCol>
                <a:gridCol w="1573893">
                  <a:extLst>
                    <a:ext uri="{9D8B030D-6E8A-4147-A177-3AD203B41FA5}">
                      <a16:colId xmlns:a16="http://schemas.microsoft.com/office/drawing/2014/main" val="2788316941"/>
                    </a:ext>
                  </a:extLst>
                </a:gridCol>
              </a:tblGrid>
              <a:tr h="370840">
                <a:tc>
                  <a:txBody>
                    <a:bodyPr/>
                    <a:lstStyle/>
                    <a:p>
                      <a:pPr algn="ctr"/>
                      <a:r>
                        <a:rPr lang="ru-RU" sz="1600" dirty="0"/>
                        <a:t>Тип</a:t>
                      </a:r>
                      <a:r>
                        <a:rPr lang="ru-RU" sz="1600" baseline="0" dirty="0"/>
                        <a:t> системы</a:t>
                      </a:r>
                      <a:endParaRPr lang="ru-RU" sz="1600" dirty="0"/>
                    </a:p>
                  </a:txBody>
                  <a:tcPr/>
                </a:tc>
                <a:tc>
                  <a:txBody>
                    <a:bodyPr/>
                    <a:lstStyle/>
                    <a:p>
                      <a:pPr algn="ctr"/>
                      <a:r>
                        <a:rPr lang="ru-RU" sz="1600" dirty="0"/>
                        <a:t>Набор процессоров</a:t>
                      </a:r>
                    </a:p>
                  </a:txBody>
                  <a:tcPr/>
                </a:tc>
                <a:tc>
                  <a:txBody>
                    <a:bodyPr/>
                    <a:lstStyle/>
                    <a:p>
                      <a:pPr algn="ctr"/>
                      <a:r>
                        <a:rPr lang="ru-RU" sz="1600" dirty="0"/>
                        <a:t>Механизм </a:t>
                      </a:r>
                      <a:r>
                        <a:rPr lang="ru-RU" sz="1600" dirty="0" err="1"/>
                        <a:t>энергосбер</a:t>
                      </a:r>
                      <a:r>
                        <a:rPr lang="ru-RU" sz="1600" dirty="0"/>
                        <a:t>.</a:t>
                      </a:r>
                    </a:p>
                  </a:txBody>
                  <a:tcPr/>
                </a:tc>
                <a:tc>
                  <a:txBody>
                    <a:bodyPr/>
                    <a:lstStyle/>
                    <a:p>
                      <a:pPr algn="ctr"/>
                      <a:r>
                        <a:rPr lang="ru-RU" sz="1600" dirty="0"/>
                        <a:t>Расчет</a:t>
                      </a:r>
                      <a:r>
                        <a:rPr lang="ru-RU" sz="1600" baseline="0" dirty="0"/>
                        <a:t> времени </a:t>
                      </a:r>
                      <a:r>
                        <a:rPr lang="ru-RU" sz="1600" baseline="0" dirty="0" err="1"/>
                        <a:t>выпол</a:t>
                      </a:r>
                      <a:r>
                        <a:rPr lang="ru-RU" sz="1600" baseline="0" dirty="0"/>
                        <a:t> задач</a:t>
                      </a:r>
                      <a:endParaRPr lang="ru-RU" sz="1600" dirty="0"/>
                    </a:p>
                  </a:txBody>
                  <a:tcPr/>
                </a:tc>
                <a:tc>
                  <a:txBody>
                    <a:bodyPr/>
                    <a:lstStyle/>
                    <a:p>
                      <a:pPr algn="ctr"/>
                      <a:r>
                        <a:rPr lang="ru-RU" sz="1600" dirty="0"/>
                        <a:t>Расчет </a:t>
                      </a:r>
                      <a:r>
                        <a:rPr lang="ru-RU" sz="1600" dirty="0" err="1"/>
                        <a:t>энергопотр</a:t>
                      </a:r>
                      <a:r>
                        <a:rPr lang="ru-RU" sz="1600" dirty="0"/>
                        <a:t>.</a:t>
                      </a:r>
                    </a:p>
                  </a:txBody>
                  <a:tcPr/>
                </a:tc>
                <a:tc>
                  <a:txBody>
                    <a:bodyPr/>
                    <a:lstStyle/>
                    <a:p>
                      <a:pPr algn="ctr"/>
                      <a:r>
                        <a:rPr lang="ru-RU" sz="1600" dirty="0"/>
                        <a:t>Миграция</a:t>
                      </a:r>
                    </a:p>
                  </a:txBody>
                  <a:tcPr/>
                </a:tc>
                <a:tc>
                  <a:txBody>
                    <a:bodyPr/>
                    <a:lstStyle/>
                    <a:p>
                      <a:pPr algn="ctr"/>
                      <a:r>
                        <a:rPr lang="ru-RU" sz="1600" dirty="0"/>
                        <a:t>Опт. функция</a:t>
                      </a:r>
                    </a:p>
                  </a:txBody>
                  <a:tcPr/>
                </a:tc>
                <a:extLst>
                  <a:ext uri="{0D108BD9-81ED-4DB2-BD59-A6C34878D82A}">
                    <a16:rowId xmlns:a16="http://schemas.microsoft.com/office/drawing/2014/main" val="1547207103"/>
                  </a:ext>
                </a:extLst>
              </a:tr>
              <a:tr h="370840">
                <a:tc>
                  <a:txBody>
                    <a:bodyPr/>
                    <a:lstStyle/>
                    <a:p>
                      <a:pPr algn="ctr"/>
                      <a:r>
                        <a:rPr lang="ru-RU" sz="1600" dirty="0"/>
                        <a:t>Однопроцессорная система</a:t>
                      </a:r>
                    </a:p>
                  </a:txBody>
                  <a:tcPr/>
                </a:tc>
                <a:tc>
                  <a:txBody>
                    <a:bodyPr/>
                    <a:lstStyle/>
                    <a:p>
                      <a:pPr algn="ctr"/>
                      <a:r>
                        <a:rPr lang="ru-RU" sz="1600" dirty="0"/>
                        <a:t>Много однородных ядер</a:t>
                      </a:r>
                    </a:p>
                  </a:txBody>
                  <a:tcPr/>
                </a:tc>
                <a:tc>
                  <a:txBody>
                    <a:bodyPr/>
                    <a:lstStyle/>
                    <a:p>
                      <a:pPr algn="ctr"/>
                      <a:r>
                        <a:rPr lang="ru-RU" sz="1600" dirty="0" smtClean="0"/>
                        <a:t>Синхронный</a:t>
                      </a:r>
                      <a:r>
                        <a:rPr lang="ru-RU" sz="1600" baseline="0" dirty="0" smtClean="0"/>
                        <a:t> уход в </a:t>
                      </a:r>
                      <a:r>
                        <a:rPr lang="en-US" sz="1600" baseline="0" dirty="0" smtClean="0"/>
                        <a:t>“</a:t>
                      </a:r>
                      <a:r>
                        <a:rPr lang="ru-RU" sz="1600" baseline="0" dirty="0" smtClean="0"/>
                        <a:t>сон</a:t>
                      </a:r>
                      <a:r>
                        <a:rPr lang="en-US" sz="1600" baseline="0" dirty="0" smtClean="0"/>
                        <a:t>”</a:t>
                      </a:r>
                      <a:r>
                        <a:rPr lang="ru-RU" sz="1600" baseline="0" dirty="0" smtClean="0"/>
                        <a:t/>
                      </a:r>
                      <a:br>
                        <a:rPr lang="ru-RU" sz="1600" baseline="0" dirty="0" smtClean="0"/>
                      </a:br>
                      <a:r>
                        <a:rPr lang="ru-RU" sz="1600" baseline="0" dirty="0" smtClean="0"/>
                        <a:t>Независимый уход в </a:t>
                      </a:r>
                      <a:r>
                        <a:rPr lang="en-US" sz="1600" baseline="0" dirty="0" smtClean="0"/>
                        <a:t>“</a:t>
                      </a:r>
                      <a:r>
                        <a:rPr lang="ru-RU" sz="1600" baseline="0" dirty="0" smtClean="0"/>
                        <a:t>сон</a:t>
                      </a:r>
                      <a:r>
                        <a:rPr lang="en-US" sz="1600" baseline="0" dirty="0" smtClean="0"/>
                        <a:t>”</a:t>
                      </a:r>
                      <a:endParaRPr lang="ru-RU" sz="1600" dirty="0"/>
                    </a:p>
                  </a:txBody>
                  <a:tcPr/>
                </a:tc>
                <a:tc>
                  <a:txBody>
                    <a:bodyPr/>
                    <a:lstStyle/>
                    <a:p>
                      <a:pPr marL="0" indent="0" algn="ctr">
                        <a:buNone/>
                      </a:pPr>
                      <a:r>
                        <a:rPr lang="ru-RU" sz="1600" baseline="0" dirty="0"/>
                        <a:t>Ограничение на срок выполнения каждой задачи</a:t>
                      </a:r>
                    </a:p>
                  </a:txBody>
                  <a:tcPr/>
                </a:tc>
                <a:tc>
                  <a:txBody>
                    <a:bodyPr/>
                    <a:lstStyle/>
                    <a:p>
                      <a:pPr algn="ctr"/>
                      <a:r>
                        <a:rPr lang="en-US" sz="1600" dirty="0" smtClean="0"/>
                        <a:t>max. </a:t>
                      </a:r>
                      <a:r>
                        <a:rPr lang="ru-RU" sz="1600" dirty="0" smtClean="0"/>
                        <a:t>времени сна</a:t>
                      </a:r>
                      <a:endParaRPr lang="ru-RU" sz="1600" dirty="0"/>
                    </a:p>
                  </a:txBody>
                  <a:tcPr/>
                </a:tc>
                <a:tc>
                  <a:txBody>
                    <a:bodyPr/>
                    <a:lstStyle/>
                    <a:p>
                      <a:pPr algn="ctr"/>
                      <a:r>
                        <a:rPr lang="ru-RU" sz="1600" dirty="0"/>
                        <a:t>+</a:t>
                      </a:r>
                    </a:p>
                  </a:txBody>
                  <a:tcPr/>
                </a:tc>
                <a:tc>
                  <a:txBody>
                    <a:bodyPr/>
                    <a:lstStyle/>
                    <a:p>
                      <a:pPr algn="ctr"/>
                      <a:r>
                        <a:rPr lang="ru-RU" sz="1600" dirty="0" err="1"/>
                        <a:t>Энергопотр</a:t>
                      </a:r>
                      <a:r>
                        <a:rPr lang="ru-RU" sz="1600" dirty="0"/>
                        <a:t>. </a:t>
                      </a:r>
                      <a:r>
                        <a:rPr lang="en-US" sz="1600" dirty="0"/>
                        <a:t>/</a:t>
                      </a:r>
                      <a:r>
                        <a:rPr lang="en-US" sz="1600" baseline="0" dirty="0"/>
                        <a:t> </a:t>
                      </a:r>
                      <a:r>
                        <a:rPr lang="ru-RU" sz="1600" baseline="0" dirty="0"/>
                        <a:t>время </a:t>
                      </a:r>
                      <a:r>
                        <a:rPr lang="en-US" sz="1600" baseline="0" dirty="0"/>
                        <a:t>“</a:t>
                      </a:r>
                      <a:r>
                        <a:rPr lang="ru-RU" sz="1600" baseline="0" dirty="0"/>
                        <a:t>сна</a:t>
                      </a:r>
                      <a:r>
                        <a:rPr lang="en-US" sz="1600" baseline="0" dirty="0"/>
                        <a:t>”</a:t>
                      </a:r>
                      <a:endParaRPr lang="ru-RU" sz="1600" dirty="0"/>
                    </a:p>
                  </a:txBody>
                  <a:tcPr/>
                </a:tc>
                <a:extLst>
                  <a:ext uri="{0D108BD9-81ED-4DB2-BD59-A6C34878D82A}">
                    <a16:rowId xmlns:a16="http://schemas.microsoft.com/office/drawing/2014/main" val="4162510842"/>
                  </a:ext>
                </a:extLst>
              </a:tr>
            </a:tbl>
          </a:graphicData>
        </a:graphic>
      </p:graphicFrame>
      <p:sp>
        <p:nvSpPr>
          <p:cNvPr id="5" name="Номер слайда 4"/>
          <p:cNvSpPr>
            <a:spLocks noGrp="1"/>
          </p:cNvSpPr>
          <p:nvPr>
            <p:ph type="sldNum" sz="quarter" idx="12"/>
          </p:nvPr>
        </p:nvSpPr>
        <p:spPr/>
        <p:txBody>
          <a:bodyPr/>
          <a:lstStyle/>
          <a:p>
            <a:fld id="{4E25F5DE-0339-4589-9859-9B8A9FE1E66F}" type="slidenum">
              <a:rPr lang="ru-RU" smtClean="0"/>
              <a:pPr/>
              <a:t>26</a:t>
            </a:fld>
            <a:endParaRPr lang="ru-RU" dirty="0"/>
          </a:p>
        </p:txBody>
      </p:sp>
      <p:sp>
        <p:nvSpPr>
          <p:cNvPr id="3" name="TextBox 2"/>
          <p:cNvSpPr txBox="1"/>
          <p:nvPr/>
        </p:nvSpPr>
        <p:spPr>
          <a:xfrm>
            <a:off x="336550" y="3992000"/>
            <a:ext cx="5809988" cy="1477328"/>
          </a:xfrm>
          <a:prstGeom prst="rect">
            <a:avLst/>
          </a:prstGeom>
          <a:noFill/>
        </p:spPr>
        <p:txBody>
          <a:bodyPr wrap="none" rtlCol="0">
            <a:spAutoFit/>
          </a:bodyPr>
          <a:lstStyle/>
          <a:p>
            <a:r>
              <a:rPr lang="en-US" dirty="0">
                <a:solidFill>
                  <a:schemeClr val="bg1"/>
                </a:solidFill>
              </a:rPr>
              <a:t>ES-RMS, ES-RMS+, WFD</a:t>
            </a:r>
            <a:r>
              <a:rPr lang="ru-RU" dirty="0">
                <a:solidFill>
                  <a:schemeClr val="bg1"/>
                </a:solidFill>
              </a:rPr>
              <a:t> алгоритмы</a:t>
            </a:r>
            <a:r>
              <a:rPr lang="en-US" dirty="0">
                <a:solidFill>
                  <a:schemeClr val="bg1"/>
                </a:solidFill>
              </a:rPr>
              <a:t>:</a:t>
            </a:r>
          </a:p>
          <a:p>
            <a:endParaRPr lang="ru-RU" dirty="0">
              <a:solidFill>
                <a:schemeClr val="bg1"/>
              </a:solidFill>
            </a:endParaRPr>
          </a:p>
          <a:p>
            <a:pPr marL="342900" indent="-342900">
              <a:buAutoNum type="arabicParenR"/>
            </a:pPr>
            <a:r>
              <a:rPr lang="en-US" dirty="0" err="1">
                <a:solidFill>
                  <a:schemeClr val="bg1"/>
                </a:solidFill>
              </a:rPr>
              <a:t>SyncSleep</a:t>
            </a:r>
            <a:r>
              <a:rPr lang="en-US" dirty="0">
                <a:solidFill>
                  <a:schemeClr val="bg1"/>
                </a:solidFill>
              </a:rPr>
              <a:t> -&gt;</a:t>
            </a:r>
            <a:r>
              <a:rPr lang="ru-RU" dirty="0">
                <a:solidFill>
                  <a:schemeClr val="bg1"/>
                </a:solidFill>
              </a:rPr>
              <a:t> бинарный поиск</a:t>
            </a:r>
            <a:r>
              <a:rPr lang="en-US" dirty="0">
                <a:solidFill>
                  <a:schemeClr val="bg1"/>
                </a:solidFill>
              </a:rPr>
              <a:t>, ES-RMS, WFD = heuristic</a:t>
            </a:r>
          </a:p>
          <a:p>
            <a:endParaRPr lang="en-US" dirty="0">
              <a:solidFill>
                <a:schemeClr val="bg1"/>
              </a:solidFill>
            </a:endParaRPr>
          </a:p>
          <a:p>
            <a:pPr marL="342900" indent="-342900">
              <a:buAutoNum type="arabicParenR"/>
            </a:pPr>
            <a:r>
              <a:rPr lang="en-US" dirty="0" err="1">
                <a:solidFill>
                  <a:schemeClr val="bg1"/>
                </a:solidFill>
              </a:rPr>
              <a:t>IndSleep</a:t>
            </a:r>
            <a:r>
              <a:rPr lang="en-US" dirty="0">
                <a:solidFill>
                  <a:schemeClr val="bg1"/>
                </a:solidFill>
              </a:rPr>
              <a:t> -&gt; ES-RHS+</a:t>
            </a:r>
            <a:endParaRPr lang="ru-RU" dirty="0">
              <a:solidFill>
                <a:schemeClr val="bg1"/>
              </a:solidFill>
            </a:endParaRPr>
          </a:p>
        </p:txBody>
      </p:sp>
    </p:spTree>
    <p:extLst>
      <p:ext uri="{BB962C8B-B14F-4D97-AF65-F5344CB8AC3E}">
        <p14:creationId xmlns:p14="http://schemas.microsoft.com/office/powerpoint/2010/main" val="3928967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a:t>Обзор (</a:t>
            </a:r>
            <a:r>
              <a:rPr lang="en-US" sz="4000" dirty="0"/>
              <a:t>EESP</a:t>
            </a:r>
            <a:r>
              <a:rPr lang="ru-RU" sz="4000" dirty="0"/>
              <a:t>)</a:t>
            </a:r>
            <a:r>
              <a:rPr lang="en-US" sz="1000" dirty="0"/>
              <a:t/>
            </a:r>
            <a:br>
              <a:rPr lang="en-US" sz="1000" dirty="0"/>
            </a:br>
            <a:r>
              <a:rPr lang="en-US" sz="1000" b="0" dirty="0"/>
              <a:t>Jian-Jia Chen and </a:t>
            </a:r>
            <a:r>
              <a:rPr lang="en-US" sz="1000" b="0" dirty="0" err="1"/>
              <a:t>Tei</a:t>
            </a:r>
            <a:r>
              <a:rPr lang="en-US" sz="1000" b="0" dirty="0"/>
              <a:t>-Wei Kuo, </a:t>
            </a:r>
            <a:br>
              <a:rPr lang="en-US" sz="1000" b="0" dirty="0"/>
            </a:br>
            <a:r>
              <a:rPr lang="en-US" sz="1000" b="0" dirty="0"/>
              <a:t>“Energy-Efficient Scheduling of Periodic Real-Time Tasks over Homogeneous Multiprocessors</a:t>
            </a:r>
            <a:r>
              <a:rPr lang="en-US" sz="1000" b="0" dirty="0" smtClean="0"/>
              <a:t>”</a:t>
            </a:r>
            <a:r>
              <a:rPr lang="en-US" sz="1000" b="0" dirty="0"/>
              <a:t/>
            </a:r>
            <a:br>
              <a:rPr lang="en-US" sz="1000" b="0" dirty="0"/>
            </a:br>
            <a:r>
              <a:rPr lang="en-US" sz="1000" b="0" dirty="0"/>
              <a:t/>
            </a:r>
            <a:br>
              <a:rPr lang="en-US" sz="1000" b="0" dirty="0"/>
            </a:br>
            <a:endParaRPr lang="ru-RU" sz="1000" dirty="0"/>
          </a:p>
        </p:txBody>
      </p:sp>
      <p:graphicFrame>
        <p:nvGraphicFramePr>
          <p:cNvPr id="6" name="Объект 5"/>
          <p:cNvGraphicFramePr>
            <a:graphicFrameLocks noGrp="1"/>
          </p:cNvGraphicFramePr>
          <p:nvPr>
            <p:ph idx="1"/>
            <p:extLst/>
          </p:nvPr>
        </p:nvGraphicFramePr>
        <p:xfrm>
          <a:off x="336550" y="1825625"/>
          <a:ext cx="11017251" cy="1732222"/>
        </p:xfrm>
        <a:graphic>
          <a:graphicData uri="http://schemas.openxmlformats.org/drawingml/2006/table">
            <a:tbl>
              <a:tblPr firstRow="1" bandRow="1">
                <a:tableStyleId>{5C22544A-7EE6-4342-B048-85BDC9FD1C3A}</a:tableStyleId>
              </a:tblPr>
              <a:tblGrid>
                <a:gridCol w="1573893">
                  <a:extLst>
                    <a:ext uri="{9D8B030D-6E8A-4147-A177-3AD203B41FA5}">
                      <a16:colId xmlns:a16="http://schemas.microsoft.com/office/drawing/2014/main" val="3415013094"/>
                    </a:ext>
                  </a:extLst>
                </a:gridCol>
                <a:gridCol w="1573893">
                  <a:extLst>
                    <a:ext uri="{9D8B030D-6E8A-4147-A177-3AD203B41FA5}">
                      <a16:colId xmlns:a16="http://schemas.microsoft.com/office/drawing/2014/main" val="2630253299"/>
                    </a:ext>
                  </a:extLst>
                </a:gridCol>
                <a:gridCol w="1573893">
                  <a:extLst>
                    <a:ext uri="{9D8B030D-6E8A-4147-A177-3AD203B41FA5}">
                      <a16:colId xmlns:a16="http://schemas.microsoft.com/office/drawing/2014/main" val="254646661"/>
                    </a:ext>
                  </a:extLst>
                </a:gridCol>
                <a:gridCol w="1573893">
                  <a:extLst>
                    <a:ext uri="{9D8B030D-6E8A-4147-A177-3AD203B41FA5}">
                      <a16:colId xmlns:a16="http://schemas.microsoft.com/office/drawing/2014/main" val="182237950"/>
                    </a:ext>
                  </a:extLst>
                </a:gridCol>
                <a:gridCol w="1573893">
                  <a:extLst>
                    <a:ext uri="{9D8B030D-6E8A-4147-A177-3AD203B41FA5}">
                      <a16:colId xmlns:a16="http://schemas.microsoft.com/office/drawing/2014/main" val="1968538129"/>
                    </a:ext>
                  </a:extLst>
                </a:gridCol>
                <a:gridCol w="1573893">
                  <a:extLst>
                    <a:ext uri="{9D8B030D-6E8A-4147-A177-3AD203B41FA5}">
                      <a16:colId xmlns:a16="http://schemas.microsoft.com/office/drawing/2014/main" val="1610110955"/>
                    </a:ext>
                  </a:extLst>
                </a:gridCol>
                <a:gridCol w="1573893">
                  <a:extLst>
                    <a:ext uri="{9D8B030D-6E8A-4147-A177-3AD203B41FA5}">
                      <a16:colId xmlns:a16="http://schemas.microsoft.com/office/drawing/2014/main" val="2788316941"/>
                    </a:ext>
                  </a:extLst>
                </a:gridCol>
              </a:tblGrid>
              <a:tr h="909262">
                <a:tc>
                  <a:txBody>
                    <a:bodyPr/>
                    <a:lstStyle/>
                    <a:p>
                      <a:pPr algn="ctr"/>
                      <a:r>
                        <a:rPr lang="ru-RU" sz="1600" dirty="0"/>
                        <a:t>Тип</a:t>
                      </a:r>
                      <a:r>
                        <a:rPr lang="ru-RU" sz="1600" baseline="0" dirty="0"/>
                        <a:t> системы</a:t>
                      </a:r>
                      <a:endParaRPr lang="ru-RU" sz="1600" dirty="0"/>
                    </a:p>
                  </a:txBody>
                  <a:tcPr/>
                </a:tc>
                <a:tc>
                  <a:txBody>
                    <a:bodyPr/>
                    <a:lstStyle/>
                    <a:p>
                      <a:pPr algn="ctr"/>
                      <a:r>
                        <a:rPr lang="ru-RU" sz="1600" dirty="0"/>
                        <a:t>Набор процессоров</a:t>
                      </a:r>
                    </a:p>
                  </a:txBody>
                  <a:tcPr/>
                </a:tc>
                <a:tc>
                  <a:txBody>
                    <a:bodyPr/>
                    <a:lstStyle/>
                    <a:p>
                      <a:pPr algn="ctr"/>
                      <a:r>
                        <a:rPr lang="ru-RU" sz="1600" dirty="0"/>
                        <a:t>Механизм </a:t>
                      </a:r>
                      <a:r>
                        <a:rPr lang="ru-RU" sz="1600" dirty="0" err="1"/>
                        <a:t>энергосбер</a:t>
                      </a:r>
                      <a:r>
                        <a:rPr lang="ru-RU" sz="1600" dirty="0"/>
                        <a:t>.</a:t>
                      </a:r>
                    </a:p>
                  </a:txBody>
                  <a:tcPr/>
                </a:tc>
                <a:tc>
                  <a:txBody>
                    <a:bodyPr/>
                    <a:lstStyle/>
                    <a:p>
                      <a:pPr algn="ctr"/>
                      <a:r>
                        <a:rPr lang="ru-RU" sz="1600" dirty="0"/>
                        <a:t>Расчет</a:t>
                      </a:r>
                      <a:r>
                        <a:rPr lang="ru-RU" sz="1600" baseline="0" dirty="0"/>
                        <a:t> времени </a:t>
                      </a:r>
                      <a:r>
                        <a:rPr lang="ru-RU" sz="1600" baseline="0" dirty="0" err="1"/>
                        <a:t>выпол</a:t>
                      </a:r>
                      <a:r>
                        <a:rPr lang="ru-RU" sz="1600" baseline="0" dirty="0"/>
                        <a:t> задачи</a:t>
                      </a:r>
                      <a:endParaRPr lang="ru-RU" sz="1600" dirty="0"/>
                    </a:p>
                  </a:txBody>
                  <a:tcPr/>
                </a:tc>
                <a:tc>
                  <a:txBody>
                    <a:bodyPr/>
                    <a:lstStyle/>
                    <a:p>
                      <a:pPr algn="ctr"/>
                      <a:r>
                        <a:rPr lang="ru-RU" sz="1600" dirty="0"/>
                        <a:t>Расчет </a:t>
                      </a:r>
                      <a:r>
                        <a:rPr lang="ru-RU" sz="1600" dirty="0" err="1"/>
                        <a:t>энергопотр</a:t>
                      </a:r>
                      <a:r>
                        <a:rPr lang="ru-RU" sz="1600" dirty="0"/>
                        <a:t>.</a:t>
                      </a:r>
                    </a:p>
                  </a:txBody>
                  <a:tcPr/>
                </a:tc>
                <a:tc>
                  <a:txBody>
                    <a:bodyPr/>
                    <a:lstStyle/>
                    <a:p>
                      <a:pPr algn="ctr"/>
                      <a:r>
                        <a:rPr lang="ru-RU" sz="1600" dirty="0"/>
                        <a:t>Миграция</a:t>
                      </a:r>
                    </a:p>
                  </a:txBody>
                  <a:tcPr/>
                </a:tc>
                <a:tc>
                  <a:txBody>
                    <a:bodyPr/>
                    <a:lstStyle/>
                    <a:p>
                      <a:pPr algn="ctr"/>
                      <a:r>
                        <a:rPr lang="ru-RU" sz="1600" dirty="0"/>
                        <a:t>Опт. функция</a:t>
                      </a:r>
                    </a:p>
                  </a:txBody>
                  <a:tcPr/>
                </a:tc>
                <a:extLst>
                  <a:ext uri="{0D108BD9-81ED-4DB2-BD59-A6C34878D82A}">
                    <a16:rowId xmlns:a16="http://schemas.microsoft.com/office/drawing/2014/main" val="1547207103"/>
                  </a:ext>
                </a:extLst>
              </a:tr>
              <a:tr h="370840">
                <a:tc>
                  <a:txBody>
                    <a:bodyPr/>
                    <a:lstStyle/>
                    <a:p>
                      <a:pPr algn="ctr"/>
                      <a:r>
                        <a:rPr lang="ru-RU" sz="1600" dirty="0"/>
                        <a:t>Система</a:t>
                      </a:r>
                      <a:r>
                        <a:rPr lang="ru-RU" sz="1600" baseline="0" dirty="0"/>
                        <a:t> реального времени</a:t>
                      </a:r>
                      <a:endParaRPr lang="ru-RU" sz="1600" dirty="0"/>
                    </a:p>
                  </a:txBody>
                  <a:tcPr/>
                </a:tc>
                <a:tc>
                  <a:txBody>
                    <a:bodyPr/>
                    <a:lstStyle/>
                    <a:p>
                      <a:pPr algn="ctr"/>
                      <a:r>
                        <a:rPr lang="ru-RU" sz="1600" dirty="0"/>
                        <a:t>Много однородных</a:t>
                      </a:r>
                    </a:p>
                  </a:txBody>
                  <a:tcPr/>
                </a:tc>
                <a:tc>
                  <a:txBody>
                    <a:bodyPr/>
                    <a:lstStyle/>
                    <a:p>
                      <a:pPr algn="ctr"/>
                      <a:r>
                        <a:rPr lang="en-US" sz="1600" dirty="0"/>
                        <a:t>DVS</a:t>
                      </a:r>
                      <a:endParaRPr lang="ru-RU" sz="1600" dirty="0"/>
                    </a:p>
                  </a:txBody>
                  <a:tcPr/>
                </a:tc>
                <a:tc>
                  <a:txBody>
                    <a:bodyPr/>
                    <a:lstStyle/>
                    <a:p>
                      <a:pPr marL="0" indent="0" algn="ctr">
                        <a:buNone/>
                      </a:pPr>
                      <a:r>
                        <a:rPr lang="ru-RU" sz="1600" dirty="0"/>
                        <a:t>Время ограничено</a:t>
                      </a:r>
                      <a:r>
                        <a:rPr lang="ru-RU" sz="1600" baseline="0" dirty="0"/>
                        <a:t> сверху</a:t>
                      </a:r>
                    </a:p>
                  </a:txBody>
                  <a:tcPr/>
                </a:tc>
                <a:tc>
                  <a:txBody>
                    <a:bodyPr/>
                    <a:lstStyle/>
                    <a:p>
                      <a:pPr algn="ctr"/>
                      <a:r>
                        <a:rPr lang="ru-RU" sz="1600" dirty="0"/>
                        <a:t>Стат.</a:t>
                      </a:r>
                      <a:r>
                        <a:rPr lang="ru-RU" sz="1600" baseline="0" dirty="0"/>
                        <a:t> </a:t>
                      </a:r>
                      <a:r>
                        <a:rPr lang="ru-RU" sz="1600" dirty="0"/>
                        <a:t>+ дин.</a:t>
                      </a:r>
                    </a:p>
                  </a:txBody>
                  <a:tcPr/>
                </a:tc>
                <a:tc>
                  <a:txBody>
                    <a:bodyPr/>
                    <a:lstStyle/>
                    <a:p>
                      <a:pPr algn="ctr"/>
                      <a:r>
                        <a:rPr lang="en-US" sz="1600" dirty="0"/>
                        <a:t>-</a:t>
                      </a:r>
                      <a:endParaRPr lang="ru-RU" sz="1600" dirty="0"/>
                    </a:p>
                  </a:txBody>
                  <a:tcPr/>
                </a:tc>
                <a:tc>
                  <a:txBody>
                    <a:bodyPr/>
                    <a:lstStyle/>
                    <a:p>
                      <a:pPr algn="ctr"/>
                      <a:r>
                        <a:rPr lang="ru-RU" sz="1600" dirty="0" err="1"/>
                        <a:t>Энергопотр</a:t>
                      </a:r>
                      <a:r>
                        <a:rPr lang="ru-RU" sz="1600" dirty="0"/>
                        <a:t>.</a:t>
                      </a:r>
                    </a:p>
                  </a:txBody>
                  <a:tcPr/>
                </a:tc>
                <a:extLst>
                  <a:ext uri="{0D108BD9-81ED-4DB2-BD59-A6C34878D82A}">
                    <a16:rowId xmlns:a16="http://schemas.microsoft.com/office/drawing/2014/main" val="4162510842"/>
                  </a:ext>
                </a:extLst>
              </a:tr>
            </a:tbl>
          </a:graphicData>
        </a:graphic>
      </p:graphicFrame>
      <p:sp>
        <p:nvSpPr>
          <p:cNvPr id="5" name="Номер слайда 4"/>
          <p:cNvSpPr>
            <a:spLocks noGrp="1"/>
          </p:cNvSpPr>
          <p:nvPr>
            <p:ph type="sldNum" sz="quarter" idx="12"/>
          </p:nvPr>
        </p:nvSpPr>
        <p:spPr/>
        <p:txBody>
          <a:bodyPr/>
          <a:lstStyle/>
          <a:p>
            <a:fld id="{4E25F5DE-0339-4589-9859-9B8A9FE1E66F}" type="slidenum">
              <a:rPr lang="ru-RU" smtClean="0"/>
              <a:pPr/>
              <a:t>27</a:t>
            </a:fld>
            <a:endParaRPr lang="ru-RU" dirty="0"/>
          </a:p>
        </p:txBody>
      </p:sp>
      <p:sp>
        <p:nvSpPr>
          <p:cNvPr id="7" name="TextBox 6"/>
          <p:cNvSpPr txBox="1"/>
          <p:nvPr/>
        </p:nvSpPr>
        <p:spPr>
          <a:xfrm>
            <a:off x="1470339" y="1023238"/>
            <a:ext cx="7381701" cy="369332"/>
          </a:xfrm>
          <a:prstGeom prst="rect">
            <a:avLst/>
          </a:prstGeom>
          <a:noFill/>
        </p:spPr>
        <p:txBody>
          <a:bodyPr wrap="none" rtlCol="0">
            <a:spAutoFit/>
          </a:bodyPr>
          <a:lstStyle/>
          <a:p>
            <a:r>
              <a:rPr lang="ru-RU" dirty="0">
                <a:solidFill>
                  <a:schemeClr val="bg1"/>
                </a:solidFill>
              </a:rPr>
              <a:t>Алгоритм</a:t>
            </a:r>
            <a:r>
              <a:rPr lang="en-US" dirty="0">
                <a:solidFill>
                  <a:schemeClr val="bg1"/>
                </a:solidFill>
              </a:rPr>
              <a:t>: Relaxation Phase (</a:t>
            </a:r>
            <a:r>
              <a:rPr lang="en-US" dirty="0" err="1">
                <a:solidFill>
                  <a:schemeClr val="bg1"/>
                </a:solidFill>
              </a:rPr>
              <a:t>Karush</a:t>
            </a:r>
            <a:r>
              <a:rPr lang="en-US" dirty="0">
                <a:solidFill>
                  <a:schemeClr val="bg1"/>
                </a:solidFill>
              </a:rPr>
              <a:t>-Kuhn-Tucker) + Rounding Phase (LEUF), </a:t>
            </a:r>
            <a:endParaRPr lang="ru-RU" dirty="0">
              <a:solidFill>
                <a:schemeClr val="bg1"/>
              </a:solidFill>
            </a:endParaRPr>
          </a:p>
        </p:txBody>
      </p:sp>
      <mc:AlternateContent xmlns:mc="http://schemas.openxmlformats.org/markup-compatibility/2006" xmlns:a14="http://schemas.microsoft.com/office/drawing/2010/main">
        <mc:Choice Requires="a14">
          <p:sp>
            <p:nvSpPr>
              <p:cNvPr id="13" name="TextBox 12"/>
              <p:cNvSpPr txBox="1"/>
              <p:nvPr/>
            </p:nvSpPr>
            <p:spPr>
              <a:xfrm>
                <a:off x="467162" y="3659197"/>
                <a:ext cx="5984908" cy="3144322"/>
              </a:xfrm>
              <a:prstGeom prst="rect">
                <a:avLst/>
              </a:prstGeom>
              <a:noFill/>
            </p:spPr>
            <p:txBody>
              <a:bodyPr wrap="none" rtlCol="0">
                <a:spAutoFit/>
              </a:bodyPr>
              <a:lstStyle/>
              <a:p>
                <a14:m>
                  <m:oMath xmlns:m="http://schemas.openxmlformats.org/officeDocument/2006/math">
                    <m:r>
                      <a:rPr lang="en-US" b="0" i="1" smtClean="0">
                        <a:solidFill>
                          <a:schemeClr val="bg1"/>
                        </a:solidFill>
                        <a:latin typeface="Cambria Math"/>
                      </a:rPr>
                      <m:t>𝑃</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𝑠</m:t>
                        </m:r>
                      </m:e>
                    </m:d>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𝐶</m:t>
                        </m:r>
                      </m:e>
                      <m:sub>
                        <m:r>
                          <a:rPr lang="en-US" b="0" i="1" smtClean="0">
                            <a:solidFill>
                              <a:schemeClr val="bg1"/>
                            </a:solidFill>
                            <a:latin typeface="Cambria Math"/>
                          </a:rPr>
                          <m:t>𝑒𝑓</m:t>
                        </m:r>
                      </m:sub>
                    </m:sSub>
                    <m:r>
                      <a:rPr lang="en-US" b="0" i="1" smtClean="0">
                        <a:solidFill>
                          <a:schemeClr val="bg1"/>
                        </a:solidFill>
                        <a:latin typeface="Cambria Math"/>
                      </a:rPr>
                      <m:t>∗</m:t>
                    </m:r>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𝑉</m:t>
                        </m:r>
                      </m:e>
                      <m:sub>
                        <m:r>
                          <a:rPr lang="en-US" b="0" i="1" smtClean="0">
                            <a:solidFill>
                              <a:schemeClr val="bg1"/>
                            </a:solidFill>
                            <a:latin typeface="Cambria Math"/>
                          </a:rPr>
                          <m:t>𝑑𝑑</m:t>
                        </m:r>
                      </m:sub>
                      <m:sup>
                        <m:r>
                          <a:rPr lang="en-US" b="0" i="1" smtClean="0">
                            <a:solidFill>
                              <a:schemeClr val="bg1"/>
                            </a:solidFill>
                            <a:latin typeface="Cambria Math"/>
                          </a:rPr>
                          <m:t>2</m:t>
                        </m:r>
                      </m:sup>
                    </m:sSubSup>
                    <m:r>
                      <a:rPr lang="en-US" b="0" i="1" smtClean="0">
                        <a:solidFill>
                          <a:schemeClr val="bg1"/>
                        </a:solidFill>
                        <a:latin typeface="Cambria Math"/>
                      </a:rPr>
                      <m:t>𝑠</m:t>
                    </m:r>
                  </m:oMath>
                </a14:m>
                <a:r>
                  <a:rPr lang="ru-RU" dirty="0">
                    <a:solidFill>
                      <a:schemeClr val="bg1"/>
                    </a:solidFill>
                  </a:rPr>
                  <a:t>, где</a:t>
                </a:r>
                <a:r>
                  <a:rPr lang="en-US" dirty="0">
                    <a:solidFill>
                      <a:schemeClr val="bg1"/>
                    </a:solidFill>
                  </a:rPr>
                  <a:t> </a:t>
                </a:r>
                <a14:m>
                  <m:oMath xmlns:m="http://schemas.openxmlformats.org/officeDocument/2006/math">
                    <m:r>
                      <a:rPr lang="en-US" b="0" i="1" smtClean="0">
                        <a:solidFill>
                          <a:schemeClr val="bg1"/>
                        </a:solidFill>
                        <a:latin typeface="Cambria Math"/>
                      </a:rPr>
                      <m:t>𝑠</m:t>
                    </m:r>
                    <m:r>
                      <a:rPr lang="en-US" b="0" i="1" smtClean="0">
                        <a:solidFill>
                          <a:schemeClr val="bg1"/>
                        </a:solidFill>
                        <a:latin typeface="Cambria Math"/>
                      </a:rPr>
                      <m:t>=</m:t>
                    </m:r>
                    <m:r>
                      <a:rPr lang="en-US" b="0" i="1" smtClean="0">
                        <a:solidFill>
                          <a:schemeClr val="bg1"/>
                        </a:solidFill>
                        <a:latin typeface="Cambria Math"/>
                      </a:rPr>
                      <m:t>𝑘</m:t>
                    </m:r>
                    <m:r>
                      <a:rPr lang="en-US" b="0" i="1" smtClean="0">
                        <a:solidFill>
                          <a:schemeClr val="bg1"/>
                        </a:solidFill>
                        <a:latin typeface="Cambria Math"/>
                      </a:rPr>
                      <m:t>∗</m:t>
                    </m:r>
                    <m:d>
                      <m:dPr>
                        <m:ctrlPr>
                          <a:rPr lang="en-US" b="0" i="1" smtClean="0">
                            <a:solidFill>
                              <a:schemeClr val="bg1"/>
                            </a:solidFill>
                            <a:latin typeface="Cambria Math" panose="02040503050406030204" pitchFamily="18" charset="0"/>
                          </a:rPr>
                        </m:ctrlPr>
                      </m:dPr>
                      <m:e>
                        <m:f>
                          <m:fPr>
                            <m:ctrlPr>
                              <a:rPr lang="en-US" b="0" i="1" smtClean="0">
                                <a:solidFill>
                                  <a:schemeClr val="bg1"/>
                                </a:solidFill>
                                <a:latin typeface="Cambria Math" panose="02040503050406030204" pitchFamily="18" charset="0"/>
                              </a:rPr>
                            </m:ctrlPr>
                          </m:fPr>
                          <m:num>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𝑉</m:t>
                                        </m:r>
                                      </m:e>
                                      <m:sub>
                                        <m:r>
                                          <a:rPr lang="en-US" b="0" i="1" smtClean="0">
                                            <a:solidFill>
                                              <a:schemeClr val="bg1"/>
                                            </a:solidFill>
                                            <a:latin typeface="Cambria Math"/>
                                          </a:rPr>
                                          <m:t>𝑑𝑑</m:t>
                                        </m:r>
                                      </m:sub>
                                    </m:sSub>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𝑉</m:t>
                                        </m:r>
                                      </m:e>
                                      <m:sub>
                                        <m:r>
                                          <a:rPr lang="en-US" b="0" i="1" smtClean="0">
                                            <a:solidFill>
                                              <a:schemeClr val="bg1"/>
                                            </a:solidFill>
                                            <a:latin typeface="Cambria Math"/>
                                          </a:rPr>
                                          <m:t>𝑡</m:t>
                                        </m:r>
                                      </m:sub>
                                    </m:sSub>
                                  </m:e>
                                </m:d>
                              </m:e>
                              <m:sup>
                                <m:r>
                                  <a:rPr lang="en-US" b="0" i="1" smtClean="0">
                                    <a:solidFill>
                                      <a:schemeClr val="bg1"/>
                                    </a:solidFill>
                                    <a:latin typeface="Cambria Math"/>
                                  </a:rPr>
                                  <m:t>2</m:t>
                                </m:r>
                              </m:sup>
                            </m:sSup>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𝑉</m:t>
                                </m:r>
                              </m:e>
                              <m:sub>
                                <m:r>
                                  <a:rPr lang="en-US" b="0" i="1" smtClean="0">
                                    <a:solidFill>
                                      <a:schemeClr val="bg1"/>
                                    </a:solidFill>
                                    <a:latin typeface="Cambria Math"/>
                                  </a:rPr>
                                  <m:t>𝑑𝑑</m:t>
                                </m:r>
                              </m:sub>
                            </m:sSub>
                          </m:den>
                        </m:f>
                      </m:e>
                    </m:d>
                    <m:r>
                      <a:rPr lang="en-US" b="0" i="1" smtClean="0">
                        <a:solidFill>
                          <a:schemeClr val="bg1"/>
                        </a:solidFill>
                        <a:latin typeface="Cambria Math"/>
                      </a:rPr>
                      <m:t>,</m:t>
                    </m:r>
                    <m:r>
                      <a:rPr lang="en-US" b="0" i="1" smtClean="0">
                        <a:solidFill>
                          <a:schemeClr val="bg1"/>
                        </a:solidFill>
                        <a:latin typeface="Cambria Math"/>
                      </a:rPr>
                      <m:t>𝑘</m:t>
                    </m:r>
                    <m:r>
                      <a:rPr lang="en-US" b="0" i="1" smtClean="0">
                        <a:solidFill>
                          <a:schemeClr val="bg1"/>
                        </a:solidFill>
                        <a:latin typeface="Cambria Math"/>
                      </a:rPr>
                      <m:t>−</m:t>
                    </m:r>
                    <m:r>
                      <a:rPr lang="en-US" b="0" i="1" smtClean="0">
                        <a:solidFill>
                          <a:schemeClr val="bg1"/>
                        </a:solidFill>
                        <a:latin typeface="Cambria Math"/>
                      </a:rPr>
                      <m:t>𝑐𝑜𝑛𝑠𝑡</m:t>
                    </m:r>
                  </m:oMath>
                </a14:m>
                <a:endParaRPr lang="en-US" dirty="0">
                  <a:solidFill>
                    <a:schemeClr val="bg1"/>
                  </a:solidFill>
                </a:endParaRPr>
              </a:p>
              <a:p>
                <a:r>
                  <a:rPr lang="en-US" dirty="0">
                    <a:solidFill>
                      <a:schemeClr val="bg1"/>
                    </a:solidFill>
                  </a:rPr>
                  <a:t>Minimize:  </a:t>
                </a:r>
                <a14:m>
                  <m:oMath xmlns:m="http://schemas.openxmlformats.org/officeDocument/2006/math">
                    <m:nary>
                      <m:naryPr>
                        <m:chr m:val="∑"/>
                        <m:supHide m:val="on"/>
                        <m:ctrlPr>
                          <a:rPr lang="en-US" b="0" i="1" smtClean="0">
                            <a:solidFill>
                              <a:schemeClr val="bg1"/>
                            </a:solidFill>
                            <a:latin typeface="Cambria Math" panose="02040503050406030204" pitchFamily="18" charset="0"/>
                          </a:rPr>
                        </m:ctrlPr>
                      </m:naryPr>
                      <m: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𝜏</m:t>
                            </m:r>
                          </m:e>
                          <m:sub>
                            <m:r>
                              <a:rPr lang="en-US" b="0" i="1" smtClean="0">
                                <a:solidFill>
                                  <a:schemeClr val="bg1"/>
                                </a:solidFill>
                                <a:latin typeface="Cambria Math"/>
                              </a:rPr>
                              <m:t>𝑖</m:t>
                            </m:r>
                          </m:sub>
                        </m:sSub>
                        <m:r>
                          <a:rPr lang="en-US" b="0" i="1" smtClean="0">
                            <a:solidFill>
                              <a:schemeClr val="bg1"/>
                            </a:solidFill>
                            <a:latin typeface="Cambria Math"/>
                          </a:rPr>
                          <m:t>∈</m:t>
                        </m:r>
                        <m:r>
                          <a:rPr lang="en-US" b="1" i="0" smtClean="0">
                            <a:solidFill>
                              <a:schemeClr val="bg1"/>
                            </a:solidFill>
                            <a:latin typeface="Cambria Math"/>
                          </a:rPr>
                          <m:t>𝚻</m:t>
                        </m:r>
                      </m:sub>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𝑖</m:t>
                            </m:r>
                          </m:sub>
                        </m:sSub>
                        <m:r>
                          <a:rPr lang="en-US" b="0" i="1" smtClean="0">
                            <a:solidFill>
                              <a:schemeClr val="bg1"/>
                            </a:solidFill>
                            <a:latin typeface="Cambria Math"/>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𝑡</m:t>
                            </m:r>
                          </m:e>
                          <m:sub>
                            <m:r>
                              <a:rPr lang="en-US" b="0" i="1" smtClean="0">
                                <a:solidFill>
                                  <a:schemeClr val="bg1"/>
                                </a:solidFill>
                                <a:latin typeface="Cambria Math"/>
                              </a:rPr>
                              <m:t>𝑖</m:t>
                            </m:r>
                          </m:sub>
                        </m:sSub>
                        <m:r>
                          <a:rPr lang="en-US" b="0" i="1" smtClean="0">
                            <a:solidFill>
                              <a:schemeClr val="bg1"/>
                            </a:solidFill>
                            <a:latin typeface="Cambria Math"/>
                          </a:rPr>
                          <m:t>)</m:t>
                        </m:r>
                      </m:e>
                    </m:nary>
                  </m:oMath>
                </a14:m>
                <a:r>
                  <a:rPr lang="en-US" dirty="0">
                    <a:solidFill>
                      <a:schemeClr val="bg1"/>
                    </a:solidFill>
                  </a:rPr>
                  <a:t>, </a:t>
                </a:r>
                <a:r>
                  <a:rPr lang="ru-RU" dirty="0">
                    <a:solidFill>
                      <a:schemeClr val="bg1"/>
                    </a:solidFill>
                  </a:rPr>
                  <a:t> где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𝐸</m:t>
                        </m:r>
                      </m:e>
                      <m:sub>
                        <m:r>
                          <a:rPr lang="en-US" b="0" i="1" smtClean="0">
                            <a:solidFill>
                              <a:schemeClr val="bg1"/>
                            </a:solidFill>
                            <a:latin typeface="Cambria Math"/>
                          </a:rPr>
                          <m:t>𝑖</m:t>
                        </m:r>
                      </m:sub>
                    </m:sSub>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𝑡</m:t>
                            </m:r>
                          </m:e>
                          <m:sub>
                            <m:r>
                              <a:rPr lang="en-US" b="0" i="1" smtClean="0">
                                <a:solidFill>
                                  <a:schemeClr val="bg1"/>
                                </a:solidFill>
                                <a:latin typeface="Cambria Math"/>
                              </a:rPr>
                              <m:t>𝑖</m:t>
                            </m:r>
                          </m:sub>
                        </m:sSub>
                      </m:e>
                    </m:d>
                    <m:r>
                      <a:rPr lang="en-US" b="0" i="1" smtClean="0">
                        <a:solidFill>
                          <a:schemeClr val="bg1"/>
                        </a:solidFill>
                        <a:latin typeface="Cambria Math"/>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a:rPr>
                          <m:t>𝐿</m:t>
                        </m:r>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𝑖</m:t>
                            </m:r>
                          </m:sub>
                        </m:sSub>
                      </m:den>
                    </m:f>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𝑃</m:t>
                        </m:r>
                      </m:e>
                      <m:sub>
                        <m:r>
                          <a:rPr lang="en-US" b="0" i="1" smtClean="0">
                            <a:solidFill>
                              <a:schemeClr val="bg1"/>
                            </a:solidFill>
                            <a:latin typeface="Cambria Math"/>
                          </a:rPr>
                          <m:t>𝑖</m:t>
                        </m:r>
                      </m:sub>
                    </m:sSub>
                    <m:d>
                      <m:dPr>
                        <m:ctrlPr>
                          <a:rPr lang="en-US" b="0" i="1" smtClean="0">
                            <a:solidFill>
                              <a:schemeClr val="bg1"/>
                            </a:solidFill>
                            <a:latin typeface="Cambria Math" panose="02040503050406030204" pitchFamily="18" charset="0"/>
                          </a:rPr>
                        </m:ctrlPr>
                      </m:dPr>
                      <m:e>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𝑐</m:t>
                                </m:r>
                              </m:e>
                              <m:sub>
                                <m:r>
                                  <a:rPr lang="en-US" b="0" i="1" smtClean="0">
                                    <a:solidFill>
                                      <a:schemeClr val="bg1"/>
                                    </a:solidFill>
                                    <a:latin typeface="Cambria Math"/>
                                  </a:rPr>
                                  <m:t>𝑖</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𝑖</m:t>
                                </m:r>
                              </m:sub>
                            </m:sSub>
                          </m:den>
                        </m:f>
                      </m:e>
                    </m:d>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𝑡</m:t>
                        </m:r>
                      </m:e>
                      <m:sub>
                        <m:r>
                          <a:rPr lang="en-US" b="0" i="1" smtClean="0">
                            <a:solidFill>
                              <a:schemeClr val="bg1"/>
                            </a:solidFill>
                            <a:latin typeface="Cambria Math"/>
                          </a:rPr>
                          <m:t>𝑖</m:t>
                        </m:r>
                      </m:sub>
                    </m:sSub>
                    <m:r>
                      <a:rPr lang="en-US" b="0" i="1" smtClean="0">
                        <a:solidFill>
                          <a:schemeClr val="bg1"/>
                        </a:solidFill>
                        <a:latin typeface="Cambria Math"/>
                      </a:rPr>
                      <m:t>=</m:t>
                    </m:r>
                    <m:f>
                      <m:fPr>
                        <m:ctrlPr>
                          <a:rPr lang="en-US" i="1">
                            <a:solidFill>
                              <a:schemeClr val="bg1"/>
                            </a:solidFill>
                            <a:latin typeface="Cambria Math" panose="02040503050406030204" pitchFamily="18" charset="0"/>
                          </a:rPr>
                        </m:ctrlPr>
                      </m:fPr>
                      <m:num>
                        <m:r>
                          <a:rPr lang="en-US" i="1">
                            <a:solidFill>
                              <a:schemeClr val="bg1"/>
                            </a:solidFill>
                            <a:latin typeface="Cambria Math"/>
                          </a:rPr>
                          <m:t>𝐿</m:t>
                        </m:r>
                        <m:sSub>
                          <m:sSubPr>
                            <m:ctrlPr>
                              <a:rPr lang="en-US" i="1">
                                <a:solidFill>
                                  <a:schemeClr val="bg1"/>
                                </a:solidFill>
                                <a:latin typeface="Cambria Math" panose="02040503050406030204" pitchFamily="18" charset="0"/>
                              </a:rPr>
                            </m:ctrlPr>
                          </m:sSubPr>
                          <m:e>
                            <m:r>
                              <a:rPr lang="en-US" i="1">
                                <a:solidFill>
                                  <a:schemeClr val="bg1"/>
                                </a:solidFill>
                                <a:latin typeface="Cambria Math"/>
                              </a:rPr>
                              <m:t>h</m:t>
                            </m:r>
                          </m:e>
                          <m:sub>
                            <m:r>
                              <a:rPr lang="en-US" i="1">
                                <a:solidFill>
                                  <a:schemeClr val="bg1"/>
                                </a:solidFill>
                                <a:latin typeface="Cambria Math"/>
                              </a:rPr>
                              <m:t>𝑖</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a:rPr>
                              <m:t>𝑝</m:t>
                            </m:r>
                          </m:e>
                          <m:sub>
                            <m:r>
                              <a:rPr lang="en-US" i="1">
                                <a:solidFill>
                                  <a:schemeClr val="bg1"/>
                                </a:solidFill>
                                <a:latin typeface="Cambria Math"/>
                              </a:rPr>
                              <m:t>𝑖</m:t>
                            </m:r>
                          </m:sub>
                        </m:sSub>
                      </m:den>
                    </m:f>
                    <m:r>
                      <a:rPr lang="en-US" b="0" i="1" smtClean="0">
                        <a:solidFill>
                          <a:schemeClr val="bg1"/>
                        </a:solidFill>
                        <a:latin typeface="Cambria Math"/>
                      </a:rPr>
                      <m:t>∗</m:t>
                    </m:r>
                    <m:f>
                      <m:fPr>
                        <m:ctrlPr>
                          <a:rPr lang="en-US" b="0" i="1" smtClean="0">
                            <a:solidFill>
                              <a:schemeClr val="bg1"/>
                            </a:solidFill>
                            <a:latin typeface="Cambria Math" panose="02040503050406030204" pitchFamily="18" charset="0"/>
                          </a:rPr>
                        </m:ctrlPr>
                      </m:fPr>
                      <m:num>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𝑐</m:t>
                            </m:r>
                          </m:e>
                          <m:sub>
                            <m:r>
                              <a:rPr lang="en-US" b="0" i="1" smtClean="0">
                                <a:solidFill>
                                  <a:schemeClr val="bg1"/>
                                </a:solidFill>
                                <a:latin typeface="Cambria Math"/>
                              </a:rPr>
                              <m:t>𝑖</m:t>
                            </m:r>
                          </m:sub>
                          <m:sup>
                            <m:r>
                              <a:rPr lang="en-US" b="0" i="1" smtClean="0">
                                <a:solidFill>
                                  <a:schemeClr val="bg1"/>
                                </a:solidFill>
                                <a:latin typeface="Cambria Math"/>
                              </a:rPr>
                              <m:t>𝛼</m:t>
                            </m:r>
                          </m:sup>
                        </m:sSubSup>
                      </m:num>
                      <m:den>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a:rPr>
                              <m:t>𝑡</m:t>
                            </m:r>
                          </m:e>
                          <m:sub>
                            <m:r>
                              <a:rPr lang="en-US" b="0" i="1" smtClean="0">
                                <a:solidFill>
                                  <a:schemeClr val="bg1"/>
                                </a:solidFill>
                                <a:latin typeface="Cambria Math"/>
                              </a:rPr>
                              <m:t>𝑖</m:t>
                            </m:r>
                          </m:sub>
                          <m:sup>
                            <m:r>
                              <a:rPr lang="en-US" b="0" i="1" smtClean="0">
                                <a:solidFill>
                                  <a:schemeClr val="bg1"/>
                                </a:solidFill>
                                <a:latin typeface="Cambria Math"/>
                              </a:rPr>
                              <m:t>𝛼</m:t>
                            </m:r>
                            <m:r>
                              <a:rPr lang="en-US" b="0" i="1" smtClean="0">
                                <a:solidFill>
                                  <a:schemeClr val="bg1"/>
                                </a:solidFill>
                                <a:latin typeface="Cambria Math"/>
                              </a:rPr>
                              <m:t>−1</m:t>
                            </m:r>
                          </m:sup>
                        </m:sSubSup>
                      </m:den>
                    </m:f>
                  </m:oMath>
                </a14:m>
                <a:endParaRPr lang="en-US" dirty="0">
                  <a:solidFill>
                    <a:schemeClr val="bg1"/>
                  </a:solidFill>
                </a:endParaRPr>
              </a:p>
              <a:p>
                <a:r>
                  <a:rPr lang="en-US" i="1" dirty="0">
                    <a:solidFill>
                      <a:schemeClr val="bg1"/>
                    </a:solidFill>
                  </a:rPr>
                  <a:t>L</a:t>
                </a:r>
                <a:r>
                  <a:rPr lang="en-US" dirty="0">
                    <a:solidFill>
                      <a:schemeClr val="bg1"/>
                    </a:solidFill>
                  </a:rPr>
                  <a:t>-</a:t>
                </a:r>
                <a:r>
                  <a:rPr lang="ru-RU" dirty="0" err="1" smtClean="0">
                    <a:solidFill>
                      <a:schemeClr val="bg1"/>
                    </a:solidFill>
                  </a:rPr>
                  <a:t>гиперпериод</a:t>
                </a:r>
                <a:r>
                  <a:rPr lang="ru-RU" dirty="0" smtClean="0">
                    <a:solidFill>
                      <a:schemeClr val="bg1"/>
                    </a:solidFill>
                  </a:rPr>
                  <a:t> </a:t>
                </a:r>
                <a:r>
                  <a:rPr lang="ru-RU" dirty="0">
                    <a:solidFill>
                      <a:schemeClr val="bg1"/>
                    </a:solidFill>
                  </a:rPr>
                  <a:t>выполнения</a:t>
                </a:r>
                <a:r>
                  <a:rPr lang="en-US" dirty="0">
                    <a:solidFill>
                      <a:schemeClr val="bg1"/>
                    </a:solidFill>
                  </a:rPr>
                  <a:t>,</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𝑐</m:t>
                        </m:r>
                      </m:e>
                      <m:sub>
                        <m:r>
                          <a:rPr lang="en-US" b="0" i="1" smtClean="0">
                            <a:solidFill>
                              <a:schemeClr val="bg1"/>
                            </a:solidFill>
                            <a:latin typeface="Cambria Math"/>
                          </a:rPr>
                          <m:t>𝑖</m:t>
                        </m:r>
                      </m:sub>
                    </m:sSub>
                    <m:r>
                      <a:rPr lang="en-US" b="0" i="1" smtClean="0">
                        <a:solidFill>
                          <a:schemeClr val="bg1"/>
                        </a:solidFill>
                        <a:latin typeface="Cambria Math"/>
                      </a:rPr>
                      <m:t>−</m:t>
                    </m:r>
                    <m:r>
                      <a:rPr lang="ru-RU" b="0" i="1" smtClean="0">
                        <a:solidFill>
                          <a:schemeClr val="bg1"/>
                        </a:solidFill>
                        <a:latin typeface="Cambria Math"/>
                      </a:rPr>
                      <m:t>количество циклов,</m:t>
                    </m:r>
                  </m:oMath>
                </a14:m>
                <a:endParaRPr lang="ru-RU" dirty="0">
                  <a:solidFill>
                    <a:schemeClr val="bg1"/>
                  </a:solidFill>
                </a:endParaRPr>
              </a:p>
              <a:p>
                <a:pPr/>
                <a14:m>
                  <m:oMathPara xmlns:m="http://schemas.openxmlformats.org/officeDocument/2006/math">
                    <m:oMathParaPr>
                      <m:jc m:val="left"/>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𝑖</m:t>
                          </m:r>
                        </m:sub>
                      </m:sSub>
                      <m:r>
                        <a:rPr lang="en-US" b="0" i="1" smtClean="0">
                          <a:solidFill>
                            <a:schemeClr val="bg1"/>
                          </a:solidFill>
                          <a:latin typeface="Cambria Math"/>
                        </a:rPr>
                        <m:t>−</m:t>
                      </m:r>
                      <m:r>
                        <a:rPr lang="ru-RU" b="0" i="1" smtClean="0">
                          <a:solidFill>
                            <a:schemeClr val="bg1"/>
                          </a:solidFill>
                          <a:latin typeface="Cambria Math"/>
                        </a:rPr>
                        <m:t>период,</m:t>
                      </m:r>
                      <m:r>
                        <a:rPr lang="en-US" b="0" i="1" smtClean="0">
                          <a:solidFill>
                            <a:schemeClr val="bg1"/>
                          </a:solidFill>
                          <a:latin typeface="Cambria Math"/>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h</m:t>
                          </m:r>
                        </m:e>
                        <m:sub>
                          <m:r>
                            <a:rPr lang="en-US" b="0" i="1" smtClean="0">
                              <a:solidFill>
                                <a:schemeClr val="bg1"/>
                              </a:solidFill>
                              <a:latin typeface="Cambria Math"/>
                            </a:rPr>
                            <m:t>𝑖</m:t>
                          </m:r>
                        </m:sub>
                      </m:sSub>
                      <m:r>
                        <a:rPr lang="en-US" b="0" i="1" smtClean="0">
                          <a:solidFill>
                            <a:schemeClr val="bg1"/>
                          </a:solidFill>
                          <a:latin typeface="Cambria Math"/>
                        </a:rPr>
                        <m:t>−</m:t>
                      </m:r>
                      <m:r>
                        <a:rPr lang="en-US" b="0" i="1" smtClean="0">
                          <a:solidFill>
                            <a:schemeClr val="bg1"/>
                          </a:solidFill>
                          <a:latin typeface="Cambria Math"/>
                        </a:rPr>
                        <m:t>𝑎𝑣𝑔</m:t>
                      </m:r>
                      <m:r>
                        <a:rPr lang="ru-RU" b="0" i="1" smtClean="0">
                          <a:solidFill>
                            <a:schemeClr val="bg1"/>
                          </a:solidFill>
                          <a:latin typeface="Cambria Math"/>
                        </a:rPr>
                        <m:t> перекл.</m:t>
                      </m:r>
                      <m:r>
                        <a:rPr lang="en-US" b="0" i="1" smtClean="0">
                          <a:solidFill>
                            <a:schemeClr val="bg1"/>
                          </a:solidFill>
                          <a:latin typeface="Cambria Math"/>
                        </a:rPr>
                        <m:t>, </m:t>
                      </m:r>
                      <m:r>
                        <a:rPr lang="en-US" b="0" i="1" smtClean="0">
                          <a:solidFill>
                            <a:schemeClr val="bg1"/>
                          </a:solidFill>
                          <a:latin typeface="Cambria Math"/>
                        </a:rPr>
                        <m:t>𝛼</m:t>
                      </m:r>
                      <m:r>
                        <a:rPr lang="en-US" b="0" i="1" smtClean="0">
                          <a:solidFill>
                            <a:schemeClr val="bg1"/>
                          </a:solidFill>
                          <a:latin typeface="Cambria Math"/>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2,3</m:t>
                          </m:r>
                        </m:e>
                      </m:d>
                      <m:r>
                        <a:rPr lang="en-US" b="0" i="1" smtClean="0">
                          <a:solidFill>
                            <a:schemeClr val="bg1"/>
                          </a:solidFill>
                          <a:latin typeface="Cambria Math"/>
                        </a:rPr>
                        <m:t>=</m:t>
                      </m:r>
                      <m:r>
                        <a:rPr lang="en-US" b="0" i="1" smtClean="0">
                          <a:solidFill>
                            <a:schemeClr val="bg1"/>
                          </a:solidFill>
                          <a:latin typeface="Cambria Math"/>
                        </a:rPr>
                        <m:t>𝑐𝑜𝑛𝑠𝑡</m:t>
                      </m:r>
                      <m:r>
                        <a:rPr lang="ru-RU" b="0" i="1" smtClean="0">
                          <a:solidFill>
                            <a:schemeClr val="bg1"/>
                          </a:solidFill>
                          <a:latin typeface="Cambria Math"/>
                        </a:rPr>
                        <m:t> </m:t>
                      </m:r>
                    </m:oMath>
                  </m:oMathPara>
                </a14:m>
                <a:endParaRPr lang="en-US" dirty="0">
                  <a:solidFill>
                    <a:schemeClr val="bg1"/>
                  </a:solidFill>
                </a:endParaRPr>
              </a:p>
              <a:p>
                <a:r>
                  <a:rPr lang="en-US" dirty="0">
                    <a:solidFill>
                      <a:schemeClr val="bg1"/>
                    </a:solidFill>
                  </a:rPr>
                  <a:t>Subject to: </a:t>
                </a:r>
                <a14:m>
                  <m:oMath xmlns:m="http://schemas.openxmlformats.org/officeDocument/2006/math">
                    <m:nary>
                      <m:naryPr>
                        <m:chr m:val="∑"/>
                        <m:supHide m:val="on"/>
                        <m:ctrlPr>
                          <a:rPr lang="en-US" b="0" i="1" smtClean="0">
                            <a:solidFill>
                              <a:schemeClr val="bg1"/>
                            </a:solidFill>
                            <a:latin typeface="Cambria Math" panose="02040503050406030204" pitchFamily="18" charset="0"/>
                          </a:rPr>
                        </m:ctrlPr>
                      </m:naryPr>
                      <m: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𝜏</m:t>
                            </m:r>
                          </m:e>
                          <m:sub>
                            <m:r>
                              <a:rPr lang="en-US" b="0" i="1" smtClean="0">
                                <a:solidFill>
                                  <a:schemeClr val="bg1"/>
                                </a:solidFill>
                                <a:latin typeface="Cambria Math"/>
                              </a:rPr>
                              <m:t>𝑖</m:t>
                            </m:r>
                          </m:sub>
                        </m:sSub>
                        <m:r>
                          <a:rPr lang="en-US" b="0" i="1" smtClean="0">
                            <a:solidFill>
                              <a:schemeClr val="bg1"/>
                            </a:solidFill>
                            <a:latin typeface="Cambria Math"/>
                          </a:rPr>
                          <m:t>∈</m:t>
                        </m:r>
                        <m:r>
                          <m:rPr>
                            <m:sty m:val="p"/>
                          </m:rPr>
                          <a:rPr lang="en-US" b="0" i="0" smtClean="0">
                            <a:solidFill>
                              <a:schemeClr val="bg1"/>
                            </a:solidFill>
                            <a:latin typeface="Cambria Math"/>
                          </a:rPr>
                          <m:t>Τ</m:t>
                        </m:r>
                      </m:sub>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𝑥</m:t>
                            </m:r>
                          </m:e>
                          <m:sub>
                            <m:r>
                              <a:rPr lang="en-US" b="0" i="1" smtClean="0">
                                <a:solidFill>
                                  <a:schemeClr val="bg1"/>
                                </a:solidFill>
                                <a:latin typeface="Cambria Math"/>
                              </a:rPr>
                              <m:t>𝑖𝑚</m:t>
                            </m:r>
                          </m:sub>
                        </m:sSub>
                        <m:r>
                          <a:rPr lang="en-US" b="0" i="1" smtClean="0">
                            <a:solidFill>
                              <a:schemeClr val="bg1"/>
                            </a:solidFill>
                            <a:latin typeface="Cambria Math"/>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𝑡</m:t>
                                </m:r>
                              </m:e>
                              <m:sub>
                                <m:r>
                                  <a:rPr lang="en-US" b="0" i="1" smtClean="0">
                                    <a:solidFill>
                                      <a:schemeClr val="bg1"/>
                                    </a:solidFill>
                                    <a:latin typeface="Cambria Math"/>
                                  </a:rPr>
                                  <m:t>𝑖</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𝑝</m:t>
                                </m:r>
                              </m:e>
                              <m:sub>
                                <m:r>
                                  <a:rPr lang="en-US" b="0" i="1" smtClean="0">
                                    <a:solidFill>
                                      <a:schemeClr val="bg1"/>
                                    </a:solidFill>
                                    <a:latin typeface="Cambria Math"/>
                                  </a:rPr>
                                  <m:t>𝑖</m:t>
                                </m:r>
                              </m:sub>
                            </m:sSub>
                          </m:den>
                        </m:f>
                      </m:e>
                    </m:nary>
                    <m:r>
                      <a:rPr lang="en-US" b="0" i="1" smtClean="0">
                        <a:solidFill>
                          <a:schemeClr val="bg1"/>
                        </a:solidFill>
                        <a:latin typeface="Cambria Math"/>
                      </a:rPr>
                      <m:t>=1, </m:t>
                    </m:r>
                    <m:r>
                      <a:rPr lang="en-US" b="0" i="1" smtClean="0">
                        <a:solidFill>
                          <a:schemeClr val="bg1"/>
                        </a:solidFill>
                        <a:latin typeface="Cambria Math"/>
                      </a:rPr>
                      <m:t>𝑓𝑜𝑟</m:t>
                    </m:r>
                    <m:r>
                      <a:rPr lang="en-US" b="0" i="1" smtClean="0">
                        <a:solidFill>
                          <a:schemeClr val="bg1"/>
                        </a:solidFill>
                        <a:latin typeface="Cambria Math"/>
                      </a:rPr>
                      <m:t> </m:t>
                    </m:r>
                    <m:r>
                      <a:rPr lang="en-US" b="0" i="1" smtClean="0">
                        <a:solidFill>
                          <a:schemeClr val="bg1"/>
                        </a:solidFill>
                        <a:latin typeface="Cambria Math"/>
                      </a:rPr>
                      <m:t>𝑚</m:t>
                    </m:r>
                    <m:r>
                      <a:rPr lang="en-US" b="0" i="1" smtClean="0">
                        <a:solidFill>
                          <a:schemeClr val="bg1"/>
                        </a:solidFill>
                        <a:latin typeface="Cambria Math"/>
                      </a:rPr>
                      <m:t>=1, …, </m:t>
                    </m:r>
                    <m:r>
                      <a:rPr lang="en-US" b="0" i="1" smtClean="0">
                        <a:solidFill>
                          <a:schemeClr val="bg1"/>
                        </a:solidFill>
                        <a:latin typeface="Cambria Math"/>
                      </a:rPr>
                      <m:t>𝑀</m:t>
                    </m:r>
                  </m:oMath>
                </a14:m>
                <a:endParaRPr lang="en-US" dirty="0">
                  <a:solidFill>
                    <a:schemeClr val="bg1"/>
                  </a:solidFill>
                </a:endParaRPr>
              </a:p>
              <a:p>
                <a:r>
                  <a:rPr lang="en-US" dirty="0">
                    <a:solidFill>
                      <a:schemeClr val="bg1"/>
                    </a:solidFill>
                  </a:rPr>
                  <a: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𝑡</m:t>
                        </m:r>
                      </m:e>
                      <m:sub>
                        <m:r>
                          <a:rPr lang="en-US" b="0" i="1" smtClean="0">
                            <a:solidFill>
                              <a:schemeClr val="bg1"/>
                            </a:solidFill>
                            <a:latin typeface="Cambria Math"/>
                          </a:rPr>
                          <m:t>𝑖</m:t>
                        </m:r>
                      </m:sub>
                    </m:sSub>
                    <m:r>
                      <a:rPr lang="en-US" b="0" i="1" smtClean="0">
                        <a:solidFill>
                          <a:schemeClr val="bg1"/>
                        </a:solidFill>
                        <a:latin typeface="Cambria Math"/>
                      </a:rPr>
                      <m:t>&gt;0,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𝜏</m:t>
                        </m:r>
                      </m:e>
                      <m:sub>
                        <m:r>
                          <a:rPr lang="en-US" b="0" i="1" smtClean="0">
                            <a:solidFill>
                              <a:schemeClr val="bg1"/>
                            </a:solidFill>
                            <a:latin typeface="Cambria Math"/>
                          </a:rPr>
                          <m:t>𝑖</m:t>
                        </m:r>
                      </m:sub>
                    </m:sSub>
                    <m:r>
                      <a:rPr lang="en-US" b="0" i="1" smtClean="0">
                        <a:solidFill>
                          <a:schemeClr val="bg1"/>
                        </a:solidFill>
                        <a:latin typeface="Cambria Math"/>
                      </a:rPr>
                      <m:t>∈</m:t>
                    </m:r>
                    <m:r>
                      <a:rPr lang="en-US" b="1" i="1" smtClean="0">
                        <a:solidFill>
                          <a:schemeClr val="bg1"/>
                        </a:solidFill>
                        <a:latin typeface="Cambria Math"/>
                      </a:rPr>
                      <m:t>𝑻</m:t>
                    </m:r>
                    <m:r>
                      <a:rPr lang="en-US" b="0" i="1" smtClean="0">
                        <a:solidFill>
                          <a:schemeClr val="bg1"/>
                        </a:solidFill>
                        <a:latin typeface="Cambria Math"/>
                      </a:rPr>
                      <m:t> </m:t>
                    </m:r>
                  </m:oMath>
                </a14:m>
                <a:endParaRPr lang="en-US" b="0" dirty="0">
                  <a:solidFill>
                    <a:schemeClr val="bg1"/>
                  </a:solidFill>
                </a:endParaRPr>
              </a:p>
              <a:p>
                <a:r>
                  <a:rPr lang="en-US" dirty="0">
                    <a:solidFill>
                      <a:schemeClr val="bg1"/>
                    </a:solidFill>
                  </a:rPr>
                  <a:t>	  </a:t>
                </a:r>
                <a14:m>
                  <m:oMath xmlns:m="http://schemas.openxmlformats.org/officeDocument/2006/math">
                    <m:nary>
                      <m:naryPr>
                        <m:chr m:val="∑"/>
                        <m:ctrlPr>
                          <a:rPr lang="en-US" b="0" i="1" smtClean="0">
                            <a:solidFill>
                              <a:schemeClr val="bg1"/>
                            </a:solidFill>
                            <a:latin typeface="Cambria Math" panose="02040503050406030204" pitchFamily="18" charset="0"/>
                          </a:rPr>
                        </m:ctrlPr>
                      </m:naryPr>
                      <m:sub>
                        <m:r>
                          <a:rPr lang="en-US" b="0" i="1" smtClean="0">
                            <a:solidFill>
                              <a:schemeClr val="bg1"/>
                            </a:solidFill>
                            <a:latin typeface="Cambria Math"/>
                          </a:rPr>
                          <m:t>𝑚</m:t>
                        </m:r>
                        <m:r>
                          <a:rPr lang="en-US" b="0" i="1" smtClean="0">
                            <a:solidFill>
                              <a:schemeClr val="bg1"/>
                            </a:solidFill>
                            <a:latin typeface="Cambria Math"/>
                          </a:rPr>
                          <m:t>=1</m:t>
                        </m:r>
                      </m:sub>
                      <m:sup>
                        <m:r>
                          <a:rPr lang="en-US" b="0" i="1" smtClean="0">
                            <a:solidFill>
                              <a:schemeClr val="bg1"/>
                            </a:solidFill>
                            <a:latin typeface="Cambria Math"/>
                          </a:rPr>
                          <m:t>𝑀</m:t>
                        </m:r>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𝑥</m:t>
                            </m:r>
                          </m:e>
                          <m:sub>
                            <m:r>
                              <a:rPr lang="en-US" b="0" i="1" smtClean="0">
                                <a:solidFill>
                                  <a:schemeClr val="bg1"/>
                                </a:solidFill>
                                <a:latin typeface="Cambria Math"/>
                              </a:rPr>
                              <m:t>𝑖𝑚</m:t>
                            </m:r>
                          </m:sub>
                        </m:sSub>
                      </m:e>
                    </m:nary>
                    <m:r>
                      <a:rPr lang="en-US" b="0" i="1" smtClean="0">
                        <a:solidFill>
                          <a:schemeClr val="bg1"/>
                        </a:solidFill>
                        <a:latin typeface="Cambria Math"/>
                      </a:rPr>
                      <m:t>=1,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𝜏</m:t>
                        </m:r>
                      </m:e>
                      <m:sub>
                        <m:r>
                          <a:rPr lang="en-US" b="0" i="1" smtClean="0">
                            <a:solidFill>
                              <a:schemeClr val="bg1"/>
                            </a:solidFill>
                            <a:latin typeface="Cambria Math"/>
                          </a:rPr>
                          <m:t>𝑖</m:t>
                        </m:r>
                      </m:sub>
                    </m:sSub>
                    <m:r>
                      <a:rPr lang="en-US" b="0" i="1" smtClean="0">
                        <a:solidFill>
                          <a:schemeClr val="bg1"/>
                        </a:solidFill>
                        <a:latin typeface="Cambria Math"/>
                      </a:rPr>
                      <m:t>∈</m:t>
                    </m:r>
                    <m:r>
                      <a:rPr lang="en-US" b="1" i="1" smtClean="0">
                        <a:solidFill>
                          <a:schemeClr val="bg1"/>
                        </a:solidFill>
                        <a:latin typeface="Cambria Math"/>
                      </a:rPr>
                      <m:t>𝑻</m:t>
                    </m:r>
                    <m:r>
                      <a:rPr lang="en-US" b="1" i="1" smtClean="0">
                        <a:solidFill>
                          <a:schemeClr val="bg1"/>
                        </a:solidFill>
                        <a:latin typeface="Cambria Math"/>
                      </a:rPr>
                      <m:t>, </m:t>
                    </m:r>
                    <m:r>
                      <a:rPr lang="en-US" b="0" i="1" smtClean="0">
                        <a:solidFill>
                          <a:schemeClr val="bg1"/>
                        </a:solidFill>
                        <a:latin typeface="Cambria Math"/>
                      </a:rPr>
                      <m:t>𝑎𝑛𝑑</m:t>
                    </m:r>
                  </m:oMath>
                </a14:m>
                <a:endParaRPr lang="en-US" dirty="0">
                  <a:solidFill>
                    <a:schemeClr val="bg1"/>
                  </a:solidFill>
                </a:endParaRPr>
              </a:p>
              <a:p>
                <a:r>
                  <a:rPr lang="en-US" dirty="0">
                    <a:solidFill>
                      <a:schemeClr val="bg1"/>
                    </a:solidFill>
                  </a:rPr>
                  <a: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𝑥</m:t>
                        </m:r>
                      </m:e>
                      <m:sub>
                        <m:r>
                          <a:rPr lang="en-US" b="0" i="1" smtClean="0">
                            <a:solidFill>
                              <a:schemeClr val="bg1"/>
                            </a:solidFill>
                            <a:latin typeface="Cambria Math"/>
                          </a:rPr>
                          <m:t>𝑖𝑚</m:t>
                        </m:r>
                      </m:sub>
                    </m:sSub>
                    <m:r>
                      <a:rPr lang="en-US" b="0" i="1" smtClean="0">
                        <a:solidFill>
                          <a:schemeClr val="bg1"/>
                        </a:solidFill>
                        <a:latin typeface="Cambria Math"/>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a:rPr>
                          <m:t>0, 1</m:t>
                        </m:r>
                      </m:e>
                    </m:d>
                    <m:r>
                      <a:rPr lang="en-US" b="0" i="1" smtClean="0">
                        <a:solidFill>
                          <a:schemeClr val="bg1"/>
                        </a:solidFill>
                        <a:latin typeface="Cambria Math"/>
                      </a:rPr>
                      <m:t>, ∀</m:t>
                    </m:r>
                    <m:r>
                      <a:rPr lang="en-US" b="0" i="1" smtClean="0">
                        <a:solidFill>
                          <a:schemeClr val="bg1"/>
                        </a:solidFill>
                        <a:latin typeface="Cambria Math"/>
                      </a:rPr>
                      <m:t>𝑚</m:t>
                    </m:r>
                    <m:r>
                      <a:rPr lang="en-US" b="0" i="1" smtClean="0">
                        <a:solidFill>
                          <a:schemeClr val="bg1"/>
                        </a:solidFill>
                        <a:latin typeface="Cambria Math"/>
                      </a:rPr>
                      <m:t>=1, …, </m:t>
                    </m:r>
                    <m:r>
                      <a:rPr lang="en-US" b="0" i="1" smtClean="0">
                        <a:solidFill>
                          <a:schemeClr val="bg1"/>
                        </a:solidFill>
                        <a:latin typeface="Cambria Math"/>
                      </a:rPr>
                      <m:t>𝑀</m:t>
                    </m:r>
                    <m:r>
                      <a:rPr lang="en-US" b="0" i="1" smtClean="0">
                        <a:solidFill>
                          <a:schemeClr val="bg1"/>
                        </a:solidFill>
                        <a:latin typeface="Cambria Math"/>
                      </a:rPr>
                      <m:t>, </m:t>
                    </m:r>
                    <m:r>
                      <a:rPr lang="en-US" b="0" i="1" smtClean="0">
                        <a:solidFill>
                          <a:schemeClr val="bg1"/>
                        </a:solidFill>
                        <a:latin typeface="Cambria Math"/>
                      </a:rPr>
                      <m:t>𝑎𝑛𝑑</m:t>
                    </m:r>
                    <m:r>
                      <a:rPr lang="en-US" b="0" i="1" smtClean="0">
                        <a:solidFill>
                          <a:schemeClr val="bg1"/>
                        </a:solidFill>
                        <a:latin typeface="Cambria Math"/>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a:rPr>
                          <m:t>𝜏</m:t>
                        </m:r>
                      </m:e>
                      <m:sub>
                        <m:r>
                          <a:rPr lang="en-US" b="0" i="1" smtClean="0">
                            <a:solidFill>
                              <a:schemeClr val="bg1"/>
                            </a:solidFill>
                            <a:latin typeface="Cambria Math"/>
                          </a:rPr>
                          <m:t>𝑖</m:t>
                        </m:r>
                      </m:sub>
                    </m:sSub>
                    <m:r>
                      <a:rPr lang="en-US" b="0" i="1" smtClean="0">
                        <a:solidFill>
                          <a:schemeClr val="bg1"/>
                        </a:solidFill>
                        <a:latin typeface="Cambria Math"/>
                      </a:rPr>
                      <m:t>∈</m:t>
                    </m:r>
                    <m:r>
                      <a:rPr lang="en-US" b="1" i="1" smtClean="0">
                        <a:solidFill>
                          <a:schemeClr val="bg1"/>
                        </a:solidFill>
                        <a:latin typeface="Cambria Math"/>
                      </a:rPr>
                      <m:t>𝑻</m:t>
                    </m:r>
                  </m:oMath>
                </a14:m>
                <a:endParaRPr lang="en-US" b="1" dirty="0">
                  <a:solidFill>
                    <a:schemeClr val="bg1"/>
                  </a:solidFill>
                </a:endParaRPr>
              </a:p>
              <a:p>
                <a:r>
                  <a:rPr lang="en-US" dirty="0">
                    <a:solidFill>
                      <a:schemeClr val="bg1"/>
                    </a:solidFill>
                  </a:rPr>
                  <a:t>	   </a:t>
                </a:r>
                <a:endParaRPr lang="ru-RU" b="1"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67162" y="3659197"/>
                <a:ext cx="5984908" cy="3144322"/>
              </a:xfrm>
              <a:prstGeom prst="rect">
                <a:avLst/>
              </a:prstGeom>
              <a:blipFill>
                <a:blip r:embed="rId3"/>
                <a:stretch>
                  <a:fillRect l="-917" b="-348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152AB5A-F3C1-086A-5FDD-82431AF73A88}"/>
                  </a:ext>
                </a:extLst>
              </p:cNvPr>
              <p:cNvSpPr txBox="1"/>
              <p:nvPr/>
            </p:nvSpPr>
            <p:spPr>
              <a:xfrm>
                <a:off x="6453254" y="4265178"/>
                <a:ext cx="4965882" cy="1383840"/>
              </a:xfrm>
              <a:prstGeom prst="rect">
                <a:avLst/>
              </a:prstGeom>
              <a:noFill/>
            </p:spPr>
            <p:txBody>
              <a:bodyPr wrap="square">
                <a:spAutoFit/>
              </a:bodyPr>
              <a:lstStyle/>
              <a:p>
                <a:r>
                  <a:rPr lang="en-US" dirty="0">
                    <a:solidFill>
                      <a:schemeClr val="bg1"/>
                    </a:solidFill>
                  </a:rPr>
                  <a:t>Minimize:  </a:t>
                </a:r>
                <a14:m>
                  <m:oMath xmlns:m="http://schemas.openxmlformats.org/officeDocument/2006/math">
                    <m:nary>
                      <m:naryPr>
                        <m:chr m:val="∑"/>
                        <m:supHide m:val="on"/>
                        <m:ctrlPr>
                          <a:rPr lang="en-US" b="0" i="1" smtClean="0">
                            <a:solidFill>
                              <a:schemeClr val="bg1"/>
                            </a:solidFill>
                            <a:latin typeface="Cambria Math" panose="02040503050406030204" pitchFamily="18" charset="0"/>
                          </a:rPr>
                        </m:ctrlPr>
                      </m:naryPr>
                      <m: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𝜏</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1" i="0" smtClean="0">
                            <a:solidFill>
                              <a:schemeClr val="bg1"/>
                            </a:solidFill>
                            <a:latin typeface="Cambria Math" panose="02040503050406030204" pitchFamily="18" charset="0"/>
                          </a:rPr>
                          <m:t>𝚻</m:t>
                        </m:r>
                      </m:sub>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𝑡</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e>
                    </m:nary>
                  </m:oMath>
                </a14:m>
                <a:endParaRPr lang="en-US" dirty="0">
                  <a:solidFill>
                    <a:schemeClr val="bg1"/>
                  </a:solidFill>
                </a:endParaRPr>
              </a:p>
              <a:p>
                <a:endParaRPr lang="en-US" dirty="0">
                  <a:solidFill>
                    <a:schemeClr val="bg1"/>
                  </a:solidFill>
                </a:endParaRPr>
              </a:p>
              <a:p>
                <a:r>
                  <a:rPr lang="en-US" dirty="0">
                    <a:solidFill>
                      <a:schemeClr val="bg1"/>
                    </a:solidFill>
                  </a:rPr>
                  <a:t>Subject to: </a:t>
                </a:r>
                <a14:m>
                  <m:oMath xmlns:m="http://schemas.openxmlformats.org/officeDocument/2006/math">
                    <m:nary>
                      <m:naryPr>
                        <m:chr m:val="∑"/>
                        <m:supHide m:val="on"/>
                        <m:ctrlPr>
                          <a:rPr lang="en-US" b="0" i="1" smtClean="0">
                            <a:solidFill>
                              <a:schemeClr val="bg1"/>
                            </a:solidFill>
                            <a:latin typeface="Cambria Math" panose="02040503050406030204" pitchFamily="18" charset="0"/>
                          </a:rPr>
                        </m:ctrlPr>
                      </m:naryPr>
                      <m: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𝜏</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Τ</m:t>
                        </m:r>
                      </m:sub>
                      <m:sup/>
                      <m:e>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𝑡</m:t>
                                </m:r>
                              </m:e>
                              <m:sub>
                                <m:r>
                                  <a:rPr lang="en-US" b="0" i="1" smtClean="0">
                                    <a:solidFill>
                                      <a:schemeClr val="bg1"/>
                                    </a:solidFill>
                                    <a:latin typeface="Cambria Math" panose="02040503050406030204" pitchFamily="18" charset="0"/>
                                  </a:rPr>
                                  <m:t>𝑖</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𝑖</m:t>
                                </m:r>
                              </m:sub>
                            </m:sSub>
                          </m:den>
                        </m:f>
                      </m:e>
                    </m:nary>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𝑀</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𝑚</m:t>
                    </m:r>
                    <m:r>
                      <a:rPr lang="en-US" b="0" i="1" smtClean="0">
                        <a:solidFill>
                          <a:schemeClr val="bg1"/>
                        </a:solidFill>
                        <a:latin typeface="Cambria Math" panose="02040503050406030204" pitchFamily="18" charset="0"/>
                      </a:rPr>
                      <m:t>=1, …, </m:t>
                    </m:r>
                    <m:r>
                      <a:rPr lang="en-US" b="0" i="1" smtClean="0">
                        <a:solidFill>
                          <a:schemeClr val="bg1"/>
                        </a:solidFill>
                        <a:latin typeface="Cambria Math" panose="02040503050406030204" pitchFamily="18" charset="0"/>
                      </a:rPr>
                      <m:t>𝑀</m:t>
                    </m:r>
                  </m:oMath>
                </a14:m>
                <a:endParaRPr lang="en-US" dirty="0">
                  <a:solidFill>
                    <a:schemeClr val="bg1"/>
                  </a:solidFill>
                </a:endParaRPr>
              </a:p>
              <a:p>
                <a:r>
                  <a:rPr lang="en-US" dirty="0">
                    <a:solidFill>
                      <a:schemeClr val="bg1"/>
                    </a:solidFill>
                  </a:rPr>
                  <a:t>	  </a:t>
                </a:r>
                <a14:m>
                  <m:oMath xmlns:m="http://schemas.openxmlformats.org/officeDocument/2006/math">
                    <m:r>
                      <a:rPr lang="en-US" b="0" i="0" smtClean="0">
                        <a:solidFill>
                          <a:schemeClr val="bg1"/>
                        </a:solidFill>
                        <a:latin typeface="Cambria Math" panose="02040503050406030204" pitchFamily="18" charset="0"/>
                      </a:rPr>
                      <m:t>0&lt;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𝑡</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𝜏</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1" i="1" smtClean="0">
                        <a:solidFill>
                          <a:schemeClr val="bg1"/>
                        </a:solidFill>
                        <a:latin typeface="Cambria Math" panose="02040503050406030204" pitchFamily="18" charset="0"/>
                      </a:rPr>
                      <m:t>𝑻</m:t>
                    </m:r>
                    <m:r>
                      <a:rPr lang="en-US" b="0" i="1" smtClean="0">
                        <a:solidFill>
                          <a:schemeClr val="bg1"/>
                        </a:solidFill>
                        <a:latin typeface="Cambria Math" panose="02040503050406030204" pitchFamily="18" charset="0"/>
                      </a:rPr>
                      <m:t> </m:t>
                    </m:r>
                  </m:oMath>
                </a14:m>
                <a:endParaRPr lang="en-US" b="0" dirty="0">
                  <a:solidFill>
                    <a:schemeClr val="bg1"/>
                  </a:solidFill>
                </a:endParaRPr>
              </a:p>
            </p:txBody>
          </p:sp>
        </mc:Choice>
        <mc:Fallback xmlns="">
          <p:sp>
            <p:nvSpPr>
              <p:cNvPr id="9" name="TextBox 8">
                <a:extLst>
                  <a:ext uri="{FF2B5EF4-FFF2-40B4-BE49-F238E27FC236}">
                    <a16:creationId xmlns:a16="http://schemas.microsoft.com/office/drawing/2014/main" id="{4152AB5A-F3C1-086A-5FDD-82431AF73A88}"/>
                  </a:ext>
                </a:extLst>
              </p:cNvPr>
              <p:cNvSpPr txBox="1">
                <a:spLocks noRot="1" noChangeAspect="1" noMove="1" noResize="1" noEditPoints="1" noAdjustHandles="1" noChangeArrowheads="1" noChangeShapeType="1" noTextEdit="1"/>
              </p:cNvSpPr>
              <p:nvPr/>
            </p:nvSpPr>
            <p:spPr>
              <a:xfrm>
                <a:off x="6453254" y="4265178"/>
                <a:ext cx="4965882" cy="1383840"/>
              </a:xfrm>
              <a:prstGeom prst="rect">
                <a:avLst/>
              </a:prstGeom>
              <a:blipFill>
                <a:blip r:embed="rId4"/>
                <a:stretch>
                  <a:fillRect l="-1106" t="-31718" b="-22467"/>
                </a:stretch>
              </a:blipFill>
            </p:spPr>
            <p:txBody>
              <a:bodyPr/>
              <a:lstStyle/>
              <a:p>
                <a:r>
                  <a:rPr lang="ru-RU">
                    <a:noFill/>
                  </a:rPr>
                  <a:t> </a:t>
                </a:r>
              </a:p>
            </p:txBody>
          </p:sp>
        </mc:Fallback>
      </mc:AlternateContent>
    </p:spTree>
    <p:extLst>
      <p:ext uri="{BB962C8B-B14F-4D97-AF65-F5344CB8AC3E}">
        <p14:creationId xmlns:p14="http://schemas.microsoft.com/office/powerpoint/2010/main" val="600158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DCBE-7CBF-A001-DDE4-81D4B7F520F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E62BD-6715-950E-7E76-FF2C2B4F0C63}"/>
              </a:ext>
            </a:extLst>
          </p:cNvPr>
          <p:cNvSpPr>
            <a:spLocks noGrp="1"/>
          </p:cNvSpPr>
          <p:nvPr>
            <p:ph type="title"/>
          </p:nvPr>
        </p:nvSpPr>
        <p:spPr/>
        <p:txBody>
          <a:bodyPr>
            <a:normAutofit/>
          </a:bodyPr>
          <a:lstStyle/>
          <a:p>
            <a:r>
              <a:rPr lang="ru-RU" sz="4000" dirty="0" smtClean="0"/>
              <a:t>Экспериментальные исследования</a:t>
            </a:r>
            <a:endParaRPr lang="ru-RU" sz="4000" dirty="0"/>
          </a:p>
        </p:txBody>
      </p:sp>
      <p:pic>
        <p:nvPicPr>
          <p:cNvPr id="6" name="Объект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857" y="1429788"/>
            <a:ext cx="4789154" cy="2520000"/>
          </a:xfrm>
        </p:spPr>
      </p:pic>
      <p:sp>
        <p:nvSpPr>
          <p:cNvPr id="5" name="Номер слайда 4">
            <a:extLst>
              <a:ext uri="{FF2B5EF4-FFF2-40B4-BE49-F238E27FC236}">
                <a16:creationId xmlns:a16="http://schemas.microsoft.com/office/drawing/2014/main" id="{D8F906CC-5D54-8E45-A680-E2F3356C8ADE}"/>
              </a:ext>
            </a:extLst>
          </p:cNvPr>
          <p:cNvSpPr>
            <a:spLocks noGrp="1"/>
          </p:cNvSpPr>
          <p:nvPr>
            <p:ph type="sldNum" sz="quarter" idx="12"/>
          </p:nvPr>
        </p:nvSpPr>
        <p:spPr/>
        <p:txBody>
          <a:bodyPr/>
          <a:lstStyle/>
          <a:p>
            <a:fld id="{4E25F5DE-0339-4589-9859-9B8A9FE1E66F}" type="slidenum">
              <a:rPr lang="ru-RU" smtClean="0"/>
              <a:pPr/>
              <a:t>28</a:t>
            </a:fld>
            <a:endParaRPr lang="ru-RU" dirty="0"/>
          </a:p>
        </p:txBody>
      </p:sp>
      <p:pic>
        <p:nvPicPr>
          <p:cNvPr id="4" name="Рисунок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8874" y="1429788"/>
            <a:ext cx="4743020" cy="2520000"/>
          </a:xfrm>
          <a:prstGeom prst="rect">
            <a:avLst/>
          </a:prstGeom>
        </p:spPr>
      </p:pic>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856" y="3943927"/>
            <a:ext cx="4743022" cy="2520000"/>
          </a:xfrm>
          <a:prstGeom prst="rect">
            <a:avLst/>
          </a:prstGeom>
        </p:spPr>
      </p:pic>
      <p:pic>
        <p:nvPicPr>
          <p:cNvPr id="8" name="Рисунок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4606" y="3943928"/>
            <a:ext cx="4789153" cy="2520000"/>
          </a:xfrm>
          <a:prstGeom prst="rect">
            <a:avLst/>
          </a:prstGeom>
        </p:spPr>
      </p:pic>
    </p:spTree>
    <p:extLst>
      <p:ext uri="{BB962C8B-B14F-4D97-AF65-F5344CB8AC3E}">
        <p14:creationId xmlns:p14="http://schemas.microsoft.com/office/powerpoint/2010/main" val="847333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DCBE-7CBF-A001-DDE4-81D4B7F520F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E62BD-6715-950E-7E76-FF2C2B4F0C63}"/>
              </a:ext>
            </a:extLst>
          </p:cNvPr>
          <p:cNvSpPr>
            <a:spLocks noGrp="1"/>
          </p:cNvSpPr>
          <p:nvPr>
            <p:ph type="title"/>
          </p:nvPr>
        </p:nvSpPr>
        <p:spPr/>
        <p:txBody>
          <a:bodyPr>
            <a:normAutofit/>
          </a:bodyPr>
          <a:lstStyle/>
          <a:p>
            <a:r>
              <a:rPr lang="ru-RU" sz="4000" dirty="0" smtClean="0"/>
              <a:t>Экспериментальные исследования</a:t>
            </a:r>
            <a:endParaRPr lang="ru-RU" sz="4000" dirty="0"/>
          </a:p>
        </p:txBody>
      </p:sp>
      <p:sp>
        <p:nvSpPr>
          <p:cNvPr id="5" name="Номер слайда 4">
            <a:extLst>
              <a:ext uri="{FF2B5EF4-FFF2-40B4-BE49-F238E27FC236}">
                <a16:creationId xmlns:a16="http://schemas.microsoft.com/office/drawing/2014/main" id="{D8F906CC-5D54-8E45-A680-E2F3356C8ADE}"/>
              </a:ext>
            </a:extLst>
          </p:cNvPr>
          <p:cNvSpPr>
            <a:spLocks noGrp="1"/>
          </p:cNvSpPr>
          <p:nvPr>
            <p:ph type="sldNum" sz="quarter" idx="12"/>
          </p:nvPr>
        </p:nvSpPr>
        <p:spPr/>
        <p:txBody>
          <a:bodyPr/>
          <a:lstStyle/>
          <a:p>
            <a:fld id="{4E25F5DE-0339-4589-9859-9B8A9FE1E66F}" type="slidenum">
              <a:rPr lang="ru-RU" smtClean="0"/>
              <a:pPr/>
              <a:t>29</a:t>
            </a:fld>
            <a:endParaRPr lang="ru-RU" dirty="0"/>
          </a:p>
        </p:txBody>
      </p:sp>
      <p:pic>
        <p:nvPicPr>
          <p:cNvPr id="13" name="Рисунок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5073" y="1496434"/>
            <a:ext cx="4743021" cy="2520000"/>
          </a:xfrm>
          <a:prstGeom prst="rect">
            <a:avLst/>
          </a:prstGeom>
        </p:spPr>
      </p:pic>
      <p:pic>
        <p:nvPicPr>
          <p:cNvPr id="14" name="Рисунок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052" y="4018912"/>
            <a:ext cx="4743021" cy="2520000"/>
          </a:xfrm>
          <a:prstGeom prst="rect">
            <a:avLst/>
          </a:prstGeom>
        </p:spPr>
      </p:pic>
      <p:pic>
        <p:nvPicPr>
          <p:cNvPr id="15" name="Рисунок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5073" y="4016434"/>
            <a:ext cx="4743021" cy="2520000"/>
          </a:xfrm>
          <a:prstGeom prst="rect">
            <a:avLst/>
          </a:prstGeom>
        </p:spPr>
      </p:pic>
      <p:pic>
        <p:nvPicPr>
          <p:cNvPr id="18" name="Объект 1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372053" y="1496434"/>
            <a:ext cx="4743020" cy="2520000"/>
          </a:xfrm>
          <a:prstGeom prst="rect">
            <a:avLst/>
          </a:prstGeom>
        </p:spPr>
      </p:pic>
    </p:spTree>
    <p:extLst>
      <p:ext uri="{BB962C8B-B14F-4D97-AF65-F5344CB8AC3E}">
        <p14:creationId xmlns:p14="http://schemas.microsoft.com/office/powerpoint/2010/main" val="4041969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Актуальность</a:t>
            </a:r>
            <a:r>
              <a:rPr lang="ru-RU" sz="4000" dirty="0"/>
              <a:t> задачи</a:t>
            </a:r>
          </a:p>
        </p:txBody>
      </p:sp>
      <p:sp>
        <p:nvSpPr>
          <p:cNvPr id="3" name="Объект 2"/>
          <p:cNvSpPr>
            <a:spLocks noGrp="1"/>
          </p:cNvSpPr>
          <p:nvPr>
            <p:ph idx="1"/>
          </p:nvPr>
        </p:nvSpPr>
        <p:spPr>
          <a:xfrm>
            <a:off x="336884" y="1825625"/>
            <a:ext cx="11016916" cy="4351338"/>
          </a:xfrm>
        </p:spPr>
        <p:txBody>
          <a:bodyPr>
            <a:normAutofit/>
          </a:bodyPr>
          <a:lstStyle/>
          <a:p>
            <a:pPr marL="0" indent="0">
              <a:lnSpc>
                <a:spcPct val="100000"/>
              </a:lnSpc>
              <a:buNone/>
            </a:pPr>
            <a:r>
              <a:rPr lang="ru-RU" sz="2000" spc="-1" dirty="0"/>
              <a:t>Принимая во внимание увеличение потребления ресурсов, быстрое развитие технологий, становится очень актуальным вопрос энергосберегающего планирования</a:t>
            </a:r>
            <a:r>
              <a:rPr lang="en-US" sz="2000" spc="-1" dirty="0"/>
              <a:t>:</a:t>
            </a:r>
            <a:endParaRPr lang="ru-RU" sz="2000" spc="-1" dirty="0"/>
          </a:p>
          <a:p>
            <a:pPr marL="0" indent="0">
              <a:lnSpc>
                <a:spcPct val="100000"/>
              </a:lnSpc>
              <a:buNone/>
            </a:pPr>
            <a:endParaRPr lang="ru-RU" sz="2000" spc="-1" dirty="0"/>
          </a:p>
          <a:p>
            <a:pPr>
              <a:lnSpc>
                <a:spcPct val="100000"/>
              </a:lnSpc>
            </a:pPr>
            <a:r>
              <a:rPr lang="ru-RU" sz="2000" spc="-1" dirty="0"/>
              <a:t>Снижение финансовых расходов.</a:t>
            </a:r>
          </a:p>
          <a:p>
            <a:pPr>
              <a:lnSpc>
                <a:spcPct val="100000"/>
              </a:lnSpc>
            </a:pPr>
            <a:endParaRPr lang="ru-RU" sz="2000" spc="-1" dirty="0"/>
          </a:p>
          <a:p>
            <a:pPr>
              <a:lnSpc>
                <a:spcPct val="100000"/>
              </a:lnSpc>
            </a:pPr>
            <a:r>
              <a:rPr lang="ru-RU" sz="2000" spc="-1" dirty="0"/>
              <a:t>Увеличение “времени жизни” автономных систем.</a:t>
            </a:r>
          </a:p>
          <a:p>
            <a:pPr>
              <a:lnSpc>
                <a:spcPct val="100000"/>
              </a:lnSpc>
            </a:pPr>
            <a:endParaRPr lang="ru-RU" sz="2000" spc="-1" dirty="0"/>
          </a:p>
          <a:p>
            <a:pPr>
              <a:lnSpc>
                <a:spcPct val="100000"/>
              </a:lnSpc>
            </a:pPr>
            <a:r>
              <a:rPr lang="ru-RU" sz="2000" spc="-1" dirty="0"/>
              <a:t>Важность контроля выделения тепла.</a:t>
            </a:r>
            <a:endParaRPr lang="en-US" sz="2000" spc="-1" dirty="0"/>
          </a:p>
        </p:txBody>
      </p:sp>
      <p:sp>
        <p:nvSpPr>
          <p:cNvPr id="5" name="Номер слайда 4"/>
          <p:cNvSpPr>
            <a:spLocks noGrp="1"/>
          </p:cNvSpPr>
          <p:nvPr>
            <p:ph type="sldNum" sz="quarter" idx="12"/>
          </p:nvPr>
        </p:nvSpPr>
        <p:spPr/>
        <p:txBody>
          <a:bodyPr/>
          <a:lstStyle/>
          <a:p>
            <a:fld id="{4E25F5DE-0339-4589-9859-9B8A9FE1E66F}" type="slidenum">
              <a:rPr lang="ru-RU" smtClean="0"/>
              <a:pPr/>
              <a:t>3</a:t>
            </a:fld>
            <a:endParaRPr lang="ru-RU" dirty="0"/>
          </a:p>
        </p:txBody>
      </p:sp>
    </p:spTree>
    <p:extLst>
      <p:ext uri="{BB962C8B-B14F-4D97-AF65-F5344CB8AC3E}">
        <p14:creationId xmlns:p14="http://schemas.microsoft.com/office/powerpoint/2010/main" val="39838208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DCBE-7CBF-A001-DDE4-81D4B7F520F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E62BD-6715-950E-7E76-FF2C2B4F0C63}"/>
              </a:ext>
            </a:extLst>
          </p:cNvPr>
          <p:cNvSpPr>
            <a:spLocks noGrp="1"/>
          </p:cNvSpPr>
          <p:nvPr>
            <p:ph type="title"/>
          </p:nvPr>
        </p:nvSpPr>
        <p:spPr/>
        <p:txBody>
          <a:bodyPr>
            <a:normAutofit/>
          </a:bodyPr>
          <a:lstStyle/>
          <a:p>
            <a:r>
              <a:rPr lang="ru-RU" sz="4000" dirty="0" smtClean="0"/>
              <a:t>Экспериментальные исследования</a:t>
            </a:r>
            <a:endParaRPr lang="ru-RU" sz="4000" dirty="0"/>
          </a:p>
        </p:txBody>
      </p:sp>
      <p:sp>
        <p:nvSpPr>
          <p:cNvPr id="5" name="Номер слайда 4">
            <a:extLst>
              <a:ext uri="{FF2B5EF4-FFF2-40B4-BE49-F238E27FC236}">
                <a16:creationId xmlns:a16="http://schemas.microsoft.com/office/drawing/2014/main" id="{D8F906CC-5D54-8E45-A680-E2F3356C8ADE}"/>
              </a:ext>
            </a:extLst>
          </p:cNvPr>
          <p:cNvSpPr>
            <a:spLocks noGrp="1"/>
          </p:cNvSpPr>
          <p:nvPr>
            <p:ph type="sldNum" sz="quarter" idx="12"/>
          </p:nvPr>
        </p:nvSpPr>
        <p:spPr/>
        <p:txBody>
          <a:bodyPr/>
          <a:lstStyle/>
          <a:p>
            <a:fld id="{4E25F5DE-0339-4589-9859-9B8A9FE1E66F}" type="slidenum">
              <a:rPr lang="ru-RU" smtClean="0"/>
              <a:pPr/>
              <a:t>30</a:t>
            </a:fld>
            <a:endParaRPr lang="ru-RU" dirty="0"/>
          </a:p>
        </p:txBody>
      </p:sp>
      <p:pic>
        <p:nvPicPr>
          <p:cNvPr id="9" name="Объект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4393" y="1505489"/>
            <a:ext cx="4789153" cy="2520000"/>
          </a:xfrm>
        </p:spPr>
      </p:pic>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3546" y="1505489"/>
            <a:ext cx="4743021" cy="2520000"/>
          </a:xfrm>
          <a:prstGeom prst="rect">
            <a:avLst/>
          </a:prstGeom>
        </p:spPr>
      </p:pic>
      <p:pic>
        <p:nvPicPr>
          <p:cNvPr id="11" name="Рисунок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393" y="4025489"/>
            <a:ext cx="4743021" cy="2520000"/>
          </a:xfrm>
          <a:prstGeom prst="rect">
            <a:avLst/>
          </a:prstGeom>
        </p:spPr>
      </p:pic>
      <p:pic>
        <p:nvPicPr>
          <p:cNvPr id="12" name="Объект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17414" y="4025489"/>
            <a:ext cx="4743020" cy="2520000"/>
          </a:xfrm>
          <a:prstGeom prst="rect">
            <a:avLst/>
          </a:prstGeom>
        </p:spPr>
      </p:pic>
    </p:spTree>
    <p:extLst>
      <p:ext uri="{BB962C8B-B14F-4D97-AF65-F5344CB8AC3E}">
        <p14:creationId xmlns:p14="http://schemas.microsoft.com/office/powerpoint/2010/main" val="3318673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DCBE-7CBF-A001-DDE4-81D4B7F520F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E62BD-6715-950E-7E76-FF2C2B4F0C63}"/>
              </a:ext>
            </a:extLst>
          </p:cNvPr>
          <p:cNvSpPr>
            <a:spLocks noGrp="1"/>
          </p:cNvSpPr>
          <p:nvPr>
            <p:ph type="title"/>
          </p:nvPr>
        </p:nvSpPr>
        <p:spPr/>
        <p:txBody>
          <a:bodyPr>
            <a:normAutofit/>
          </a:bodyPr>
          <a:lstStyle/>
          <a:p>
            <a:r>
              <a:rPr lang="ru-RU" sz="4000" dirty="0" smtClean="0"/>
              <a:t>Экспериментальные исследования</a:t>
            </a:r>
            <a:endParaRPr lang="ru-RU" sz="4000" dirty="0"/>
          </a:p>
        </p:txBody>
      </p:sp>
      <p:sp>
        <p:nvSpPr>
          <p:cNvPr id="5" name="Номер слайда 4">
            <a:extLst>
              <a:ext uri="{FF2B5EF4-FFF2-40B4-BE49-F238E27FC236}">
                <a16:creationId xmlns:a16="http://schemas.microsoft.com/office/drawing/2014/main" id="{D8F906CC-5D54-8E45-A680-E2F3356C8ADE}"/>
              </a:ext>
            </a:extLst>
          </p:cNvPr>
          <p:cNvSpPr>
            <a:spLocks noGrp="1"/>
          </p:cNvSpPr>
          <p:nvPr>
            <p:ph type="sldNum" sz="quarter" idx="12"/>
          </p:nvPr>
        </p:nvSpPr>
        <p:spPr/>
        <p:txBody>
          <a:bodyPr/>
          <a:lstStyle/>
          <a:p>
            <a:fld id="{4E25F5DE-0339-4589-9859-9B8A9FE1E66F}" type="slidenum">
              <a:rPr lang="ru-RU" smtClean="0"/>
              <a:pPr/>
              <a:t>31</a:t>
            </a:fld>
            <a:endParaRPr lang="ru-RU" dirty="0"/>
          </a:p>
        </p:txBody>
      </p:sp>
      <p:sp>
        <p:nvSpPr>
          <p:cNvPr id="7" name="Объект 6"/>
          <p:cNvSpPr>
            <a:spLocks noGrp="1"/>
          </p:cNvSpPr>
          <p:nvPr>
            <p:ph idx="1"/>
          </p:nvPr>
        </p:nvSpPr>
        <p:spPr/>
        <p:txBody>
          <a:bodyPr/>
          <a:lstStyle/>
          <a:p>
            <a:endParaRPr lang="ru-RU" dirty="0"/>
          </a:p>
        </p:txBody>
      </p:sp>
      <p:pic>
        <p:nvPicPr>
          <p:cNvPr id="12" name="Рисунок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6080" y="2317093"/>
            <a:ext cx="6339840" cy="3368401"/>
          </a:xfrm>
          <a:prstGeom prst="rect">
            <a:avLst/>
          </a:prstGeom>
        </p:spPr>
      </p:pic>
    </p:spTree>
    <p:extLst>
      <p:ext uri="{BB962C8B-B14F-4D97-AF65-F5344CB8AC3E}">
        <p14:creationId xmlns:p14="http://schemas.microsoft.com/office/powerpoint/2010/main" val="1825108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Критерии обзора</a:t>
            </a:r>
          </a:p>
        </p:txBody>
      </p:sp>
      <p:sp>
        <p:nvSpPr>
          <p:cNvPr id="3" name="Объект 2"/>
          <p:cNvSpPr>
            <a:spLocks noGrp="1"/>
          </p:cNvSpPr>
          <p:nvPr>
            <p:ph idx="1"/>
          </p:nvPr>
        </p:nvSpPr>
        <p:spPr>
          <a:xfrm>
            <a:off x="336884" y="1460962"/>
            <a:ext cx="11016916" cy="4998719"/>
          </a:xfrm>
        </p:spPr>
        <p:txBody>
          <a:bodyPr>
            <a:noAutofit/>
          </a:bodyPr>
          <a:lstStyle/>
          <a:p>
            <a:pPr>
              <a:lnSpc>
                <a:spcPct val="100000"/>
              </a:lnSpc>
            </a:pPr>
            <a:r>
              <a:rPr lang="ru-RU" sz="1600" spc="-1" dirty="0"/>
              <a:t>Тип системы.</a:t>
            </a:r>
          </a:p>
          <a:p>
            <a:pPr>
              <a:lnSpc>
                <a:spcPct val="100000"/>
              </a:lnSpc>
            </a:pPr>
            <a:endParaRPr lang="ru-RU" sz="1600" spc="-1" dirty="0"/>
          </a:p>
          <a:p>
            <a:pPr>
              <a:lnSpc>
                <a:spcPct val="100000"/>
              </a:lnSpc>
            </a:pPr>
            <a:r>
              <a:rPr lang="ru-RU" sz="1600" spc="-1" dirty="0"/>
              <a:t>Набор процессоров.</a:t>
            </a:r>
          </a:p>
          <a:p>
            <a:pPr>
              <a:lnSpc>
                <a:spcPct val="100000"/>
              </a:lnSpc>
            </a:pPr>
            <a:endParaRPr lang="ru-RU" sz="1600" spc="-1" dirty="0"/>
          </a:p>
          <a:p>
            <a:pPr>
              <a:lnSpc>
                <a:spcPct val="100000"/>
              </a:lnSpc>
            </a:pPr>
            <a:r>
              <a:rPr lang="ru-RU" sz="1600" spc="-1" dirty="0"/>
              <a:t>Механизм энергосбережения.</a:t>
            </a:r>
          </a:p>
          <a:p>
            <a:pPr>
              <a:lnSpc>
                <a:spcPct val="100000"/>
              </a:lnSpc>
            </a:pPr>
            <a:endParaRPr lang="ru-RU" sz="1600" spc="-1" dirty="0"/>
          </a:p>
          <a:p>
            <a:pPr>
              <a:lnSpc>
                <a:spcPct val="100000"/>
              </a:lnSpc>
            </a:pPr>
            <a:r>
              <a:rPr lang="ru-RU" sz="1600" spc="-1" dirty="0"/>
              <a:t>Расчет времени выполнения задачи.</a:t>
            </a:r>
          </a:p>
          <a:p>
            <a:pPr>
              <a:lnSpc>
                <a:spcPct val="100000"/>
              </a:lnSpc>
            </a:pPr>
            <a:endParaRPr lang="ru-RU" sz="1600" spc="-1" dirty="0"/>
          </a:p>
          <a:p>
            <a:pPr>
              <a:lnSpc>
                <a:spcPct val="100000"/>
              </a:lnSpc>
            </a:pPr>
            <a:r>
              <a:rPr lang="ru-RU" sz="1600" spc="-1" dirty="0"/>
              <a:t>Расчет энергопотребления.</a:t>
            </a:r>
          </a:p>
          <a:p>
            <a:pPr>
              <a:lnSpc>
                <a:spcPct val="100000"/>
              </a:lnSpc>
            </a:pPr>
            <a:endParaRPr lang="ru-RU" sz="1600" spc="-1" dirty="0"/>
          </a:p>
          <a:p>
            <a:pPr>
              <a:lnSpc>
                <a:spcPct val="100000"/>
              </a:lnSpc>
            </a:pPr>
            <a:r>
              <a:rPr lang="ru-RU" sz="1600" spc="-1" dirty="0"/>
              <a:t>Допустимость миграции задач между процессорами.</a:t>
            </a:r>
          </a:p>
          <a:p>
            <a:pPr>
              <a:lnSpc>
                <a:spcPct val="100000"/>
              </a:lnSpc>
            </a:pPr>
            <a:endParaRPr lang="ru-RU" sz="1600" spc="-1" dirty="0"/>
          </a:p>
          <a:p>
            <a:pPr>
              <a:lnSpc>
                <a:spcPct val="100000"/>
              </a:lnSpc>
            </a:pPr>
            <a:r>
              <a:rPr lang="en-US" sz="1600" spc="-1" dirty="0"/>
              <a:t> </a:t>
            </a:r>
            <a:r>
              <a:rPr lang="ru-RU" sz="1600" spc="-1" dirty="0"/>
              <a:t>Оптимизируемая функция.</a:t>
            </a:r>
            <a:endParaRPr lang="en-US" sz="1600" spc="-1" dirty="0"/>
          </a:p>
          <a:p>
            <a:pPr>
              <a:lnSpc>
                <a:spcPct val="100000"/>
              </a:lnSpc>
              <a:buClr>
                <a:srgbClr val="000000"/>
              </a:buClr>
              <a:buFont typeface="Wingdings" panose="05000000000000000000" pitchFamily="2" charset="2"/>
              <a:buChar char="q"/>
            </a:pPr>
            <a:endParaRPr lang="en-US" sz="1600" spc="-1" dirty="0"/>
          </a:p>
        </p:txBody>
      </p:sp>
      <p:sp>
        <p:nvSpPr>
          <p:cNvPr id="5" name="Номер слайда 4"/>
          <p:cNvSpPr>
            <a:spLocks noGrp="1"/>
          </p:cNvSpPr>
          <p:nvPr>
            <p:ph type="sldNum" sz="quarter" idx="12"/>
          </p:nvPr>
        </p:nvSpPr>
        <p:spPr/>
        <p:txBody>
          <a:bodyPr/>
          <a:lstStyle/>
          <a:p>
            <a:fld id="{4E25F5DE-0339-4589-9859-9B8A9FE1E66F}" type="slidenum">
              <a:rPr lang="ru-RU" smtClean="0"/>
              <a:pPr/>
              <a:t>4</a:t>
            </a:fld>
            <a:endParaRPr lang="ru-RU" dirty="0"/>
          </a:p>
        </p:txBody>
      </p:sp>
    </p:spTree>
    <p:extLst>
      <p:ext uri="{BB962C8B-B14F-4D97-AF65-F5344CB8AC3E}">
        <p14:creationId xmlns:p14="http://schemas.microsoft.com/office/powerpoint/2010/main" val="2699676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523D7-EF33-B6C9-374F-C8823DFDC30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D577A9-6333-A5DC-D97B-2BDC39D36FF4}"/>
              </a:ext>
            </a:extLst>
          </p:cNvPr>
          <p:cNvSpPr>
            <a:spLocks noGrp="1"/>
          </p:cNvSpPr>
          <p:nvPr>
            <p:ph type="title"/>
          </p:nvPr>
        </p:nvSpPr>
        <p:spPr/>
        <p:txBody>
          <a:bodyPr>
            <a:normAutofit/>
          </a:bodyPr>
          <a:lstStyle/>
          <a:p>
            <a:r>
              <a:rPr lang="ru-RU" dirty="0" smtClean="0"/>
              <a:t>Обзор</a:t>
            </a:r>
            <a:endParaRPr lang="ru-RU" sz="4000" dirty="0"/>
          </a:p>
        </p:txBody>
      </p:sp>
      <p:graphicFrame>
        <p:nvGraphicFramePr>
          <p:cNvPr id="6" name="Объект 5">
            <a:extLst>
              <a:ext uri="{FF2B5EF4-FFF2-40B4-BE49-F238E27FC236}">
                <a16:creationId xmlns:a16="http://schemas.microsoft.com/office/drawing/2014/main" id="{F9D8D720-A6EA-AF45-2643-E0F46108B786}"/>
              </a:ext>
            </a:extLst>
          </p:cNvPr>
          <p:cNvGraphicFramePr>
            <a:graphicFrameLocks noGrp="1"/>
          </p:cNvGraphicFramePr>
          <p:nvPr>
            <p:ph idx="1"/>
            <p:extLst>
              <p:ext uri="{D42A27DB-BD31-4B8C-83A1-F6EECF244321}">
                <p14:modId xmlns:p14="http://schemas.microsoft.com/office/powerpoint/2010/main" val="1227427918"/>
              </p:ext>
            </p:extLst>
          </p:nvPr>
        </p:nvGraphicFramePr>
        <p:xfrm>
          <a:off x="336552" y="1459263"/>
          <a:ext cx="11017248" cy="4892040"/>
        </p:xfrm>
        <a:graphic>
          <a:graphicData uri="http://schemas.openxmlformats.org/drawingml/2006/table">
            <a:tbl>
              <a:tblPr firstRow="1" bandRow="1">
                <a:tableStyleId>{5C22544A-7EE6-4342-B048-85BDC9FD1C3A}</a:tableStyleId>
              </a:tblPr>
              <a:tblGrid>
                <a:gridCol w="656705">
                  <a:extLst>
                    <a:ext uri="{9D8B030D-6E8A-4147-A177-3AD203B41FA5}">
                      <a16:colId xmlns:a16="http://schemas.microsoft.com/office/drawing/2014/main" val="2339826988"/>
                    </a:ext>
                  </a:extLst>
                </a:gridCol>
                <a:gridCol w="2003368">
                  <a:extLst>
                    <a:ext uri="{9D8B030D-6E8A-4147-A177-3AD203B41FA5}">
                      <a16:colId xmlns:a16="http://schemas.microsoft.com/office/drawing/2014/main" val="3415013094"/>
                    </a:ext>
                  </a:extLst>
                </a:gridCol>
                <a:gridCol w="1446414">
                  <a:extLst>
                    <a:ext uri="{9D8B030D-6E8A-4147-A177-3AD203B41FA5}">
                      <a16:colId xmlns:a16="http://schemas.microsoft.com/office/drawing/2014/main" val="2630253299"/>
                    </a:ext>
                  </a:extLst>
                </a:gridCol>
                <a:gridCol w="1288473">
                  <a:extLst>
                    <a:ext uri="{9D8B030D-6E8A-4147-A177-3AD203B41FA5}">
                      <a16:colId xmlns:a16="http://schemas.microsoft.com/office/drawing/2014/main" val="254646661"/>
                    </a:ext>
                  </a:extLst>
                </a:gridCol>
                <a:gridCol w="1737360">
                  <a:extLst>
                    <a:ext uri="{9D8B030D-6E8A-4147-A177-3AD203B41FA5}">
                      <a16:colId xmlns:a16="http://schemas.microsoft.com/office/drawing/2014/main" val="182237950"/>
                    </a:ext>
                  </a:extLst>
                </a:gridCol>
                <a:gridCol w="1525499">
                  <a:extLst>
                    <a:ext uri="{9D8B030D-6E8A-4147-A177-3AD203B41FA5}">
                      <a16:colId xmlns:a16="http://schemas.microsoft.com/office/drawing/2014/main" val="1968538129"/>
                    </a:ext>
                  </a:extLst>
                </a:gridCol>
                <a:gridCol w="931025">
                  <a:extLst>
                    <a:ext uri="{9D8B030D-6E8A-4147-A177-3AD203B41FA5}">
                      <a16:colId xmlns:a16="http://schemas.microsoft.com/office/drawing/2014/main" val="1610110955"/>
                    </a:ext>
                  </a:extLst>
                </a:gridCol>
                <a:gridCol w="1428404">
                  <a:extLst>
                    <a:ext uri="{9D8B030D-6E8A-4147-A177-3AD203B41FA5}">
                      <a16:colId xmlns:a16="http://schemas.microsoft.com/office/drawing/2014/main" val="2788316941"/>
                    </a:ext>
                  </a:extLst>
                </a:gridCol>
              </a:tblGrid>
              <a:tr h="468688">
                <a:tc>
                  <a:txBody>
                    <a:bodyPr/>
                    <a:lstStyle/>
                    <a:p>
                      <a:pPr algn="ctr"/>
                      <a:endParaRPr lang="ru-RU" sz="1300" dirty="0"/>
                    </a:p>
                  </a:txBody>
                  <a:tcPr/>
                </a:tc>
                <a:tc>
                  <a:txBody>
                    <a:bodyPr/>
                    <a:lstStyle/>
                    <a:p>
                      <a:pPr algn="ctr"/>
                      <a:r>
                        <a:rPr lang="ru-RU" sz="1300" dirty="0"/>
                        <a:t>Тип</a:t>
                      </a:r>
                      <a:r>
                        <a:rPr lang="ru-RU" sz="1300" baseline="0" dirty="0"/>
                        <a:t> системы</a:t>
                      </a:r>
                      <a:endParaRPr lang="ru-RU" sz="1300" dirty="0"/>
                    </a:p>
                  </a:txBody>
                  <a:tcPr/>
                </a:tc>
                <a:tc>
                  <a:txBody>
                    <a:bodyPr/>
                    <a:lstStyle/>
                    <a:p>
                      <a:pPr algn="ctr"/>
                      <a:r>
                        <a:rPr lang="ru-RU" sz="1300" dirty="0"/>
                        <a:t>Набор процессоров</a:t>
                      </a:r>
                    </a:p>
                  </a:txBody>
                  <a:tcPr/>
                </a:tc>
                <a:tc>
                  <a:txBody>
                    <a:bodyPr/>
                    <a:lstStyle/>
                    <a:p>
                      <a:pPr algn="ctr"/>
                      <a:r>
                        <a:rPr lang="ru-RU" sz="1300" dirty="0"/>
                        <a:t>Механизм </a:t>
                      </a:r>
                      <a:r>
                        <a:rPr lang="ru-RU" sz="1300" dirty="0" err="1"/>
                        <a:t>энергосбер</a:t>
                      </a:r>
                      <a:r>
                        <a:rPr lang="ru-RU" sz="1300" dirty="0"/>
                        <a:t>.</a:t>
                      </a:r>
                    </a:p>
                  </a:txBody>
                  <a:tcPr/>
                </a:tc>
                <a:tc>
                  <a:txBody>
                    <a:bodyPr/>
                    <a:lstStyle/>
                    <a:p>
                      <a:pPr algn="ctr"/>
                      <a:r>
                        <a:rPr lang="ru-RU" sz="1300" dirty="0"/>
                        <a:t>Расчет времени </a:t>
                      </a:r>
                      <a:r>
                        <a:rPr lang="ru-RU" sz="1300" dirty="0" err="1"/>
                        <a:t>выпол</a:t>
                      </a:r>
                      <a:r>
                        <a:rPr lang="ru-RU" sz="1300" dirty="0"/>
                        <a:t>. задач</a:t>
                      </a:r>
                    </a:p>
                  </a:txBody>
                  <a:tcPr/>
                </a:tc>
                <a:tc>
                  <a:txBody>
                    <a:bodyPr/>
                    <a:lstStyle/>
                    <a:p>
                      <a:pPr algn="ctr"/>
                      <a:r>
                        <a:rPr lang="ru-RU" sz="1300" dirty="0"/>
                        <a:t>Расчет </a:t>
                      </a:r>
                      <a:r>
                        <a:rPr lang="ru-RU" sz="1300" dirty="0" err="1"/>
                        <a:t>энергопотр</a:t>
                      </a:r>
                      <a:r>
                        <a:rPr lang="ru-RU" sz="1300" dirty="0"/>
                        <a:t>.</a:t>
                      </a:r>
                    </a:p>
                  </a:txBody>
                  <a:tcPr/>
                </a:tc>
                <a:tc>
                  <a:txBody>
                    <a:bodyPr/>
                    <a:lstStyle/>
                    <a:p>
                      <a:pPr algn="ctr"/>
                      <a:r>
                        <a:rPr lang="ru-RU" sz="1300" dirty="0"/>
                        <a:t>Миграция</a:t>
                      </a:r>
                    </a:p>
                  </a:txBody>
                  <a:tcPr/>
                </a:tc>
                <a:tc>
                  <a:txBody>
                    <a:bodyPr/>
                    <a:lstStyle/>
                    <a:p>
                      <a:pPr algn="ctr"/>
                      <a:r>
                        <a:rPr lang="ru-RU" sz="1300" dirty="0"/>
                        <a:t>Опт. функция</a:t>
                      </a:r>
                    </a:p>
                  </a:txBody>
                  <a:tcPr/>
                </a:tc>
                <a:extLst>
                  <a:ext uri="{0D108BD9-81ED-4DB2-BD59-A6C34878D82A}">
                    <a16:rowId xmlns:a16="http://schemas.microsoft.com/office/drawing/2014/main" val="1547207103"/>
                  </a:ext>
                </a:extLst>
              </a:tr>
              <a:tr h="370840">
                <a:tc>
                  <a:txBody>
                    <a:bodyPr/>
                    <a:lstStyle/>
                    <a:p>
                      <a:pPr algn="ctr"/>
                      <a:r>
                        <a:rPr lang="en-US" sz="1300" dirty="0" smtClean="0"/>
                        <a:t>PECS</a:t>
                      </a:r>
                      <a:endParaRPr lang="ru-RU" sz="1300" dirty="0"/>
                    </a:p>
                  </a:txBody>
                  <a:tcPr/>
                </a:tc>
                <a:tc>
                  <a:txBody>
                    <a:bodyPr/>
                    <a:lstStyle/>
                    <a:p>
                      <a:pPr algn="ctr"/>
                      <a:r>
                        <a:rPr lang="en-US" sz="1300" dirty="0"/>
                        <a:t>I-</a:t>
                      </a:r>
                      <a:r>
                        <a:rPr lang="en-US" sz="1300" dirty="0" err="1"/>
                        <a:t>IoT</a:t>
                      </a:r>
                      <a:endParaRPr lang="ru-RU" sz="1300" dirty="0"/>
                    </a:p>
                  </a:txBody>
                  <a:tcPr/>
                </a:tc>
                <a:tc>
                  <a:txBody>
                    <a:bodyPr/>
                    <a:lstStyle/>
                    <a:p>
                      <a:pPr algn="ctr"/>
                      <a:r>
                        <a:rPr lang="ru-RU" sz="1300" dirty="0"/>
                        <a:t>Много разнородных</a:t>
                      </a:r>
                    </a:p>
                  </a:txBody>
                  <a:tcPr/>
                </a:tc>
                <a:tc>
                  <a:txBody>
                    <a:bodyPr/>
                    <a:lstStyle/>
                    <a:p>
                      <a:pPr algn="ctr"/>
                      <a:r>
                        <a:rPr lang="ru-RU" sz="1300" dirty="0"/>
                        <a:t>Снижение тактовой частоты</a:t>
                      </a:r>
                    </a:p>
                  </a:txBody>
                  <a:tcPr/>
                </a:tc>
                <a:tc>
                  <a:txBody>
                    <a:bodyPr/>
                    <a:lstStyle/>
                    <a:p>
                      <a:pPr marL="0" indent="0" algn="ctr">
                        <a:buNone/>
                      </a:pPr>
                      <a:r>
                        <a:rPr lang="ru-RU" sz="1300" dirty="0" smtClean="0"/>
                        <a:t>Время ограничено</a:t>
                      </a:r>
                      <a:r>
                        <a:rPr lang="ru-RU" sz="1300" baseline="0" dirty="0" smtClean="0"/>
                        <a:t> сверху</a:t>
                      </a:r>
                      <a:endParaRPr lang="ru-RU" sz="1300" baseline="0" dirty="0"/>
                    </a:p>
                  </a:txBody>
                  <a:tcPr/>
                </a:tc>
                <a:tc>
                  <a:txBody>
                    <a:bodyPr/>
                    <a:lstStyle/>
                    <a:p>
                      <a:pPr algn="ctr"/>
                      <a:r>
                        <a:rPr lang="ru-RU" sz="1300" dirty="0" smtClean="0"/>
                        <a:t>См. слайд</a:t>
                      </a:r>
                      <a:endParaRPr lang="ru-RU" sz="1300" dirty="0"/>
                    </a:p>
                  </a:txBody>
                  <a:tcPr/>
                </a:tc>
                <a:tc>
                  <a:txBody>
                    <a:bodyPr/>
                    <a:lstStyle/>
                    <a:p>
                      <a:pPr algn="ctr"/>
                      <a:r>
                        <a:rPr lang="ru-RU" sz="1300" dirty="0"/>
                        <a:t>+</a:t>
                      </a:r>
                    </a:p>
                  </a:txBody>
                  <a:tcPr/>
                </a:tc>
                <a:tc>
                  <a:txBody>
                    <a:bodyPr/>
                    <a:lstStyle/>
                    <a:p>
                      <a:pPr algn="ctr"/>
                      <a:r>
                        <a:rPr lang="ru-RU" sz="1300" dirty="0" err="1"/>
                        <a:t>Энергопотр</a:t>
                      </a:r>
                      <a:r>
                        <a:rPr lang="ru-RU" sz="1300" dirty="0"/>
                        <a:t>.</a:t>
                      </a:r>
                    </a:p>
                  </a:txBody>
                  <a:tcPr/>
                </a:tc>
                <a:extLst>
                  <a:ext uri="{0D108BD9-81ED-4DB2-BD59-A6C34878D82A}">
                    <a16:rowId xmlns:a16="http://schemas.microsoft.com/office/drawing/2014/main" val="4162510842"/>
                  </a:ext>
                </a:extLst>
              </a:tr>
              <a:tr h="370840">
                <a:tc>
                  <a:txBody>
                    <a:bodyPr/>
                    <a:lstStyle/>
                    <a:p>
                      <a:pPr algn="ctr"/>
                      <a:r>
                        <a:rPr lang="en-US" sz="1300" dirty="0"/>
                        <a:t>AETC</a:t>
                      </a:r>
                      <a:endParaRPr lang="ru-RU" sz="1300" dirty="0"/>
                    </a:p>
                  </a:txBody>
                  <a:tcPr/>
                </a:tc>
                <a:tc>
                  <a:txBody>
                    <a:bodyPr/>
                    <a:lstStyle/>
                    <a:p>
                      <a:pPr algn="ctr"/>
                      <a:r>
                        <a:rPr lang="ru-RU" sz="1300" dirty="0"/>
                        <a:t>ЦОД</a:t>
                      </a:r>
                    </a:p>
                  </a:txBody>
                  <a:tcPr/>
                </a:tc>
                <a:tc>
                  <a:txBody>
                    <a:bodyPr/>
                    <a:lstStyle/>
                    <a:p>
                      <a:pPr algn="ctr"/>
                      <a:r>
                        <a:rPr lang="ru-RU" sz="1300" dirty="0"/>
                        <a:t>Много разнородных</a:t>
                      </a:r>
                    </a:p>
                  </a:txBody>
                  <a:tcPr/>
                </a:tc>
                <a:tc>
                  <a:txBody>
                    <a:bodyPr/>
                    <a:lstStyle/>
                    <a:p>
                      <a:pPr algn="ctr"/>
                      <a:r>
                        <a:rPr lang="ru-RU" sz="1300" dirty="0"/>
                        <a:t>Консолидация задач</a:t>
                      </a:r>
                    </a:p>
                  </a:txBody>
                  <a:tcPr/>
                </a:tc>
                <a:tc>
                  <a:txBody>
                    <a:bodyPr/>
                    <a:lstStyle/>
                    <a:p>
                      <a:pPr marL="0" indent="0" algn="ctr">
                        <a:buNone/>
                      </a:pPr>
                      <a:r>
                        <a:rPr lang="ru-RU" sz="1300" dirty="0"/>
                        <a:t>Время ограничено</a:t>
                      </a:r>
                      <a:r>
                        <a:rPr lang="ru-RU" sz="1300" baseline="0" dirty="0"/>
                        <a:t> сверху</a:t>
                      </a:r>
                      <a:r>
                        <a:rPr lang="en-US" sz="1300" baseline="0" dirty="0"/>
                        <a:t>+SLA</a:t>
                      </a:r>
                      <a:endParaRPr lang="ru-RU" sz="1300" baseline="0" dirty="0"/>
                    </a:p>
                  </a:txBody>
                  <a:tcPr/>
                </a:tc>
                <a:tc>
                  <a:txBody>
                    <a:bodyPr/>
                    <a:lstStyle/>
                    <a:p>
                      <a:pPr algn="ctr"/>
                      <a:r>
                        <a:rPr lang="ru-RU" sz="1300" dirty="0" smtClean="0"/>
                        <a:t>См. слайд</a:t>
                      </a:r>
                      <a:endParaRPr lang="ru-RU" sz="1300" dirty="0"/>
                    </a:p>
                  </a:txBody>
                  <a:tcPr/>
                </a:tc>
                <a:tc>
                  <a:txBody>
                    <a:bodyPr/>
                    <a:lstStyle/>
                    <a:p>
                      <a:pPr algn="ctr"/>
                      <a:r>
                        <a:rPr lang="ru-RU" sz="1300" dirty="0"/>
                        <a:t>+</a:t>
                      </a:r>
                    </a:p>
                  </a:txBody>
                  <a:tcPr/>
                </a:tc>
                <a:tc>
                  <a:txBody>
                    <a:bodyPr/>
                    <a:lstStyle/>
                    <a:p>
                      <a:pPr algn="ctr"/>
                      <a:r>
                        <a:rPr lang="ru-RU" sz="1300" dirty="0" err="1"/>
                        <a:t>Энергопотр</a:t>
                      </a:r>
                      <a:r>
                        <a:rPr lang="ru-RU" sz="1300" dirty="0"/>
                        <a:t>.</a:t>
                      </a:r>
                    </a:p>
                  </a:txBody>
                  <a:tcPr/>
                </a:tc>
                <a:extLst>
                  <a:ext uri="{0D108BD9-81ED-4DB2-BD59-A6C34878D82A}">
                    <a16:rowId xmlns:a16="http://schemas.microsoft.com/office/drawing/2014/main" val="3859280511"/>
                  </a:ext>
                </a:extLst>
              </a:tr>
              <a:tr h="370840">
                <a:tc>
                  <a:txBody>
                    <a:bodyPr/>
                    <a:lstStyle/>
                    <a:p>
                      <a:pPr algn="ctr"/>
                      <a:r>
                        <a:rPr lang="en-US" sz="1300" dirty="0"/>
                        <a:t>EDRP</a:t>
                      </a:r>
                      <a:endParaRPr lang="ru-RU" sz="1300" dirty="0"/>
                    </a:p>
                  </a:txBody>
                  <a:tcPr/>
                </a:tc>
                <a:tc>
                  <a:txBody>
                    <a:bodyPr/>
                    <a:lstStyle/>
                    <a:p>
                      <a:pPr algn="ctr"/>
                      <a:r>
                        <a:rPr lang="ru-RU" sz="1300" kern="1200" dirty="0">
                          <a:solidFill>
                            <a:schemeClr val="dk1"/>
                          </a:solidFill>
                          <a:effectLst/>
                          <a:latin typeface="+mn-lt"/>
                          <a:ea typeface="+mn-ea"/>
                          <a:cs typeface="+mn-cs"/>
                        </a:rPr>
                        <a:t>Облачная система состоящая из кластеров</a:t>
                      </a:r>
                      <a:endParaRPr lang="ru-RU" sz="1300" dirty="0"/>
                    </a:p>
                  </a:txBody>
                  <a:tcPr/>
                </a:tc>
                <a:tc>
                  <a:txBody>
                    <a:bodyPr/>
                    <a:lstStyle/>
                    <a:p>
                      <a:pPr algn="ctr"/>
                      <a:r>
                        <a:rPr lang="ru-RU" sz="1300" dirty="0"/>
                        <a:t>Много разнородных</a:t>
                      </a:r>
                    </a:p>
                  </a:txBody>
                  <a:tcPr/>
                </a:tc>
                <a:tc>
                  <a:txBody>
                    <a:bodyPr/>
                    <a:lstStyle/>
                    <a:p>
                      <a:pPr algn="ctr"/>
                      <a:r>
                        <a:rPr lang="ru-RU" sz="1300" dirty="0" err="1"/>
                        <a:t>Минимиз</a:t>
                      </a:r>
                      <a:r>
                        <a:rPr lang="ru-RU" sz="1300" dirty="0"/>
                        <a:t>. Используемых ресурсов</a:t>
                      </a:r>
                    </a:p>
                  </a:txBody>
                  <a:tcPr/>
                </a:tc>
                <a:tc>
                  <a:txBody>
                    <a:bodyPr/>
                    <a:lstStyle/>
                    <a:p>
                      <a:pPr marL="0" indent="0" algn="ctr">
                        <a:buNone/>
                      </a:pPr>
                      <a:r>
                        <a:rPr lang="ru-RU" sz="1300" kern="1200" dirty="0">
                          <a:solidFill>
                            <a:schemeClr val="dk1"/>
                          </a:solidFill>
                          <a:effectLst/>
                          <a:latin typeface="+mn-lt"/>
                          <a:ea typeface="+mn-ea"/>
                          <a:cs typeface="+mn-cs"/>
                        </a:rPr>
                        <a:t> Соблюдение жесткий сроков по соглашению </a:t>
                      </a:r>
                      <a:r>
                        <a:rPr lang="en-US" sz="1300" kern="1200" dirty="0">
                          <a:solidFill>
                            <a:schemeClr val="dk1"/>
                          </a:solidFill>
                          <a:effectLst/>
                          <a:latin typeface="+mn-lt"/>
                          <a:ea typeface="+mn-ea"/>
                          <a:cs typeface="+mn-cs"/>
                        </a:rPr>
                        <a:t>SLA</a:t>
                      </a:r>
                      <a:endParaRPr lang="ru-RU" sz="1300" baseline="0" dirty="0"/>
                    </a:p>
                  </a:txBody>
                  <a:tcPr/>
                </a:tc>
                <a:tc>
                  <a:txBody>
                    <a:bodyPr/>
                    <a:lstStyle/>
                    <a:p>
                      <a:pPr algn="ctr"/>
                      <a:r>
                        <a:rPr lang="ru-RU" sz="1300" dirty="0" smtClean="0"/>
                        <a:t>См. слайд</a:t>
                      </a:r>
                      <a:endParaRPr lang="ru-RU" sz="1300" dirty="0"/>
                    </a:p>
                  </a:txBody>
                  <a:tcPr/>
                </a:tc>
                <a:tc>
                  <a:txBody>
                    <a:bodyPr/>
                    <a:lstStyle/>
                    <a:p>
                      <a:pPr algn="ctr"/>
                      <a:r>
                        <a:rPr lang="ru-RU" sz="1300" dirty="0"/>
                        <a:t>+</a:t>
                      </a:r>
                    </a:p>
                  </a:txBody>
                  <a:tcPr/>
                </a:tc>
                <a:tc>
                  <a:txBody>
                    <a:bodyPr/>
                    <a:lstStyle/>
                    <a:p>
                      <a:pPr algn="ctr"/>
                      <a:r>
                        <a:rPr lang="ru-RU" sz="1300" dirty="0" err="1"/>
                        <a:t>Энергопотр</a:t>
                      </a:r>
                      <a:r>
                        <a:rPr lang="ru-RU" sz="1300" dirty="0"/>
                        <a:t>.</a:t>
                      </a:r>
                    </a:p>
                  </a:txBody>
                  <a:tcPr/>
                </a:tc>
                <a:extLst>
                  <a:ext uri="{0D108BD9-81ED-4DB2-BD59-A6C34878D82A}">
                    <a16:rowId xmlns:a16="http://schemas.microsoft.com/office/drawing/2014/main" val="615969610"/>
                  </a:ext>
                </a:extLst>
              </a:tr>
              <a:tr h="370840">
                <a:tc>
                  <a:txBody>
                    <a:bodyPr/>
                    <a:lstStyle/>
                    <a:p>
                      <a:pPr algn="ctr"/>
                      <a:r>
                        <a:rPr lang="en-US" sz="1300" dirty="0"/>
                        <a:t>VVTS</a:t>
                      </a:r>
                      <a:endParaRPr lang="ru-RU" sz="1300" dirty="0"/>
                    </a:p>
                  </a:txBody>
                  <a:tcPr/>
                </a:tc>
                <a:tc>
                  <a:txBody>
                    <a:bodyPr/>
                    <a:lstStyle/>
                    <a:p>
                      <a:pPr algn="ctr"/>
                      <a:r>
                        <a:rPr lang="ru-RU" sz="1300" dirty="0"/>
                        <a:t>Преобразователь тока + процессор</a:t>
                      </a:r>
                    </a:p>
                  </a:txBody>
                  <a:tcPr/>
                </a:tc>
                <a:tc>
                  <a:txBody>
                    <a:bodyPr/>
                    <a:lstStyle/>
                    <a:p>
                      <a:pPr algn="ctr"/>
                      <a:r>
                        <a:rPr lang="ru-RU" sz="1300" dirty="0"/>
                        <a:t>1</a:t>
                      </a:r>
                    </a:p>
                  </a:txBody>
                  <a:tcPr/>
                </a:tc>
                <a:tc>
                  <a:txBody>
                    <a:bodyPr/>
                    <a:lstStyle/>
                    <a:p>
                      <a:pPr algn="ctr"/>
                      <a:r>
                        <a:rPr lang="ru-RU" sz="1300" dirty="0"/>
                        <a:t>Изменение напряжения</a:t>
                      </a:r>
                    </a:p>
                  </a:txBody>
                  <a:tcPr/>
                </a:tc>
                <a:tc>
                  <a:txBody>
                    <a:bodyPr/>
                    <a:lstStyle/>
                    <a:p>
                      <a:pPr marL="0" indent="0" algn="ctr">
                        <a:buNone/>
                      </a:pPr>
                      <a:r>
                        <a:rPr lang="ru-RU" sz="1300" dirty="0"/>
                        <a:t>На каждой итерации в завис. от напряжения</a:t>
                      </a:r>
                      <a:endParaRPr lang="ru-RU" sz="1300" baseline="0" dirty="0"/>
                    </a:p>
                  </a:txBody>
                  <a:tcPr/>
                </a:tc>
                <a:tc>
                  <a:txBody>
                    <a:bodyPr/>
                    <a:lstStyle/>
                    <a:p>
                      <a:pPr algn="ctr"/>
                      <a:r>
                        <a:rPr lang="ru-RU" sz="1300" dirty="0" smtClean="0"/>
                        <a:t>См. слайд</a:t>
                      </a:r>
                      <a:endParaRPr lang="ru-RU" sz="1300" dirty="0"/>
                    </a:p>
                  </a:txBody>
                  <a:tcPr/>
                </a:tc>
                <a:tc>
                  <a:txBody>
                    <a:bodyPr/>
                    <a:lstStyle/>
                    <a:p>
                      <a:pPr algn="ctr"/>
                      <a:r>
                        <a:rPr lang="en-US" sz="1300" dirty="0"/>
                        <a:t>-</a:t>
                      </a:r>
                      <a:endParaRPr lang="ru-RU" sz="1300" dirty="0"/>
                    </a:p>
                  </a:txBody>
                  <a:tcPr/>
                </a:tc>
                <a:tc>
                  <a:txBody>
                    <a:bodyPr/>
                    <a:lstStyle/>
                    <a:p>
                      <a:pPr algn="ctr"/>
                      <a:r>
                        <a:rPr lang="ru-RU" sz="1300" dirty="0" err="1"/>
                        <a:t>Энергопотр</a:t>
                      </a:r>
                      <a:r>
                        <a:rPr lang="ru-RU" sz="1300" dirty="0"/>
                        <a:t>.</a:t>
                      </a:r>
                      <a:r>
                        <a:rPr lang="en-US" sz="1300" dirty="0"/>
                        <a:t>/</a:t>
                      </a:r>
                      <a:r>
                        <a:rPr lang="ru-RU" sz="1300" dirty="0"/>
                        <a:t>пиковое </a:t>
                      </a:r>
                      <a:r>
                        <a:rPr lang="ru-RU" sz="1300" dirty="0" err="1"/>
                        <a:t>энергопотр</a:t>
                      </a:r>
                      <a:r>
                        <a:rPr lang="ru-RU" sz="1300" dirty="0"/>
                        <a:t>.</a:t>
                      </a:r>
                    </a:p>
                  </a:txBody>
                  <a:tcPr/>
                </a:tc>
                <a:extLst>
                  <a:ext uri="{0D108BD9-81ED-4DB2-BD59-A6C34878D82A}">
                    <a16:rowId xmlns:a16="http://schemas.microsoft.com/office/drawing/2014/main" val="227593230"/>
                  </a:ext>
                </a:extLst>
              </a:tr>
              <a:tr h="370840">
                <a:tc>
                  <a:txBody>
                    <a:bodyPr/>
                    <a:lstStyle/>
                    <a:p>
                      <a:pPr algn="ctr"/>
                      <a:r>
                        <a:rPr lang="en-US" sz="1300" dirty="0"/>
                        <a:t>LDS</a:t>
                      </a:r>
                      <a:endParaRPr lang="ru-RU" sz="1300" dirty="0"/>
                    </a:p>
                  </a:txBody>
                  <a:tcPr/>
                </a:tc>
                <a:tc>
                  <a:txBody>
                    <a:bodyPr/>
                    <a:lstStyle/>
                    <a:p>
                      <a:pPr algn="ctr"/>
                      <a:r>
                        <a:rPr lang="en-US" sz="1300" dirty="0"/>
                        <a:t>Security-critical real-time</a:t>
                      </a:r>
                      <a:r>
                        <a:rPr lang="en-US" sz="1300" baseline="0" dirty="0"/>
                        <a:t> </a:t>
                      </a:r>
                      <a:r>
                        <a:rPr lang="en-US" sz="1300" dirty="0"/>
                        <a:t>multicore systems</a:t>
                      </a:r>
                      <a:endParaRPr lang="ru-RU" sz="1300" dirty="0"/>
                    </a:p>
                  </a:txBody>
                  <a:tcPr/>
                </a:tc>
                <a:tc>
                  <a:txBody>
                    <a:bodyPr/>
                    <a:lstStyle/>
                    <a:p>
                      <a:pPr algn="ctr"/>
                      <a:r>
                        <a:rPr lang="ru-RU" sz="1300" dirty="0"/>
                        <a:t>Много разнородных</a:t>
                      </a:r>
                    </a:p>
                  </a:txBody>
                  <a:tcPr/>
                </a:tc>
                <a:tc>
                  <a:txBody>
                    <a:bodyPr/>
                    <a:lstStyle/>
                    <a:p>
                      <a:pPr algn="ctr"/>
                      <a:r>
                        <a:rPr lang="en-US" sz="1300" dirty="0"/>
                        <a:t>DVFS</a:t>
                      </a:r>
                      <a:endParaRPr lang="ru-RU" sz="1300" dirty="0"/>
                    </a:p>
                  </a:txBody>
                  <a:tcPr/>
                </a:tc>
                <a:tc>
                  <a:txBody>
                    <a:bodyPr/>
                    <a:lstStyle/>
                    <a:p>
                      <a:pPr marL="0" indent="0" algn="ctr">
                        <a:buNone/>
                      </a:pPr>
                      <a:r>
                        <a:rPr lang="ru-RU" sz="1300" dirty="0"/>
                        <a:t>Время ограничено</a:t>
                      </a:r>
                      <a:r>
                        <a:rPr lang="ru-RU" sz="1300" baseline="0" dirty="0"/>
                        <a:t> сверху</a:t>
                      </a:r>
                    </a:p>
                  </a:txBody>
                  <a:tcPr/>
                </a:tc>
                <a:tc>
                  <a:txBody>
                    <a:bodyPr/>
                    <a:lstStyle/>
                    <a:p>
                      <a:pPr algn="ctr"/>
                      <a:r>
                        <a:rPr lang="ru-RU" sz="1300" dirty="0" smtClean="0"/>
                        <a:t>См. слайд</a:t>
                      </a:r>
                      <a:endParaRPr lang="ru-RU" sz="1300" dirty="0"/>
                    </a:p>
                  </a:txBody>
                  <a:tcPr/>
                </a:tc>
                <a:tc>
                  <a:txBody>
                    <a:bodyPr/>
                    <a:lstStyle/>
                    <a:p>
                      <a:pPr algn="ctr"/>
                      <a:r>
                        <a:rPr lang="ru-RU" sz="1300" dirty="0"/>
                        <a:t>+</a:t>
                      </a:r>
                    </a:p>
                  </a:txBody>
                  <a:tcPr/>
                </a:tc>
                <a:tc>
                  <a:txBody>
                    <a:bodyPr/>
                    <a:lstStyle/>
                    <a:p>
                      <a:pPr algn="ctr"/>
                      <a:r>
                        <a:rPr lang="ru-RU" sz="1300" dirty="0" err="1"/>
                        <a:t>Энергопотр</a:t>
                      </a:r>
                      <a:r>
                        <a:rPr lang="ru-RU" sz="1300" dirty="0"/>
                        <a:t>.</a:t>
                      </a:r>
                    </a:p>
                  </a:txBody>
                  <a:tcPr/>
                </a:tc>
                <a:extLst>
                  <a:ext uri="{0D108BD9-81ED-4DB2-BD59-A6C34878D82A}">
                    <a16:rowId xmlns:a16="http://schemas.microsoft.com/office/drawing/2014/main" val="1432571341"/>
                  </a:ext>
                </a:extLst>
              </a:tr>
              <a:tr h="370840">
                <a:tc>
                  <a:txBody>
                    <a:bodyPr/>
                    <a:lstStyle/>
                    <a:p>
                      <a:pPr algn="ctr"/>
                      <a:r>
                        <a:rPr lang="en-US" sz="1300" dirty="0"/>
                        <a:t>SSES</a:t>
                      </a:r>
                      <a:endParaRPr lang="ru-RU" sz="1300" dirty="0"/>
                    </a:p>
                  </a:txBody>
                  <a:tcPr/>
                </a:tc>
                <a:tc>
                  <a:txBody>
                    <a:bodyPr/>
                    <a:lstStyle/>
                    <a:p>
                      <a:pPr algn="ctr"/>
                      <a:r>
                        <a:rPr lang="ru-RU" sz="1300" dirty="0"/>
                        <a:t>Однопроцессорная система</a:t>
                      </a:r>
                    </a:p>
                  </a:txBody>
                  <a:tcPr/>
                </a:tc>
                <a:tc>
                  <a:txBody>
                    <a:bodyPr/>
                    <a:lstStyle/>
                    <a:p>
                      <a:pPr algn="ctr"/>
                      <a:r>
                        <a:rPr lang="ru-RU" sz="1300" dirty="0"/>
                        <a:t>Много однородных ядер</a:t>
                      </a:r>
                    </a:p>
                  </a:txBody>
                  <a:tcPr/>
                </a:tc>
                <a:tc>
                  <a:txBody>
                    <a:bodyPr/>
                    <a:lstStyle/>
                    <a:p>
                      <a:pPr algn="ctr"/>
                      <a:r>
                        <a:rPr lang="ru-RU" sz="1300" dirty="0" smtClean="0"/>
                        <a:t>Синхронный</a:t>
                      </a:r>
                      <a:r>
                        <a:rPr lang="ru-RU" sz="1300" baseline="0" dirty="0" smtClean="0"/>
                        <a:t> уход в </a:t>
                      </a:r>
                      <a:r>
                        <a:rPr lang="en-US" sz="1300" baseline="0" dirty="0" smtClean="0"/>
                        <a:t>“</a:t>
                      </a:r>
                      <a:r>
                        <a:rPr lang="ru-RU" sz="1300" baseline="0" dirty="0" smtClean="0"/>
                        <a:t>сон</a:t>
                      </a:r>
                      <a:r>
                        <a:rPr lang="en-US" sz="1300" baseline="0" dirty="0" smtClean="0"/>
                        <a:t>”</a:t>
                      </a:r>
                      <a:r>
                        <a:rPr lang="ru-RU" sz="1300" baseline="0" dirty="0" smtClean="0"/>
                        <a:t/>
                      </a:r>
                      <a:br>
                        <a:rPr lang="ru-RU" sz="1300" baseline="0" dirty="0" smtClean="0"/>
                      </a:br>
                      <a:r>
                        <a:rPr lang="ru-RU" sz="1300" baseline="0" dirty="0" smtClean="0"/>
                        <a:t>Независимый уход в </a:t>
                      </a:r>
                      <a:r>
                        <a:rPr lang="en-US" sz="1300" baseline="0" dirty="0" smtClean="0"/>
                        <a:t>“</a:t>
                      </a:r>
                      <a:r>
                        <a:rPr lang="ru-RU" sz="1300" baseline="0" dirty="0" smtClean="0"/>
                        <a:t>сон</a:t>
                      </a:r>
                      <a:r>
                        <a:rPr lang="en-US" sz="1300" baseline="0" dirty="0" smtClean="0"/>
                        <a:t>”</a:t>
                      </a:r>
                      <a:endParaRPr lang="ru-RU" sz="1300" dirty="0"/>
                    </a:p>
                  </a:txBody>
                  <a:tcPr/>
                </a:tc>
                <a:tc>
                  <a:txBody>
                    <a:bodyPr/>
                    <a:lstStyle/>
                    <a:p>
                      <a:pPr marL="0" indent="0" algn="ctr">
                        <a:buNone/>
                      </a:pPr>
                      <a:r>
                        <a:rPr lang="ru-RU" sz="1300" baseline="0" dirty="0"/>
                        <a:t>Ограничение на срок выполнения каждой задачи</a:t>
                      </a:r>
                    </a:p>
                  </a:txBody>
                  <a:tcPr/>
                </a:tc>
                <a:tc>
                  <a:txBody>
                    <a:bodyPr/>
                    <a:lstStyle/>
                    <a:p>
                      <a:pPr algn="ctr"/>
                      <a:r>
                        <a:rPr lang="en-US" sz="1300" dirty="0" smtClean="0"/>
                        <a:t>max. </a:t>
                      </a:r>
                      <a:r>
                        <a:rPr lang="ru-RU" sz="1300" dirty="0" smtClean="0"/>
                        <a:t>времени сна</a:t>
                      </a:r>
                      <a:endParaRPr lang="ru-RU" sz="1300" dirty="0"/>
                    </a:p>
                  </a:txBody>
                  <a:tcPr/>
                </a:tc>
                <a:tc>
                  <a:txBody>
                    <a:bodyPr/>
                    <a:lstStyle/>
                    <a:p>
                      <a:pPr algn="ctr"/>
                      <a:r>
                        <a:rPr lang="ru-RU" sz="1300" dirty="0"/>
                        <a:t>+</a:t>
                      </a:r>
                    </a:p>
                  </a:txBody>
                  <a:tcPr/>
                </a:tc>
                <a:tc>
                  <a:txBody>
                    <a:bodyPr/>
                    <a:lstStyle/>
                    <a:p>
                      <a:pPr algn="ctr"/>
                      <a:r>
                        <a:rPr lang="ru-RU" sz="1300" dirty="0" err="1"/>
                        <a:t>Энергопотр</a:t>
                      </a:r>
                      <a:r>
                        <a:rPr lang="ru-RU" sz="1300" dirty="0"/>
                        <a:t>. </a:t>
                      </a:r>
                      <a:r>
                        <a:rPr lang="en-US" sz="1300" dirty="0"/>
                        <a:t>/</a:t>
                      </a:r>
                      <a:r>
                        <a:rPr lang="en-US" sz="1300" baseline="0" dirty="0"/>
                        <a:t> </a:t>
                      </a:r>
                      <a:r>
                        <a:rPr lang="ru-RU" sz="1300" baseline="0" dirty="0"/>
                        <a:t>время </a:t>
                      </a:r>
                      <a:r>
                        <a:rPr lang="en-US" sz="1300" baseline="0" dirty="0"/>
                        <a:t>“</a:t>
                      </a:r>
                      <a:r>
                        <a:rPr lang="ru-RU" sz="1300" baseline="0" dirty="0"/>
                        <a:t>сна</a:t>
                      </a:r>
                      <a:r>
                        <a:rPr lang="en-US" sz="1300" baseline="0" dirty="0"/>
                        <a:t>”</a:t>
                      </a:r>
                      <a:endParaRPr lang="ru-RU" sz="1300" dirty="0"/>
                    </a:p>
                  </a:txBody>
                  <a:tcPr/>
                </a:tc>
                <a:extLst>
                  <a:ext uri="{0D108BD9-81ED-4DB2-BD59-A6C34878D82A}">
                    <a16:rowId xmlns:a16="http://schemas.microsoft.com/office/drawing/2014/main" val="1389923957"/>
                  </a:ext>
                </a:extLst>
              </a:tr>
              <a:tr h="370840">
                <a:tc>
                  <a:txBody>
                    <a:bodyPr/>
                    <a:lstStyle/>
                    <a:p>
                      <a:pPr algn="ctr"/>
                      <a:r>
                        <a:rPr lang="en-US" sz="1300" dirty="0"/>
                        <a:t>EESP</a:t>
                      </a:r>
                      <a:endParaRPr lang="ru-RU" sz="1300" dirty="0"/>
                    </a:p>
                  </a:txBody>
                  <a:tcPr/>
                </a:tc>
                <a:tc>
                  <a:txBody>
                    <a:bodyPr/>
                    <a:lstStyle/>
                    <a:p>
                      <a:pPr algn="ctr"/>
                      <a:r>
                        <a:rPr lang="ru-RU" sz="1300" dirty="0"/>
                        <a:t>Система</a:t>
                      </a:r>
                      <a:r>
                        <a:rPr lang="ru-RU" sz="1300" baseline="0" dirty="0"/>
                        <a:t> реального времени</a:t>
                      </a:r>
                      <a:endParaRPr lang="ru-RU" sz="1300" dirty="0"/>
                    </a:p>
                  </a:txBody>
                  <a:tcPr/>
                </a:tc>
                <a:tc>
                  <a:txBody>
                    <a:bodyPr/>
                    <a:lstStyle/>
                    <a:p>
                      <a:pPr algn="ctr"/>
                      <a:r>
                        <a:rPr lang="ru-RU" sz="1300" dirty="0"/>
                        <a:t>Много однородных</a:t>
                      </a:r>
                    </a:p>
                  </a:txBody>
                  <a:tcPr/>
                </a:tc>
                <a:tc>
                  <a:txBody>
                    <a:bodyPr/>
                    <a:lstStyle/>
                    <a:p>
                      <a:pPr algn="ctr"/>
                      <a:r>
                        <a:rPr lang="en-US" sz="1300" dirty="0"/>
                        <a:t>DVS</a:t>
                      </a:r>
                      <a:endParaRPr lang="ru-RU" sz="1300" dirty="0"/>
                    </a:p>
                  </a:txBody>
                  <a:tcPr/>
                </a:tc>
                <a:tc>
                  <a:txBody>
                    <a:bodyPr/>
                    <a:lstStyle/>
                    <a:p>
                      <a:pPr marL="0" indent="0" algn="ctr">
                        <a:buNone/>
                      </a:pPr>
                      <a:r>
                        <a:rPr lang="ru-RU" sz="1300" dirty="0"/>
                        <a:t>Время ограничено</a:t>
                      </a:r>
                      <a:r>
                        <a:rPr lang="ru-RU" sz="1300" baseline="0" dirty="0"/>
                        <a:t> сверху</a:t>
                      </a:r>
                    </a:p>
                  </a:txBody>
                  <a:tcPr/>
                </a:tc>
                <a:tc>
                  <a:txBody>
                    <a:bodyPr/>
                    <a:lstStyle/>
                    <a:p>
                      <a:pPr algn="ctr"/>
                      <a:r>
                        <a:rPr lang="ru-RU" sz="1300" dirty="0" smtClean="0"/>
                        <a:t>См. слайд</a:t>
                      </a:r>
                      <a:endParaRPr lang="ru-RU" sz="1300" dirty="0"/>
                    </a:p>
                  </a:txBody>
                  <a:tcPr/>
                </a:tc>
                <a:tc>
                  <a:txBody>
                    <a:bodyPr/>
                    <a:lstStyle/>
                    <a:p>
                      <a:pPr algn="ctr"/>
                      <a:r>
                        <a:rPr lang="en-US" sz="1300" dirty="0"/>
                        <a:t>-</a:t>
                      </a:r>
                      <a:endParaRPr lang="ru-RU" sz="1300" dirty="0"/>
                    </a:p>
                  </a:txBody>
                  <a:tcPr/>
                </a:tc>
                <a:tc>
                  <a:txBody>
                    <a:bodyPr/>
                    <a:lstStyle/>
                    <a:p>
                      <a:pPr algn="ctr"/>
                      <a:r>
                        <a:rPr lang="ru-RU" sz="1300" dirty="0" err="1"/>
                        <a:t>Энергопотр</a:t>
                      </a:r>
                      <a:r>
                        <a:rPr lang="ru-RU" sz="1300" dirty="0"/>
                        <a:t>.</a:t>
                      </a:r>
                    </a:p>
                  </a:txBody>
                  <a:tcPr/>
                </a:tc>
                <a:extLst>
                  <a:ext uri="{0D108BD9-81ED-4DB2-BD59-A6C34878D82A}">
                    <a16:rowId xmlns:a16="http://schemas.microsoft.com/office/drawing/2014/main" val="537034395"/>
                  </a:ext>
                </a:extLst>
              </a:tr>
            </a:tbl>
          </a:graphicData>
        </a:graphic>
      </p:graphicFrame>
      <p:sp>
        <p:nvSpPr>
          <p:cNvPr id="5" name="Номер слайда 4">
            <a:extLst>
              <a:ext uri="{FF2B5EF4-FFF2-40B4-BE49-F238E27FC236}">
                <a16:creationId xmlns:a16="http://schemas.microsoft.com/office/drawing/2014/main" id="{62C06962-D7C7-5280-F6FB-BF98CDD0D7C8}"/>
              </a:ext>
            </a:extLst>
          </p:cNvPr>
          <p:cNvSpPr>
            <a:spLocks noGrp="1"/>
          </p:cNvSpPr>
          <p:nvPr>
            <p:ph type="sldNum" sz="quarter" idx="12"/>
          </p:nvPr>
        </p:nvSpPr>
        <p:spPr/>
        <p:txBody>
          <a:bodyPr/>
          <a:lstStyle/>
          <a:p>
            <a:fld id="{4E25F5DE-0339-4589-9859-9B8A9FE1E66F}" type="slidenum">
              <a:rPr lang="ru-RU" smtClean="0"/>
              <a:pPr/>
              <a:t>5</a:t>
            </a:fld>
            <a:endParaRPr lang="ru-RU" dirty="0"/>
          </a:p>
        </p:txBody>
      </p:sp>
    </p:spTree>
    <p:extLst>
      <p:ext uri="{BB962C8B-B14F-4D97-AF65-F5344CB8AC3E}">
        <p14:creationId xmlns:p14="http://schemas.microsoft.com/office/powerpoint/2010/main" val="1525089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pc="-1" dirty="0">
                <a:latin typeface="Calibri Light"/>
              </a:rPr>
              <a:t>Основные определения</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584833"/>
                <a:ext cx="10515600" cy="5055663"/>
              </a:xfrm>
            </p:spPr>
            <p:txBody>
              <a:bodyPr>
                <a:noAutofit/>
              </a:bodyPr>
              <a:lstStyle/>
              <a:p>
                <a:r>
                  <a:rPr lang="ru-RU" sz="2000" spc="-1" dirty="0" smtClean="0">
                    <a:solidFill>
                      <a:srgbClr val="FFC000"/>
                    </a:solidFill>
                  </a:rPr>
                  <a:t>Архитектура ВС</a:t>
                </a:r>
                <a:r>
                  <a:rPr lang="en-US" sz="2000" spc="-1" dirty="0">
                    <a:solidFill>
                      <a:srgbClr val="FFC000"/>
                    </a:solidFill>
                  </a:rPr>
                  <a:t> G:</a:t>
                </a:r>
              </a:p>
              <a:p>
                <a:pPr>
                  <a:lnSpc>
                    <a:spcPct val="100000"/>
                  </a:lnSpc>
                </a:pPr>
                <a:r>
                  <a:rPr lang="en-US" sz="2000" i="1" spc="-1" dirty="0">
                    <a:ea typeface="Noto Sans"/>
                  </a:rPr>
                  <a:t>G = {</a:t>
                </a:r>
                <a:r>
                  <a:rPr lang="en-US" sz="2000" i="1" spc="-1" dirty="0" smtClean="0">
                    <a:ea typeface="Noto Sans"/>
                  </a:rPr>
                  <a:t>P, </a:t>
                </a:r>
                <a14:m>
                  <m:oMath xmlns:m="http://schemas.openxmlformats.org/officeDocument/2006/math">
                    <m:sSub>
                      <m:sSubPr>
                        <m:ctrlPr>
                          <a:rPr lang="en-US" sz="2000" i="1" spc="-1" dirty="0">
                            <a:latin typeface="Cambria Math" panose="02040503050406030204" pitchFamily="18" charset="0"/>
                          </a:rPr>
                        </m:ctrlPr>
                      </m:sSubPr>
                      <m:e>
                        <m:r>
                          <a:rPr lang="en-US" sz="2000" b="0" i="1" spc="-1" dirty="0" smtClean="0">
                            <a:latin typeface="Cambria Math"/>
                          </a:rPr>
                          <m:t>𝐿</m:t>
                        </m:r>
                      </m:e>
                      <m:sub>
                        <m:r>
                          <a:rPr lang="en-US" sz="2000" b="0" i="1" spc="-1" dirty="0" smtClean="0">
                            <a:latin typeface="Cambria Math"/>
                          </a:rPr>
                          <m:t>𝐺</m:t>
                        </m:r>
                      </m:sub>
                    </m:sSub>
                  </m:oMath>
                </a14:m>
                <a:r>
                  <a:rPr lang="en-US" sz="2000" i="1" spc="-1" dirty="0"/>
                  <a:t>}</a:t>
                </a:r>
                <a:endParaRPr lang="en-US" sz="2000" spc="-1" dirty="0"/>
              </a:p>
              <a:p>
                <a:pPr>
                  <a:lnSpc>
                    <a:spcPct val="100000"/>
                  </a:lnSpc>
                </a:pPr>
                <a:r>
                  <a:rPr lang="en-US" sz="2000" i="1" spc="-1" dirty="0" smtClean="0"/>
                  <a:t>P </a:t>
                </a:r>
                <a:r>
                  <a:rPr lang="en-US" sz="2000" i="1" spc="-1" dirty="0"/>
                  <a:t>= {</a:t>
                </a:r>
                <a14:m>
                  <m:oMath xmlns:m="http://schemas.openxmlformats.org/officeDocument/2006/math">
                    <m:sSub>
                      <m:sSubPr>
                        <m:ctrlPr>
                          <a:rPr lang="en-US" sz="2000" i="1" spc="-1" dirty="0">
                            <a:latin typeface="Cambria Math" panose="02040503050406030204" pitchFamily="18" charset="0"/>
                          </a:rPr>
                        </m:ctrlPr>
                      </m:sSubPr>
                      <m:e>
                        <m:r>
                          <a:rPr lang="en-US" sz="2000" i="1" spc="-1" dirty="0">
                            <a:latin typeface="Cambria Math"/>
                          </a:rPr>
                          <m:t>𝑝</m:t>
                        </m:r>
                      </m:e>
                      <m:sub>
                        <m:r>
                          <a:rPr lang="en-US" sz="2000" i="1" spc="-1" dirty="0">
                            <a:latin typeface="Cambria Math"/>
                          </a:rPr>
                          <m:t>𝑖</m:t>
                        </m:r>
                      </m:sub>
                    </m:sSub>
                  </m:oMath>
                </a14:m>
                <a:r>
                  <a:rPr lang="en-US" sz="2000" i="1" spc="-1" dirty="0"/>
                  <a:t>} </a:t>
                </a:r>
                <a:r>
                  <a:rPr lang="en-US" sz="2000" spc="-1" dirty="0"/>
                  <a:t>–</a:t>
                </a:r>
                <a:r>
                  <a:rPr lang="en-US" sz="2000" i="1" spc="-1" dirty="0"/>
                  <a:t> </a:t>
                </a:r>
                <a:r>
                  <a:rPr lang="en-US" sz="2000" spc="-1" dirty="0" err="1"/>
                  <a:t>множество</a:t>
                </a:r>
                <a:r>
                  <a:rPr lang="en-US" sz="2000" spc="-1" dirty="0"/>
                  <a:t> </a:t>
                </a:r>
                <a:r>
                  <a:rPr lang="en-US" sz="2000" spc="-1" dirty="0" err="1" smtClean="0"/>
                  <a:t>процессоров</a:t>
                </a:r>
                <a:r>
                  <a:rPr lang="en-US" sz="2000" spc="-1" dirty="0"/>
                  <a:t>.</a:t>
                </a:r>
                <a:endParaRPr lang="en-US" sz="2000" spc="-1" dirty="0"/>
              </a:p>
              <a:p>
                <a:pPr>
                  <a:lnSpc>
                    <a:spcPct val="100000"/>
                  </a:lnSpc>
                </a:pPr>
                <a14:m>
                  <m:oMath xmlns:m="http://schemas.openxmlformats.org/officeDocument/2006/math">
                    <m:sSub>
                      <m:sSubPr>
                        <m:ctrlPr>
                          <a:rPr lang="en-US" sz="2000" i="1" spc="-1" dirty="0">
                            <a:latin typeface="Cambria Math" panose="02040503050406030204" pitchFamily="18" charset="0"/>
                          </a:rPr>
                        </m:ctrlPr>
                      </m:sSubPr>
                      <m:e>
                        <m:r>
                          <a:rPr lang="en-US" sz="2000" b="0" i="1" spc="-1" dirty="0" smtClean="0">
                            <a:latin typeface="Cambria Math"/>
                          </a:rPr>
                          <m:t>𝐿</m:t>
                        </m:r>
                      </m:e>
                      <m:sub>
                        <m:r>
                          <a:rPr lang="en-US" sz="2000" b="0" i="1" spc="-1" dirty="0" smtClean="0">
                            <a:latin typeface="Cambria Math"/>
                          </a:rPr>
                          <m:t>𝐺</m:t>
                        </m:r>
                      </m:sub>
                    </m:sSub>
                  </m:oMath>
                </a14:m>
                <a:r>
                  <a:rPr lang="en-US" sz="2000" i="1" spc="-1" dirty="0"/>
                  <a:t> </a:t>
                </a:r>
                <a:r>
                  <a:rPr lang="en-US" sz="2000" spc="-1" dirty="0"/>
                  <a:t>–</a:t>
                </a:r>
                <a:r>
                  <a:rPr lang="en-US" sz="2000" i="1" spc="-1" dirty="0"/>
                  <a:t>топология “</a:t>
                </a:r>
                <a:r>
                  <a:rPr lang="en-US" sz="2000" i="1" spc="-1" dirty="0" err="1"/>
                  <a:t>каждый</a:t>
                </a:r>
                <a:r>
                  <a:rPr lang="en-US" sz="2000" i="1" spc="-1" dirty="0"/>
                  <a:t> с </a:t>
                </a:r>
                <a:r>
                  <a:rPr lang="en-US" sz="2000" i="1" spc="-1" dirty="0" err="1"/>
                  <a:t>каждым</a:t>
                </a:r>
                <a:r>
                  <a:rPr lang="en-US" sz="2000" i="1" spc="-1" dirty="0" smtClean="0"/>
                  <a:t>”.</a:t>
                </a:r>
                <a:endParaRPr lang="ru-RU" sz="2000" i="1" spc="-1" dirty="0"/>
              </a:p>
              <a:p>
                <a:pPr marL="0" indent="0">
                  <a:lnSpc>
                    <a:spcPct val="100000"/>
                  </a:lnSpc>
                  <a:buNone/>
                </a:pPr>
                <a:endParaRPr lang="en-US" sz="2000" spc="-1" dirty="0">
                  <a:solidFill>
                    <a:srgbClr val="000000"/>
                  </a:solidFill>
                </a:endParaRPr>
              </a:p>
              <a:p>
                <a:pPr>
                  <a:lnSpc>
                    <a:spcPct val="100000"/>
                  </a:lnSpc>
                </a:pPr>
                <a:r>
                  <a:rPr lang="ru-RU" sz="2000" i="1" spc="-1" dirty="0">
                    <a:solidFill>
                      <a:srgbClr val="FFC000"/>
                    </a:solidFill>
                  </a:rPr>
                  <a:t>Характеристики процессора </a:t>
                </a:r>
                <a14:m>
                  <m:oMath xmlns:m="http://schemas.openxmlformats.org/officeDocument/2006/math">
                    <m:sSub>
                      <m:sSubPr>
                        <m:ctrlPr>
                          <a:rPr lang="en-US" sz="2000" i="1" spc="-1" dirty="0" smtClean="0">
                            <a:solidFill>
                              <a:srgbClr val="FFC000"/>
                            </a:solidFill>
                            <a:latin typeface="Cambria Math" panose="02040503050406030204" pitchFamily="18" charset="0"/>
                          </a:rPr>
                        </m:ctrlPr>
                      </m:sSubPr>
                      <m:e>
                        <m:r>
                          <a:rPr lang="en-US" sz="2000" i="1" spc="-1" dirty="0">
                            <a:solidFill>
                              <a:srgbClr val="FFC000"/>
                            </a:solidFill>
                            <a:latin typeface="Cambria Math"/>
                          </a:rPr>
                          <m:t>𝑝</m:t>
                        </m:r>
                      </m:e>
                      <m:sub>
                        <m:r>
                          <a:rPr lang="en-US" sz="2000" i="1" spc="-1" dirty="0">
                            <a:solidFill>
                              <a:srgbClr val="FFC000"/>
                            </a:solidFill>
                            <a:latin typeface="Cambria Math"/>
                          </a:rPr>
                          <m:t>𝑖</m:t>
                        </m:r>
                      </m:sub>
                    </m:sSub>
                  </m:oMath>
                </a14:m>
                <a:r>
                  <a:rPr lang="en-US" sz="2000" spc="-1" dirty="0">
                    <a:solidFill>
                      <a:srgbClr val="FFC000"/>
                    </a:solidFill>
                  </a:rPr>
                  <a:t>:</a:t>
                </a:r>
              </a:p>
              <a:p>
                <a:pPr>
                  <a:lnSpc>
                    <a:spcPct val="100000"/>
                  </a:lnSpc>
                </a:pPr>
                <a14:m>
                  <m:oMath xmlns:m="http://schemas.openxmlformats.org/officeDocument/2006/math">
                    <m:sSub>
                      <m:sSubPr>
                        <m:ctrlPr>
                          <a:rPr lang="en-US" sz="2000" i="1" spc="-1" dirty="0">
                            <a:latin typeface="Cambria Math" panose="02040503050406030204" pitchFamily="18" charset="0"/>
                          </a:rPr>
                        </m:ctrlPr>
                      </m:sSubPr>
                      <m:e>
                        <m:r>
                          <a:rPr lang="en-US" sz="2000" i="1" spc="-1" dirty="0">
                            <a:latin typeface="Cambria Math"/>
                          </a:rPr>
                          <m:t>𝑝</m:t>
                        </m:r>
                      </m:e>
                      <m:sub>
                        <m:r>
                          <a:rPr lang="en-US" sz="2000" i="1" spc="-1" dirty="0">
                            <a:latin typeface="Cambria Math"/>
                          </a:rPr>
                          <m:t>𝑖</m:t>
                        </m:r>
                      </m:sub>
                    </m:sSub>
                  </m:oMath>
                </a14:m>
                <a:r>
                  <a:rPr lang="en-US" sz="2000" i="1" spc="-1" dirty="0"/>
                  <a:t> = {</a:t>
                </a:r>
                <a14:m>
                  <m:oMath xmlns:m="http://schemas.openxmlformats.org/officeDocument/2006/math">
                    <m:sSub>
                      <m:sSubPr>
                        <m:ctrlPr>
                          <a:rPr lang="en-US" sz="2000" i="1" spc="-1" dirty="0">
                            <a:latin typeface="Cambria Math" panose="02040503050406030204" pitchFamily="18" charset="0"/>
                          </a:rPr>
                        </m:ctrlPr>
                      </m:sSubPr>
                      <m:e>
                        <m:r>
                          <a:rPr lang="en-US" sz="2000" b="0" i="1" spc="-1" dirty="0" smtClean="0">
                            <a:latin typeface="Cambria Math"/>
                          </a:rPr>
                          <m:t>𝑢</m:t>
                        </m:r>
                      </m:e>
                      <m:sub>
                        <m:r>
                          <a:rPr lang="en-US" sz="2000" b="0" i="1" spc="-1" dirty="0" smtClean="0">
                            <a:latin typeface="Cambria Math"/>
                          </a:rPr>
                          <m:t>𝑖</m:t>
                        </m:r>
                      </m:sub>
                    </m:sSub>
                  </m:oMath>
                </a14:m>
                <a:r>
                  <a:rPr lang="en-US" sz="2000" i="1" spc="-1" dirty="0"/>
                  <a:t>, </a:t>
                </a:r>
                <a14:m>
                  <m:oMath xmlns:m="http://schemas.openxmlformats.org/officeDocument/2006/math">
                    <m:sSub>
                      <m:sSubPr>
                        <m:ctrlPr>
                          <a:rPr lang="en-US" sz="2000" i="1" spc="-1" dirty="0">
                            <a:latin typeface="Cambria Math" panose="02040503050406030204" pitchFamily="18" charset="0"/>
                          </a:rPr>
                        </m:ctrlPr>
                      </m:sSubPr>
                      <m:e>
                        <m:r>
                          <a:rPr lang="en-US" sz="2000" b="0" i="1" spc="-1" dirty="0" smtClean="0">
                            <a:latin typeface="Cambria Math" panose="02040503050406030204" pitchFamily="18" charset="0"/>
                          </a:rPr>
                          <m:t>𝐹</m:t>
                        </m:r>
                      </m:e>
                      <m:sub>
                        <m:r>
                          <a:rPr lang="en-US" sz="2000" b="0" i="1" spc="-1" dirty="0" smtClean="0">
                            <a:latin typeface="Cambria Math"/>
                          </a:rPr>
                          <m:t>𝑖</m:t>
                        </m:r>
                      </m:sub>
                    </m:sSub>
                  </m:oMath>
                </a14:m>
                <a:r>
                  <a:rPr lang="en-US" sz="2000" i="1" spc="-1" dirty="0"/>
                  <a:t>, </a:t>
                </a:r>
                <a14:m>
                  <m:oMath xmlns:m="http://schemas.openxmlformats.org/officeDocument/2006/math">
                    <m:sSub>
                      <m:sSubPr>
                        <m:ctrlPr>
                          <a:rPr lang="en-US" sz="2000" i="1" spc="-1" dirty="0">
                            <a:latin typeface="Cambria Math" panose="02040503050406030204" pitchFamily="18" charset="0"/>
                          </a:rPr>
                        </m:ctrlPr>
                      </m:sSubPr>
                      <m:e>
                        <m:r>
                          <a:rPr lang="en-US" sz="2000" i="1" spc="-1" dirty="0">
                            <a:latin typeface="Cambria Math"/>
                          </a:rPr>
                          <m:t>𝐶</m:t>
                        </m:r>
                      </m:e>
                      <m:sub>
                        <m:r>
                          <a:rPr lang="en-US" sz="2000" i="1" spc="-1" dirty="0">
                            <a:latin typeface="Cambria Math"/>
                          </a:rPr>
                          <m:t>𝑖</m:t>
                        </m:r>
                      </m:sub>
                    </m:sSub>
                  </m:oMath>
                </a14:m>
                <a:r>
                  <a:rPr lang="en-US" sz="2000" i="1" spc="-1" dirty="0"/>
                  <a:t>}</a:t>
                </a:r>
                <a:endParaRPr lang="en-US" sz="2000" spc="-1" dirty="0"/>
              </a:p>
              <a:p>
                <a:pPr>
                  <a:lnSpc>
                    <a:spcPct val="100000"/>
                  </a:lnSpc>
                </a:pPr>
                <a14:m>
                  <m:oMath xmlns:m="http://schemas.openxmlformats.org/officeDocument/2006/math">
                    <m:sSub>
                      <m:sSubPr>
                        <m:ctrlPr>
                          <a:rPr lang="en-US" sz="2000" i="1" spc="-1" dirty="0" smtClean="0">
                            <a:latin typeface="Cambria Math" panose="02040503050406030204" pitchFamily="18" charset="0"/>
                          </a:rPr>
                        </m:ctrlPr>
                      </m:sSubPr>
                      <m:e>
                        <m:r>
                          <a:rPr lang="en-US" sz="2000" i="1" spc="-1" dirty="0">
                            <a:latin typeface="Cambria Math"/>
                          </a:rPr>
                          <m:t>𝑢</m:t>
                        </m:r>
                      </m:e>
                      <m:sub>
                        <m:r>
                          <a:rPr lang="en-US" sz="2000" i="1" spc="-1" dirty="0">
                            <a:latin typeface="Cambria Math"/>
                          </a:rPr>
                          <m:t>𝑖</m:t>
                        </m:r>
                      </m:sub>
                    </m:sSub>
                  </m:oMath>
                </a14:m>
                <a:r>
                  <a:rPr lang="en-US" sz="2000" i="1" spc="-1" dirty="0"/>
                  <a:t>  </a:t>
                </a:r>
                <a:r>
                  <a:rPr lang="en-US" sz="2000" spc="-1" dirty="0" smtClean="0"/>
                  <a:t>–</a:t>
                </a:r>
                <a:r>
                  <a:rPr lang="ru-RU" sz="2000" spc="-1" dirty="0" smtClean="0"/>
                  <a:t> максимально допустимое напряжение на </a:t>
                </a:r>
                <a:r>
                  <a:rPr lang="en-US" sz="2000" spc="-1" dirty="0" err="1" smtClean="0"/>
                  <a:t>процессор</a:t>
                </a:r>
                <a:r>
                  <a:rPr lang="ru-RU" sz="2000" spc="-1" dirty="0" smtClean="0"/>
                  <a:t>е</a:t>
                </a:r>
                <a:r>
                  <a:rPr lang="en-US" sz="2000" spc="-1" dirty="0" smtClean="0"/>
                  <a:t>.</a:t>
                </a:r>
                <a:endParaRPr lang="en-US" sz="2000" spc="-1" dirty="0"/>
              </a:p>
              <a:p>
                <a:pPr>
                  <a:lnSpc>
                    <a:spcPct val="100000"/>
                  </a:lnSpc>
                </a:pPr>
                <a14:m>
                  <m:oMath xmlns:m="http://schemas.openxmlformats.org/officeDocument/2006/math">
                    <m:sSub>
                      <m:sSubPr>
                        <m:ctrlPr>
                          <a:rPr lang="en-US" sz="2000" i="1" spc="-1" dirty="0">
                            <a:latin typeface="Cambria Math" panose="02040503050406030204" pitchFamily="18" charset="0"/>
                          </a:rPr>
                        </m:ctrlPr>
                      </m:sSubPr>
                      <m:e>
                        <m:r>
                          <a:rPr lang="en-US" sz="2000" b="0" i="1" spc="-1" dirty="0" smtClean="0">
                            <a:latin typeface="Cambria Math" panose="02040503050406030204" pitchFamily="18" charset="0"/>
                          </a:rPr>
                          <m:t>𝐹</m:t>
                        </m:r>
                      </m:e>
                      <m:sub>
                        <m:r>
                          <a:rPr lang="en-US" sz="2000" i="1" spc="-1" dirty="0">
                            <a:latin typeface="Cambria Math"/>
                          </a:rPr>
                          <m:t>𝑖</m:t>
                        </m:r>
                      </m:sub>
                    </m:sSub>
                    <m:r>
                      <a:rPr lang="en-US" sz="2000" b="0" i="1" spc="-1" dirty="0" smtClean="0">
                        <a:latin typeface="Cambria Math" panose="02040503050406030204" pitchFamily="18" charset="0"/>
                      </a:rPr>
                      <m:t>={</m:t>
                    </m:r>
                    <m:sSub>
                      <m:sSubPr>
                        <m:ctrlPr>
                          <a:rPr lang="en-US" sz="2000" b="0" i="1" spc="-1" dirty="0" smtClean="0">
                            <a:latin typeface="Cambria Math" panose="02040503050406030204" pitchFamily="18" charset="0"/>
                          </a:rPr>
                        </m:ctrlPr>
                      </m:sSubPr>
                      <m:e>
                        <m:r>
                          <a:rPr lang="en-US" sz="2000" b="0" i="1" spc="-1" dirty="0" smtClean="0">
                            <a:latin typeface="Cambria Math" panose="02040503050406030204" pitchFamily="18" charset="0"/>
                          </a:rPr>
                          <m:t>𝑓</m:t>
                        </m:r>
                      </m:e>
                      <m:sub>
                        <m:r>
                          <a:rPr lang="en-US" sz="2000" b="0" i="1" spc="-1" dirty="0" smtClean="0">
                            <a:latin typeface="Cambria Math" panose="02040503050406030204" pitchFamily="18" charset="0"/>
                          </a:rPr>
                          <m:t>𝑚𝑖𝑛</m:t>
                        </m:r>
                      </m:sub>
                    </m:sSub>
                    <m:r>
                      <a:rPr lang="en-US" sz="2000" b="0" i="1" spc="-1" dirty="0" smtClean="0">
                        <a:latin typeface="Cambria Math" panose="02040503050406030204" pitchFamily="18" charset="0"/>
                      </a:rPr>
                      <m:t>, </m:t>
                    </m:r>
                    <m:sSub>
                      <m:sSubPr>
                        <m:ctrlPr>
                          <a:rPr lang="en-US" sz="2000" b="0" i="1" spc="-1" dirty="0" smtClean="0">
                            <a:latin typeface="Cambria Math" panose="02040503050406030204" pitchFamily="18" charset="0"/>
                          </a:rPr>
                        </m:ctrlPr>
                      </m:sSubPr>
                      <m:e>
                        <m:r>
                          <a:rPr lang="en-US" sz="2000" b="0" i="1" spc="-1" dirty="0" smtClean="0">
                            <a:latin typeface="Cambria Math" panose="02040503050406030204" pitchFamily="18" charset="0"/>
                          </a:rPr>
                          <m:t>𝑓</m:t>
                        </m:r>
                      </m:e>
                      <m:sub>
                        <m:r>
                          <a:rPr lang="en-US" sz="2000" b="0" i="1" spc="-1" dirty="0" smtClean="0">
                            <a:latin typeface="Cambria Math" panose="02040503050406030204" pitchFamily="18" charset="0"/>
                          </a:rPr>
                          <m:t>𝑚𝑎𝑥</m:t>
                        </m:r>
                      </m:sub>
                    </m:sSub>
                    <m:r>
                      <a:rPr lang="en-US" sz="2000" b="0" i="1" spc="-1" dirty="0" smtClean="0">
                        <a:latin typeface="Cambria Math" panose="02040503050406030204" pitchFamily="18" charset="0"/>
                      </a:rPr>
                      <m:t>, </m:t>
                    </m:r>
                    <m:sSub>
                      <m:sSubPr>
                        <m:ctrlPr>
                          <a:rPr lang="en-US" sz="2000" b="0" i="1" spc="-1" dirty="0" smtClean="0">
                            <a:latin typeface="Cambria Math" panose="02040503050406030204" pitchFamily="18" charset="0"/>
                          </a:rPr>
                        </m:ctrlPr>
                      </m:sSubPr>
                      <m:e>
                        <m:r>
                          <a:rPr lang="en-US" sz="2000" b="0" i="1" spc="-1" dirty="0" smtClean="0">
                            <a:latin typeface="Cambria Math" panose="02040503050406030204" pitchFamily="18" charset="0"/>
                          </a:rPr>
                          <m:t>𝑓</m:t>
                        </m:r>
                      </m:e>
                      <m:sub>
                        <m:r>
                          <a:rPr lang="en-US" sz="2000" b="0" i="1" spc="-1" dirty="0" smtClean="0">
                            <a:latin typeface="Cambria Math" panose="02040503050406030204" pitchFamily="18" charset="0"/>
                          </a:rPr>
                          <m:t>𝑠𝑡𝑒𝑝</m:t>
                        </m:r>
                      </m:sub>
                    </m:sSub>
                    <m:r>
                      <a:rPr lang="en-US" sz="2000" b="0" i="1" spc="-1" dirty="0" smtClean="0">
                        <a:latin typeface="Cambria Math" panose="02040503050406030204" pitchFamily="18" charset="0"/>
                      </a:rPr>
                      <m:t>}</m:t>
                    </m:r>
                  </m:oMath>
                </a14:m>
                <a:r>
                  <a:rPr lang="en-US" sz="2000" spc="-1" dirty="0" smtClean="0"/>
                  <a:t>.</a:t>
                </a:r>
                <a:endParaRPr lang="en-US" sz="2000" spc="-1" dirty="0"/>
              </a:p>
              <a:p>
                <a:pPr>
                  <a:lnSpc>
                    <a:spcPct val="100000"/>
                  </a:lnSpc>
                </a:pPr>
                <a14:m>
                  <m:oMath xmlns:m="http://schemas.openxmlformats.org/officeDocument/2006/math">
                    <m:sSub>
                      <m:sSubPr>
                        <m:ctrlPr>
                          <a:rPr lang="en-US" sz="2000" i="1" spc="-1" dirty="0" smtClean="0">
                            <a:latin typeface="Cambria Math" panose="02040503050406030204" pitchFamily="18" charset="0"/>
                          </a:rPr>
                        </m:ctrlPr>
                      </m:sSubPr>
                      <m:e>
                        <m:r>
                          <a:rPr lang="en-US" sz="2000" i="1" spc="-1" dirty="0">
                            <a:latin typeface="Cambria Math"/>
                          </a:rPr>
                          <m:t>𝐶</m:t>
                        </m:r>
                      </m:e>
                      <m:sub>
                        <m:r>
                          <a:rPr lang="en-US" sz="2000" i="1" spc="-1" dirty="0">
                            <a:latin typeface="Cambria Math"/>
                          </a:rPr>
                          <m:t>𝑖</m:t>
                        </m:r>
                      </m:sub>
                    </m:sSub>
                    <m:r>
                      <a:rPr lang="ru-RU" sz="2000" b="0" i="1" spc="-1" dirty="0" smtClean="0">
                        <a:latin typeface="Cambria Math"/>
                      </a:rPr>
                      <m:t>−</m:t>
                    </m:r>
                  </m:oMath>
                </a14:m>
                <a:r>
                  <a:rPr lang="ru-RU" sz="2000" spc="-1" dirty="0" smtClean="0"/>
                  <a:t> </a:t>
                </a:r>
                <a:r>
                  <a:rPr lang="ru-RU" sz="2000" spc="-1" dirty="0" smtClean="0"/>
                  <a:t>паразитная емкость</a:t>
                </a:r>
                <a:r>
                  <a:rPr lang="en-US" sz="2000" spc="-1" dirty="0" smtClean="0"/>
                  <a:t>.</a:t>
                </a:r>
                <a:endParaRPr lang="ru-RU" sz="2000" spc="-1"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584833"/>
                <a:ext cx="10515600" cy="5055663"/>
              </a:xfrm>
              <a:blipFill>
                <a:blip r:embed="rId2"/>
                <a:stretch>
                  <a:fillRect l="-522" t="-1327"/>
                </a:stretch>
              </a:blipFill>
            </p:spPr>
            <p:txBody>
              <a:bodyPr/>
              <a:lstStyle/>
              <a:p>
                <a:r>
                  <a:rPr lang="ru-RU">
                    <a:noFill/>
                  </a:rPr>
                  <a:t> </a:t>
                </a:r>
              </a:p>
            </p:txBody>
          </p:sp>
        </mc:Fallback>
      </mc:AlternateContent>
      <p:sp>
        <p:nvSpPr>
          <p:cNvPr id="5" name="Номер слайда 4"/>
          <p:cNvSpPr>
            <a:spLocks noGrp="1"/>
          </p:cNvSpPr>
          <p:nvPr>
            <p:ph type="sldNum" sz="quarter" idx="12"/>
          </p:nvPr>
        </p:nvSpPr>
        <p:spPr/>
        <p:txBody>
          <a:bodyPr/>
          <a:lstStyle/>
          <a:p>
            <a:fld id="{4E25F5DE-0339-4589-9859-9B8A9FE1E66F}" type="slidenum">
              <a:rPr lang="ru-RU" smtClean="0"/>
              <a:pPr/>
              <a:t>6</a:t>
            </a:fld>
            <a:endParaRPr lang="ru-RU" dirty="0"/>
          </a:p>
        </p:txBody>
      </p:sp>
    </p:spTree>
    <p:extLst>
      <p:ext uri="{BB962C8B-B14F-4D97-AF65-F5344CB8AC3E}">
        <p14:creationId xmlns:p14="http://schemas.microsoft.com/office/powerpoint/2010/main" val="153946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pc="-1" dirty="0">
                <a:latin typeface="+mn-lt"/>
              </a:rPr>
              <a:t>Основные</a:t>
            </a:r>
            <a:r>
              <a:rPr lang="ru-RU" spc="-1" dirty="0">
                <a:latin typeface="Calibri Light"/>
              </a:rPr>
              <a:t> определения</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r>
                  <a:rPr lang="ru-RU" sz="2400" spc="-1" dirty="0" smtClean="0">
                    <a:solidFill>
                      <a:srgbClr val="FFC000"/>
                    </a:solidFill>
                  </a:rPr>
                  <a:t>Работа </a:t>
                </a:r>
                <a:r>
                  <a:rPr lang="en-US" sz="2400" spc="-1" dirty="0">
                    <a:solidFill>
                      <a:srgbClr val="FFC000"/>
                    </a:solidFill>
                  </a:rPr>
                  <a:t>v</a:t>
                </a:r>
                <a:r>
                  <a:rPr lang="en-US" sz="2400" i="1" spc="-1" baseline="-25000" dirty="0">
                    <a:solidFill>
                      <a:srgbClr val="FFC000"/>
                    </a:solidFill>
                  </a:rPr>
                  <a:t>i:</a:t>
                </a:r>
              </a:p>
              <a:p>
                <a14:m>
                  <m:oMath xmlns:m="http://schemas.openxmlformats.org/officeDocument/2006/math">
                    <m:r>
                      <a:rPr lang="en-US" sz="2400" b="0" i="1" spc="-1" dirty="0" smtClean="0">
                        <a:latin typeface="Cambria Math" panose="02040503050406030204" pitchFamily="18" charset="0"/>
                      </a:rPr>
                      <m:t>𝑣</m:t>
                    </m:r>
                    <m:r>
                      <a:rPr lang="en-US" sz="2400" b="0" i="1" spc="-1" dirty="0" smtClean="0">
                        <a:latin typeface="Cambria Math" panose="02040503050406030204" pitchFamily="18" charset="0"/>
                      </a:rPr>
                      <m:t>={</m:t>
                    </m:r>
                    <m:r>
                      <a:rPr lang="en-US" sz="2400" b="0" i="1" spc="-1" dirty="0" smtClean="0">
                        <a:latin typeface="Cambria Math" panose="02040503050406030204" pitchFamily="18" charset="0"/>
                      </a:rPr>
                      <m:t>𝑓</m:t>
                    </m:r>
                    <m:r>
                      <a:rPr lang="en-US" sz="2400" b="0" i="1" spc="-1" dirty="0" smtClean="0">
                        <a:latin typeface="Cambria Math" panose="02040503050406030204" pitchFamily="18" charset="0"/>
                      </a:rPr>
                      <m:t>, </m:t>
                    </m:r>
                    <m:r>
                      <a:rPr lang="en-US" sz="2400" b="0" i="1" spc="-1" dirty="0" smtClean="0">
                        <a:latin typeface="Cambria Math" panose="02040503050406030204" pitchFamily="18" charset="0"/>
                      </a:rPr>
                      <m:t>𝑡</m:t>
                    </m:r>
                    <m:r>
                      <a:rPr lang="en-US" sz="2400" b="0" i="1" spc="-1" dirty="0" smtClean="0">
                        <a:latin typeface="Cambria Math" panose="02040503050406030204" pitchFamily="18" charset="0"/>
                      </a:rPr>
                      <m:t>}</m:t>
                    </m:r>
                  </m:oMath>
                </a14:m>
                <a:endParaRPr lang="en-US" sz="2400" spc="-1" dirty="0" smtClean="0"/>
              </a:p>
              <a:p>
                <a14:m>
                  <m:oMath xmlns:m="http://schemas.openxmlformats.org/officeDocument/2006/math">
                    <m:r>
                      <a:rPr lang="en-US" sz="2400" b="0" i="1" spc="-1" smtClean="0">
                        <a:latin typeface="Cambria Math" panose="02040503050406030204" pitchFamily="18" charset="0"/>
                      </a:rPr>
                      <m:t>𝑓</m:t>
                    </m:r>
                  </m:oMath>
                </a14:m>
                <a:r>
                  <a:rPr lang="en-US" sz="2400" spc="-1" dirty="0" smtClean="0"/>
                  <a:t> – </a:t>
                </a:r>
                <a:r>
                  <a:rPr lang="ru-RU" sz="2400" spc="-1" dirty="0" smtClean="0"/>
                  <a:t>частота, на которой процессор выполняет работу</a:t>
                </a:r>
                <a:r>
                  <a:rPr lang="en-US" sz="2400" spc="-1" dirty="0" smtClean="0"/>
                  <a:t>;</a:t>
                </a:r>
                <a:endParaRPr lang="en-US" sz="2400" spc="-1" dirty="0"/>
              </a:p>
              <a:p>
                <a14:m>
                  <m:oMath xmlns:m="http://schemas.openxmlformats.org/officeDocument/2006/math">
                    <m:r>
                      <a:rPr lang="en-US" sz="2400" b="0" i="1" spc="-1" dirty="0" smtClean="0">
                        <a:latin typeface="Cambria Math" panose="02040503050406030204" pitchFamily="18" charset="0"/>
                      </a:rPr>
                      <m:t>𝑡</m:t>
                    </m:r>
                  </m:oMath>
                </a14:m>
                <a:r>
                  <a:rPr lang="en-US" sz="2400" spc="-1" dirty="0"/>
                  <a:t> – </a:t>
                </a:r>
                <a:r>
                  <a:rPr lang="ru-RU" sz="2400" spc="-1" dirty="0"/>
                  <a:t>время выполнения работы</a:t>
                </a:r>
                <a:r>
                  <a:rPr lang="en-US" sz="2400" spc="-1" dirty="0"/>
                  <a:t> </a:t>
                </a:r>
                <a:r>
                  <a:rPr lang="ru-RU" sz="2400" spc="-1" dirty="0"/>
                  <a:t>при </a:t>
                </a:r>
                <a14:m>
                  <m:oMath xmlns:m="http://schemas.openxmlformats.org/officeDocument/2006/math">
                    <m:r>
                      <a:rPr lang="en-US" sz="2400" b="0" i="1" spc="-1" dirty="0" smtClean="0">
                        <a:latin typeface="Cambria Math" panose="02040503050406030204" pitchFamily="18" charset="0"/>
                      </a:rPr>
                      <m:t>𝑓</m:t>
                    </m:r>
                    <m:r>
                      <a:rPr lang="en-US" sz="2400" b="0" i="1" spc="-1" dirty="0" smtClean="0">
                        <a:latin typeface="Cambria Math" panose="02040503050406030204" pitchFamily="18" charset="0"/>
                      </a:rPr>
                      <m:t>.</m:t>
                    </m:r>
                  </m:oMath>
                </a14:m>
                <a:endParaRPr lang="ru-RU" sz="2400" spc="-1" dirty="0" smtClean="0">
                  <a:solidFill>
                    <a:srgbClr val="FFC000"/>
                  </a:solidFill>
                </a:endParaRPr>
              </a:p>
              <a:p>
                <a:endParaRPr lang="ru-RU" sz="2400" spc="-1" dirty="0" smtClean="0">
                  <a:solidFill>
                    <a:srgbClr val="FFC000"/>
                  </a:solidFill>
                </a:endParaRPr>
              </a:p>
              <a:p>
                <a:r>
                  <a:rPr lang="ru-RU" sz="2400" spc="-1" dirty="0" smtClean="0">
                    <a:solidFill>
                      <a:srgbClr val="FFC000"/>
                    </a:solidFill>
                  </a:rPr>
                  <a:t>Модель входных данных </a:t>
                </a:r>
                <a:r>
                  <a:rPr lang="en-US" sz="2400" i="1" spc="-1" dirty="0">
                    <a:solidFill>
                      <a:srgbClr val="FFC000"/>
                    </a:solidFill>
                  </a:rPr>
                  <a:t>H</a:t>
                </a:r>
                <a:r>
                  <a:rPr lang="ru-RU" sz="2400" i="1" spc="-1" dirty="0">
                    <a:solidFill>
                      <a:srgbClr val="FFC000"/>
                    </a:solidFill>
                  </a:rPr>
                  <a:t> (граф потока данных)</a:t>
                </a:r>
                <a:r>
                  <a:rPr lang="en-US" sz="2400" i="1" spc="-1" dirty="0">
                    <a:solidFill>
                      <a:srgbClr val="FFC000"/>
                    </a:solidFill>
                  </a:rPr>
                  <a:t>:</a:t>
                </a:r>
                <a:r>
                  <a:rPr lang="ru-RU" sz="2400" spc="-1" dirty="0">
                    <a:solidFill>
                      <a:srgbClr val="FFC000"/>
                    </a:solidFill>
                  </a:rPr>
                  <a:t> </a:t>
                </a:r>
                <a:endParaRPr lang="en-US" sz="2400" spc="-1" dirty="0">
                  <a:solidFill>
                    <a:srgbClr val="FFC000"/>
                  </a:solidFill>
                </a:endParaRPr>
              </a:p>
              <a:p>
                <a:r>
                  <a:rPr lang="en-US" sz="2400" i="1" spc="-1" dirty="0"/>
                  <a:t>H = {V, </a:t>
                </a:r>
                <a14:m>
                  <m:oMath xmlns:m="http://schemas.openxmlformats.org/officeDocument/2006/math">
                    <m:sSub>
                      <m:sSubPr>
                        <m:ctrlPr>
                          <a:rPr lang="en-US" sz="2400" i="1" spc="-1" dirty="0">
                            <a:latin typeface="Cambria Math" panose="02040503050406030204" pitchFamily="18" charset="0"/>
                          </a:rPr>
                        </m:ctrlPr>
                      </m:sSubPr>
                      <m:e>
                        <m:r>
                          <a:rPr lang="en-US" sz="2400" i="1" spc="-1" dirty="0">
                            <a:latin typeface="Cambria Math"/>
                          </a:rPr>
                          <m:t>𝐿</m:t>
                        </m:r>
                      </m:e>
                      <m:sub>
                        <m:r>
                          <a:rPr lang="en-US" sz="2400" b="0" i="1" spc="-1" dirty="0" smtClean="0">
                            <a:latin typeface="Cambria Math"/>
                          </a:rPr>
                          <m:t>𝐻</m:t>
                        </m:r>
                      </m:sub>
                    </m:sSub>
                  </m:oMath>
                </a14:m>
                <a:r>
                  <a:rPr lang="en-US" sz="2400" i="1" spc="-1" dirty="0" smtClean="0"/>
                  <a:t>};</a:t>
                </a:r>
                <a:endParaRPr lang="en-US" sz="2400" spc="-1" dirty="0"/>
              </a:p>
              <a:p>
                <a:r>
                  <a:rPr lang="en-US" sz="2400" i="1" spc="-1" dirty="0"/>
                  <a:t>V </a:t>
                </a:r>
                <a:r>
                  <a:rPr lang="ru-RU" sz="2400" i="1" spc="-1" dirty="0"/>
                  <a:t>=</a:t>
                </a:r>
                <a:r>
                  <a:rPr lang="en-US" sz="2400" i="1" spc="-1" dirty="0"/>
                  <a:t> {v</a:t>
                </a:r>
                <a:r>
                  <a:rPr lang="en-US" sz="2400" i="1" spc="-1" baseline="-25000" dirty="0"/>
                  <a:t>i </a:t>
                </a:r>
                <a:r>
                  <a:rPr lang="en-US" sz="2400" i="1" spc="-1" dirty="0"/>
                  <a:t>}</a:t>
                </a:r>
                <a:r>
                  <a:rPr lang="en-US" sz="2400" spc="-1" dirty="0"/>
                  <a:t> – </a:t>
                </a:r>
                <a:r>
                  <a:rPr lang="ru-RU" sz="2400" spc="-1" dirty="0"/>
                  <a:t>множество работ, которые нужно </a:t>
                </a:r>
                <a:r>
                  <a:rPr lang="ru-RU" sz="2400" spc="-1" dirty="0" smtClean="0"/>
                  <a:t>выполнить</a:t>
                </a:r>
                <a:r>
                  <a:rPr lang="en-US" sz="2400" spc="-1" dirty="0" smtClean="0"/>
                  <a:t>;</a:t>
                </a:r>
                <a:endParaRPr lang="en-US" sz="2400" spc="-1" dirty="0"/>
              </a:p>
              <a:p>
                <a14:m>
                  <m:oMath xmlns:m="http://schemas.openxmlformats.org/officeDocument/2006/math">
                    <m:sSub>
                      <m:sSubPr>
                        <m:ctrlPr>
                          <a:rPr lang="en-US" sz="2400" i="1" spc="-1" dirty="0" smtClean="0">
                            <a:latin typeface="Cambria Math" panose="02040503050406030204" pitchFamily="18" charset="0"/>
                          </a:rPr>
                        </m:ctrlPr>
                      </m:sSubPr>
                      <m:e>
                        <m:r>
                          <a:rPr lang="en-US" sz="2400" i="1" spc="-1" dirty="0">
                            <a:latin typeface="Cambria Math"/>
                          </a:rPr>
                          <m:t>𝐿</m:t>
                        </m:r>
                      </m:e>
                      <m:sub>
                        <m:r>
                          <a:rPr lang="en-US" sz="2400" b="0" i="1" spc="-1" dirty="0" smtClean="0">
                            <a:latin typeface="Cambria Math"/>
                          </a:rPr>
                          <m:t>𝐻</m:t>
                        </m:r>
                      </m:sub>
                    </m:sSub>
                  </m:oMath>
                </a14:m>
                <a:r>
                  <a:rPr lang="en-US" sz="2400" spc="-1" dirty="0"/>
                  <a:t> – </a:t>
                </a:r>
                <a:r>
                  <a:rPr lang="ru-RU" sz="2400" spc="-1" dirty="0"/>
                  <a:t>ограничения на порядок выполнения </a:t>
                </a:r>
                <a:r>
                  <a:rPr lang="ru-RU" sz="2400" spc="-1" dirty="0" smtClean="0"/>
                  <a:t>работ</a:t>
                </a:r>
                <a:r>
                  <a:rPr lang="ru-RU" sz="2400" spc="-1" dirty="0"/>
                  <a:t>.</a:t>
                </a:r>
                <a:endParaRPr lang="en-US" sz="2400" spc="-1"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ru-RU">
                    <a:noFill/>
                  </a:rPr>
                  <a:t> </a:t>
                </a:r>
              </a:p>
            </p:txBody>
          </p:sp>
        </mc:Fallback>
      </mc:AlternateContent>
      <p:sp>
        <p:nvSpPr>
          <p:cNvPr id="5" name="Номер слайда 4"/>
          <p:cNvSpPr>
            <a:spLocks noGrp="1"/>
          </p:cNvSpPr>
          <p:nvPr>
            <p:ph type="sldNum" sz="quarter" idx="12"/>
          </p:nvPr>
        </p:nvSpPr>
        <p:spPr/>
        <p:txBody>
          <a:bodyPr/>
          <a:lstStyle/>
          <a:p>
            <a:fld id="{4E25F5DE-0339-4589-9859-9B8A9FE1E66F}" type="slidenum">
              <a:rPr lang="ru-RU" smtClean="0"/>
              <a:pPr/>
              <a:t>7</a:t>
            </a:fld>
            <a:endParaRPr lang="ru-RU" dirty="0"/>
          </a:p>
        </p:txBody>
      </p:sp>
    </p:spTree>
    <p:extLst>
      <p:ext uri="{BB962C8B-B14F-4D97-AF65-F5344CB8AC3E}">
        <p14:creationId xmlns:p14="http://schemas.microsoft.com/office/powerpoint/2010/main" val="3228071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pc="-1" dirty="0">
                <a:latin typeface="+mn-lt"/>
              </a:rPr>
              <a:t>Основные определения</a:t>
            </a:r>
            <a:endParaRPr lang="ru-RU" dirty="0">
              <a:latin typeface="+mn-lt"/>
            </a:endParaRP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36884" y="1493520"/>
                <a:ext cx="11016916" cy="4991100"/>
              </a:xfrm>
            </p:spPr>
            <p:txBody>
              <a:bodyPr>
                <a:noAutofit/>
              </a:bodyPr>
              <a:lstStyle/>
              <a:p>
                <a:pPr marL="0" indent="0">
                  <a:lnSpc>
                    <a:spcPct val="100000"/>
                  </a:lnSpc>
                  <a:buNone/>
                </a:pPr>
                <a:r>
                  <a:rPr lang="ru-RU" sz="1600" spc="-1" dirty="0" smtClean="0">
                    <a:solidFill>
                      <a:srgbClr val="FFC000"/>
                    </a:solidFill>
                  </a:rPr>
                  <a:t>Модель расписания </a:t>
                </a:r>
                <a:r>
                  <a:rPr lang="en-US" sz="1600" i="1" spc="-1" dirty="0">
                    <a:solidFill>
                      <a:srgbClr val="FFC000"/>
                    </a:solidFill>
                  </a:rPr>
                  <a:t>HP</a:t>
                </a:r>
                <a:r>
                  <a:rPr lang="en-US" sz="1600" spc="-1" dirty="0">
                    <a:solidFill>
                      <a:srgbClr val="FFC000"/>
                    </a:solidFill>
                  </a:rPr>
                  <a:t>:</a:t>
                </a:r>
                <a:endParaRPr lang="ru-RU" sz="1600" spc="-1" dirty="0">
                  <a:solidFill>
                    <a:srgbClr val="FFC000"/>
                  </a:solidFill>
                </a:endParaRPr>
              </a:p>
              <a:p>
                <a:pPr marL="0" indent="0">
                  <a:lnSpc>
                    <a:spcPct val="100000"/>
                  </a:lnSpc>
                  <a:buNone/>
                </a:pPr>
                <a:r>
                  <a:rPr lang="en-US" sz="1600" spc="-1" dirty="0"/>
                  <a:t>    </a:t>
                </a:r>
                <a:r>
                  <a:rPr lang="en-US" sz="1600" i="1" spc="-1" dirty="0" smtClean="0"/>
                  <a:t>HP</a:t>
                </a:r>
                <a:r>
                  <a:rPr lang="en-US" sz="1600" spc="-1" dirty="0" smtClean="0"/>
                  <a:t> </a:t>
                </a:r>
                <a:r>
                  <a:rPr lang="en-US" sz="1600" spc="-1" dirty="0"/>
                  <a:t>– </a:t>
                </a:r>
                <a:r>
                  <a:rPr lang="ru-RU" sz="1600" spc="-1" dirty="0"/>
                  <a:t>расписание</a:t>
                </a:r>
              </a:p>
              <a:p>
                <a:pPr marL="0" indent="0">
                  <a:lnSpc>
                    <a:spcPct val="100000"/>
                  </a:lnSpc>
                  <a:buNone/>
                </a:pPr>
                <a:r>
                  <a:rPr lang="en-US" sz="1600" spc="-1" dirty="0"/>
                  <a:t>   </a:t>
                </a:r>
                <a:r>
                  <a:rPr lang="en-US" sz="1600" i="1" spc="-1" dirty="0"/>
                  <a:t> HP </a:t>
                </a:r>
                <a:r>
                  <a:rPr lang="en-US" sz="1600" spc="-1" dirty="0"/>
                  <a:t>= (</a:t>
                </a:r>
                <a14:m>
                  <m:oMath xmlns:m="http://schemas.openxmlformats.org/officeDocument/2006/math">
                    <m:sSub>
                      <m:sSubPr>
                        <m:ctrlPr>
                          <a:rPr lang="en-US" sz="1600" i="1" spc="-1" dirty="0"/>
                        </m:ctrlPr>
                      </m:sSubPr>
                      <m:e>
                        <m:r>
                          <a:rPr lang="en-US" sz="1600" b="0" i="1" spc="-1" dirty="0" smtClean="0"/>
                          <m:t>𝐻𝑃</m:t>
                        </m:r>
                      </m:e>
                      <m:sub>
                        <m:r>
                          <a:rPr lang="en-US" sz="1600" b="0" i="1" spc="-1" dirty="0" smtClean="0"/>
                          <m:t>𝐵</m:t>
                        </m:r>
                      </m:sub>
                    </m:sSub>
                  </m:oMath>
                </a14:m>
                <a:r>
                  <a:rPr lang="en-US" sz="1600" spc="-1" dirty="0"/>
                  <a:t>, </a:t>
                </a:r>
                <a14:m>
                  <m:oMath xmlns:m="http://schemas.openxmlformats.org/officeDocument/2006/math">
                    <m:sSub>
                      <m:sSubPr>
                        <m:ctrlPr>
                          <a:rPr lang="en-US" sz="1600" i="1" spc="-1" dirty="0"/>
                        </m:ctrlPr>
                      </m:sSubPr>
                      <m:e>
                        <m:r>
                          <a:rPr lang="en-US" sz="1600" i="1" spc="-1" dirty="0"/>
                          <m:t>𝐻𝑃</m:t>
                        </m:r>
                      </m:e>
                      <m:sub>
                        <m:r>
                          <a:rPr lang="en-US" sz="1600" b="0" i="1" spc="-1" dirty="0" smtClean="0"/>
                          <m:t>𝐿</m:t>
                        </m:r>
                      </m:sub>
                    </m:sSub>
                  </m:oMath>
                </a14:m>
                <a:r>
                  <a:rPr lang="en-US" sz="1600" spc="-1" dirty="0" smtClean="0"/>
                  <a:t>)</a:t>
                </a:r>
                <a:endParaRPr lang="en-US" sz="1600" spc="-1" dirty="0"/>
              </a:p>
              <a:p>
                <a:pPr marL="0" indent="0">
                  <a:lnSpc>
                    <a:spcPct val="100000"/>
                  </a:lnSpc>
                  <a:buNone/>
                </a:pPr>
                <a14:m>
                  <m:oMath xmlns:m="http://schemas.openxmlformats.org/officeDocument/2006/math">
                    <m:r>
                      <a:rPr lang="en-US" sz="1600" b="0" i="1" spc="-1" dirty="0" smtClean="0"/>
                      <m:t>    </m:t>
                    </m:r>
                    <m:sSub>
                      <m:sSubPr>
                        <m:ctrlPr>
                          <a:rPr lang="en-US" sz="1600" i="1" spc="-1" dirty="0"/>
                        </m:ctrlPr>
                      </m:sSubPr>
                      <m:e>
                        <m:r>
                          <a:rPr lang="en-US" sz="1600" i="1" spc="-1" dirty="0"/>
                          <m:t>𝐻𝑃</m:t>
                        </m:r>
                      </m:e>
                      <m:sub>
                        <m:r>
                          <a:rPr lang="en-US" sz="1600" i="1" spc="-1" dirty="0"/>
                          <m:t>𝐵</m:t>
                        </m:r>
                      </m:sub>
                    </m:sSub>
                  </m:oMath>
                </a14:m>
                <a:r>
                  <a:rPr lang="en-US" sz="1600" spc="-1" dirty="0"/>
                  <a:t>: </a:t>
                </a:r>
                <a:r>
                  <a:rPr lang="en-US" sz="1600" i="1" spc="-1" dirty="0" smtClean="0"/>
                  <a:t>V</a:t>
                </a:r>
                <a:r>
                  <a:rPr lang="en-US" sz="1600" spc="-1" dirty="0" smtClean="0"/>
                  <a:t> </a:t>
                </a:r>
                <a14:m>
                  <m:oMath xmlns:m="http://schemas.openxmlformats.org/officeDocument/2006/math">
                    <m:r>
                      <a:rPr lang="ru-RU" sz="1600" b="0" i="1" spc="-1" smtClean="0"/>
                      <m:t>→</m:t>
                    </m:r>
                  </m:oMath>
                </a14:m>
                <a:r>
                  <a:rPr lang="en-US" sz="1600" i="1" spc="-1" dirty="0" smtClean="0"/>
                  <a:t> P</a:t>
                </a:r>
                <a:endParaRPr lang="en-US" sz="1600" i="1" spc="-1" dirty="0"/>
              </a:p>
              <a:p>
                <a:pPr marL="0" indent="0">
                  <a:lnSpc>
                    <a:spcPct val="100000"/>
                  </a:lnSpc>
                  <a:buNone/>
                </a:pPr>
                <a14:m>
                  <m:oMath xmlns:m="http://schemas.openxmlformats.org/officeDocument/2006/math">
                    <m:r>
                      <a:rPr lang="en-US" sz="1600" b="0" i="1" spc="-1" dirty="0" smtClean="0"/>
                      <m:t>    </m:t>
                    </m:r>
                    <m:sSub>
                      <m:sSubPr>
                        <m:ctrlPr>
                          <a:rPr lang="en-US" sz="1600" i="1" spc="-1" dirty="0" smtClean="0"/>
                        </m:ctrlPr>
                      </m:sSubPr>
                      <m:e>
                        <m:r>
                          <a:rPr lang="en-US" sz="1600" i="1" spc="-1" dirty="0"/>
                          <m:t>𝐻𝑃</m:t>
                        </m:r>
                      </m:e>
                      <m:sub>
                        <m:r>
                          <a:rPr lang="en-US" sz="1600" b="0" i="1" spc="-1" dirty="0" smtClean="0"/>
                          <m:t>𝐿</m:t>
                        </m:r>
                      </m:sub>
                    </m:sSub>
                  </m:oMath>
                </a14:m>
                <a:r>
                  <a:rPr lang="en-US" sz="1600" spc="-1" dirty="0" smtClean="0"/>
                  <a:t>: </a:t>
                </a:r>
                <a:r>
                  <a:rPr lang="ru-RU" sz="1600" spc="-1" dirty="0"/>
                  <a:t>порядок </a:t>
                </a:r>
                <a:r>
                  <a:rPr lang="ru-RU" sz="1600" spc="-1" dirty="0" smtClean="0"/>
                  <a:t>выполнения работ</a:t>
                </a:r>
                <a:endParaRPr lang="ru-RU" sz="1600" spc="-1" dirty="0"/>
              </a:p>
              <a:p>
                <a:pPr marL="0" indent="0">
                  <a:lnSpc>
                    <a:spcPct val="100000"/>
                  </a:lnSpc>
                  <a:buNone/>
                </a:pPr>
                <a:r>
                  <a:rPr lang="ru-RU" sz="1600" spc="-1" dirty="0"/>
                  <a:t> </a:t>
                </a:r>
                <a:r>
                  <a:rPr lang="ru-RU" sz="1600" spc="-1" dirty="0" smtClean="0"/>
                  <a:t>            для </a:t>
                </a:r>
                <a:r>
                  <a:rPr lang="ru-RU" sz="1600" spc="-1" dirty="0"/>
                  <a:t>каждого </a:t>
                </a:r>
                <a:r>
                  <a:rPr lang="ru-RU" sz="1600" spc="-1" dirty="0" smtClean="0"/>
                  <a:t>процессора</a:t>
                </a:r>
                <a:r>
                  <a:rPr lang="en-US" sz="1600" spc="-1" dirty="0"/>
                  <a:t>,</a:t>
                </a:r>
                <a:r>
                  <a:rPr lang="ru-RU" sz="1600" spc="-1" dirty="0" smtClean="0"/>
                  <a:t> </a:t>
                </a:r>
                <a:endParaRPr lang="ru-RU" sz="1600" spc="-1" dirty="0"/>
              </a:p>
              <a:p>
                <a:pPr marL="0" indent="0">
                  <a:lnSpc>
                    <a:spcPct val="100000"/>
                  </a:lnSpc>
                  <a:buNone/>
                </a:pPr>
                <a:r>
                  <a:rPr lang="ru-RU" sz="1600" spc="-1" dirty="0"/>
                  <a:t> </a:t>
                </a:r>
                <a:r>
                  <a:rPr lang="ru-RU" sz="1600" spc="-1" dirty="0" smtClean="0"/>
                  <a:t>            </a:t>
                </a:r>
                <a:r>
                  <a:rPr lang="ru-RU" sz="1600" spc="-1" dirty="0" smtClean="0"/>
                  <a:t>являющийся </a:t>
                </a:r>
                <a:r>
                  <a:rPr lang="ru-RU" sz="1600" spc="-1" dirty="0"/>
                  <a:t>отношением полного </a:t>
                </a:r>
                <a:r>
                  <a:rPr lang="ru-RU" sz="1600" spc="-1" dirty="0" smtClean="0"/>
                  <a:t>порядка</a:t>
                </a:r>
              </a:p>
              <a:p>
                <a:pPr marL="0" indent="0">
                  <a:lnSpc>
                    <a:spcPct val="100000"/>
                  </a:lnSpc>
                  <a:buNone/>
                </a:pPr>
                <a:r>
                  <a:rPr lang="ru-RU" sz="1600" spc="-1" dirty="0"/>
                  <a:t> </a:t>
                </a:r>
                <a:r>
                  <a:rPr lang="ru-RU" sz="1600" spc="-1" dirty="0" smtClean="0"/>
                  <a:t>   D </a:t>
                </a:r>
                <a:r>
                  <a:rPr lang="en-US" sz="1600" spc="-1" dirty="0"/>
                  <a:t>–</a:t>
                </a:r>
                <a:r>
                  <a:rPr lang="ru-RU" sz="1600" spc="-1" dirty="0"/>
                  <a:t> директивный срок </a:t>
                </a:r>
                <a:r>
                  <a:rPr lang="ru-RU" sz="1600" spc="-1" dirty="0" smtClean="0"/>
                  <a:t>выполнения задачи</a:t>
                </a:r>
              </a:p>
              <a:p>
                <a:pPr marL="0" indent="0">
                  <a:lnSpc>
                    <a:spcPct val="100000"/>
                  </a:lnSpc>
                  <a:buNone/>
                </a:pPr>
                <a:endParaRPr lang="en-US" sz="1600" spc="-1" dirty="0" smtClean="0"/>
              </a:p>
              <a:p>
                <a:pPr marL="0" indent="0">
                  <a:lnSpc>
                    <a:spcPct val="100000"/>
                  </a:lnSpc>
                  <a:buNone/>
                </a:pPr>
                <a:r>
                  <a:rPr lang="ru-RU" sz="1600" spc="-1" dirty="0" smtClean="0">
                    <a:solidFill>
                      <a:srgbClr val="FFC000"/>
                    </a:solidFill>
                  </a:rPr>
                  <a:t>Для </a:t>
                </a:r>
                <a:r>
                  <a:rPr lang="ru-RU" sz="1600" spc="-1" dirty="0">
                    <a:solidFill>
                      <a:srgbClr val="FFC000"/>
                    </a:solidFill>
                  </a:rPr>
                  <a:t>каждой </a:t>
                </a:r>
                <a:r>
                  <a:rPr lang="ru-RU" sz="1600" spc="-1" dirty="0" smtClean="0">
                    <a:solidFill>
                      <a:srgbClr val="FFC000"/>
                    </a:solidFill>
                  </a:rPr>
                  <a:t>работы определены</a:t>
                </a:r>
                <a:r>
                  <a:rPr lang="en-US" sz="1600" spc="-1" dirty="0">
                    <a:solidFill>
                      <a:srgbClr val="FFC000"/>
                    </a:solidFill>
                  </a:rPr>
                  <a:t>:</a:t>
                </a:r>
              </a:p>
              <a:p>
                <a:pPr lvl="1">
                  <a:lnSpc>
                    <a:spcPct val="100000"/>
                  </a:lnSpc>
                </a:pPr>
                <a:r>
                  <a:rPr lang="ru-RU" sz="1600" spc="-1" dirty="0"/>
                  <a:t>Привязка</a:t>
                </a:r>
              </a:p>
              <a:p>
                <a:pPr lvl="1">
                  <a:lnSpc>
                    <a:spcPct val="100000"/>
                  </a:lnSpc>
                </a:pPr>
                <a:r>
                  <a:rPr lang="ru-RU" sz="1600" spc="-1" dirty="0" smtClean="0"/>
                  <a:t>Порядковый </a:t>
                </a:r>
                <a:r>
                  <a:rPr lang="ru-RU" sz="1600" spc="-1" dirty="0" smtClean="0"/>
                  <a:t>номер</a:t>
                </a:r>
                <a:endParaRPr lang="ru-RU" sz="1600" spc="-1" dirty="0" smtClean="0"/>
              </a:p>
              <a:p>
                <a:pPr lvl="1">
                  <a:lnSpc>
                    <a:spcPct val="100000"/>
                  </a:lnSpc>
                </a:pPr>
                <a:r>
                  <a:rPr lang="ru-RU" sz="1600" spc="-1" dirty="0"/>
                  <a:t>Отношение полного порядка работ на каждом процессоре и набор секущих ребер</a:t>
                </a:r>
                <a:r>
                  <a:rPr lang="en-US" sz="1600" spc="-1" dirty="0"/>
                  <a:t>:</a:t>
                </a:r>
                <a:r>
                  <a:rPr lang="ru-RU" sz="1600" spc="-1" dirty="0"/>
                  <a:t> работы распределены на разные процессоры, но одна является предшественником другой</a:t>
                </a:r>
              </a:p>
              <a:p>
                <a:pPr marL="0" indent="0">
                  <a:lnSpc>
                    <a:spcPct val="100000"/>
                  </a:lnSpc>
                  <a:buNone/>
                </a:pPr>
                <a:endParaRPr lang="ru-RU" sz="1800" spc="-1" dirty="0">
                  <a:solidFill>
                    <a:srgbClr val="FFC000"/>
                  </a:solidFill>
                </a:endParaRP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36884" y="1493520"/>
                <a:ext cx="11016916" cy="4991100"/>
              </a:xfrm>
              <a:blipFill>
                <a:blip r:embed="rId3"/>
                <a:stretch>
                  <a:fillRect l="-277" t="-366" r="-442"/>
                </a:stretch>
              </a:blipFill>
            </p:spPr>
            <p:txBody>
              <a:bodyPr/>
              <a:lstStyle/>
              <a:p>
                <a:r>
                  <a:rPr lang="ru-RU">
                    <a:noFill/>
                  </a:rPr>
                  <a:t> </a:t>
                </a:r>
              </a:p>
            </p:txBody>
          </p:sp>
        </mc:Fallback>
      </mc:AlternateContent>
      <p:sp>
        <p:nvSpPr>
          <p:cNvPr id="5" name="Номер слайда 4"/>
          <p:cNvSpPr>
            <a:spLocks noGrp="1"/>
          </p:cNvSpPr>
          <p:nvPr>
            <p:ph type="sldNum" sz="quarter" idx="12"/>
          </p:nvPr>
        </p:nvSpPr>
        <p:spPr/>
        <p:txBody>
          <a:bodyPr/>
          <a:lstStyle/>
          <a:p>
            <a:fld id="{4E25F5DE-0339-4589-9859-9B8A9FE1E66F}" type="slidenum">
              <a:rPr lang="ru-RU" smtClean="0"/>
              <a:pPr/>
              <a:t>8</a:t>
            </a:fld>
            <a:endParaRPr lang="ru-RU" dirty="0"/>
          </a:p>
        </p:txBody>
      </p:sp>
      <p:grpSp>
        <p:nvGrpSpPr>
          <p:cNvPr id="6" name="Group 5"/>
          <p:cNvGrpSpPr>
            <a:grpSpLocks/>
          </p:cNvGrpSpPr>
          <p:nvPr/>
        </p:nvGrpSpPr>
        <p:grpSpPr bwMode="auto">
          <a:xfrm>
            <a:off x="6939663" y="3327562"/>
            <a:ext cx="386034" cy="336550"/>
            <a:chOff x="2496" y="1728"/>
            <a:chExt cx="240" cy="212"/>
          </a:xfrm>
        </p:grpSpPr>
        <p:sp>
          <p:nvSpPr>
            <p:cNvPr id="7" name="Text Box 6"/>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ru-RU" altLang="ru-RU" sz="1600" b="1">
                  <a:ln>
                    <a:solidFill>
                      <a:schemeClr val="bg1"/>
                    </a:solidFill>
                  </a:ln>
                  <a:solidFill>
                    <a:schemeClr val="bg1"/>
                  </a:solidFill>
                  <a:effectLst/>
                </a:rPr>
                <a:t>6</a:t>
              </a:r>
            </a:p>
          </p:txBody>
        </p:sp>
        <p:sp>
          <p:nvSpPr>
            <p:cNvPr id="8" name="Oval 7"/>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9" name="Group 11"/>
          <p:cNvGrpSpPr>
            <a:grpSpLocks/>
          </p:cNvGrpSpPr>
          <p:nvPr/>
        </p:nvGrpSpPr>
        <p:grpSpPr bwMode="auto">
          <a:xfrm>
            <a:off x="6363400" y="1743237"/>
            <a:ext cx="386034" cy="336550"/>
            <a:chOff x="2496" y="1728"/>
            <a:chExt cx="240" cy="212"/>
          </a:xfrm>
        </p:grpSpPr>
        <p:sp>
          <p:nvSpPr>
            <p:cNvPr id="10" name="Text Box 12"/>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en-US" altLang="ru-RU" sz="1600" b="1">
                  <a:ln>
                    <a:solidFill>
                      <a:schemeClr val="bg1"/>
                    </a:solidFill>
                  </a:ln>
                  <a:solidFill>
                    <a:schemeClr val="bg1"/>
                  </a:solidFill>
                  <a:effectLst/>
                </a:rPr>
                <a:t>2</a:t>
              </a:r>
              <a:endParaRPr lang="ru-RU" altLang="ru-RU" sz="1600" b="1">
                <a:ln>
                  <a:solidFill>
                    <a:schemeClr val="bg1"/>
                  </a:solidFill>
                </a:ln>
                <a:solidFill>
                  <a:schemeClr val="bg1"/>
                </a:solidFill>
                <a:effectLst/>
              </a:endParaRPr>
            </a:p>
          </p:txBody>
        </p:sp>
        <p:sp>
          <p:nvSpPr>
            <p:cNvPr id="11" name="Oval 13"/>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12" name="Group 14"/>
          <p:cNvGrpSpPr>
            <a:grpSpLocks/>
          </p:cNvGrpSpPr>
          <p:nvPr/>
        </p:nvGrpSpPr>
        <p:grpSpPr bwMode="auto">
          <a:xfrm>
            <a:off x="7515925" y="1743237"/>
            <a:ext cx="386034" cy="336550"/>
            <a:chOff x="2496" y="1728"/>
            <a:chExt cx="240" cy="212"/>
          </a:xfrm>
        </p:grpSpPr>
        <p:sp>
          <p:nvSpPr>
            <p:cNvPr id="13" name="Text Box 15"/>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ru-RU" altLang="ru-RU" sz="1600" b="1">
                  <a:ln>
                    <a:solidFill>
                      <a:schemeClr val="bg1"/>
                    </a:solidFill>
                  </a:ln>
                  <a:solidFill>
                    <a:schemeClr val="bg1"/>
                  </a:solidFill>
                  <a:effectLst/>
                </a:rPr>
                <a:t>4</a:t>
              </a:r>
            </a:p>
          </p:txBody>
        </p:sp>
        <p:sp>
          <p:nvSpPr>
            <p:cNvPr id="14" name="Oval 16"/>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15" name="Group 18"/>
          <p:cNvGrpSpPr>
            <a:grpSpLocks/>
          </p:cNvGrpSpPr>
          <p:nvPr/>
        </p:nvGrpSpPr>
        <p:grpSpPr bwMode="auto">
          <a:xfrm>
            <a:off x="6939663" y="2751300"/>
            <a:ext cx="386034" cy="336550"/>
            <a:chOff x="2496" y="1728"/>
            <a:chExt cx="240" cy="212"/>
          </a:xfrm>
        </p:grpSpPr>
        <p:sp>
          <p:nvSpPr>
            <p:cNvPr id="16" name="Text Box 19"/>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ru-RU" altLang="ru-RU" sz="1600" b="1">
                  <a:ln>
                    <a:solidFill>
                      <a:schemeClr val="bg1"/>
                    </a:solidFill>
                  </a:ln>
                  <a:solidFill>
                    <a:schemeClr val="bg1"/>
                  </a:solidFill>
                  <a:effectLst/>
                </a:rPr>
                <a:t>3</a:t>
              </a:r>
            </a:p>
          </p:txBody>
        </p:sp>
        <p:sp>
          <p:nvSpPr>
            <p:cNvPr id="17" name="Oval 20"/>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18" name="Group 23"/>
          <p:cNvGrpSpPr>
            <a:grpSpLocks/>
          </p:cNvGrpSpPr>
          <p:nvPr/>
        </p:nvGrpSpPr>
        <p:grpSpPr bwMode="auto">
          <a:xfrm>
            <a:off x="6363400" y="2390937"/>
            <a:ext cx="386034" cy="336550"/>
            <a:chOff x="2496" y="1728"/>
            <a:chExt cx="240" cy="212"/>
          </a:xfrm>
        </p:grpSpPr>
        <p:sp>
          <p:nvSpPr>
            <p:cNvPr id="19" name="Text Box 24"/>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ru-RU" altLang="ru-RU" sz="1600" b="1" dirty="0">
                  <a:ln>
                    <a:solidFill>
                      <a:schemeClr val="bg1"/>
                    </a:solidFill>
                  </a:ln>
                  <a:solidFill>
                    <a:schemeClr val="bg1"/>
                  </a:solidFill>
                  <a:effectLst/>
                </a:rPr>
                <a:t>5</a:t>
              </a:r>
            </a:p>
          </p:txBody>
        </p:sp>
        <p:sp>
          <p:nvSpPr>
            <p:cNvPr id="20" name="Oval 25"/>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21" name="Group 26"/>
          <p:cNvGrpSpPr>
            <a:grpSpLocks/>
          </p:cNvGrpSpPr>
          <p:nvPr/>
        </p:nvGrpSpPr>
        <p:grpSpPr bwMode="auto">
          <a:xfrm>
            <a:off x="7509575" y="2390937"/>
            <a:ext cx="386034" cy="336550"/>
            <a:chOff x="2496" y="1728"/>
            <a:chExt cx="240" cy="212"/>
          </a:xfrm>
        </p:grpSpPr>
        <p:sp>
          <p:nvSpPr>
            <p:cNvPr id="22" name="Text Box 27"/>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ru-RU" altLang="ru-RU" sz="1600" b="1">
                  <a:ln>
                    <a:solidFill>
                      <a:schemeClr val="bg1"/>
                    </a:solidFill>
                  </a:ln>
                  <a:solidFill>
                    <a:schemeClr val="bg1"/>
                  </a:solidFill>
                  <a:effectLst/>
                </a:rPr>
                <a:t>7</a:t>
              </a:r>
            </a:p>
          </p:txBody>
        </p:sp>
        <p:sp>
          <p:nvSpPr>
            <p:cNvPr id="23" name="Oval 28"/>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cxnSp>
        <p:nvCxnSpPr>
          <p:cNvPr id="24" name="AutoShape 62"/>
          <p:cNvCxnSpPr>
            <a:cxnSpLocks noChangeShapeType="1"/>
            <a:stCxn id="11" idx="4"/>
            <a:endCxn id="20" idx="0"/>
          </p:cNvCxnSpPr>
          <p:nvPr/>
        </p:nvCxnSpPr>
        <p:spPr bwMode="auto">
          <a:xfrm>
            <a:off x="6517814" y="2048037"/>
            <a:ext cx="0" cy="342900"/>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63"/>
          <p:cNvCxnSpPr>
            <a:cxnSpLocks noChangeShapeType="1"/>
            <a:stCxn id="17" idx="4"/>
            <a:endCxn id="8" idx="0"/>
          </p:cNvCxnSpPr>
          <p:nvPr/>
        </p:nvCxnSpPr>
        <p:spPr bwMode="auto">
          <a:xfrm>
            <a:off x="7094077" y="3056100"/>
            <a:ext cx="0" cy="271462"/>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64"/>
          <p:cNvCxnSpPr>
            <a:cxnSpLocks noChangeShapeType="1"/>
            <a:stCxn id="14" idx="4"/>
            <a:endCxn id="23" idx="0"/>
          </p:cNvCxnSpPr>
          <p:nvPr/>
        </p:nvCxnSpPr>
        <p:spPr bwMode="auto">
          <a:xfrm flipH="1">
            <a:off x="7663989" y="2048037"/>
            <a:ext cx="6350" cy="342900"/>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100"/>
          <p:cNvGrpSpPr>
            <a:grpSpLocks/>
          </p:cNvGrpSpPr>
          <p:nvPr/>
        </p:nvGrpSpPr>
        <p:grpSpPr bwMode="auto">
          <a:xfrm>
            <a:off x="6939663" y="1743237"/>
            <a:ext cx="386034" cy="336550"/>
            <a:chOff x="2496" y="1728"/>
            <a:chExt cx="240" cy="212"/>
          </a:xfrm>
        </p:grpSpPr>
        <p:sp>
          <p:nvSpPr>
            <p:cNvPr id="28" name="Text Box 101"/>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ru-RU" altLang="ru-RU" sz="1600" b="1">
                  <a:ln>
                    <a:solidFill>
                      <a:schemeClr val="bg1"/>
                    </a:solidFill>
                  </a:ln>
                  <a:solidFill>
                    <a:schemeClr val="bg1"/>
                  </a:solidFill>
                  <a:effectLst/>
                </a:rPr>
                <a:t>1</a:t>
              </a:r>
            </a:p>
          </p:txBody>
        </p:sp>
        <p:sp>
          <p:nvSpPr>
            <p:cNvPr id="29" name="Oval 102"/>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cxnSp>
        <p:nvCxnSpPr>
          <p:cNvPr id="30" name="AutoShape 104"/>
          <p:cNvCxnSpPr>
            <a:cxnSpLocks noChangeShapeType="1"/>
            <a:stCxn id="29" idx="4"/>
            <a:endCxn id="17" idx="0"/>
          </p:cNvCxnSpPr>
          <p:nvPr/>
        </p:nvCxnSpPr>
        <p:spPr bwMode="auto">
          <a:xfrm>
            <a:off x="7094077" y="2048037"/>
            <a:ext cx="0" cy="703263"/>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05"/>
          <p:cNvCxnSpPr>
            <a:cxnSpLocks noChangeShapeType="1"/>
            <a:stCxn id="20" idx="4"/>
            <a:endCxn id="8" idx="2"/>
          </p:cNvCxnSpPr>
          <p:nvPr/>
        </p:nvCxnSpPr>
        <p:spPr bwMode="auto">
          <a:xfrm>
            <a:off x="6517814" y="2695737"/>
            <a:ext cx="421849" cy="784225"/>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06"/>
          <p:cNvCxnSpPr>
            <a:cxnSpLocks noChangeShapeType="1"/>
            <a:stCxn id="23" idx="4"/>
            <a:endCxn id="8" idx="6"/>
          </p:cNvCxnSpPr>
          <p:nvPr/>
        </p:nvCxnSpPr>
        <p:spPr bwMode="auto">
          <a:xfrm flipH="1">
            <a:off x="7248490" y="2695737"/>
            <a:ext cx="415499" cy="784225"/>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07"/>
          <p:cNvCxnSpPr>
            <a:cxnSpLocks noChangeShapeType="1"/>
            <a:stCxn id="23" idx="4"/>
            <a:endCxn id="17" idx="7"/>
          </p:cNvCxnSpPr>
          <p:nvPr/>
        </p:nvCxnSpPr>
        <p:spPr bwMode="auto">
          <a:xfrm flipH="1">
            <a:off x="7203263" y="2695737"/>
            <a:ext cx="460726" cy="100200"/>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08"/>
          <p:cNvCxnSpPr>
            <a:cxnSpLocks noChangeShapeType="1"/>
            <a:stCxn id="20" idx="5"/>
            <a:endCxn id="17" idx="1"/>
          </p:cNvCxnSpPr>
          <p:nvPr/>
        </p:nvCxnSpPr>
        <p:spPr bwMode="auto">
          <a:xfrm>
            <a:off x="6627000" y="2651100"/>
            <a:ext cx="357890" cy="144837"/>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09"/>
          <p:cNvCxnSpPr>
            <a:cxnSpLocks noChangeShapeType="1"/>
            <a:stCxn id="29" idx="3"/>
            <a:endCxn id="20" idx="0"/>
          </p:cNvCxnSpPr>
          <p:nvPr/>
        </p:nvCxnSpPr>
        <p:spPr bwMode="auto">
          <a:xfrm flipH="1">
            <a:off x="6517814" y="2003400"/>
            <a:ext cx="467076" cy="387537"/>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10"/>
          <p:cNvCxnSpPr>
            <a:cxnSpLocks noChangeShapeType="1"/>
            <a:stCxn id="29" idx="5"/>
            <a:endCxn id="23" idx="0"/>
          </p:cNvCxnSpPr>
          <p:nvPr/>
        </p:nvCxnSpPr>
        <p:spPr bwMode="auto">
          <a:xfrm>
            <a:off x="7203263" y="2003400"/>
            <a:ext cx="460726" cy="387537"/>
          </a:xfrm>
          <a:prstGeom prst="straightConnector1">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112"/>
          <p:cNvSpPr>
            <a:spLocks noChangeArrowheads="1"/>
          </p:cNvSpPr>
          <p:nvPr/>
        </p:nvSpPr>
        <p:spPr bwMode="auto">
          <a:xfrm>
            <a:off x="6220524" y="1671800"/>
            <a:ext cx="508277" cy="1150937"/>
          </a:xfrm>
          <a:prstGeom prst="rect">
            <a:avLst/>
          </a:prstGeom>
          <a:noFill/>
          <a:ln w="9525">
            <a:solidFill>
              <a:schemeClr val="bg1"/>
            </a:solidFill>
            <a:prstDash val="dash"/>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sp>
        <p:nvSpPr>
          <p:cNvPr id="38" name="Rectangle 113"/>
          <p:cNvSpPr>
            <a:spLocks noChangeArrowheads="1"/>
          </p:cNvSpPr>
          <p:nvPr/>
        </p:nvSpPr>
        <p:spPr bwMode="auto">
          <a:xfrm>
            <a:off x="7444488" y="1671800"/>
            <a:ext cx="509885" cy="1150937"/>
          </a:xfrm>
          <a:prstGeom prst="rect">
            <a:avLst/>
          </a:prstGeom>
          <a:noFill/>
          <a:ln w="9525">
            <a:solidFill>
              <a:schemeClr val="bg1"/>
            </a:solidFill>
            <a:prstDash val="dash"/>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sp>
        <p:nvSpPr>
          <p:cNvPr id="39" name="Rectangle 114"/>
          <p:cNvSpPr>
            <a:spLocks noChangeArrowheads="1"/>
          </p:cNvSpPr>
          <p:nvPr/>
        </p:nvSpPr>
        <p:spPr bwMode="auto">
          <a:xfrm>
            <a:off x="6795200" y="1671800"/>
            <a:ext cx="583876" cy="2087562"/>
          </a:xfrm>
          <a:prstGeom prst="rect">
            <a:avLst/>
          </a:prstGeom>
          <a:noFill/>
          <a:ln w="9525">
            <a:solidFill>
              <a:schemeClr val="bg1"/>
            </a:solidFill>
            <a:prstDash val="dash"/>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nvGrpSpPr>
          <p:cNvPr id="40" name="Group 90"/>
          <p:cNvGrpSpPr>
            <a:grpSpLocks/>
          </p:cNvGrpSpPr>
          <p:nvPr/>
        </p:nvGrpSpPr>
        <p:grpSpPr bwMode="auto">
          <a:xfrm>
            <a:off x="5392633" y="4771712"/>
            <a:ext cx="4471555" cy="839787"/>
            <a:chOff x="521" y="2085"/>
            <a:chExt cx="2780" cy="529"/>
          </a:xfrm>
        </p:grpSpPr>
        <p:sp>
          <p:nvSpPr>
            <p:cNvPr id="41" name="Text Box 25"/>
            <p:cNvSpPr txBox="1">
              <a:spLocks noChangeArrowheads="1"/>
            </p:cNvSpPr>
            <p:nvPr/>
          </p:nvSpPr>
          <p:spPr bwMode="auto">
            <a:xfrm>
              <a:off x="521" y="2130"/>
              <a:ext cx="1089" cy="404"/>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buClr>
                  <a:schemeClr val="accent1"/>
                </a:buClr>
                <a:buSzPct val="65000"/>
                <a:buFont typeface="Wingdings" panose="05000000000000000000" pitchFamily="2" charset="2"/>
                <a:buNone/>
              </a:pPr>
              <a:r>
                <a:rPr lang="ru-RU" altLang="ru-RU" sz="1800" dirty="0">
                  <a:ln>
                    <a:solidFill>
                      <a:schemeClr val="bg1"/>
                    </a:solidFill>
                  </a:ln>
                  <a:solidFill>
                    <a:schemeClr val="bg1"/>
                  </a:solidFill>
                  <a:effectLst/>
                </a:rPr>
                <a:t>Процессор</a:t>
              </a:r>
              <a:r>
                <a:rPr lang="en-US" altLang="ru-RU" sz="1800" dirty="0">
                  <a:ln>
                    <a:solidFill>
                      <a:schemeClr val="bg1"/>
                    </a:solidFill>
                  </a:ln>
                  <a:solidFill>
                    <a:schemeClr val="bg1"/>
                  </a:solidFill>
                  <a:effectLst/>
                </a:rPr>
                <a:t> 1: </a:t>
              </a:r>
              <a:r>
                <a:rPr lang="ru-RU" altLang="ru-RU" sz="1800" dirty="0">
                  <a:ln>
                    <a:solidFill>
                      <a:schemeClr val="bg1"/>
                    </a:solidFill>
                  </a:ln>
                  <a:solidFill>
                    <a:schemeClr val="bg1"/>
                  </a:solidFill>
                  <a:effectLst/>
                </a:rPr>
                <a:t>Процессор</a:t>
              </a:r>
              <a:r>
                <a:rPr lang="en-US" altLang="ru-RU" sz="1800" dirty="0">
                  <a:ln>
                    <a:solidFill>
                      <a:schemeClr val="bg1"/>
                    </a:solidFill>
                  </a:ln>
                  <a:solidFill>
                    <a:schemeClr val="bg1"/>
                  </a:solidFill>
                  <a:effectLst/>
                </a:rPr>
                <a:t> 2:</a:t>
              </a:r>
              <a:endParaRPr lang="ru-RU" altLang="ru-RU" sz="1800" dirty="0">
                <a:ln>
                  <a:solidFill>
                    <a:schemeClr val="bg1"/>
                  </a:solidFill>
                </a:ln>
                <a:solidFill>
                  <a:schemeClr val="bg1"/>
                </a:solidFill>
                <a:effectLst/>
              </a:endParaRPr>
            </a:p>
          </p:txBody>
        </p:sp>
        <p:grpSp>
          <p:nvGrpSpPr>
            <p:cNvPr id="42" name="Group 26"/>
            <p:cNvGrpSpPr>
              <a:grpSpLocks/>
            </p:cNvGrpSpPr>
            <p:nvPr/>
          </p:nvGrpSpPr>
          <p:grpSpPr bwMode="auto">
            <a:xfrm>
              <a:off x="1700" y="2085"/>
              <a:ext cx="240" cy="212"/>
              <a:chOff x="2496" y="1728"/>
              <a:chExt cx="240" cy="212"/>
            </a:xfrm>
          </p:grpSpPr>
          <p:sp>
            <p:nvSpPr>
              <p:cNvPr id="66" name="Text Box 27"/>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en-US" altLang="ru-RU" sz="1600" b="1">
                    <a:ln>
                      <a:solidFill>
                        <a:schemeClr val="bg1"/>
                      </a:solidFill>
                    </a:ln>
                    <a:solidFill>
                      <a:schemeClr val="bg1"/>
                    </a:solidFill>
                    <a:effectLst/>
                  </a:rPr>
                  <a:t>1</a:t>
                </a:r>
                <a:endParaRPr lang="ru-RU" altLang="ru-RU" sz="1600" b="1">
                  <a:ln>
                    <a:solidFill>
                      <a:schemeClr val="bg1"/>
                    </a:solidFill>
                  </a:ln>
                  <a:solidFill>
                    <a:schemeClr val="bg1"/>
                  </a:solidFill>
                  <a:effectLst/>
                </a:endParaRPr>
              </a:p>
            </p:txBody>
          </p:sp>
          <p:sp>
            <p:nvSpPr>
              <p:cNvPr id="67" name="Oval 28"/>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43" name="Group 29"/>
            <p:cNvGrpSpPr>
              <a:grpSpLocks/>
            </p:cNvGrpSpPr>
            <p:nvPr/>
          </p:nvGrpSpPr>
          <p:grpSpPr bwMode="auto">
            <a:xfrm>
              <a:off x="2607" y="2085"/>
              <a:ext cx="240" cy="212"/>
              <a:chOff x="2496" y="1728"/>
              <a:chExt cx="240" cy="212"/>
            </a:xfrm>
          </p:grpSpPr>
          <p:sp>
            <p:nvSpPr>
              <p:cNvPr id="64" name="Text Box 30"/>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en-US" altLang="ru-RU" sz="1600" b="1">
                    <a:ln>
                      <a:solidFill>
                        <a:schemeClr val="bg1"/>
                      </a:solidFill>
                    </a:ln>
                    <a:solidFill>
                      <a:schemeClr val="bg1"/>
                    </a:solidFill>
                    <a:effectLst/>
                  </a:rPr>
                  <a:t>7</a:t>
                </a:r>
                <a:endParaRPr lang="ru-RU" altLang="ru-RU" sz="1600" b="1">
                  <a:ln>
                    <a:solidFill>
                      <a:schemeClr val="bg1"/>
                    </a:solidFill>
                  </a:ln>
                  <a:solidFill>
                    <a:schemeClr val="bg1"/>
                  </a:solidFill>
                  <a:effectLst/>
                </a:endParaRPr>
              </a:p>
            </p:txBody>
          </p:sp>
          <p:sp>
            <p:nvSpPr>
              <p:cNvPr id="65" name="Oval 31"/>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44" name="Group 32"/>
            <p:cNvGrpSpPr>
              <a:grpSpLocks/>
            </p:cNvGrpSpPr>
            <p:nvPr/>
          </p:nvGrpSpPr>
          <p:grpSpPr bwMode="auto">
            <a:xfrm>
              <a:off x="2153" y="2085"/>
              <a:ext cx="240" cy="212"/>
              <a:chOff x="2496" y="1728"/>
              <a:chExt cx="240" cy="212"/>
            </a:xfrm>
          </p:grpSpPr>
          <p:sp>
            <p:nvSpPr>
              <p:cNvPr id="62" name="Text Box 33"/>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en-US" altLang="ru-RU" sz="1600" b="1">
                    <a:ln>
                      <a:solidFill>
                        <a:schemeClr val="bg1"/>
                      </a:solidFill>
                    </a:ln>
                    <a:solidFill>
                      <a:schemeClr val="bg1"/>
                    </a:solidFill>
                    <a:effectLst/>
                  </a:rPr>
                  <a:t>4</a:t>
                </a:r>
                <a:endParaRPr lang="ru-RU" altLang="ru-RU" sz="1600" b="1">
                  <a:ln>
                    <a:solidFill>
                      <a:schemeClr val="bg1"/>
                    </a:solidFill>
                  </a:ln>
                  <a:solidFill>
                    <a:schemeClr val="bg1"/>
                  </a:solidFill>
                  <a:effectLst/>
                </a:endParaRPr>
              </a:p>
            </p:txBody>
          </p:sp>
          <p:sp>
            <p:nvSpPr>
              <p:cNvPr id="63" name="Oval 34"/>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cxnSp>
          <p:nvCxnSpPr>
            <p:cNvPr id="45" name="AutoShape 35"/>
            <p:cNvCxnSpPr>
              <a:cxnSpLocks noChangeShapeType="1"/>
              <a:stCxn id="67" idx="6"/>
              <a:endCxn id="63" idx="2"/>
            </p:cNvCxnSpPr>
            <p:nvPr/>
          </p:nvCxnSpPr>
          <p:spPr bwMode="auto">
            <a:xfrm>
              <a:off x="1892" y="2181"/>
              <a:ext cx="261" cy="0"/>
            </a:xfrm>
            <a:prstGeom prst="straightConnector1">
              <a:avLst/>
            </a:prstGeom>
            <a:noFill/>
            <a:ln w="15875">
              <a:solidFill>
                <a:schemeClr val="bg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36"/>
            <p:cNvCxnSpPr>
              <a:cxnSpLocks noChangeShapeType="1"/>
              <a:stCxn id="63" idx="6"/>
              <a:endCxn id="65" idx="2"/>
            </p:cNvCxnSpPr>
            <p:nvPr/>
          </p:nvCxnSpPr>
          <p:spPr bwMode="auto">
            <a:xfrm>
              <a:off x="2345" y="2181"/>
              <a:ext cx="262" cy="0"/>
            </a:xfrm>
            <a:prstGeom prst="straightConnector1">
              <a:avLst/>
            </a:prstGeom>
            <a:noFill/>
            <a:ln w="15875">
              <a:solidFill>
                <a:schemeClr val="bg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 name="Group 37"/>
            <p:cNvGrpSpPr>
              <a:grpSpLocks/>
            </p:cNvGrpSpPr>
            <p:nvPr/>
          </p:nvGrpSpPr>
          <p:grpSpPr bwMode="auto">
            <a:xfrm>
              <a:off x="1700" y="2402"/>
              <a:ext cx="240" cy="212"/>
              <a:chOff x="2496" y="1728"/>
              <a:chExt cx="240" cy="212"/>
            </a:xfrm>
          </p:grpSpPr>
          <p:sp>
            <p:nvSpPr>
              <p:cNvPr id="60" name="Text Box 38"/>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en-US" altLang="ru-RU" sz="1600" b="1">
                    <a:ln>
                      <a:solidFill>
                        <a:schemeClr val="bg1"/>
                      </a:solidFill>
                    </a:ln>
                    <a:solidFill>
                      <a:schemeClr val="bg1"/>
                    </a:solidFill>
                    <a:effectLst/>
                  </a:rPr>
                  <a:t>2</a:t>
                </a:r>
                <a:endParaRPr lang="ru-RU" altLang="ru-RU" sz="1600" b="1">
                  <a:ln>
                    <a:solidFill>
                      <a:schemeClr val="bg1"/>
                    </a:solidFill>
                  </a:ln>
                  <a:solidFill>
                    <a:schemeClr val="bg1"/>
                  </a:solidFill>
                  <a:effectLst/>
                </a:endParaRPr>
              </a:p>
            </p:txBody>
          </p:sp>
          <p:sp>
            <p:nvSpPr>
              <p:cNvPr id="61" name="Oval 39"/>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48" name="Group 40"/>
            <p:cNvGrpSpPr>
              <a:grpSpLocks/>
            </p:cNvGrpSpPr>
            <p:nvPr/>
          </p:nvGrpSpPr>
          <p:grpSpPr bwMode="auto">
            <a:xfrm>
              <a:off x="2607" y="2402"/>
              <a:ext cx="240" cy="212"/>
              <a:chOff x="2496" y="1728"/>
              <a:chExt cx="240" cy="212"/>
            </a:xfrm>
          </p:grpSpPr>
          <p:sp>
            <p:nvSpPr>
              <p:cNvPr id="58" name="Text Box 41"/>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en-US" altLang="ru-RU" sz="1600" b="1">
                    <a:ln>
                      <a:solidFill>
                        <a:schemeClr val="bg1"/>
                      </a:solidFill>
                    </a:ln>
                    <a:solidFill>
                      <a:schemeClr val="bg1"/>
                    </a:solidFill>
                    <a:effectLst/>
                  </a:rPr>
                  <a:t>3</a:t>
                </a:r>
                <a:endParaRPr lang="ru-RU" altLang="ru-RU" sz="1600" b="1">
                  <a:ln>
                    <a:solidFill>
                      <a:schemeClr val="bg1"/>
                    </a:solidFill>
                  </a:ln>
                  <a:solidFill>
                    <a:schemeClr val="bg1"/>
                  </a:solidFill>
                  <a:effectLst/>
                </a:endParaRPr>
              </a:p>
            </p:txBody>
          </p:sp>
          <p:sp>
            <p:nvSpPr>
              <p:cNvPr id="59" name="Oval 42"/>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grpSp>
          <p:nvGrpSpPr>
            <p:cNvPr id="49" name="Group 43"/>
            <p:cNvGrpSpPr>
              <a:grpSpLocks/>
            </p:cNvGrpSpPr>
            <p:nvPr/>
          </p:nvGrpSpPr>
          <p:grpSpPr bwMode="auto">
            <a:xfrm>
              <a:off x="2153" y="2402"/>
              <a:ext cx="240" cy="212"/>
              <a:chOff x="2496" y="1728"/>
              <a:chExt cx="240" cy="212"/>
            </a:xfrm>
          </p:grpSpPr>
          <p:sp>
            <p:nvSpPr>
              <p:cNvPr id="56" name="Text Box 44"/>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en-US" altLang="ru-RU" sz="1600" b="1" dirty="0">
                    <a:ln>
                      <a:solidFill>
                        <a:schemeClr val="bg1"/>
                      </a:solidFill>
                    </a:ln>
                    <a:solidFill>
                      <a:schemeClr val="bg1"/>
                    </a:solidFill>
                    <a:effectLst/>
                  </a:rPr>
                  <a:t>5</a:t>
                </a:r>
                <a:endParaRPr lang="ru-RU" altLang="ru-RU" sz="1600" b="1" dirty="0">
                  <a:ln>
                    <a:solidFill>
                      <a:schemeClr val="bg1"/>
                    </a:solidFill>
                  </a:ln>
                  <a:solidFill>
                    <a:schemeClr val="bg1"/>
                  </a:solidFill>
                  <a:effectLst/>
                </a:endParaRPr>
              </a:p>
            </p:txBody>
          </p:sp>
          <p:sp>
            <p:nvSpPr>
              <p:cNvPr id="57" name="Oval 45"/>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cxnSp>
          <p:nvCxnSpPr>
            <p:cNvPr id="50" name="AutoShape 46"/>
            <p:cNvCxnSpPr>
              <a:cxnSpLocks noChangeShapeType="1"/>
              <a:stCxn id="61" idx="6"/>
              <a:endCxn id="57" idx="2"/>
            </p:cNvCxnSpPr>
            <p:nvPr/>
          </p:nvCxnSpPr>
          <p:spPr bwMode="auto">
            <a:xfrm>
              <a:off x="1892" y="2498"/>
              <a:ext cx="261" cy="0"/>
            </a:xfrm>
            <a:prstGeom prst="straightConnector1">
              <a:avLst/>
            </a:prstGeom>
            <a:noFill/>
            <a:ln w="15875">
              <a:solidFill>
                <a:schemeClr val="bg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47"/>
            <p:cNvCxnSpPr>
              <a:cxnSpLocks noChangeShapeType="1"/>
              <a:stCxn id="57" idx="6"/>
              <a:endCxn id="59" idx="2"/>
            </p:cNvCxnSpPr>
            <p:nvPr/>
          </p:nvCxnSpPr>
          <p:spPr bwMode="auto">
            <a:xfrm>
              <a:off x="2345" y="2498"/>
              <a:ext cx="262" cy="0"/>
            </a:xfrm>
            <a:prstGeom prst="straightConnector1">
              <a:avLst/>
            </a:prstGeom>
            <a:noFill/>
            <a:ln w="15875">
              <a:solidFill>
                <a:schemeClr val="bg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2" name="Group 48"/>
            <p:cNvGrpSpPr>
              <a:grpSpLocks/>
            </p:cNvGrpSpPr>
            <p:nvPr/>
          </p:nvGrpSpPr>
          <p:grpSpPr bwMode="auto">
            <a:xfrm>
              <a:off x="3061" y="2402"/>
              <a:ext cx="240" cy="212"/>
              <a:chOff x="2496" y="1728"/>
              <a:chExt cx="240" cy="212"/>
            </a:xfrm>
          </p:grpSpPr>
          <p:sp>
            <p:nvSpPr>
              <p:cNvPr id="54" name="Text Box 49"/>
              <p:cNvSpPr txBox="1">
                <a:spLocks noChangeArrowheads="1"/>
              </p:cNvSpPr>
              <p:nvPr/>
            </p:nvSpPr>
            <p:spPr bwMode="auto">
              <a:xfrm>
                <a:off x="2496" y="1728"/>
                <a:ext cx="240" cy="212"/>
              </a:xfrm>
              <a:prstGeom prst="rect">
                <a:avLst/>
              </a:prstGeom>
              <a:noFill/>
              <a:ln w="9525">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spcBef>
                    <a:spcPct val="50000"/>
                  </a:spcBef>
                  <a:buClr>
                    <a:schemeClr val="accent1"/>
                  </a:buClr>
                  <a:buSzPct val="65000"/>
                  <a:buFont typeface="Wingdings" panose="05000000000000000000" pitchFamily="2" charset="2"/>
                  <a:buNone/>
                </a:pPr>
                <a:r>
                  <a:rPr lang="en-US" altLang="ru-RU" sz="1600" b="1">
                    <a:ln>
                      <a:solidFill>
                        <a:schemeClr val="bg1"/>
                      </a:solidFill>
                    </a:ln>
                    <a:solidFill>
                      <a:schemeClr val="bg1"/>
                    </a:solidFill>
                    <a:effectLst/>
                  </a:rPr>
                  <a:t>6</a:t>
                </a:r>
                <a:endParaRPr lang="ru-RU" altLang="ru-RU" sz="1600" b="1">
                  <a:ln>
                    <a:solidFill>
                      <a:schemeClr val="bg1"/>
                    </a:solidFill>
                  </a:ln>
                  <a:solidFill>
                    <a:schemeClr val="bg1"/>
                  </a:solidFill>
                  <a:effectLst/>
                </a:endParaRPr>
              </a:p>
            </p:txBody>
          </p:sp>
          <p:sp>
            <p:nvSpPr>
              <p:cNvPr id="55" name="Oval 50"/>
              <p:cNvSpPr>
                <a:spLocks noChangeArrowheads="1"/>
              </p:cNvSpPr>
              <p:nvPr/>
            </p:nvSpPr>
            <p:spPr bwMode="auto">
              <a:xfrm>
                <a:off x="2496" y="1728"/>
                <a:ext cx="192" cy="192"/>
              </a:xfrm>
              <a:prstGeom prst="ellipse">
                <a:avLst/>
              </a:prstGeom>
              <a:noFill/>
              <a:ln w="9525">
                <a:solidFill>
                  <a:schemeClr val="bg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ln>
                    <a:solidFill>
                      <a:schemeClr val="bg1"/>
                    </a:solidFill>
                  </a:ln>
                  <a:solidFill>
                    <a:schemeClr val="bg1"/>
                  </a:solidFill>
                </a:endParaRPr>
              </a:p>
            </p:txBody>
          </p:sp>
        </p:grpSp>
        <p:cxnSp>
          <p:nvCxnSpPr>
            <p:cNvPr id="53" name="AutoShape 52"/>
            <p:cNvCxnSpPr>
              <a:cxnSpLocks noChangeShapeType="1"/>
              <a:stCxn id="59" idx="6"/>
              <a:endCxn id="55" idx="2"/>
            </p:cNvCxnSpPr>
            <p:nvPr/>
          </p:nvCxnSpPr>
          <p:spPr bwMode="auto">
            <a:xfrm>
              <a:off x="2799" y="2498"/>
              <a:ext cx="262" cy="0"/>
            </a:xfrm>
            <a:prstGeom prst="straightConnector1">
              <a:avLst/>
            </a:prstGeom>
            <a:noFill/>
            <a:ln w="15875">
              <a:solidFill>
                <a:schemeClr val="bg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8" name="Прямая соединительная линия 67"/>
          <p:cNvCxnSpPr/>
          <p:nvPr/>
        </p:nvCxnSpPr>
        <p:spPr>
          <a:xfrm>
            <a:off x="5392634" y="4843149"/>
            <a:ext cx="17516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p:cNvCxnSpPr/>
          <p:nvPr/>
        </p:nvCxnSpPr>
        <p:spPr>
          <a:xfrm>
            <a:off x="5392634" y="5470673"/>
            <a:ext cx="17516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9"/>
          <p:cNvCxnSpPr/>
          <p:nvPr/>
        </p:nvCxnSpPr>
        <p:spPr>
          <a:xfrm>
            <a:off x="5392634" y="4843148"/>
            <a:ext cx="0" cy="627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p:cNvCxnSpPr/>
          <p:nvPr/>
        </p:nvCxnSpPr>
        <p:spPr>
          <a:xfrm flipV="1">
            <a:off x="7121422" y="4843149"/>
            <a:ext cx="0" cy="623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a:off x="7264297" y="4771712"/>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p:nvPr/>
        </p:nvCxnSpPr>
        <p:spPr>
          <a:xfrm>
            <a:off x="7264297" y="5611499"/>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p:cNvCxnSpPr/>
          <p:nvPr/>
        </p:nvCxnSpPr>
        <p:spPr>
          <a:xfrm>
            <a:off x="7264297" y="5274611"/>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p:nvPr/>
        </p:nvCxnSpPr>
        <p:spPr>
          <a:xfrm>
            <a:off x="7983434" y="5611499"/>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p:nvPr/>
        </p:nvCxnSpPr>
        <p:spPr>
          <a:xfrm>
            <a:off x="7983434" y="5274611"/>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p:nvPr/>
        </p:nvCxnSpPr>
        <p:spPr>
          <a:xfrm>
            <a:off x="7983434" y="4774100"/>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p:nvPr/>
        </p:nvCxnSpPr>
        <p:spPr>
          <a:xfrm>
            <a:off x="7983434" y="5103961"/>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p:nvPr/>
        </p:nvCxnSpPr>
        <p:spPr>
          <a:xfrm>
            <a:off x="8704159" y="4774100"/>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Прямая соединительная линия 86"/>
          <p:cNvCxnSpPr/>
          <p:nvPr/>
        </p:nvCxnSpPr>
        <p:spPr>
          <a:xfrm>
            <a:off x="8704159" y="5103961"/>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Прямая соединительная линия 87"/>
          <p:cNvCxnSpPr/>
          <p:nvPr/>
        </p:nvCxnSpPr>
        <p:spPr>
          <a:xfrm>
            <a:off x="8704159" y="5611499"/>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Прямая соединительная линия 88"/>
          <p:cNvCxnSpPr/>
          <p:nvPr/>
        </p:nvCxnSpPr>
        <p:spPr>
          <a:xfrm>
            <a:off x="8704159" y="5274611"/>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p:nvPr/>
        </p:nvCxnSpPr>
        <p:spPr>
          <a:xfrm>
            <a:off x="9424884" y="5611499"/>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a:off x="9426746" y="5274611"/>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Прямая соединительная линия 96"/>
          <p:cNvCxnSpPr/>
          <p:nvPr/>
        </p:nvCxnSpPr>
        <p:spPr>
          <a:xfrm>
            <a:off x="7264297" y="5106349"/>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p:nvPr/>
        </p:nvCxnSpPr>
        <p:spPr>
          <a:xfrm>
            <a:off x="7264297" y="4774100"/>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p:nvPr/>
        </p:nvCxnSpPr>
        <p:spPr>
          <a:xfrm>
            <a:off x="7644777" y="4771712"/>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a:xfrm>
            <a:off x="7264297" y="5270532"/>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a:off x="7644777" y="5268433"/>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a:xfrm>
            <a:off x="7983434" y="4771712"/>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a:xfrm>
            <a:off x="8364434" y="4771712"/>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a:xfrm>
            <a:off x="7980533" y="5268432"/>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a:xfrm>
            <a:off x="8364434" y="5268432"/>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p:nvPr/>
        </p:nvCxnSpPr>
        <p:spPr>
          <a:xfrm>
            <a:off x="8704159" y="4771712"/>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a:xfrm>
            <a:off x="9085159" y="4771711"/>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a:xfrm>
            <a:off x="9085159" y="5268431"/>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a:xfrm>
            <a:off x="8703639" y="5274949"/>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Прямая соединительная линия 110"/>
          <p:cNvCxnSpPr/>
          <p:nvPr/>
        </p:nvCxnSpPr>
        <p:spPr>
          <a:xfrm>
            <a:off x="9805364" y="5274611"/>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a:xfrm>
            <a:off x="9424884" y="5267467"/>
            <a:ext cx="0" cy="340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Прямая соединительная линия 114"/>
          <p:cNvCxnSpPr/>
          <p:nvPr/>
        </p:nvCxnSpPr>
        <p:spPr>
          <a:xfrm>
            <a:off x="6363400" y="1743237"/>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a:xfrm>
            <a:off x="6363400" y="2079787"/>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a:xfrm>
            <a:off x="6934900" y="1743237"/>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a:xfrm>
            <a:off x="6934900" y="2079787"/>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Прямая соединительная линия 119"/>
          <p:cNvCxnSpPr/>
          <p:nvPr/>
        </p:nvCxnSpPr>
        <p:spPr>
          <a:xfrm>
            <a:off x="7509575" y="1743237"/>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p:nvPr/>
        </p:nvCxnSpPr>
        <p:spPr>
          <a:xfrm>
            <a:off x="7515925" y="2079787"/>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a:xfrm>
            <a:off x="7509575" y="2388562"/>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a:xfrm>
            <a:off x="7509575" y="2728569"/>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a:xfrm>
            <a:off x="6363400" y="2721425"/>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a:xfrm>
            <a:off x="6363400" y="2393772"/>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Прямая соединительная линия 125"/>
          <p:cNvCxnSpPr/>
          <p:nvPr/>
        </p:nvCxnSpPr>
        <p:spPr>
          <a:xfrm>
            <a:off x="6924336" y="2745743"/>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p:nvPr/>
        </p:nvCxnSpPr>
        <p:spPr>
          <a:xfrm>
            <a:off x="6942347" y="3087849"/>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a:xfrm>
            <a:off x="6942347" y="3319293"/>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p:nvPr/>
        </p:nvCxnSpPr>
        <p:spPr>
          <a:xfrm>
            <a:off x="6942347" y="3664112"/>
            <a:ext cx="386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p:nvPr/>
        </p:nvCxnSpPr>
        <p:spPr>
          <a:xfrm>
            <a:off x="6363400" y="1744946"/>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p:cNvCxnSpPr/>
          <p:nvPr/>
        </p:nvCxnSpPr>
        <p:spPr>
          <a:xfrm>
            <a:off x="6744400" y="1744946"/>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p:nvPr/>
        </p:nvCxnSpPr>
        <p:spPr>
          <a:xfrm>
            <a:off x="6934900" y="1744946"/>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a:xfrm>
            <a:off x="7323347" y="1744946"/>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p:nvPr/>
        </p:nvCxnSpPr>
        <p:spPr>
          <a:xfrm>
            <a:off x="7896925" y="1744946"/>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p:nvPr/>
        </p:nvCxnSpPr>
        <p:spPr>
          <a:xfrm>
            <a:off x="7515925" y="1744946"/>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p:nvPr/>
        </p:nvCxnSpPr>
        <p:spPr>
          <a:xfrm>
            <a:off x="7509575" y="2392984"/>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a:xfrm>
            <a:off x="7887400" y="2391791"/>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p:nvPr/>
        </p:nvCxnSpPr>
        <p:spPr>
          <a:xfrm>
            <a:off x="7430200" y="2811746"/>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a:xfrm>
            <a:off x="7317242" y="2752154"/>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a:xfrm>
            <a:off x="6933861" y="2755274"/>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Прямая соединительная линия 141"/>
          <p:cNvCxnSpPr/>
          <p:nvPr/>
        </p:nvCxnSpPr>
        <p:spPr>
          <a:xfrm>
            <a:off x="6945031" y="3327562"/>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Прямая соединительная линия 142"/>
          <p:cNvCxnSpPr/>
          <p:nvPr/>
        </p:nvCxnSpPr>
        <p:spPr>
          <a:xfrm>
            <a:off x="6363400" y="2392984"/>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a:xfrm>
            <a:off x="6744400" y="2390937"/>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a:xfrm>
            <a:off x="7324386" y="3329271"/>
            <a:ext cx="0" cy="3348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6" name="Стрелка вправо 145"/>
          <p:cNvSpPr/>
          <p:nvPr/>
        </p:nvSpPr>
        <p:spPr>
          <a:xfrm rot="5400000">
            <a:off x="6712885" y="4139337"/>
            <a:ext cx="776931" cy="32589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1" name="AutoShape 46"/>
          <p:cNvCxnSpPr>
            <a:cxnSpLocks noChangeShapeType="1"/>
            <a:endCxn id="57" idx="1"/>
          </p:cNvCxnSpPr>
          <p:nvPr/>
        </p:nvCxnSpPr>
        <p:spPr bwMode="auto">
          <a:xfrm>
            <a:off x="7534562" y="5061796"/>
            <a:ext cx="528326" cy="257790"/>
          </a:xfrm>
          <a:prstGeom prst="straightConnector1">
            <a:avLst/>
          </a:prstGeom>
          <a:noFill/>
          <a:ln w="15875">
            <a:solidFill>
              <a:schemeClr val="bg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5223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pc="-1" dirty="0">
                <a:latin typeface="+mn-lt"/>
              </a:rPr>
              <a:t>Формулировка корректности</a:t>
            </a:r>
            <a:endParaRPr lang="ru-RU" dirty="0">
              <a:latin typeface="+mn-lt"/>
            </a:endParaRPr>
          </a:p>
        </p:txBody>
      </p:sp>
      <p:sp>
        <p:nvSpPr>
          <p:cNvPr id="3" name="Объект 2"/>
          <p:cNvSpPr>
            <a:spLocks noGrp="1"/>
          </p:cNvSpPr>
          <p:nvPr>
            <p:ph idx="1"/>
          </p:nvPr>
        </p:nvSpPr>
        <p:spPr>
          <a:xfrm>
            <a:off x="336884" y="1825625"/>
            <a:ext cx="11016916" cy="4351338"/>
          </a:xfrm>
        </p:spPr>
        <p:txBody>
          <a:bodyPr>
            <a:normAutofit/>
          </a:bodyPr>
          <a:lstStyle/>
          <a:p>
            <a:pPr>
              <a:lnSpc>
                <a:spcPct val="100000"/>
              </a:lnSpc>
            </a:pPr>
            <a:endParaRPr lang="ru-RU" sz="2400" spc="-1" dirty="0"/>
          </a:p>
          <a:p>
            <a:pPr>
              <a:lnSpc>
                <a:spcPct val="100000"/>
              </a:lnSpc>
            </a:pPr>
            <a:r>
              <a:rPr lang="ru-RU" sz="2400" spc="-1" dirty="0"/>
              <a:t>Граф </a:t>
            </a:r>
            <a:r>
              <a:rPr lang="ru-RU" sz="2400" spc="-1" dirty="0" smtClean="0"/>
              <a:t>потока данных </a:t>
            </a:r>
            <a:r>
              <a:rPr lang="ru-RU" sz="2400" spc="-1" dirty="0" smtClean="0"/>
              <a:t>должен </a:t>
            </a:r>
            <a:r>
              <a:rPr lang="ru-RU" sz="2400" spc="-1" dirty="0"/>
              <a:t>быть ацикличным.</a:t>
            </a:r>
          </a:p>
          <a:p>
            <a:pPr marL="0" indent="0">
              <a:lnSpc>
                <a:spcPct val="100000"/>
              </a:lnSpc>
              <a:buNone/>
            </a:pPr>
            <a:endParaRPr lang="ru-RU" sz="2400" spc="-1" dirty="0"/>
          </a:p>
          <a:p>
            <a:pPr>
              <a:lnSpc>
                <a:spcPct val="100000"/>
              </a:lnSpc>
            </a:pPr>
            <a:r>
              <a:rPr lang="ru-RU" sz="2400" spc="-1" dirty="0"/>
              <a:t>Частичный порядок, заданный в </a:t>
            </a:r>
            <a:r>
              <a:rPr lang="en-US" sz="2400" i="1" spc="-1" dirty="0"/>
              <a:t>H</a:t>
            </a:r>
            <a:r>
              <a:rPr lang="ru-RU" sz="2400" spc="-1" dirty="0"/>
              <a:t>, должен быть сохранен в графе расписания.</a:t>
            </a:r>
          </a:p>
          <a:p>
            <a:pPr>
              <a:lnSpc>
                <a:spcPct val="100000"/>
              </a:lnSpc>
            </a:pPr>
            <a:endParaRPr lang="ru-RU" sz="2400" spc="-1" dirty="0"/>
          </a:p>
          <a:p>
            <a:pPr>
              <a:lnSpc>
                <a:spcPct val="100000"/>
              </a:lnSpc>
            </a:pPr>
            <a:r>
              <a:rPr lang="ru-RU" sz="2400" spc="-1" dirty="0"/>
              <a:t>Любую </a:t>
            </a:r>
            <a:r>
              <a:rPr lang="ru-RU" sz="2400" spc="-1" dirty="0" smtClean="0"/>
              <a:t>работу </a:t>
            </a:r>
            <a:r>
              <a:rPr lang="ru-RU" sz="2400" spc="-1" dirty="0" smtClean="0"/>
              <a:t>обслуживает </a:t>
            </a:r>
            <a:r>
              <a:rPr lang="ru-RU" sz="2400" spc="-1" dirty="0"/>
              <a:t>лишь один процессор.</a:t>
            </a:r>
          </a:p>
          <a:p>
            <a:pPr>
              <a:lnSpc>
                <a:spcPct val="100000"/>
              </a:lnSpc>
            </a:pPr>
            <a:endParaRPr lang="ru-RU" sz="2400" spc="-1" dirty="0"/>
          </a:p>
          <a:p>
            <a:pPr>
              <a:lnSpc>
                <a:spcPct val="100000"/>
              </a:lnSpc>
            </a:pPr>
            <a:r>
              <a:rPr lang="ru-RU" sz="2400" spc="-1" dirty="0"/>
              <a:t>Не нарушается ограничение директивного срока выполнения задачи.</a:t>
            </a:r>
            <a:endParaRPr lang="en-US" sz="2400" spc="-1" dirty="0"/>
          </a:p>
        </p:txBody>
      </p:sp>
      <p:sp>
        <p:nvSpPr>
          <p:cNvPr id="5" name="Номер слайда 4"/>
          <p:cNvSpPr>
            <a:spLocks noGrp="1"/>
          </p:cNvSpPr>
          <p:nvPr>
            <p:ph type="sldNum" sz="quarter" idx="12"/>
          </p:nvPr>
        </p:nvSpPr>
        <p:spPr/>
        <p:txBody>
          <a:bodyPr/>
          <a:lstStyle/>
          <a:p>
            <a:fld id="{4E25F5DE-0339-4589-9859-9B8A9FE1E66F}" type="slidenum">
              <a:rPr lang="ru-RU" smtClean="0"/>
              <a:pPr/>
              <a:t>9</a:t>
            </a:fld>
            <a:endParaRPr lang="ru-RU" dirty="0"/>
          </a:p>
        </p:txBody>
      </p:sp>
    </p:spTree>
    <p:extLst>
      <p:ext uri="{BB962C8B-B14F-4D97-AF65-F5344CB8AC3E}">
        <p14:creationId xmlns:p14="http://schemas.microsoft.com/office/powerpoint/2010/main" val="3562210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6379</TotalTime>
  <Words>1174</Words>
  <Application>Microsoft Office PowerPoint</Application>
  <PresentationFormat>Широкоэкранный</PresentationFormat>
  <Paragraphs>467</Paragraphs>
  <Slides>31</Slides>
  <Notes>25</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31</vt:i4>
      </vt:variant>
    </vt:vector>
  </HeadingPairs>
  <TitlesOfParts>
    <vt:vector size="40" baseType="lpstr">
      <vt:lpstr>Arial</vt:lpstr>
      <vt:lpstr>Arial</vt:lpstr>
      <vt:lpstr>Calibri</vt:lpstr>
      <vt:lpstr>Calibri Light</vt:lpstr>
      <vt:lpstr>Cambria Math</vt:lpstr>
      <vt:lpstr>Noto Sans</vt:lpstr>
      <vt:lpstr>Times New Roman</vt:lpstr>
      <vt:lpstr>Wingdings</vt:lpstr>
      <vt:lpstr>Тема Office</vt:lpstr>
      <vt:lpstr>Построение списочных расписаний с минимизацией энергопотребления в автономных системах</vt:lpstr>
      <vt:lpstr>Цели работы и задачи </vt:lpstr>
      <vt:lpstr>Актуальность задачи</vt:lpstr>
      <vt:lpstr>Критерии обзора</vt:lpstr>
      <vt:lpstr>Обзор</vt:lpstr>
      <vt:lpstr>Основные определения</vt:lpstr>
      <vt:lpstr>Основные определения</vt:lpstr>
      <vt:lpstr>Основные определения</vt:lpstr>
      <vt:lpstr>Формулировка корректности</vt:lpstr>
      <vt:lpstr>Формальная постановка задачи</vt:lpstr>
      <vt:lpstr>Алгоритм (1)</vt:lpstr>
      <vt:lpstr>Алгоритм (2)</vt:lpstr>
      <vt:lpstr>Алгоритм (3)</vt:lpstr>
      <vt:lpstr>Алгоритм (4) – Операции над расписанием</vt:lpstr>
      <vt:lpstr>Программная реализация</vt:lpstr>
      <vt:lpstr>Экспериментальные исследования</vt:lpstr>
      <vt:lpstr>Результаты</vt:lpstr>
      <vt:lpstr>Планы</vt:lpstr>
      <vt:lpstr>Презентация PowerPoint</vt:lpstr>
      <vt:lpstr>Презентация PowerPoint</vt:lpstr>
      <vt:lpstr>Обзор (PECS) Shujuan Tian , Wenjie Ren, Qingyong Deng , Member, IEEE, Song Zou, and Yanchun Li,  “Predictive Energy Consumption Scheduling Algorithm for Multiprocessor Heterogeneous System”,  IEEE TRANSACTIONS ON GREEN COMMUNICATIONS AND NETWORKING, VOL. 6, NO. 2, JUNE 2022</vt:lpstr>
      <vt:lpstr>Обзор (AETC) C.-H. Hsu, K. D. Slagter, S.-C. Chen, and Y.-C. Chung,  “Optimizing Energy Consumption with Task Consolidation in Clouds", Inf. Sci., vol. 258, pp. 452–462, Feb. 2014.</vt:lpstr>
      <vt:lpstr>Обзор (EDRP) Y. Gao, Y. Wang, S. K. Gupta, and M. Pedram,  “An Energy and Deadline Aware Resource Provisioning, Scheduling and Optimization Framework for Cloud Systems”  in Proceedings of the Ninth IEEE/ACM/IFIP International Conference on Hardware/Software Codesign and System Synthesis, Piscataway, NJ, USA, 2013, pp. 31:1–31:10.</vt:lpstr>
      <vt:lpstr>Обзор (VVTS)  Ali Manzak and Chaitali Chakrabarti,  “Variable Voltage Task Scheduling Algorithms for Minimizing Energy/Power”, </vt:lpstr>
      <vt:lpstr>Обзор (LDS) Yufan Shen, Kun Cao, Yangguang Cui, Chengliang Zhou, Gongxuan Zhang, Junlong Zhou, “Lifetime-Driven Scheduling of Security-Critical Internet-of-Things Applications on Real-Time Heterogeneous Multicore Systems”,  2021 IEEE 23rd Int Conf on High Performance Computing &amp; Communications; 7th Int Conf on Data Science &amp; Systems; 19thInt Conf on Smart City;  7th Int Conf on Dependability in Sensor, Cloud &amp; Big Data Systems &amp; Application </vt:lpstr>
      <vt:lpstr>Обзор (SSES) Sandeep D’souza, Anand Bhat, Ragunathan (Raj) Rajkumar,  “Sleep Scheduling for Energy-Savings in Multi-Core Processors”,  2016 28th Euromicro Conference on Real-Time Systems </vt:lpstr>
      <vt:lpstr>Обзор (EESP) Jian-Jia Chen and Tei-Wei Kuo,  “Energy-Efficient Scheduling of Periodic Real-Time Tasks over Homogeneous Multiprocessors”  </vt:lpstr>
      <vt:lpstr>Экспериментальные исследования</vt:lpstr>
      <vt:lpstr>Экспериментальные исследования</vt:lpstr>
      <vt:lpstr>Экспериментальные исследования</vt:lpstr>
      <vt:lpstr>Экспериментальные исследования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Верижникова Елена</dc:creator>
  <cp:lastModifiedBy>Пользователь Windows</cp:lastModifiedBy>
  <cp:revision>153</cp:revision>
  <dcterms:created xsi:type="dcterms:W3CDTF">2018-09-11T11:24:24Z</dcterms:created>
  <dcterms:modified xsi:type="dcterms:W3CDTF">2024-05-30T09:51:56Z</dcterms:modified>
</cp:coreProperties>
</file>