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4"/>
  </p:sldMasterIdLst>
  <p:notesMasterIdLst>
    <p:notesMasterId r:id="rId11"/>
  </p:notesMasterIdLst>
  <p:sldIdLst>
    <p:sldId id="278" r:id="rId5"/>
    <p:sldId id="282" r:id="rId6"/>
    <p:sldId id="279" r:id="rId7"/>
    <p:sldId id="281" r:id="rId8"/>
    <p:sldId id="280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2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43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092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8703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121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9453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316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888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54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0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4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8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1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3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4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9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1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4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1" y="95251"/>
            <a:ext cx="11801474" cy="109537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>
                <a:solidFill>
                  <a:srgbClr val="FFFF00"/>
                </a:solidFill>
              </a:rPr>
              <a:t>                       </a:t>
            </a:r>
            <a:r>
              <a:rPr lang="en-US" sz="6700" b="1" dirty="0">
                <a:solidFill>
                  <a:srgbClr val="00B050"/>
                </a:solidFill>
                <a:latin typeface="Georgia" panose="02040502050405020303" pitchFamily="18" charset="0"/>
              </a:rPr>
              <a:t>DIGITAL LOGIC</a:t>
            </a:r>
            <a:endParaRPr lang="en-US" sz="6000" b="1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C5BF6-8A41-4631-B0E4-83A602960269}"/>
              </a:ext>
            </a:extLst>
          </p:cNvPr>
          <p:cNvSpPr txBox="1"/>
          <p:nvPr/>
        </p:nvSpPr>
        <p:spPr>
          <a:xfrm>
            <a:off x="933450" y="1752600"/>
            <a:ext cx="1069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2">
                    <a:lumMod val="50000"/>
                  </a:schemeClr>
                </a:solidFill>
              </a:rPr>
              <a:t>TOPIC :  N-BIT ADDER &amp; SUBTRACTOR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9EB1-02DC-4B96-916A-43BB35B05BB6}"/>
              </a:ext>
            </a:extLst>
          </p:cNvPr>
          <p:cNvSpPr txBox="1"/>
          <p:nvPr/>
        </p:nvSpPr>
        <p:spPr>
          <a:xfrm>
            <a:off x="6591299" y="3907334"/>
            <a:ext cx="58102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MADE BY-:</a:t>
            </a:r>
          </a:p>
          <a:p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ASVK VINAYAK-1941012434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GITESH PANDEY- 1941012459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JYOTIADITYA PRASAD-1941012458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NIKHIL SAHU-1941012581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SAMBIT SOURAV PAL-1941012309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60B4F6-576D-4707-B299-81C3BF8F29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8975" y="76200"/>
            <a:ext cx="4973992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400" b="1" i="1" dirty="0"/>
              <a:t>         </a:t>
            </a:r>
            <a:r>
              <a:rPr lang="en-IN" sz="4400" b="1" i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B80FF-5F46-407B-9670-3CF1960BC132}"/>
              </a:ext>
            </a:extLst>
          </p:cNvPr>
          <p:cNvSpPr txBox="1"/>
          <p:nvPr/>
        </p:nvSpPr>
        <p:spPr>
          <a:xfrm>
            <a:off x="304800" y="1247775"/>
            <a:ext cx="1161097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N-Bit Adder</a:t>
            </a:r>
          </a:p>
          <a:p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N-bit Adder is simply implemented by connecting 1 Half Adder and N-1 Full Adder in series. The Verilog code for N-bit Adder is designed so that the N value can be initialized independently for each instantiation. To do it, the Verilog code for N-bit Adder uses Generate Statement in Verilog to create a chain of full adders for implementing the N-bit Adder.</a:t>
            </a:r>
          </a:p>
          <a:p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N-Bit SUBTRACTOR</a:t>
            </a:r>
          </a:p>
          <a:p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N-bit Subtractor is simply implemented by connecting 1 Half Subtractor and N-1 Full Subtractor in series. The Verilog code for N-bit Subtractor is designed so that the N value can be initialized independently for each instantiation. To do it, the Verilog code for N-bit Subtractor uses Generate Statement in Verilog to create a chain of full subtractor for implementing the N-bit Subtractor.</a:t>
            </a:r>
          </a:p>
          <a:p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88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AB4AED-C69D-4642-AA51-DE06BA72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751" y="129029"/>
            <a:ext cx="9570129" cy="74098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Georgia" panose="02040502050405020303" pitchFamily="18" charset="0"/>
              </a:rPr>
              <a:t>                     CIRCUIT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A1FC41-F62F-491E-80C0-019C06AC94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6700" y="1349407"/>
            <a:ext cx="5638800" cy="455469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7663C3C-B264-4735-B28D-C2200B371B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1937" y="1349407"/>
            <a:ext cx="5537638" cy="455469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7D0472-8E89-43CB-9BE4-51965B4B9CFD}"/>
              </a:ext>
            </a:extLst>
          </p:cNvPr>
          <p:cNvSpPr txBox="1"/>
          <p:nvPr/>
        </p:nvSpPr>
        <p:spPr>
          <a:xfrm>
            <a:off x="1029810" y="5904104"/>
            <a:ext cx="4421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</a:t>
            </a:r>
            <a:r>
              <a:rPr lang="en-IN" sz="2000" b="1" dirty="0">
                <a:solidFill>
                  <a:srgbClr val="FFFF00"/>
                </a:solidFill>
              </a:rPr>
              <a:t>2-BIT ADDER  CIRCUIT DIAGRAM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4B99E3-51FC-43C3-8084-726D07473EE8}"/>
              </a:ext>
            </a:extLst>
          </p:cNvPr>
          <p:cNvSpPr txBox="1"/>
          <p:nvPr/>
        </p:nvSpPr>
        <p:spPr>
          <a:xfrm>
            <a:off x="6498454" y="5904104"/>
            <a:ext cx="4769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</a:rPr>
              <a:t>2-BIT SUBTRACTOR  CIRCUIT DIAGRAM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AAD7CD4-5006-4BAF-B22A-FBBD6F3F0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10348"/>
              </p:ext>
            </p:extLst>
          </p:nvPr>
        </p:nvGraphicFramePr>
        <p:xfrm>
          <a:off x="152400" y="1100832"/>
          <a:ext cx="5943600" cy="5203382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val="1209249883"/>
                    </a:ext>
                  </a:extLst>
                </a:gridCol>
              </a:tblGrid>
              <a:tr h="5203382"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9355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6AC7168-F03F-44A6-9032-B1D3EAB09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01379"/>
              </p:ext>
            </p:extLst>
          </p:nvPr>
        </p:nvGraphicFramePr>
        <p:xfrm>
          <a:off x="6096000" y="1100832"/>
          <a:ext cx="5829300" cy="5203382"/>
        </p:xfrm>
        <a:graphic>
          <a:graphicData uri="http://schemas.openxmlformats.org/drawingml/2006/table">
            <a:tbl>
              <a:tblPr/>
              <a:tblGrid>
                <a:gridCol w="5829300">
                  <a:extLst>
                    <a:ext uri="{9D8B030D-6E8A-4147-A177-3AD203B41FA5}">
                      <a16:colId xmlns:a16="http://schemas.microsoft.com/office/drawing/2014/main" val="2713375858"/>
                    </a:ext>
                  </a:extLst>
                </a:gridCol>
              </a:tblGrid>
              <a:tr h="52033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2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32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7CBB50C-12C1-4DDF-8551-143D3F3C4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1" y="760758"/>
            <a:ext cx="11899458" cy="2667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F2824D-7C6A-4807-9703-67F276C17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1" y="3838576"/>
            <a:ext cx="11899458" cy="25444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D3F746-B8A1-4965-8225-AC17651B2DD6}"/>
              </a:ext>
            </a:extLst>
          </p:cNvPr>
          <p:cNvSpPr txBox="1"/>
          <p:nvPr/>
        </p:nvSpPr>
        <p:spPr>
          <a:xfrm>
            <a:off x="1933575" y="124725"/>
            <a:ext cx="860107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i="1" dirty="0"/>
              <a:t>                       TEST BENCH WAVE-FORM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D9BD0-8392-4EFE-A310-3AC3C650A782}"/>
              </a:ext>
            </a:extLst>
          </p:cNvPr>
          <p:cNvSpPr txBox="1"/>
          <p:nvPr/>
        </p:nvSpPr>
        <p:spPr>
          <a:xfrm>
            <a:off x="3295650" y="3355905"/>
            <a:ext cx="437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                      2-BIT ADDER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09A4C7-53ED-4197-AA25-B04449D5EDFE}"/>
              </a:ext>
            </a:extLst>
          </p:cNvPr>
          <p:cNvSpPr txBox="1"/>
          <p:nvPr/>
        </p:nvSpPr>
        <p:spPr>
          <a:xfrm>
            <a:off x="4362451" y="6326294"/>
            <a:ext cx="3305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</a:rPr>
              <a:t> </a:t>
            </a:r>
            <a:r>
              <a:rPr lang="en-IN" sz="2400" b="1" dirty="0">
                <a:solidFill>
                  <a:srgbClr val="002060"/>
                </a:solidFill>
              </a:rPr>
              <a:t>2-BIT SUBTRACTOR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88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82AB-4465-4013-9A49-A66A2712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62" y="1"/>
            <a:ext cx="5441591" cy="40010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000" b="1" dirty="0"/>
              <a:t>         TRUTH TABLE  OF 2-BIT ADDER                                  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D8BB20B-3967-43B2-B18A-D5730D1A7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130051"/>
              </p:ext>
            </p:extLst>
          </p:nvPr>
        </p:nvGraphicFramePr>
        <p:xfrm>
          <a:off x="447261" y="400110"/>
          <a:ext cx="5441592" cy="6446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294">
                  <a:extLst>
                    <a:ext uri="{9D8B030D-6E8A-4147-A177-3AD203B41FA5}">
                      <a16:colId xmlns:a16="http://schemas.microsoft.com/office/drawing/2014/main" val="51909982"/>
                    </a:ext>
                  </a:extLst>
                </a:gridCol>
                <a:gridCol w="768331">
                  <a:extLst>
                    <a:ext uri="{9D8B030D-6E8A-4147-A177-3AD203B41FA5}">
                      <a16:colId xmlns:a16="http://schemas.microsoft.com/office/drawing/2014/main" val="2791720088"/>
                    </a:ext>
                  </a:extLst>
                </a:gridCol>
                <a:gridCol w="741213">
                  <a:extLst>
                    <a:ext uri="{9D8B030D-6E8A-4147-A177-3AD203B41FA5}">
                      <a16:colId xmlns:a16="http://schemas.microsoft.com/office/drawing/2014/main" val="3010621614"/>
                    </a:ext>
                  </a:extLst>
                </a:gridCol>
                <a:gridCol w="813526">
                  <a:extLst>
                    <a:ext uri="{9D8B030D-6E8A-4147-A177-3AD203B41FA5}">
                      <a16:colId xmlns:a16="http://schemas.microsoft.com/office/drawing/2014/main" val="714697821"/>
                    </a:ext>
                  </a:extLst>
                </a:gridCol>
                <a:gridCol w="777370">
                  <a:extLst>
                    <a:ext uri="{9D8B030D-6E8A-4147-A177-3AD203B41FA5}">
                      <a16:colId xmlns:a16="http://schemas.microsoft.com/office/drawing/2014/main" val="1775290476"/>
                    </a:ext>
                  </a:extLst>
                </a:gridCol>
                <a:gridCol w="741213">
                  <a:extLst>
                    <a:ext uri="{9D8B030D-6E8A-4147-A177-3AD203B41FA5}">
                      <a16:colId xmlns:a16="http://schemas.microsoft.com/office/drawing/2014/main" val="3428107897"/>
                    </a:ext>
                  </a:extLst>
                </a:gridCol>
                <a:gridCol w="840645">
                  <a:extLst>
                    <a:ext uri="{9D8B030D-6E8A-4147-A177-3AD203B41FA5}">
                      <a16:colId xmlns:a16="http://schemas.microsoft.com/office/drawing/2014/main" val="1815880642"/>
                    </a:ext>
                  </a:extLst>
                </a:gridCol>
              </a:tblGrid>
              <a:tr h="37731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s0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38209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46570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954053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82817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80895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994671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944385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532283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390807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01200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47899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86899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59768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41133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82585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324626"/>
                  </a:ext>
                </a:extLst>
              </a:tr>
              <a:tr h="37931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4379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8FBA815-3FEB-4C15-A6C3-7D2CD16E2E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21359"/>
              </p:ext>
            </p:extLst>
          </p:nvPr>
        </p:nvGraphicFramePr>
        <p:xfrm>
          <a:off x="6303146" y="400110"/>
          <a:ext cx="5653628" cy="64463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879">
                  <a:extLst>
                    <a:ext uri="{9D8B030D-6E8A-4147-A177-3AD203B41FA5}">
                      <a16:colId xmlns:a16="http://schemas.microsoft.com/office/drawing/2014/main" val="51909982"/>
                    </a:ext>
                  </a:extLst>
                </a:gridCol>
                <a:gridCol w="798270">
                  <a:extLst>
                    <a:ext uri="{9D8B030D-6E8A-4147-A177-3AD203B41FA5}">
                      <a16:colId xmlns:a16="http://schemas.microsoft.com/office/drawing/2014/main" val="2791720088"/>
                    </a:ext>
                  </a:extLst>
                </a:gridCol>
                <a:gridCol w="692928">
                  <a:extLst>
                    <a:ext uri="{9D8B030D-6E8A-4147-A177-3AD203B41FA5}">
                      <a16:colId xmlns:a16="http://schemas.microsoft.com/office/drawing/2014/main" val="3010621614"/>
                    </a:ext>
                  </a:extLst>
                </a:gridCol>
                <a:gridCol w="922394">
                  <a:extLst>
                    <a:ext uri="{9D8B030D-6E8A-4147-A177-3AD203B41FA5}">
                      <a16:colId xmlns:a16="http://schemas.microsoft.com/office/drawing/2014/main" val="714697821"/>
                    </a:ext>
                  </a:extLst>
                </a:gridCol>
                <a:gridCol w="807660">
                  <a:extLst>
                    <a:ext uri="{9D8B030D-6E8A-4147-A177-3AD203B41FA5}">
                      <a16:colId xmlns:a16="http://schemas.microsoft.com/office/drawing/2014/main" val="1775290476"/>
                    </a:ext>
                  </a:extLst>
                </a:gridCol>
                <a:gridCol w="770095">
                  <a:extLst>
                    <a:ext uri="{9D8B030D-6E8A-4147-A177-3AD203B41FA5}">
                      <a16:colId xmlns:a16="http://schemas.microsoft.com/office/drawing/2014/main" val="3428107897"/>
                    </a:ext>
                  </a:extLst>
                </a:gridCol>
                <a:gridCol w="873402">
                  <a:extLst>
                    <a:ext uri="{9D8B030D-6E8A-4147-A177-3AD203B41FA5}">
                      <a16:colId xmlns:a16="http://schemas.microsoft.com/office/drawing/2014/main" val="1815880642"/>
                    </a:ext>
                  </a:extLst>
                </a:gridCol>
              </a:tblGrid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2060"/>
                          </a:solidFill>
                        </a:rPr>
                        <a:t>d0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38209"/>
                  </a:ext>
                </a:extLst>
              </a:tr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46570"/>
                  </a:ext>
                </a:extLst>
              </a:tr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954053"/>
                  </a:ext>
                </a:extLst>
              </a:tr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82817"/>
                  </a:ext>
                </a:extLst>
              </a:tr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80895"/>
                  </a:ext>
                </a:extLst>
              </a:tr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994671"/>
                  </a:ext>
                </a:extLst>
              </a:tr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944385"/>
                  </a:ext>
                </a:extLst>
              </a:tr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532283"/>
                  </a:ext>
                </a:extLst>
              </a:tr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390807"/>
                  </a:ext>
                </a:extLst>
              </a:tr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01200"/>
                  </a:ext>
                </a:extLst>
              </a:tr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47899"/>
                  </a:ext>
                </a:extLst>
              </a:tr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86899"/>
                  </a:ext>
                </a:extLst>
              </a:tr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59768"/>
                  </a:ext>
                </a:extLst>
              </a:tr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41133"/>
                  </a:ext>
                </a:extLst>
              </a:tr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82585"/>
                  </a:ext>
                </a:extLst>
              </a:tr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324626"/>
                  </a:ext>
                </a:extLst>
              </a:tr>
              <a:tr h="3791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4379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78A2B58-2BAE-4A06-B52D-7325000CCAB5}"/>
              </a:ext>
            </a:extLst>
          </p:cNvPr>
          <p:cNvSpPr txBox="1"/>
          <p:nvPr/>
        </p:nvSpPr>
        <p:spPr>
          <a:xfrm>
            <a:off x="6303146" y="0"/>
            <a:ext cx="565362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/>
              <a:t>         TRUTH TABLE  OF 2-BIT SUBTRACTOR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865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4B24-88F1-459E-A4AD-D98AE1EC7B75}"/>
              </a:ext>
            </a:extLst>
          </p:cNvPr>
          <p:cNvSpPr txBox="1"/>
          <p:nvPr/>
        </p:nvSpPr>
        <p:spPr>
          <a:xfrm>
            <a:off x="3799642" y="124286"/>
            <a:ext cx="4856085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     </a:t>
            </a:r>
            <a:r>
              <a:rPr lang="en-IN" sz="4400" b="1" dirty="0"/>
              <a:t>CONCLUSION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A48D0-6DDA-496E-9957-D9A7BB6AC9F8}"/>
              </a:ext>
            </a:extLst>
          </p:cNvPr>
          <p:cNvSpPr txBox="1"/>
          <p:nvPr/>
        </p:nvSpPr>
        <p:spPr>
          <a:xfrm>
            <a:off x="142043" y="1407311"/>
            <a:ext cx="1157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</a:rPr>
              <a:t>From the above we can make N-bit adder and subtractor</a:t>
            </a:r>
            <a:r>
              <a:rPr lang="en-IN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333C10-60BB-4868-AB7D-51CD6211EF7F}"/>
              </a:ext>
            </a:extLst>
          </p:cNvPr>
          <p:cNvSpPr/>
          <p:nvPr/>
        </p:nvSpPr>
        <p:spPr>
          <a:xfrm>
            <a:off x="0" y="2967334"/>
            <a:ext cx="121920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i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THANK YOU</a:t>
            </a:r>
            <a:endParaRPr lang="en-IN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96184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267</TotalTime>
  <Words>451</Words>
  <Application>Microsoft Office PowerPoint</Application>
  <PresentationFormat>Widescreen</PresentationFormat>
  <Paragraphs>268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Century Gothic</vt:lpstr>
      <vt:lpstr>Comic Sans MS</vt:lpstr>
      <vt:lpstr>Georgia</vt:lpstr>
      <vt:lpstr>Wingdings</vt:lpstr>
      <vt:lpstr>Wingdings 3</vt:lpstr>
      <vt:lpstr>Slice</vt:lpstr>
      <vt:lpstr>                       DIGITAL LOGIC</vt:lpstr>
      <vt:lpstr>         CONTENT</vt:lpstr>
      <vt:lpstr>                     CIRCUIT DIAGRAM</vt:lpstr>
      <vt:lpstr>PowerPoint Presentation</vt:lpstr>
      <vt:lpstr>         TRUTH TABLE  OF 2-BIT ADDER                       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</dc:title>
  <dc:creator>Sambit Sourav Pal</dc:creator>
  <cp:lastModifiedBy>Sambit Sourav Pal</cp:lastModifiedBy>
  <cp:revision>18</cp:revision>
  <dcterms:created xsi:type="dcterms:W3CDTF">2021-02-08T16:50:32Z</dcterms:created>
  <dcterms:modified xsi:type="dcterms:W3CDTF">2021-02-09T06:01:00Z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