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6" r:id="rId10"/>
    <p:sldId id="265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1818"/>
    <a:srgbClr val="1F1F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7"/>
    <p:restoredTop sz="96245"/>
  </p:normalViewPr>
  <p:slideViewPr>
    <p:cSldViewPr snapToGrid="0">
      <p:cViewPr varScale="1">
        <p:scale>
          <a:sx n="96" d="100"/>
          <a:sy n="96" d="100"/>
        </p:scale>
        <p:origin x="200" y="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77772-2696-A440-0D92-DC1AC36DAF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FD1E6F-5051-9493-FBA8-FE54856339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50AA8-E40A-4E74-8561-7F120CEA1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3392-699E-094C-A4D0-DA18F681ADD5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67D560-248B-6144-47D4-0A18A59A3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A983CB-C60F-06AB-D761-CB023A9E5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39118-DD91-574A-B01F-FFA30E2E1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993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8A9EE-CAF4-5704-572A-EE209C12E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CA5BC3-4AD1-F437-C0AF-9002456130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7E9339-0EAC-186D-378D-8B6C1BC02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3392-699E-094C-A4D0-DA18F681ADD5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9A36CB-4B2B-20BB-B76B-51A9940C0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A76630-2585-A263-2C15-6EE48AEDE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39118-DD91-574A-B01F-FFA30E2E1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209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759B88-2A77-C54C-97FB-DD20938D8A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E903AC-A719-D155-D0CA-BBAFE44A9D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2A26C7-257C-5375-4227-D0CF1CD50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3392-699E-094C-A4D0-DA18F681ADD5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25930-2641-0F49-97B8-3B7BA248F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F8899-B933-FEDB-1AC3-121CFF0BD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39118-DD91-574A-B01F-FFA30E2E1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156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88A99-19E0-D5D5-8090-1C5C078BF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BB611-4BBF-BB12-F117-A8D71EF71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FBE366-682C-1536-F772-AA7AFB7D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3392-699E-094C-A4D0-DA18F681ADD5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C13323-798D-06F2-3D61-F7E408C15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503EF2-66F1-89DC-A537-19D0CF4B7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39118-DD91-574A-B01F-FFA30E2E1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916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5A8D5-E646-44F9-E6F6-CCD58E5E4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1341D5-AA55-2189-7E84-CBAA09C5A9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6F7A46-5558-C962-FA77-00CBF1443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3392-699E-094C-A4D0-DA18F681ADD5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CED446-FE80-A3C9-68A5-41B5C2FD0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945DD4-8489-B198-4FB7-3B1D32A8F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39118-DD91-574A-B01F-FFA30E2E1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795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C4FF-38F7-7C66-3027-16720EBB5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0F0B6-D4FB-8263-A20B-4CD08A457E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04BDE9-9E32-FEB7-EBB7-F4CD481EF7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5F839F-DEDA-A684-FBDC-36AE5B175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3392-699E-094C-A4D0-DA18F681ADD5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B3B909-84B8-6C1F-9E9F-D2F8C3479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ECA44F-5730-E73D-F1C1-7CAD5ACF9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39118-DD91-574A-B01F-FFA30E2E1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702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20B0D-3DDB-9D37-563D-1A7D70F98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CF0A70-6FEC-97A7-7D3A-C7F567451D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0B3460-DB2F-EF35-B904-AABD4896E6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F86E02-96C1-B156-6B79-1CF30B96D2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67BE99-82EA-B85E-D4BF-4F4376E0EE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4755C4-1AB1-37AF-D5ED-0B6DEF11C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3392-699E-094C-A4D0-DA18F681ADD5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272BA1-91A3-4825-27BA-C65989294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3BCDA5-0E0C-4917-AFEA-B465131E1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39118-DD91-574A-B01F-FFA30E2E1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673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AB25A-E8FB-F7BC-104C-D0608121D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9456D1-49DE-72A5-2CF7-3680C5F22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3392-699E-094C-A4D0-DA18F681ADD5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AE1A5E-D82D-3AD5-7266-2EA8083BA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BEA3F2-2B68-16A3-4249-FAF4D9D43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39118-DD91-574A-B01F-FFA30E2E1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827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DE84D7-E896-F8CB-FBDC-60514CB04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3392-699E-094C-A4D0-DA18F681ADD5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2791D1-5616-4F5E-0125-5706D98A9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AAC74B-9F83-23E2-2FB2-185E9959C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39118-DD91-574A-B01F-FFA30E2E1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967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1A90B-1FB9-2144-4C5B-E55F20592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6962E-3420-319E-1D25-F1303011F9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DBE96-6950-0297-50B6-BAA95D044A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6707FE-92B3-F719-3666-87ADEA482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3392-699E-094C-A4D0-DA18F681ADD5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5F662E-813A-3B3E-84A7-02F9EE070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999E5D-76ED-B4A8-1F65-E45943294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39118-DD91-574A-B01F-FFA30E2E1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250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663D7-0751-311D-568E-8FF20852A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6AF4E5-43A4-A5E3-9B0B-B5D76AE3A1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08EF76-D5C9-B398-20C7-6746B4B5F1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F82AED-847B-4377-8780-3BDC23AB8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3392-699E-094C-A4D0-DA18F681ADD5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6CCE46-7AC4-98D2-C455-A59580340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E49744-C8FA-2C55-0FDC-F1F532296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39118-DD91-574A-B01F-FFA30E2E1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679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AF516B-29FC-4C07-0328-341E594E4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360008-C854-D587-03B4-2644259389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033F3A-19C5-18D1-6E7D-10858F101C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D3392-699E-094C-A4D0-DA18F681ADD5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CB66E7-47F9-C418-A1BA-1B6E95FB46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E77B6-5773-3636-A6F1-71E0CAD3C9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39118-DD91-574A-B01F-FFA30E2E1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940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extblob.readthedocs.io/en/dev/index.html" TargetMode="External"/><Relationship Id="rId2" Type="http://schemas.openxmlformats.org/officeDocument/2006/relationships/hyperlink" Target="https://spacy.io/usage/linguistic-features" TargetMode="Externa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sqlite3.html#module-sqlite3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CEA36C0-62AA-2459-46A9-1972672652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B778E11-E340-FEAF-5FB9-15075BC4D1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Comment on a </a:t>
            </a:r>
            <a:r>
              <a:rPr lang="fr-FR" dirty="0"/>
              <a:t>utilisé Python et SQL ensemble</a:t>
            </a:r>
          </a:p>
        </p:txBody>
      </p:sp>
    </p:spTree>
    <p:extLst>
      <p:ext uri="{BB962C8B-B14F-4D97-AF65-F5344CB8AC3E}">
        <p14:creationId xmlns:p14="http://schemas.microsoft.com/office/powerpoint/2010/main" val="315156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BDA4AD6-D061-398B-B03D-F93C4C5362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211" y="185805"/>
            <a:ext cx="4509328" cy="2005821"/>
          </a:xfrm>
          <a:prstGeom prst="rect">
            <a:avLst/>
          </a:prstGeom>
        </p:spPr>
      </p:pic>
      <p:sp>
        <p:nvSpPr>
          <p:cNvPr id="3" name="Rectangular Callout 2">
            <a:extLst>
              <a:ext uri="{FF2B5EF4-FFF2-40B4-BE49-F238E27FC236}">
                <a16:creationId xmlns:a16="http://schemas.microsoft.com/office/drawing/2014/main" id="{565998A4-491B-BF78-F7FA-DC9D6838B33B}"/>
              </a:ext>
            </a:extLst>
          </p:cNvPr>
          <p:cNvSpPr/>
          <p:nvPr/>
        </p:nvSpPr>
        <p:spPr>
          <a:xfrm>
            <a:off x="6476718" y="41110"/>
            <a:ext cx="5589385" cy="794856"/>
          </a:xfrm>
          <a:prstGeom prst="wedgeRectCallout">
            <a:avLst>
              <a:gd name="adj1" fmla="val -93270"/>
              <a:gd name="adj2" fmla="val 84979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On a un code similaire que celui d’avant, mais ici on a aussi utilisé la libraire </a:t>
            </a:r>
            <a:r>
              <a:rPr lang="fr-FR" dirty="0" err="1">
                <a:solidFill>
                  <a:schemeClr val="tx1"/>
                </a:solidFill>
              </a:rPr>
              <a:t>tabulate</a:t>
            </a:r>
            <a:r>
              <a:rPr lang="fr-FR" dirty="0">
                <a:solidFill>
                  <a:schemeClr val="tx1"/>
                </a:solidFill>
              </a:rPr>
              <a:t> pour afficher les </a:t>
            </a:r>
            <a:r>
              <a:rPr lang="fr-FR" dirty="0" err="1">
                <a:solidFill>
                  <a:schemeClr val="tx1"/>
                </a:solidFill>
              </a:rPr>
              <a:t>resultats</a:t>
            </a:r>
            <a:r>
              <a:rPr lang="fr-FR" dirty="0">
                <a:solidFill>
                  <a:schemeClr val="tx1"/>
                </a:solidFill>
              </a:rPr>
              <a:t> sous la forme d’une table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40142C-204F-60F6-CF2E-90B62B5293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455" y="2191626"/>
            <a:ext cx="10857121" cy="945381"/>
          </a:xfrm>
          <a:prstGeom prst="rect">
            <a:avLst/>
          </a:prstGeom>
        </p:spPr>
      </p:pic>
      <p:sp>
        <p:nvSpPr>
          <p:cNvPr id="5" name="Rectangular Callout 4">
            <a:extLst>
              <a:ext uri="{FF2B5EF4-FFF2-40B4-BE49-F238E27FC236}">
                <a16:creationId xmlns:a16="http://schemas.microsoft.com/office/drawing/2014/main" id="{621DF732-0084-192F-8CC7-AAF0CE349FCD}"/>
              </a:ext>
            </a:extLst>
          </p:cNvPr>
          <p:cNvSpPr/>
          <p:nvPr/>
        </p:nvSpPr>
        <p:spPr>
          <a:xfrm>
            <a:off x="6476717" y="853585"/>
            <a:ext cx="5589385" cy="375041"/>
          </a:xfrm>
          <a:prstGeom prst="wedgeRectCallout">
            <a:avLst>
              <a:gd name="adj1" fmla="val -112238"/>
              <a:gd name="adj2" fmla="val 336531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La </a:t>
            </a:r>
            <a:r>
              <a:rPr lang="fr-FR" dirty="0" err="1">
                <a:solidFill>
                  <a:schemeClr val="tx1"/>
                </a:solidFill>
              </a:rPr>
              <a:t>requete</a:t>
            </a:r>
            <a:r>
              <a:rPr lang="fr-FR" dirty="0">
                <a:solidFill>
                  <a:schemeClr val="tx1"/>
                </a:solidFill>
              </a:rPr>
              <a:t> SQL: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CF0B33-BB4A-1B4C-2E8C-A84BF54B17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455" y="3273613"/>
            <a:ext cx="8109748" cy="1729408"/>
          </a:xfrm>
          <a:prstGeom prst="rect">
            <a:avLst/>
          </a:prstGeom>
        </p:spPr>
      </p:pic>
      <p:sp>
        <p:nvSpPr>
          <p:cNvPr id="7" name="Rectangular Callout 6">
            <a:extLst>
              <a:ext uri="{FF2B5EF4-FFF2-40B4-BE49-F238E27FC236}">
                <a16:creationId xmlns:a16="http://schemas.microsoft.com/office/drawing/2014/main" id="{919F1627-9D0F-8025-78DC-E8CB63CCFD76}"/>
              </a:ext>
            </a:extLst>
          </p:cNvPr>
          <p:cNvSpPr/>
          <p:nvPr/>
        </p:nvSpPr>
        <p:spPr>
          <a:xfrm>
            <a:off x="7116417" y="2584286"/>
            <a:ext cx="5075583" cy="1025280"/>
          </a:xfrm>
          <a:prstGeom prst="wedgeRectCallout">
            <a:avLst>
              <a:gd name="adj1" fmla="val -146355"/>
              <a:gd name="adj2" fmla="val 25496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La libraire </a:t>
            </a:r>
            <a:r>
              <a:rPr lang="fr-FR" dirty="0" err="1">
                <a:solidFill>
                  <a:schemeClr val="tx1"/>
                </a:solidFill>
              </a:rPr>
              <a:t>tabulate</a:t>
            </a:r>
            <a:r>
              <a:rPr lang="fr-FR" dirty="0">
                <a:solidFill>
                  <a:schemeClr val="tx1"/>
                </a:solidFill>
              </a:rPr>
              <a:t> transforme une liste dans un tableau, donc il nous faut une liste vide, dans laquelle on va ajouter les </a:t>
            </a:r>
            <a:r>
              <a:rPr lang="fr-FR" dirty="0" err="1">
                <a:solidFill>
                  <a:schemeClr val="tx1"/>
                </a:solidFill>
              </a:rPr>
              <a:t>resultats</a:t>
            </a:r>
            <a:r>
              <a:rPr lang="fr-FR" dirty="0">
                <a:solidFill>
                  <a:schemeClr val="tx1"/>
                </a:solidFill>
              </a:rPr>
              <a:t> de la </a:t>
            </a:r>
            <a:r>
              <a:rPr lang="fr-FR" dirty="0" err="1">
                <a:solidFill>
                  <a:schemeClr val="tx1"/>
                </a:solidFill>
              </a:rPr>
              <a:t>requete</a:t>
            </a:r>
            <a:r>
              <a:rPr lang="fr-FR" dirty="0">
                <a:solidFill>
                  <a:schemeClr val="tx1"/>
                </a:solidFill>
              </a:rPr>
              <a:t> et de l’analyse de sentiments</a:t>
            </a:r>
          </a:p>
        </p:txBody>
      </p:sp>
      <p:sp>
        <p:nvSpPr>
          <p:cNvPr id="8" name="Rectangular Callout 7">
            <a:extLst>
              <a:ext uri="{FF2B5EF4-FFF2-40B4-BE49-F238E27FC236}">
                <a16:creationId xmlns:a16="http://schemas.microsoft.com/office/drawing/2014/main" id="{886BFEF5-D7DF-E859-6092-09C99797C4BF}"/>
              </a:ext>
            </a:extLst>
          </p:cNvPr>
          <p:cNvSpPr/>
          <p:nvPr/>
        </p:nvSpPr>
        <p:spPr>
          <a:xfrm>
            <a:off x="8371203" y="3609566"/>
            <a:ext cx="3820797" cy="1845968"/>
          </a:xfrm>
          <a:prstGeom prst="wedgeRectCallout">
            <a:avLst>
              <a:gd name="adj1" fmla="val -200184"/>
              <a:gd name="adj2" fmla="val -39521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Ensuite pour chaque ligne du tableau </a:t>
            </a:r>
            <a:r>
              <a:rPr lang="fr-FR" dirty="0" err="1">
                <a:solidFill>
                  <a:schemeClr val="tx1"/>
                </a:solidFill>
              </a:rPr>
              <a:t>resultant</a:t>
            </a:r>
            <a:r>
              <a:rPr lang="fr-FR" dirty="0">
                <a:solidFill>
                  <a:schemeClr val="tx1"/>
                </a:solidFill>
              </a:rPr>
              <a:t> de la </a:t>
            </a:r>
            <a:r>
              <a:rPr lang="fr-FR" dirty="0" err="1">
                <a:solidFill>
                  <a:schemeClr val="tx1"/>
                </a:solidFill>
              </a:rPr>
              <a:t>requete</a:t>
            </a:r>
            <a:r>
              <a:rPr lang="fr-FR" dirty="0">
                <a:solidFill>
                  <a:schemeClr val="tx1"/>
                </a:solidFill>
              </a:rPr>
              <a:t>, on utilise la librairie </a:t>
            </a:r>
            <a:r>
              <a:rPr lang="fr-FR" dirty="0" err="1">
                <a:solidFill>
                  <a:schemeClr val="tx1"/>
                </a:solidFill>
              </a:rPr>
              <a:t>TextBlob</a:t>
            </a:r>
            <a:r>
              <a:rPr lang="fr-FR" dirty="0">
                <a:solidFill>
                  <a:schemeClr val="tx1"/>
                </a:solidFill>
              </a:rPr>
              <a:t> pour manipuler le premier </a:t>
            </a:r>
            <a:r>
              <a:rPr lang="fr-FR" dirty="0" err="1">
                <a:solidFill>
                  <a:schemeClr val="tx1"/>
                </a:solidFill>
              </a:rPr>
              <a:t>element</a:t>
            </a:r>
            <a:r>
              <a:rPr lang="fr-FR" dirty="0">
                <a:solidFill>
                  <a:schemeClr val="tx1"/>
                </a:solidFill>
              </a:rPr>
              <a:t> du tuple (le commentaire).</a:t>
            </a:r>
          </a:p>
        </p:txBody>
      </p:sp>
      <p:sp>
        <p:nvSpPr>
          <p:cNvPr id="9" name="Rectangular Callout 8">
            <a:extLst>
              <a:ext uri="{FF2B5EF4-FFF2-40B4-BE49-F238E27FC236}">
                <a16:creationId xmlns:a16="http://schemas.microsoft.com/office/drawing/2014/main" id="{E10AA40D-B302-6F41-2378-9316DDC84F11}"/>
              </a:ext>
            </a:extLst>
          </p:cNvPr>
          <p:cNvSpPr/>
          <p:nvPr/>
        </p:nvSpPr>
        <p:spPr>
          <a:xfrm>
            <a:off x="5450612" y="5335389"/>
            <a:ext cx="3820797" cy="1404902"/>
          </a:xfrm>
          <a:prstGeom prst="wedgeRectCallout">
            <a:avLst>
              <a:gd name="adj1" fmla="val -53195"/>
              <a:gd name="adj2" fmla="val -107438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Apres, on </a:t>
            </a:r>
            <a:r>
              <a:rPr lang="fr-FR" dirty="0" err="1">
                <a:solidFill>
                  <a:schemeClr val="tx1"/>
                </a:solidFill>
              </a:rPr>
              <a:t>cree</a:t>
            </a:r>
            <a:r>
              <a:rPr lang="fr-FR" dirty="0">
                <a:solidFill>
                  <a:schemeClr val="tx1"/>
                </a:solidFill>
              </a:rPr>
              <a:t> une ligne du tableau, auquel on ajoute les </a:t>
            </a:r>
            <a:r>
              <a:rPr lang="fr-FR" dirty="0" err="1">
                <a:solidFill>
                  <a:schemeClr val="tx1"/>
                </a:solidFill>
              </a:rPr>
              <a:t>elements</a:t>
            </a:r>
            <a:r>
              <a:rPr lang="fr-FR" dirty="0">
                <a:solidFill>
                  <a:schemeClr val="tx1"/>
                </a:solidFill>
              </a:rPr>
              <a:t> du tuple </a:t>
            </a:r>
            <a:r>
              <a:rPr lang="fr-FR" dirty="0" err="1">
                <a:solidFill>
                  <a:schemeClr val="tx1"/>
                </a:solidFill>
              </a:rPr>
              <a:t>resultant</a:t>
            </a:r>
            <a:r>
              <a:rPr lang="fr-FR" dirty="0">
                <a:solidFill>
                  <a:schemeClr val="tx1"/>
                </a:solidFill>
              </a:rPr>
              <a:t> de la </a:t>
            </a:r>
            <a:r>
              <a:rPr lang="fr-FR" dirty="0" err="1">
                <a:solidFill>
                  <a:schemeClr val="tx1"/>
                </a:solidFill>
              </a:rPr>
              <a:t>requete</a:t>
            </a:r>
            <a:r>
              <a:rPr lang="fr-FR" dirty="0">
                <a:solidFill>
                  <a:schemeClr val="tx1"/>
                </a:solidFill>
              </a:rPr>
              <a:t> et la polarité du commentaire calculée par la libraire </a:t>
            </a:r>
            <a:r>
              <a:rPr lang="fr-FR" dirty="0" err="1">
                <a:solidFill>
                  <a:schemeClr val="tx1"/>
                </a:solidFill>
              </a:rPr>
              <a:t>TextBlob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0" name="Rectangular Callout 9">
            <a:extLst>
              <a:ext uri="{FF2B5EF4-FFF2-40B4-BE49-F238E27FC236}">
                <a16:creationId xmlns:a16="http://schemas.microsoft.com/office/drawing/2014/main" id="{8F69C47D-4642-5789-CFDA-9F09122AD680}"/>
              </a:ext>
            </a:extLst>
          </p:cNvPr>
          <p:cNvSpPr/>
          <p:nvPr/>
        </p:nvSpPr>
        <p:spPr>
          <a:xfrm>
            <a:off x="619622" y="5453098"/>
            <a:ext cx="3820797" cy="1404902"/>
          </a:xfrm>
          <a:prstGeom prst="wedgeRectCallout">
            <a:avLst>
              <a:gd name="adj1" fmla="val -17817"/>
              <a:gd name="adj2" fmla="val -93289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Et on l’ajoute à la liste qui deviendra le tableau d’affichage.</a:t>
            </a:r>
          </a:p>
        </p:txBody>
      </p:sp>
    </p:spTree>
    <p:extLst>
      <p:ext uri="{BB962C8B-B14F-4D97-AF65-F5344CB8AC3E}">
        <p14:creationId xmlns:p14="http://schemas.microsoft.com/office/powerpoint/2010/main" val="496202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8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0DB1152-D477-E5CA-6491-CA2050C53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460" y="182943"/>
            <a:ext cx="12049540" cy="36755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153B7B0-70A7-2868-1C88-9BA5935723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345" y="483598"/>
            <a:ext cx="3925681" cy="434463"/>
          </a:xfrm>
          <a:prstGeom prst="rect">
            <a:avLst/>
          </a:prstGeom>
        </p:spPr>
      </p:pic>
      <p:sp>
        <p:nvSpPr>
          <p:cNvPr id="5" name="Rectangular Callout 4">
            <a:extLst>
              <a:ext uri="{FF2B5EF4-FFF2-40B4-BE49-F238E27FC236}">
                <a16:creationId xmlns:a16="http://schemas.microsoft.com/office/drawing/2014/main" id="{B8D35DD6-74A0-F4EE-2194-848C4CED5283}"/>
              </a:ext>
            </a:extLst>
          </p:cNvPr>
          <p:cNvSpPr/>
          <p:nvPr/>
        </p:nvSpPr>
        <p:spPr>
          <a:xfrm>
            <a:off x="8228743" y="550502"/>
            <a:ext cx="3820797" cy="644881"/>
          </a:xfrm>
          <a:prstGeom prst="wedgeRectCallout">
            <a:avLst>
              <a:gd name="adj1" fmla="val -140600"/>
              <a:gd name="adj2" fmla="val -35749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Finalement, on imprime les </a:t>
            </a:r>
            <a:r>
              <a:rPr lang="fr-FR" dirty="0" err="1">
                <a:solidFill>
                  <a:schemeClr val="tx1"/>
                </a:solidFill>
              </a:rPr>
              <a:t>resultats</a:t>
            </a:r>
            <a:r>
              <a:rPr lang="fr-FR" dirty="0">
                <a:solidFill>
                  <a:schemeClr val="tx1"/>
                </a:solidFill>
              </a:rPr>
              <a:t> sous la forme d’un tableau.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1A5A7C-49C4-9D2C-AFA1-35811E9A3C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438" y="1271883"/>
            <a:ext cx="11985124" cy="194640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DB4CA7D-4CAD-B83C-2ED0-477CDD02B04E}"/>
              </a:ext>
            </a:extLst>
          </p:cNvPr>
          <p:cNvSpPr txBox="1"/>
          <p:nvPr/>
        </p:nvSpPr>
        <p:spPr>
          <a:xfrm>
            <a:off x="103438" y="904324"/>
            <a:ext cx="627085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Voici</a:t>
            </a:r>
            <a:r>
              <a:rPr lang="en-US" dirty="0"/>
              <a:t> </a:t>
            </a:r>
            <a:r>
              <a:rPr lang="en-US" dirty="0" err="1"/>
              <a:t>quelques</a:t>
            </a:r>
            <a:r>
              <a:rPr lang="en-US" dirty="0"/>
              <a:t> extraits du </a:t>
            </a:r>
            <a:r>
              <a:rPr lang="en-US" dirty="0" err="1"/>
              <a:t>resultat</a:t>
            </a:r>
            <a:r>
              <a:rPr lang="en-US" dirty="0"/>
              <a:t>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7141DDC-C6A3-39A1-9469-C8D58755C93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0304"/>
          <a:stretch/>
        </p:blipFill>
        <p:spPr>
          <a:xfrm>
            <a:off x="103438" y="3147049"/>
            <a:ext cx="11985124" cy="104981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313D70C-D908-A126-96A5-C314C3766A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438" y="4055821"/>
            <a:ext cx="11985124" cy="142176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5AFB1E0-D596-2B8B-049E-FC293A7183B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3194" y="5423810"/>
            <a:ext cx="11945368" cy="1434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544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0780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5D3CB01-9EBE-195C-94AC-D7061F021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0709"/>
            <a:ext cx="10515600" cy="1325563"/>
          </a:xfrm>
        </p:spPr>
        <p:txBody>
          <a:bodyPr>
            <a:noAutofit/>
          </a:bodyPr>
          <a:lstStyle/>
          <a:p>
            <a:r>
              <a:rPr lang="fr-FR" sz="3200" dirty="0"/>
              <a:t>SQL nous a permis d’obtenir des informations déjà existantes dans nos tableaux, mais pour faire une analyse linguistique de ces informations on a utilisé 2 librairies Python:</a:t>
            </a:r>
            <a:br>
              <a:rPr lang="fr-FR" sz="3200" dirty="0"/>
            </a:br>
            <a:endParaRPr lang="en-US" sz="32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F761C76-35CF-50CF-3345-F7FA7C45DA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C38EF-8C11-D74A-37CC-893088C0963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2000" dirty="0">
                <a:hlinkClick r:id="rId2"/>
              </a:rPr>
              <a:t>https://spacy.io/usage/linguistic-features</a:t>
            </a:r>
            <a:r>
              <a:rPr lang="fr-FR" sz="2000" dirty="0"/>
              <a:t>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2DA4DC3-6816-F548-492A-9F1F9E85F0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TextBlob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5DA293B-3E68-AB2C-53A5-1A1D0E96ED3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hlinkClick r:id="rId3"/>
              </a:rPr>
              <a:t>https://textblob.readthedocs.io/en/dev/index.html</a:t>
            </a:r>
            <a:r>
              <a:rPr lang="en-US" sz="2000" dirty="0"/>
              <a:t>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D4F2FF5-ECDE-5F01-2E87-1551AB68A2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131" y="2849698"/>
            <a:ext cx="5241139" cy="368458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F00CAB1-3E80-23A9-6A90-060B598146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3448209"/>
            <a:ext cx="5833745" cy="2267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612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3" grpId="0" build="p"/>
      <p:bldP spid="8" grpId="0" build="p"/>
      <p:bldP spid="9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E7E13-751E-82F6-9177-BA1B45C76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avant</a:t>
            </a:r>
            <a:r>
              <a:rPr lang="en-US" dirty="0"/>
              <a:t> </a:t>
            </a:r>
            <a:r>
              <a:rPr lang="en-US" dirty="0" err="1"/>
              <a:t>qu’on</a:t>
            </a:r>
            <a:r>
              <a:rPr lang="en-US" dirty="0"/>
              <a:t> </a:t>
            </a:r>
            <a:r>
              <a:rPr lang="en-US" dirty="0" err="1"/>
              <a:t>puisse</a:t>
            </a:r>
            <a:r>
              <a:rPr lang="en-US" dirty="0"/>
              <a:t> faire </a:t>
            </a:r>
            <a:r>
              <a:rPr lang="en-US" dirty="0" err="1"/>
              <a:t>l’analyse</a:t>
            </a:r>
            <a:r>
              <a:rPr lang="en-US" dirty="0"/>
              <a:t> </a:t>
            </a:r>
            <a:r>
              <a:rPr lang="en-US" dirty="0" err="1"/>
              <a:t>linguistique</a:t>
            </a:r>
            <a:r>
              <a:rPr lang="en-US" dirty="0"/>
              <a:t> il faut faire </a:t>
            </a:r>
            <a:r>
              <a:rPr lang="en-US" dirty="0" err="1"/>
              <a:t>une</a:t>
            </a:r>
            <a:r>
              <a:rPr lang="en-US" dirty="0"/>
              <a:t> </a:t>
            </a:r>
            <a:r>
              <a:rPr lang="en-US" dirty="0" err="1"/>
              <a:t>requête</a:t>
            </a:r>
            <a:r>
              <a:rPr lang="en-US" dirty="0"/>
              <a:t> SQL, pour </a:t>
            </a:r>
            <a:r>
              <a:rPr lang="en-US" dirty="0" err="1"/>
              <a:t>obtenir</a:t>
            </a:r>
            <a:r>
              <a:rPr lang="en-US" dirty="0"/>
              <a:t> le </a:t>
            </a:r>
            <a:r>
              <a:rPr lang="en-US" dirty="0" err="1"/>
              <a:t>texte</a:t>
            </a:r>
            <a:r>
              <a:rPr lang="en-US" dirty="0"/>
              <a:t> </a:t>
            </a:r>
            <a:r>
              <a:rPr lang="en-US" dirty="0" err="1"/>
              <a:t>qu’on</a:t>
            </a:r>
            <a:r>
              <a:rPr lang="en-US" dirty="0"/>
              <a:t> </a:t>
            </a:r>
            <a:r>
              <a:rPr lang="en-US" dirty="0" err="1"/>
              <a:t>analyse</a:t>
            </a:r>
            <a:r>
              <a:rPr lang="en-US" dirty="0"/>
              <a:t> ensuite avec Spacy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TextBlob</a:t>
            </a:r>
            <a:r>
              <a:rPr lang="en-US" dirty="0"/>
              <a:t>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9F50C-2606-7CE8-D58B-6EEE842226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Pour </a:t>
            </a:r>
            <a:r>
              <a:rPr lang="en-US" dirty="0" err="1"/>
              <a:t>cela</a:t>
            </a:r>
            <a:r>
              <a:rPr lang="en-US" dirty="0"/>
              <a:t> il faut importer le module sqlite3: </a:t>
            </a:r>
            <a:r>
              <a:rPr lang="en-US" dirty="0">
                <a:hlinkClick r:id="rId2"/>
              </a:rPr>
              <a:t>https://docs.python.org/3/library/sqlite3.html#module-sqlite3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Premierement</a:t>
            </a:r>
            <a:r>
              <a:rPr lang="en-US" dirty="0"/>
              <a:t> il faut </a:t>
            </a:r>
            <a:r>
              <a:rPr lang="en-US" dirty="0" err="1"/>
              <a:t>établir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connection avec la base de </a:t>
            </a:r>
            <a:r>
              <a:rPr lang="en-US" dirty="0" err="1"/>
              <a:t>données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A69047-D36C-C766-78B2-8CCEBA8A043F}"/>
              </a:ext>
            </a:extLst>
          </p:cNvPr>
          <p:cNvSpPr txBox="1"/>
          <p:nvPr/>
        </p:nvSpPr>
        <p:spPr>
          <a:xfrm>
            <a:off x="838200" y="4317206"/>
            <a:ext cx="60960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b="1" dirty="0">
                <a:solidFill>
                  <a:srgbClr val="008000"/>
                </a:solidFill>
                <a:effectLst/>
              </a:rPr>
              <a:t>import</a:t>
            </a:r>
            <a:r>
              <a:rPr lang="en-GB" sz="3200" dirty="0"/>
              <a:t> </a:t>
            </a:r>
            <a:r>
              <a:rPr lang="en-GB" sz="3200" b="1" dirty="0">
                <a:solidFill>
                  <a:srgbClr val="0000FF"/>
                </a:solidFill>
                <a:effectLst/>
              </a:rPr>
              <a:t>sqlite3</a:t>
            </a:r>
            <a:r>
              <a:rPr lang="en-GB" sz="3200" dirty="0"/>
              <a:t> </a:t>
            </a:r>
          </a:p>
          <a:p>
            <a:r>
              <a:rPr lang="en-GB" sz="3200" dirty="0"/>
              <a:t>con </a:t>
            </a:r>
            <a:r>
              <a:rPr lang="en-GB" sz="3200" dirty="0">
                <a:solidFill>
                  <a:srgbClr val="666666"/>
                </a:solidFill>
                <a:effectLst/>
              </a:rPr>
              <a:t>=</a:t>
            </a:r>
            <a:r>
              <a:rPr lang="en-GB" sz="3200" dirty="0"/>
              <a:t> sqlite3</a:t>
            </a:r>
            <a:r>
              <a:rPr lang="en-GB" sz="3200" dirty="0">
                <a:solidFill>
                  <a:srgbClr val="666666"/>
                </a:solidFill>
                <a:effectLst/>
              </a:rPr>
              <a:t>.</a:t>
            </a:r>
            <a:r>
              <a:rPr lang="en-GB" sz="3200" dirty="0"/>
              <a:t>connect(</a:t>
            </a:r>
            <a:r>
              <a:rPr lang="en-GB" sz="3200" dirty="0">
                <a:solidFill>
                  <a:srgbClr val="BA2121"/>
                </a:solidFill>
                <a:effectLst/>
              </a:rPr>
              <a:t>"</a:t>
            </a:r>
            <a:r>
              <a:rPr lang="en-GB" sz="3200" dirty="0" err="1">
                <a:solidFill>
                  <a:srgbClr val="BA2121"/>
                </a:solidFill>
                <a:effectLst/>
              </a:rPr>
              <a:t>tutorial.db</a:t>
            </a:r>
            <a:r>
              <a:rPr lang="en-GB" sz="3200" dirty="0">
                <a:solidFill>
                  <a:srgbClr val="BA2121"/>
                </a:solidFill>
                <a:effectLst/>
              </a:rPr>
              <a:t>"</a:t>
            </a:r>
            <a:r>
              <a:rPr lang="en-GB" sz="3200" dirty="0"/>
              <a:t>)</a:t>
            </a:r>
            <a:endParaRPr lang="en-US" sz="3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143D1E-C3C5-729B-EE11-68D12A7C248B}"/>
              </a:ext>
            </a:extLst>
          </p:cNvPr>
          <p:cNvSpPr/>
          <p:nvPr/>
        </p:nvSpPr>
        <p:spPr>
          <a:xfrm>
            <a:off x="838200" y="4935010"/>
            <a:ext cx="746760" cy="4594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>
            <a:extLst>
              <a:ext uri="{FF2B5EF4-FFF2-40B4-BE49-F238E27FC236}">
                <a16:creationId xmlns:a16="http://schemas.microsoft.com/office/drawing/2014/main" id="{D308C4BA-98C5-4A36-F291-DBAC977D3842}"/>
              </a:ext>
            </a:extLst>
          </p:cNvPr>
          <p:cNvSpPr/>
          <p:nvPr/>
        </p:nvSpPr>
        <p:spPr>
          <a:xfrm>
            <a:off x="1056640" y="5394423"/>
            <a:ext cx="274320" cy="559337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6BD070-267A-E520-480F-C809ED322D69}"/>
              </a:ext>
            </a:extLst>
          </p:cNvPr>
          <p:cNvSpPr txBox="1"/>
          <p:nvPr/>
        </p:nvSpPr>
        <p:spPr>
          <a:xfrm>
            <a:off x="619760" y="6075680"/>
            <a:ext cx="654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Cette</a:t>
            </a:r>
            <a:r>
              <a:rPr lang="en-US" dirty="0"/>
              <a:t> variable </a:t>
            </a:r>
            <a:r>
              <a:rPr lang="en-US" dirty="0" err="1"/>
              <a:t>represente</a:t>
            </a:r>
            <a:r>
              <a:rPr lang="en-US" dirty="0"/>
              <a:t> la </a:t>
            </a:r>
            <a:r>
              <a:rPr lang="en-US" dirty="0" err="1"/>
              <a:t>connexion</a:t>
            </a:r>
            <a:r>
              <a:rPr lang="en-US" dirty="0"/>
              <a:t> avec la base.</a:t>
            </a:r>
          </a:p>
        </p:txBody>
      </p:sp>
    </p:spTree>
    <p:extLst>
      <p:ext uri="{BB962C8B-B14F-4D97-AF65-F5344CB8AC3E}">
        <p14:creationId xmlns:p14="http://schemas.microsoft.com/office/powerpoint/2010/main" val="387499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/>
      <p:bldP spid="6" grpId="0" animBg="1"/>
      <p:bldP spid="7" grpId="0" animBg="1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26E3D-E498-28CA-1DDD-BD064350A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Ensuite, pour faire des </a:t>
            </a:r>
            <a:r>
              <a:rPr lang="en-US" dirty="0" err="1"/>
              <a:t>requêtes</a:t>
            </a:r>
            <a:r>
              <a:rPr lang="en-US" dirty="0"/>
              <a:t> on a </a:t>
            </a:r>
            <a:r>
              <a:rPr lang="en-US" dirty="0" err="1"/>
              <a:t>besoin</a:t>
            </a:r>
            <a:r>
              <a:rPr lang="en-US" dirty="0"/>
              <a:t> d’un </a:t>
            </a:r>
            <a:r>
              <a:rPr lang="en-US" i="1" dirty="0"/>
              <a:t>cursor</a:t>
            </a:r>
            <a:r>
              <a:rPr lang="en-US" dirty="0"/>
              <a:t>.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04D90-0E3D-5B4B-9AC8-88034C552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0855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cur </a:t>
            </a:r>
            <a:r>
              <a:rPr lang="en-GB" dirty="0">
                <a:solidFill>
                  <a:srgbClr val="666666"/>
                </a:solidFill>
                <a:effectLst/>
              </a:rPr>
              <a:t>=</a:t>
            </a:r>
            <a:r>
              <a:rPr lang="en-GB" dirty="0"/>
              <a:t> </a:t>
            </a:r>
            <a:r>
              <a:rPr lang="en-GB" dirty="0" err="1"/>
              <a:t>con</a:t>
            </a:r>
            <a:r>
              <a:rPr lang="en-GB" dirty="0" err="1">
                <a:solidFill>
                  <a:srgbClr val="666666"/>
                </a:solidFill>
                <a:effectLst/>
              </a:rPr>
              <a:t>.</a:t>
            </a:r>
            <a:r>
              <a:rPr lang="en-GB" dirty="0" err="1"/>
              <a:t>cursor</a:t>
            </a:r>
            <a:r>
              <a:rPr lang="en-GB" dirty="0"/>
              <a:t>()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164FA1-54AD-47B6-DF8E-D27D041CB305}"/>
              </a:ext>
            </a:extLst>
          </p:cNvPr>
          <p:cNvSpPr txBox="1"/>
          <p:nvPr/>
        </p:nvSpPr>
        <p:spPr>
          <a:xfrm>
            <a:off x="838200" y="2274073"/>
            <a:ext cx="1091647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Toutes</a:t>
            </a:r>
            <a:r>
              <a:rPr lang="en-US" dirty="0"/>
              <a:t> les operations </a:t>
            </a:r>
            <a:r>
              <a:rPr lang="en-US" dirty="0" err="1"/>
              <a:t>qu’on</a:t>
            </a:r>
            <a:r>
              <a:rPr lang="en-US" dirty="0"/>
              <a:t> </a:t>
            </a:r>
            <a:r>
              <a:rPr lang="en-US" dirty="0" err="1"/>
              <a:t>veut</a:t>
            </a:r>
            <a:r>
              <a:rPr lang="en-US" dirty="0"/>
              <a:t> faire dans la base </a:t>
            </a:r>
            <a:r>
              <a:rPr lang="en-US" dirty="0" err="1"/>
              <a:t>partiront</a:t>
            </a:r>
            <a:r>
              <a:rPr lang="en-US" dirty="0"/>
              <a:t> du </a:t>
            </a:r>
            <a:r>
              <a:rPr lang="en-US" i="1" dirty="0"/>
              <a:t>cursor.</a:t>
            </a:r>
          </a:p>
          <a:p>
            <a:endParaRPr lang="en-US" i="1" dirty="0"/>
          </a:p>
          <a:p>
            <a:r>
              <a:rPr lang="en-US" dirty="0" err="1"/>
              <a:t>Exemple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GB" dirty="0" err="1"/>
              <a:t>cur</a:t>
            </a:r>
            <a:r>
              <a:rPr lang="en-GB" dirty="0" err="1">
                <a:solidFill>
                  <a:srgbClr val="666666"/>
                </a:solidFill>
                <a:effectLst/>
              </a:rPr>
              <a:t>.</a:t>
            </a:r>
            <a:r>
              <a:rPr lang="en-GB" dirty="0" err="1"/>
              <a:t>execute</a:t>
            </a:r>
            <a:r>
              <a:rPr lang="en-GB" dirty="0"/>
              <a:t>(</a:t>
            </a:r>
            <a:r>
              <a:rPr lang="en-GB" dirty="0">
                <a:solidFill>
                  <a:srgbClr val="BA2121"/>
                </a:solidFill>
                <a:effectLst/>
              </a:rPr>
              <a:t>"CREATE TABLE movie(title, year, score)"</a:t>
            </a:r>
            <a:r>
              <a:rPr lang="en-GB" dirty="0"/>
              <a:t>)</a:t>
            </a:r>
          </a:p>
          <a:p>
            <a:endParaRPr lang="en-GB" dirty="0"/>
          </a:p>
          <a:p>
            <a:r>
              <a:rPr lang="en-GB" dirty="0" err="1"/>
              <a:t>cur</a:t>
            </a:r>
            <a:r>
              <a:rPr lang="en-GB" dirty="0" err="1">
                <a:solidFill>
                  <a:srgbClr val="666666"/>
                </a:solidFill>
                <a:effectLst/>
              </a:rPr>
              <a:t>.</a:t>
            </a:r>
            <a:r>
              <a:rPr lang="en-GB" dirty="0" err="1"/>
              <a:t>execute</a:t>
            </a:r>
            <a:r>
              <a:rPr lang="en-GB" dirty="0"/>
              <a:t>(</a:t>
            </a:r>
            <a:r>
              <a:rPr lang="en-GB" dirty="0">
                <a:solidFill>
                  <a:srgbClr val="BA2121"/>
                </a:solidFill>
                <a:effectLst/>
              </a:rPr>
              <a:t>"SELECT name FROM employees"</a:t>
            </a:r>
            <a:r>
              <a:rPr lang="en-GB" dirty="0"/>
              <a:t>)</a:t>
            </a:r>
          </a:p>
          <a:p>
            <a:endParaRPr lang="en-GB" dirty="0"/>
          </a:p>
          <a:p>
            <a:r>
              <a:rPr lang="en-GB" dirty="0" err="1"/>
              <a:t>cur</a:t>
            </a:r>
            <a:r>
              <a:rPr lang="en-GB" dirty="0" err="1">
                <a:solidFill>
                  <a:srgbClr val="666666"/>
                </a:solidFill>
                <a:effectLst/>
              </a:rPr>
              <a:t>.</a:t>
            </a:r>
            <a:r>
              <a:rPr lang="en-GB" dirty="0" err="1"/>
              <a:t>execute</a:t>
            </a:r>
            <a:r>
              <a:rPr lang="en-GB" dirty="0"/>
              <a:t>(</a:t>
            </a:r>
            <a:r>
              <a:rPr lang="en-GB" dirty="0">
                <a:solidFill>
                  <a:srgbClr val="BA2121"/>
                </a:solidFill>
                <a:effectLst/>
              </a:rPr>
              <a:t>"SELECT name FROM employees WHERE name=‘John’"</a:t>
            </a:r>
            <a:r>
              <a:rPr lang="en-GB" dirty="0"/>
              <a:t>)</a:t>
            </a:r>
            <a:endParaRPr lang="en-US" dirty="0"/>
          </a:p>
          <a:p>
            <a:endParaRPr lang="en-US" dirty="0"/>
          </a:p>
          <a:p>
            <a:r>
              <a:rPr lang="en-US" dirty="0"/>
              <a:t>Pour </a:t>
            </a:r>
            <a:r>
              <a:rPr lang="en-US" dirty="0" err="1"/>
              <a:t>retenir</a:t>
            </a:r>
            <a:r>
              <a:rPr lang="en-US" dirty="0"/>
              <a:t> le </a:t>
            </a:r>
            <a:r>
              <a:rPr lang="en-US" dirty="0" err="1"/>
              <a:t>resultat</a:t>
            </a:r>
            <a:r>
              <a:rPr lang="en-US" dirty="0"/>
              <a:t> et le </a:t>
            </a:r>
            <a:r>
              <a:rPr lang="en-US" dirty="0" err="1"/>
              <a:t>manipuler</a:t>
            </a:r>
            <a:r>
              <a:rPr lang="en-US" dirty="0"/>
              <a:t> il faut utilizer </a:t>
            </a:r>
            <a:r>
              <a:rPr lang="en-US" dirty="0" err="1"/>
              <a:t>une</a:t>
            </a:r>
            <a:r>
              <a:rPr lang="en-US" dirty="0"/>
              <a:t> variable. Le </a:t>
            </a:r>
            <a:r>
              <a:rPr lang="en-US" dirty="0" err="1"/>
              <a:t>resultat</a:t>
            </a:r>
            <a:r>
              <a:rPr lang="en-US" dirty="0"/>
              <a:t> de </a:t>
            </a:r>
            <a:r>
              <a:rPr lang="en-US" dirty="0" err="1"/>
              <a:t>cur.execute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fait la position du cursor </a:t>
            </a:r>
            <a:r>
              <a:rPr lang="en-US" dirty="0" err="1"/>
              <a:t>apres</a:t>
            </a:r>
            <a:r>
              <a:rPr lang="en-US" dirty="0"/>
              <a:t> </a:t>
            </a:r>
            <a:r>
              <a:rPr lang="en-US" dirty="0" err="1"/>
              <a:t>avoir</a:t>
            </a:r>
            <a:r>
              <a:rPr lang="en-US" dirty="0"/>
              <a:t> </a:t>
            </a:r>
            <a:r>
              <a:rPr lang="en-US" dirty="0" err="1"/>
              <a:t>effectué</a:t>
            </a:r>
            <a:r>
              <a:rPr lang="en-US" dirty="0"/>
              <a:t> la </a:t>
            </a:r>
            <a:r>
              <a:rPr lang="en-US" dirty="0" err="1"/>
              <a:t>requete</a:t>
            </a:r>
            <a:r>
              <a:rPr lang="en-US" dirty="0"/>
              <a:t> (</a:t>
            </a:r>
            <a:r>
              <a:rPr lang="en-US" dirty="0" err="1"/>
              <a:t>ce</a:t>
            </a:r>
            <a:r>
              <a:rPr lang="en-US" dirty="0"/>
              <a:t> sera </a:t>
            </a:r>
            <a:r>
              <a:rPr lang="en-US" dirty="0" err="1"/>
              <a:t>quelque</a:t>
            </a:r>
            <a:r>
              <a:rPr lang="en-US" dirty="0"/>
              <a:t> chose </a:t>
            </a:r>
            <a:r>
              <a:rPr lang="en-US" dirty="0" err="1"/>
              <a:t>comme</a:t>
            </a:r>
            <a:r>
              <a:rPr lang="en-US" dirty="0"/>
              <a:t>: &lt;sqlite3.Cursor object at 0x11c9150c0&gt;).</a:t>
            </a:r>
          </a:p>
          <a:p>
            <a:endParaRPr lang="en-US" dirty="0"/>
          </a:p>
          <a:p>
            <a:r>
              <a:rPr lang="en-US" dirty="0"/>
              <a:t>Pour </a:t>
            </a:r>
            <a:r>
              <a:rPr lang="en-US" dirty="0" err="1"/>
              <a:t>voir</a:t>
            </a:r>
            <a:r>
              <a:rPr lang="en-US" dirty="0"/>
              <a:t> </a:t>
            </a:r>
            <a:r>
              <a:rPr lang="en-US" dirty="0" err="1"/>
              <a:t>effectivement</a:t>
            </a:r>
            <a:r>
              <a:rPr lang="en-US" dirty="0"/>
              <a:t> </a:t>
            </a:r>
            <a:r>
              <a:rPr lang="en-US" dirty="0" err="1"/>
              <a:t>tous</a:t>
            </a:r>
            <a:r>
              <a:rPr lang="en-US" dirty="0"/>
              <a:t> les </a:t>
            </a:r>
            <a:r>
              <a:rPr lang="en-US" dirty="0" err="1"/>
              <a:t>resultats</a:t>
            </a:r>
            <a:r>
              <a:rPr lang="en-US" dirty="0"/>
              <a:t>, il faut utilizer la function </a:t>
            </a:r>
            <a:r>
              <a:rPr lang="en-US" dirty="0" err="1"/>
              <a:t>fetchall</a:t>
            </a:r>
            <a:r>
              <a:rPr lang="en-US" dirty="0"/>
              <a:t>(), </a:t>
            </a:r>
            <a:r>
              <a:rPr lang="en-US" dirty="0" err="1"/>
              <a:t>dont</a:t>
            </a:r>
            <a:r>
              <a:rPr lang="en-US" dirty="0"/>
              <a:t> le </a:t>
            </a:r>
            <a:r>
              <a:rPr lang="en-US" dirty="0" err="1"/>
              <a:t>resultat</a:t>
            </a:r>
            <a:r>
              <a:rPr lang="en-US" dirty="0"/>
              <a:t> </a:t>
            </a:r>
            <a:r>
              <a:rPr lang="en-US" dirty="0" err="1"/>
              <a:t>contiendra</a:t>
            </a:r>
            <a:r>
              <a:rPr lang="en-US" dirty="0"/>
              <a:t> </a:t>
            </a:r>
            <a:r>
              <a:rPr lang="en-US" dirty="0" err="1"/>
              <a:t>toutes</a:t>
            </a:r>
            <a:r>
              <a:rPr lang="en-US" dirty="0"/>
              <a:t> les </a:t>
            </a:r>
            <a:r>
              <a:rPr lang="en-US" dirty="0" err="1"/>
              <a:t>lignes</a:t>
            </a:r>
            <a:r>
              <a:rPr lang="en-US" dirty="0"/>
              <a:t> du tableau resultant, </a:t>
            </a:r>
            <a:r>
              <a:rPr lang="en-US" dirty="0" err="1"/>
              <a:t>chaque</a:t>
            </a:r>
            <a:r>
              <a:rPr lang="en-US" dirty="0"/>
              <a:t> </a:t>
            </a:r>
            <a:r>
              <a:rPr lang="en-US" dirty="0" err="1"/>
              <a:t>ligne</a:t>
            </a:r>
            <a:r>
              <a:rPr lang="en-US" dirty="0"/>
              <a:t> </a:t>
            </a:r>
            <a:r>
              <a:rPr lang="en-US" dirty="0" err="1"/>
              <a:t>étant</a:t>
            </a:r>
            <a:r>
              <a:rPr lang="en-US" dirty="0"/>
              <a:t> un tuple.</a:t>
            </a:r>
          </a:p>
        </p:txBody>
      </p:sp>
    </p:spTree>
    <p:extLst>
      <p:ext uri="{BB962C8B-B14F-4D97-AF65-F5344CB8AC3E}">
        <p14:creationId xmlns:p14="http://schemas.microsoft.com/office/powerpoint/2010/main" val="2470490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8B7BE8-0603-D9E9-898A-CB8791B27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1028" y="1604145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dirty="0"/>
              <a:t>Notre premiere </a:t>
            </a:r>
            <a:r>
              <a:rPr lang="en-US" sz="4000" dirty="0" err="1"/>
              <a:t>requete</a:t>
            </a:r>
            <a:r>
              <a:rPr lang="en-US" sz="4000" dirty="0"/>
              <a:t> / </a:t>
            </a:r>
            <a:r>
              <a:rPr lang="en-US" sz="4000" dirty="0" err="1"/>
              <a:t>analyse</a:t>
            </a:r>
            <a:endParaRPr lang="en-US" sz="40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F68C7-BB0E-2C37-FF63-592D50E6EE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1333" y="4415024"/>
            <a:ext cx="4805691" cy="838831"/>
          </a:xfrm>
        </p:spPr>
        <p:txBody>
          <a:bodyPr vert="horz" lIns="91440" tIns="45720" rIns="91440" bIns="45720" rtlCol="0" anchor="b">
            <a:noAutofit/>
          </a:bodyPr>
          <a:lstStyle/>
          <a:p>
            <a:pPr marL="0" indent="0">
              <a:buNone/>
            </a:pPr>
            <a:r>
              <a:rPr lang="en-US" sz="320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Nombre</a:t>
            </a:r>
            <a:r>
              <a:rPr lang="en-US" sz="32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320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moyen</a:t>
            </a:r>
            <a:r>
              <a:rPr lang="en-US" sz="32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des </a:t>
            </a:r>
            <a:r>
              <a:rPr lang="en-US" sz="320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adjectifs</a:t>
            </a:r>
            <a:r>
              <a:rPr lang="en-US" sz="32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pour les reviews d'un </a:t>
            </a:r>
            <a:r>
              <a:rPr lang="en-US" sz="320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nombre</a:t>
            </a:r>
            <a:r>
              <a:rPr lang="en-US" sz="32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320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d'etoiles</a:t>
            </a:r>
            <a:r>
              <a:rPr lang="en-US" sz="32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320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donné</a:t>
            </a:r>
            <a:r>
              <a:rPr lang="en-US" sz="32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par </a:t>
            </a:r>
            <a:r>
              <a:rPr lang="en-US" sz="320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l'utilisateur</a:t>
            </a:r>
            <a:r>
              <a:rPr lang="en-US" sz="32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.</a:t>
            </a:r>
          </a:p>
        </p:txBody>
      </p:sp>
      <p:pic>
        <p:nvPicPr>
          <p:cNvPr id="7" name="Graphic 6" descr="Tick">
            <a:extLst>
              <a:ext uri="{FF2B5EF4-FFF2-40B4-BE49-F238E27FC236}">
                <a16:creationId xmlns:a16="http://schemas.microsoft.com/office/drawing/2014/main" id="{1883128F-2659-9E44-BD42-783DA6AF25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26307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77ABE42-5C07-4AE1-880D-8C6512C9B1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492" y="276705"/>
            <a:ext cx="2393950" cy="723752"/>
          </a:xfrm>
          <a:prstGeom prst="rect">
            <a:avLst/>
          </a:prstGeom>
        </p:spPr>
      </p:pic>
      <p:sp>
        <p:nvSpPr>
          <p:cNvPr id="5" name="Rectangular Callout 4">
            <a:extLst>
              <a:ext uri="{FF2B5EF4-FFF2-40B4-BE49-F238E27FC236}">
                <a16:creationId xmlns:a16="http://schemas.microsoft.com/office/drawing/2014/main" id="{EF69FD55-C96A-7772-1DE5-3D2E20C5115C}"/>
              </a:ext>
            </a:extLst>
          </p:cNvPr>
          <p:cNvSpPr/>
          <p:nvPr/>
        </p:nvSpPr>
        <p:spPr>
          <a:xfrm>
            <a:off x="3698239" y="337940"/>
            <a:ext cx="7460091" cy="477133"/>
          </a:xfrm>
          <a:prstGeom prst="wedgeRectCallout">
            <a:avLst>
              <a:gd name="adj1" fmla="val -63208"/>
              <a:gd name="adj2" fmla="val -4495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chemeClr val="tx1"/>
                </a:solidFill>
              </a:rPr>
              <a:t>D’abord il faut importer les libraires qui nous serviront plus tard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745100-7EC6-F8E8-1DB9-885B3F4D59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6914"/>
          <a:stretch/>
        </p:blipFill>
        <p:spPr>
          <a:xfrm>
            <a:off x="325492" y="981230"/>
            <a:ext cx="5247566" cy="477133"/>
          </a:xfrm>
          <a:prstGeom prst="rect">
            <a:avLst/>
          </a:prstGeom>
        </p:spPr>
      </p:pic>
      <p:sp>
        <p:nvSpPr>
          <p:cNvPr id="7" name="Rectangular Callout 6">
            <a:extLst>
              <a:ext uri="{FF2B5EF4-FFF2-40B4-BE49-F238E27FC236}">
                <a16:creationId xmlns:a16="http://schemas.microsoft.com/office/drawing/2014/main" id="{C9F0FF9D-CF6A-9736-2D10-342AE4635714}"/>
              </a:ext>
            </a:extLst>
          </p:cNvPr>
          <p:cNvSpPr/>
          <p:nvPr/>
        </p:nvSpPr>
        <p:spPr>
          <a:xfrm>
            <a:off x="6374296" y="944319"/>
            <a:ext cx="5678556" cy="574262"/>
          </a:xfrm>
          <a:prstGeom prst="wedgeRectCallout">
            <a:avLst>
              <a:gd name="adj1" fmla="val -63208"/>
              <a:gd name="adj2" fmla="val -4495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Ensuite il faut charger le </a:t>
            </a:r>
            <a:r>
              <a:rPr lang="en-US" dirty="0" err="1">
                <a:solidFill>
                  <a:schemeClr val="tx1"/>
                </a:solidFill>
              </a:rPr>
              <a:t>dictionnaire</a:t>
            </a:r>
            <a:r>
              <a:rPr lang="en-US" dirty="0">
                <a:solidFill>
                  <a:schemeClr val="tx1"/>
                </a:solidFill>
              </a:rPr>
              <a:t> de la langue du </a:t>
            </a:r>
            <a:r>
              <a:rPr lang="en-US" dirty="0" err="1">
                <a:solidFill>
                  <a:schemeClr val="tx1"/>
                </a:solidFill>
              </a:rPr>
              <a:t>texte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analysé</a:t>
            </a:r>
            <a:r>
              <a:rPr lang="en-US" dirty="0">
                <a:solidFill>
                  <a:schemeClr val="tx1"/>
                </a:solidFill>
              </a:rPr>
              <a:t> avec spacy– dans </a:t>
            </a:r>
            <a:r>
              <a:rPr lang="en-US" dirty="0" err="1">
                <a:solidFill>
                  <a:schemeClr val="tx1"/>
                </a:solidFill>
              </a:rPr>
              <a:t>notre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cas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l’anglais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5D0E159-CFFE-1450-45A5-189EDD7ADE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492" y="1635683"/>
            <a:ext cx="5518601" cy="723751"/>
          </a:xfrm>
          <a:prstGeom prst="rect">
            <a:avLst/>
          </a:prstGeom>
        </p:spPr>
      </p:pic>
      <p:sp>
        <p:nvSpPr>
          <p:cNvPr id="9" name="Rectangular Callout 8">
            <a:extLst>
              <a:ext uri="{FF2B5EF4-FFF2-40B4-BE49-F238E27FC236}">
                <a16:creationId xmlns:a16="http://schemas.microsoft.com/office/drawing/2014/main" id="{F42B0B32-8688-0953-7914-5CE52D21172C}"/>
              </a:ext>
            </a:extLst>
          </p:cNvPr>
          <p:cNvSpPr/>
          <p:nvPr/>
        </p:nvSpPr>
        <p:spPr>
          <a:xfrm>
            <a:off x="6096000" y="1785172"/>
            <a:ext cx="5678556" cy="574262"/>
          </a:xfrm>
          <a:prstGeom prst="wedgeRectCallout">
            <a:avLst>
              <a:gd name="adj1" fmla="val -63208"/>
              <a:gd name="adj2" fmla="val -4495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chemeClr val="tx1"/>
                </a:solidFill>
              </a:rPr>
              <a:t>Établir la connexions avec la base et créer le cursor.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8B20670-7DEE-78BC-0380-FECD9F954B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553" y="2538376"/>
            <a:ext cx="11348003" cy="428578"/>
          </a:xfrm>
          <a:prstGeom prst="rect">
            <a:avLst/>
          </a:prstGeom>
        </p:spPr>
      </p:pic>
      <p:sp>
        <p:nvSpPr>
          <p:cNvPr id="11" name="Rectangular Callout 10">
            <a:extLst>
              <a:ext uri="{FF2B5EF4-FFF2-40B4-BE49-F238E27FC236}">
                <a16:creationId xmlns:a16="http://schemas.microsoft.com/office/drawing/2014/main" id="{9A782E47-F955-CC48-DE9A-3E4F45F8BC2A}"/>
              </a:ext>
            </a:extLst>
          </p:cNvPr>
          <p:cNvSpPr/>
          <p:nvPr/>
        </p:nvSpPr>
        <p:spPr>
          <a:xfrm>
            <a:off x="6374296" y="3183809"/>
            <a:ext cx="5678556" cy="428579"/>
          </a:xfrm>
          <a:prstGeom prst="wedgeRectCallout">
            <a:avLst>
              <a:gd name="adj1" fmla="val -45705"/>
              <a:gd name="adj2" fmla="val -122187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Obtenir</a:t>
            </a:r>
            <a:r>
              <a:rPr lang="en-US" dirty="0">
                <a:solidFill>
                  <a:schemeClr val="tx1"/>
                </a:solidFill>
              </a:rPr>
              <a:t> la </a:t>
            </a:r>
            <a:r>
              <a:rPr lang="en-US" dirty="0" err="1">
                <a:solidFill>
                  <a:schemeClr val="tx1"/>
                </a:solidFill>
              </a:rPr>
              <a:t>reponse</a:t>
            </a:r>
            <a:r>
              <a:rPr lang="en-US" dirty="0">
                <a:solidFill>
                  <a:schemeClr val="tx1"/>
                </a:solidFill>
              </a:rPr>
              <a:t> de </a:t>
            </a:r>
            <a:r>
              <a:rPr lang="en-US" dirty="0" err="1">
                <a:solidFill>
                  <a:schemeClr val="tx1"/>
                </a:solidFill>
              </a:rPr>
              <a:t>l’utilisateur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42DFDC9-FB3F-4A54-FF6B-DBA0CE0F51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6552" y="3079988"/>
            <a:ext cx="3496091" cy="532400"/>
          </a:xfrm>
          <a:prstGeom prst="rect">
            <a:avLst/>
          </a:prstGeom>
        </p:spPr>
      </p:pic>
      <p:sp>
        <p:nvSpPr>
          <p:cNvPr id="13" name="Rectangular Callout 12">
            <a:extLst>
              <a:ext uri="{FF2B5EF4-FFF2-40B4-BE49-F238E27FC236}">
                <a16:creationId xmlns:a16="http://schemas.microsoft.com/office/drawing/2014/main" id="{2C1FAEA8-E3E8-E291-A3C4-75B61A3578D2}"/>
              </a:ext>
            </a:extLst>
          </p:cNvPr>
          <p:cNvSpPr/>
          <p:nvPr/>
        </p:nvSpPr>
        <p:spPr>
          <a:xfrm>
            <a:off x="5208103" y="3829243"/>
            <a:ext cx="5817705" cy="574262"/>
          </a:xfrm>
          <a:prstGeom prst="wedgeRectCallout">
            <a:avLst>
              <a:gd name="adj1" fmla="val -76912"/>
              <a:gd name="adj2" fmla="val -122187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chemeClr val="tx1"/>
                </a:solidFill>
              </a:rPr>
              <a:t>Stocker cette chiffre dans une autre variable, qu’on va utilizer dans la requete.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B631FC6-C9F0-B260-9638-F989684B86D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6552" y="4672899"/>
            <a:ext cx="8957137" cy="822237"/>
          </a:xfrm>
          <a:prstGeom prst="rect">
            <a:avLst/>
          </a:prstGeom>
        </p:spPr>
      </p:pic>
      <p:sp>
        <p:nvSpPr>
          <p:cNvPr id="15" name="Rectangular Callout 14">
            <a:extLst>
              <a:ext uri="{FF2B5EF4-FFF2-40B4-BE49-F238E27FC236}">
                <a16:creationId xmlns:a16="http://schemas.microsoft.com/office/drawing/2014/main" id="{30EF19B1-92F0-3AC2-2EDF-36A91C4DFB45}"/>
              </a:ext>
            </a:extLst>
          </p:cNvPr>
          <p:cNvSpPr/>
          <p:nvPr/>
        </p:nvSpPr>
        <p:spPr>
          <a:xfrm>
            <a:off x="9522836" y="4869727"/>
            <a:ext cx="2530016" cy="428579"/>
          </a:xfrm>
          <a:prstGeom prst="wedgeRectCallout">
            <a:avLst>
              <a:gd name="adj1" fmla="val -151994"/>
              <a:gd name="adj2" fmla="val -27718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Écrire</a:t>
            </a:r>
            <a:r>
              <a:rPr lang="en-US" dirty="0">
                <a:solidFill>
                  <a:schemeClr val="tx1"/>
                </a:solidFill>
              </a:rPr>
              <a:t> la </a:t>
            </a:r>
            <a:r>
              <a:rPr lang="en-US" dirty="0" err="1">
                <a:solidFill>
                  <a:schemeClr val="tx1"/>
                </a:solidFill>
              </a:rPr>
              <a:t>requête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en</a:t>
            </a:r>
            <a:r>
              <a:rPr lang="en-US" dirty="0">
                <a:solidFill>
                  <a:schemeClr val="tx1"/>
                </a:solidFill>
              </a:rPr>
              <a:t> SQL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4151A9C-6800-3859-FBFC-459A31023FD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6552" y="5764530"/>
            <a:ext cx="3708126" cy="667070"/>
          </a:xfrm>
          <a:prstGeom prst="rect">
            <a:avLst/>
          </a:prstGeom>
        </p:spPr>
      </p:pic>
      <p:sp>
        <p:nvSpPr>
          <p:cNvPr id="17" name="Rectangular Callout 16">
            <a:extLst>
              <a:ext uri="{FF2B5EF4-FFF2-40B4-BE49-F238E27FC236}">
                <a16:creationId xmlns:a16="http://schemas.microsoft.com/office/drawing/2014/main" id="{61E9F9CF-0795-CCD1-C0EB-D7CEB7346C20}"/>
              </a:ext>
            </a:extLst>
          </p:cNvPr>
          <p:cNvSpPr/>
          <p:nvPr/>
        </p:nvSpPr>
        <p:spPr>
          <a:xfrm>
            <a:off x="6587478" y="6033588"/>
            <a:ext cx="5177969" cy="428579"/>
          </a:xfrm>
          <a:prstGeom prst="wedgeRectCallout">
            <a:avLst>
              <a:gd name="adj1" fmla="val -99784"/>
              <a:gd name="adj2" fmla="val -24626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chemeClr val="tx1"/>
                </a:solidFill>
              </a:rPr>
              <a:t>Stocker tous les resultats dans une variable (tuple)</a:t>
            </a:r>
          </a:p>
        </p:txBody>
      </p:sp>
    </p:spTree>
    <p:extLst>
      <p:ext uri="{BB962C8B-B14F-4D97-AF65-F5344CB8AC3E}">
        <p14:creationId xmlns:p14="http://schemas.microsoft.com/office/powerpoint/2010/main" val="2675855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11" grpId="0" animBg="1"/>
      <p:bldP spid="13" grpId="0" animBg="1"/>
      <p:bldP spid="15" grpId="0" animBg="1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37B4498-4039-750E-E569-492ED2EA6C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293" y="181940"/>
            <a:ext cx="3560124" cy="415649"/>
          </a:xfrm>
          <a:prstGeom prst="rect">
            <a:avLst/>
          </a:prstGeom>
        </p:spPr>
      </p:pic>
      <p:sp>
        <p:nvSpPr>
          <p:cNvPr id="3" name="Rectangular Callout 2">
            <a:extLst>
              <a:ext uri="{FF2B5EF4-FFF2-40B4-BE49-F238E27FC236}">
                <a16:creationId xmlns:a16="http://schemas.microsoft.com/office/drawing/2014/main" id="{C871A135-2A3C-2364-2B2C-C0C04A2EE501}"/>
              </a:ext>
            </a:extLst>
          </p:cNvPr>
          <p:cNvSpPr/>
          <p:nvPr/>
        </p:nvSpPr>
        <p:spPr>
          <a:xfrm>
            <a:off x="4162065" y="181941"/>
            <a:ext cx="7460091" cy="652946"/>
          </a:xfrm>
          <a:prstGeom prst="wedgeRectCallout">
            <a:avLst>
              <a:gd name="adj1" fmla="val -56458"/>
              <a:gd name="adj2" fmla="val -18702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Pour faire notre analyse on devra définir une fonction, dont le paramètre sera les lignes du tableau résultant de la requête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83912C-1AFD-1A89-F906-ED15D24618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820" y="587057"/>
            <a:ext cx="2868440" cy="660496"/>
          </a:xfrm>
          <a:prstGeom prst="rect">
            <a:avLst/>
          </a:prstGeom>
        </p:spPr>
      </p:pic>
      <p:sp>
        <p:nvSpPr>
          <p:cNvPr id="5" name="Rectangular Callout 4">
            <a:extLst>
              <a:ext uri="{FF2B5EF4-FFF2-40B4-BE49-F238E27FC236}">
                <a16:creationId xmlns:a16="http://schemas.microsoft.com/office/drawing/2014/main" id="{A1E0DBFB-2552-D7A7-B3C5-C77AE7508106}"/>
              </a:ext>
            </a:extLst>
          </p:cNvPr>
          <p:cNvSpPr/>
          <p:nvPr/>
        </p:nvSpPr>
        <p:spPr>
          <a:xfrm>
            <a:off x="4334342" y="917305"/>
            <a:ext cx="7460091" cy="326472"/>
          </a:xfrm>
          <a:prstGeom prst="wedgeRectCallout">
            <a:avLst>
              <a:gd name="adj1" fmla="val -65162"/>
              <a:gd name="adj2" fmla="val -63353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D’abord il faut vérifier qu’il y a des lignes dans le tableau résultant.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0BF2EA-8271-6B19-A5CE-5034A7B102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820" y="1230467"/>
            <a:ext cx="2397919" cy="408947"/>
          </a:xfrm>
          <a:prstGeom prst="rect">
            <a:avLst/>
          </a:prstGeom>
        </p:spPr>
      </p:pic>
      <p:sp>
        <p:nvSpPr>
          <p:cNvPr id="7" name="Rectangular Callout 6">
            <a:extLst>
              <a:ext uri="{FF2B5EF4-FFF2-40B4-BE49-F238E27FC236}">
                <a16:creationId xmlns:a16="http://schemas.microsoft.com/office/drawing/2014/main" id="{E10601EE-2994-5520-611E-254BDCCB3A49}"/>
              </a:ext>
            </a:extLst>
          </p:cNvPr>
          <p:cNvSpPr/>
          <p:nvPr/>
        </p:nvSpPr>
        <p:spPr>
          <a:xfrm>
            <a:off x="4433733" y="1327338"/>
            <a:ext cx="7460091" cy="326472"/>
          </a:xfrm>
          <a:prstGeom prst="wedgeRectCallout">
            <a:avLst>
              <a:gd name="adj1" fmla="val -64096"/>
              <a:gd name="adj2" fmla="val 9713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chemeClr val="tx1"/>
                </a:solidFill>
              </a:rPr>
              <a:t>Ensuite, il faut initiliser le nombre d’adjectifs et des verbes avec 0.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6BC4015-E48C-994E-D441-90A3A3D248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550" y="1639414"/>
            <a:ext cx="2861489" cy="1063391"/>
          </a:xfrm>
          <a:prstGeom prst="rect">
            <a:avLst/>
          </a:prstGeom>
        </p:spPr>
      </p:pic>
      <p:sp>
        <p:nvSpPr>
          <p:cNvPr id="9" name="Rectangular Callout 8">
            <a:extLst>
              <a:ext uri="{FF2B5EF4-FFF2-40B4-BE49-F238E27FC236}">
                <a16:creationId xmlns:a16="http://schemas.microsoft.com/office/drawing/2014/main" id="{7DD0C9CF-6ED3-5463-5BB7-F0C0B641E0D1}"/>
              </a:ext>
            </a:extLst>
          </p:cNvPr>
          <p:cNvSpPr/>
          <p:nvPr/>
        </p:nvSpPr>
        <p:spPr>
          <a:xfrm>
            <a:off x="4433732" y="1868557"/>
            <a:ext cx="7460091" cy="940904"/>
          </a:xfrm>
          <a:prstGeom prst="wedgeRectCallout">
            <a:avLst>
              <a:gd name="adj1" fmla="val -64096"/>
              <a:gd name="adj2" fmla="val 9713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chemeClr val="tx1"/>
                </a:solidFill>
              </a:rPr>
              <a:t>On prend chaque ligne du tableau, et on cree une variable text qui est le premier element du tuple (le commentaire). Ensuite on effectue la tokenization du texte.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187593F-411C-C240-A216-470B2AF021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60978" y="3024208"/>
            <a:ext cx="6170799" cy="165600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13C071E-6458-6239-F60C-AF2CDA133098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1029"/>
          <a:stretch/>
        </p:blipFill>
        <p:spPr>
          <a:xfrm>
            <a:off x="1076665" y="2658491"/>
            <a:ext cx="2669142" cy="410032"/>
          </a:xfrm>
          <a:prstGeom prst="rect">
            <a:avLst/>
          </a:prstGeom>
        </p:spPr>
      </p:pic>
      <p:sp>
        <p:nvSpPr>
          <p:cNvPr id="12" name="Rectangular Callout 11">
            <a:extLst>
              <a:ext uri="{FF2B5EF4-FFF2-40B4-BE49-F238E27FC236}">
                <a16:creationId xmlns:a16="http://schemas.microsoft.com/office/drawing/2014/main" id="{C2B0AF70-C856-0F69-54C0-244B41B51516}"/>
              </a:ext>
            </a:extLst>
          </p:cNvPr>
          <p:cNvSpPr/>
          <p:nvPr/>
        </p:nvSpPr>
        <p:spPr>
          <a:xfrm>
            <a:off x="6624612" y="2863508"/>
            <a:ext cx="4374691" cy="819324"/>
          </a:xfrm>
          <a:prstGeom prst="wedgeRectCallout">
            <a:avLst>
              <a:gd name="adj1" fmla="val -98630"/>
              <a:gd name="adj2" fmla="val 43114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chemeClr val="tx1"/>
                </a:solidFill>
              </a:rPr>
              <a:t>On compte le nombre d’adjectifs et des verbes.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992862E-A27D-402E-4855-D51241B182F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7302" y="4686890"/>
            <a:ext cx="4533403" cy="1063391"/>
          </a:xfrm>
          <a:prstGeom prst="rect">
            <a:avLst/>
          </a:prstGeom>
        </p:spPr>
      </p:pic>
      <p:sp>
        <p:nvSpPr>
          <p:cNvPr id="14" name="Rectangular Callout 13">
            <a:extLst>
              <a:ext uri="{FF2B5EF4-FFF2-40B4-BE49-F238E27FC236}">
                <a16:creationId xmlns:a16="http://schemas.microsoft.com/office/drawing/2014/main" id="{92F724A0-4940-4E09-FA46-344D9EF15D25}"/>
              </a:ext>
            </a:extLst>
          </p:cNvPr>
          <p:cNvSpPr/>
          <p:nvPr/>
        </p:nvSpPr>
        <p:spPr>
          <a:xfrm>
            <a:off x="7631777" y="3914664"/>
            <a:ext cx="4374691" cy="753254"/>
          </a:xfrm>
          <a:prstGeom prst="wedgeRectCallout">
            <a:avLst>
              <a:gd name="adj1" fmla="val -110444"/>
              <a:gd name="adj2" fmla="val 116268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chemeClr val="tx1"/>
                </a:solidFill>
              </a:rPr>
              <a:t>On fait la moyenne et on retourne les 2 moyennes comme resultats de la fonction.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318B488-4FDC-5713-3FC5-B59759E0EF4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3293" y="5755240"/>
            <a:ext cx="5603579" cy="4156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2F4B0F8-CC93-8AFF-BD89-7654D87CA65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5865" y="6162043"/>
            <a:ext cx="9826970" cy="635022"/>
          </a:xfrm>
          <a:prstGeom prst="rect">
            <a:avLst/>
          </a:prstGeom>
        </p:spPr>
      </p:pic>
      <p:sp>
        <p:nvSpPr>
          <p:cNvPr id="17" name="Rectangular Callout 16">
            <a:extLst>
              <a:ext uri="{FF2B5EF4-FFF2-40B4-BE49-F238E27FC236}">
                <a16:creationId xmlns:a16="http://schemas.microsoft.com/office/drawing/2014/main" id="{E96C8594-9E28-43AC-3258-4978437D7907}"/>
              </a:ext>
            </a:extLst>
          </p:cNvPr>
          <p:cNvSpPr/>
          <p:nvPr/>
        </p:nvSpPr>
        <p:spPr>
          <a:xfrm>
            <a:off x="7609781" y="5176957"/>
            <a:ext cx="4374691" cy="753254"/>
          </a:xfrm>
          <a:prstGeom prst="wedgeRectCallout">
            <a:avLst>
              <a:gd name="adj1" fmla="val -89239"/>
              <a:gd name="adj2" fmla="val 5997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On appelle la fonction et imprime le </a:t>
            </a:r>
            <a:r>
              <a:rPr lang="fr-FR" dirty="0" err="1">
                <a:solidFill>
                  <a:schemeClr val="tx1"/>
                </a:solidFill>
              </a:rPr>
              <a:t>resultat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0073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7" grpId="0" animBg="1"/>
      <p:bldP spid="9" grpId="0" animBg="1"/>
      <p:bldP spid="12" grpId="0" animBg="1"/>
      <p:bldP spid="14" grpId="0" animBg="1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8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C399381-7490-BCB1-081D-78927B8E02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069" b="3678"/>
          <a:stretch/>
        </p:blipFill>
        <p:spPr>
          <a:xfrm>
            <a:off x="221973" y="185530"/>
            <a:ext cx="11652529" cy="63610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F7D12C0-DCE1-5A57-CD6A-70F3B3C945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972" y="1173108"/>
            <a:ext cx="11652529" cy="6845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74A3390-F0AB-86BE-213F-46F1B478AF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971" y="2209148"/>
            <a:ext cx="11652529" cy="7107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5AB0974-3A3F-74A1-39D8-4B5DBB573AA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689" b="10760"/>
          <a:stretch/>
        </p:blipFill>
        <p:spPr>
          <a:xfrm>
            <a:off x="221971" y="3216844"/>
            <a:ext cx="11652528" cy="611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018CC03-611E-F9D4-162E-73185CF303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1971" y="4176317"/>
            <a:ext cx="11652528" cy="67054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9EA63B7-3F5D-3C22-4BA6-35B7ABCFAC80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6603" b="10335"/>
          <a:stretch/>
        </p:blipFill>
        <p:spPr>
          <a:xfrm>
            <a:off x="221969" y="5860759"/>
            <a:ext cx="11652528" cy="63610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4FBF8DE-AAE8-44AC-B3EA-D076FC0ABE25}"/>
              </a:ext>
            </a:extLst>
          </p:cNvPr>
          <p:cNvSpPr txBox="1"/>
          <p:nvPr/>
        </p:nvSpPr>
        <p:spPr>
          <a:xfrm>
            <a:off x="354765" y="5143854"/>
            <a:ext cx="1138693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Et </a:t>
            </a:r>
            <a:r>
              <a:rPr lang="en-US" dirty="0" err="1"/>
              <a:t>si</a:t>
            </a:r>
            <a:r>
              <a:rPr lang="en-US" dirty="0"/>
              <a:t> on </a:t>
            </a:r>
            <a:r>
              <a:rPr lang="en-US" dirty="0" err="1"/>
              <a:t>donne</a:t>
            </a:r>
            <a:r>
              <a:rPr lang="en-US" dirty="0"/>
              <a:t> un </a:t>
            </a:r>
            <a:r>
              <a:rPr lang="en-US" dirty="0" err="1"/>
              <a:t>nombre</a:t>
            </a:r>
            <a:r>
              <a:rPr lang="en-US" dirty="0"/>
              <a:t> </a:t>
            </a:r>
            <a:r>
              <a:rPr lang="en-US" dirty="0" err="1"/>
              <a:t>d’étoiles</a:t>
            </a:r>
            <a:r>
              <a:rPr lang="en-US" dirty="0"/>
              <a:t> qui </a:t>
            </a:r>
            <a:r>
              <a:rPr lang="en-US" dirty="0" err="1"/>
              <a:t>n’existe</a:t>
            </a:r>
            <a:r>
              <a:rPr lang="en-US" dirty="0"/>
              <a:t> pas:</a:t>
            </a:r>
          </a:p>
        </p:txBody>
      </p:sp>
    </p:spTree>
    <p:extLst>
      <p:ext uri="{BB962C8B-B14F-4D97-AF65-F5344CB8AC3E}">
        <p14:creationId xmlns:p14="http://schemas.microsoft.com/office/powerpoint/2010/main" val="1804028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8B7BE8-0603-D9E9-898A-CB8791B27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1028" y="1604145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dirty="0"/>
              <a:t>Notre </a:t>
            </a:r>
            <a:r>
              <a:rPr lang="en-US" sz="4000" dirty="0" err="1"/>
              <a:t>deuxieme</a:t>
            </a:r>
            <a:r>
              <a:rPr lang="en-US" sz="4000" dirty="0"/>
              <a:t> </a:t>
            </a:r>
            <a:r>
              <a:rPr lang="en-US" sz="4000" dirty="0" err="1"/>
              <a:t>requete</a:t>
            </a:r>
            <a:r>
              <a:rPr lang="en-US" sz="4000" dirty="0"/>
              <a:t> / </a:t>
            </a:r>
            <a:r>
              <a:rPr lang="en-US" sz="4000" dirty="0" err="1"/>
              <a:t>analyse</a:t>
            </a:r>
            <a:endParaRPr lang="en-US" sz="40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F68C7-BB0E-2C37-FF63-592D50E6EE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1028" y="5110991"/>
            <a:ext cx="5350197" cy="838831"/>
          </a:xfrm>
        </p:spPr>
        <p:txBody>
          <a:bodyPr vert="horz" lIns="91440" tIns="45720" rIns="91440" bIns="45720" rtlCol="0" anchor="b">
            <a:noAutofit/>
          </a:bodyPr>
          <a:lstStyle/>
          <a:p>
            <a:pPr marL="0" indent="0">
              <a:buNone/>
            </a:pPr>
            <a:r>
              <a:rPr lang="en-US" sz="32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Le score de </a:t>
            </a:r>
            <a:r>
              <a:rPr lang="en-US" sz="320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propreté</a:t>
            </a:r>
            <a:r>
              <a:rPr lang="en-US" sz="32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320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donné</a:t>
            </a:r>
            <a:r>
              <a:rPr lang="en-US" sz="32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par les </a:t>
            </a:r>
            <a:r>
              <a:rPr lang="en-US" sz="320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personnes</a:t>
            </a:r>
            <a:r>
              <a:rPr lang="en-US" sz="32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qui </a:t>
            </a:r>
            <a:r>
              <a:rPr lang="en-US" sz="320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ont</a:t>
            </a:r>
            <a:r>
              <a:rPr lang="en-US" sz="32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320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utilisé</a:t>
            </a:r>
            <a:r>
              <a:rPr lang="en-US" sz="32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les mots “clean / cleanliness” dans </a:t>
            </a:r>
            <a:r>
              <a:rPr lang="en-US" sz="320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leur</a:t>
            </a:r>
            <a:r>
              <a:rPr lang="en-US" sz="3200" dirty="0" err="1">
                <a:solidFill>
                  <a:schemeClr val="tx2"/>
                </a:solidFill>
              </a:rPr>
              <a:t>s</a:t>
            </a:r>
            <a:r>
              <a:rPr lang="en-US" sz="3200" dirty="0">
                <a:solidFill>
                  <a:schemeClr val="tx2"/>
                </a:solidFill>
              </a:rPr>
              <a:t> </a:t>
            </a:r>
            <a:r>
              <a:rPr lang="en-US" sz="3200" dirty="0" err="1">
                <a:solidFill>
                  <a:schemeClr val="tx2"/>
                </a:solidFill>
              </a:rPr>
              <a:t>commentaires</a:t>
            </a:r>
            <a:r>
              <a:rPr lang="en-US" sz="3200" dirty="0">
                <a:solidFill>
                  <a:schemeClr val="tx2"/>
                </a:solidFill>
              </a:rPr>
              <a:t>, et un score de </a:t>
            </a:r>
            <a:r>
              <a:rPr lang="en-US" sz="3200" dirty="0" err="1">
                <a:solidFill>
                  <a:schemeClr val="tx2"/>
                </a:solidFill>
              </a:rPr>
              <a:t>polarité</a:t>
            </a:r>
            <a:r>
              <a:rPr lang="en-US" sz="3200" dirty="0">
                <a:solidFill>
                  <a:schemeClr val="tx2"/>
                </a:solidFill>
              </a:rPr>
              <a:t> du </a:t>
            </a:r>
            <a:r>
              <a:rPr lang="en-US" sz="3200" dirty="0" err="1">
                <a:solidFill>
                  <a:schemeClr val="tx2"/>
                </a:solidFill>
              </a:rPr>
              <a:t>commentaire</a:t>
            </a:r>
            <a:r>
              <a:rPr lang="en-US" sz="3200" dirty="0">
                <a:solidFill>
                  <a:schemeClr val="tx2"/>
                </a:solidFill>
              </a:rPr>
              <a:t>.</a:t>
            </a:r>
            <a:endParaRPr lang="en-US" sz="3200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7" name="Graphic 6" descr="Tick">
            <a:extLst>
              <a:ext uri="{FF2B5EF4-FFF2-40B4-BE49-F238E27FC236}">
                <a16:creationId xmlns:a16="http://schemas.microsoft.com/office/drawing/2014/main" id="{1883128F-2659-9E44-BD42-783DA6AF25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212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702</Words>
  <Application>Microsoft Macintosh PowerPoint</Application>
  <PresentationFormat>Widescreen</PresentationFormat>
  <Paragraphs>55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Comment on a utilisé Python et SQL ensemble</vt:lpstr>
      <vt:lpstr>SQL nous a permis d’obtenir des informations déjà existantes dans nos tableaux, mais pour faire une analyse linguistique de ces informations on a utilisé 2 librairies Python: </vt:lpstr>
      <vt:lpstr>Mais avant qu’on puisse faire l’analyse linguistique il faut faire une requête SQL, pour obtenir le texte qu’on analyse ensuite avec Spacy ou TextBlob. </vt:lpstr>
      <vt:lpstr>Ensuite, pour faire des requêtes on a besoin d’un cursor.  </vt:lpstr>
      <vt:lpstr>Notre premiere requete / analyse</vt:lpstr>
      <vt:lpstr>PowerPoint Presentation</vt:lpstr>
      <vt:lpstr>PowerPoint Presentation</vt:lpstr>
      <vt:lpstr>PowerPoint Presentation</vt:lpstr>
      <vt:lpstr>Notre deuxieme requete / analyse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Comment on a utilisé Python et SQL ensemble</dc:title>
  <dc:creator>Ioana-Madalina Silai</dc:creator>
  <cp:lastModifiedBy>Ioana-Madalina Silai</cp:lastModifiedBy>
  <cp:revision>3</cp:revision>
  <dcterms:created xsi:type="dcterms:W3CDTF">2023-11-29T14:23:52Z</dcterms:created>
  <dcterms:modified xsi:type="dcterms:W3CDTF">2023-11-29T15:57:59Z</dcterms:modified>
</cp:coreProperties>
</file>