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imes New Roman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2914" y="3677793"/>
            <a:ext cx="14802172" cy="3246554"/>
            <a:chOff x="0" y="0"/>
            <a:chExt cx="19736229" cy="432873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416032"/>
              <a:ext cx="19736229" cy="912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Implementation Using Cisco Packet Tracer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58"/>
              <a:ext cx="19736229" cy="31109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28"/>
                </a:lnSpc>
              </a:pPr>
              <a:r>
                <a:rPr lang="en-US" sz="8328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Intrusion Detection System (IDS)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83557" y="3693911"/>
            <a:ext cx="11920887" cy="2899179"/>
            <a:chOff x="0" y="0"/>
            <a:chExt cx="15894516" cy="386557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029065"/>
              <a:ext cx="15894516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8092"/>
              <a:ext cx="15894516" cy="2400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7513" y="390373"/>
            <a:ext cx="15490875" cy="3759722"/>
          </a:xfrm>
          <a:custGeom>
            <a:avLst/>
            <a:gdLst/>
            <a:ahLst/>
            <a:cxnLst/>
            <a:rect r="r" b="b" t="t" l="l"/>
            <a:pathLst>
              <a:path h="3759722" w="15490875">
                <a:moveTo>
                  <a:pt x="0" y="0"/>
                </a:moveTo>
                <a:lnTo>
                  <a:pt x="15490875" y="0"/>
                </a:lnTo>
                <a:lnTo>
                  <a:pt x="15490875" y="3759721"/>
                </a:lnTo>
                <a:lnTo>
                  <a:pt x="0" y="3759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7513" y="4819385"/>
            <a:ext cx="15692973" cy="3825162"/>
          </a:xfrm>
          <a:custGeom>
            <a:avLst/>
            <a:gdLst/>
            <a:ahLst/>
            <a:cxnLst/>
            <a:rect r="r" b="b" t="t" l="l"/>
            <a:pathLst>
              <a:path h="3825162" w="15692973">
                <a:moveTo>
                  <a:pt x="0" y="0"/>
                </a:moveTo>
                <a:lnTo>
                  <a:pt x="15692974" y="0"/>
                </a:lnTo>
                <a:lnTo>
                  <a:pt x="15692974" y="3825162"/>
                </a:lnTo>
                <a:lnTo>
                  <a:pt x="0" y="38251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7513" y="3978644"/>
            <a:ext cx="15490875" cy="840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Router Alert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60791" y="8482622"/>
            <a:ext cx="2766417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Alert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83557" y="3693911"/>
            <a:ext cx="11920887" cy="2899179"/>
            <a:chOff x="0" y="0"/>
            <a:chExt cx="15894516" cy="386557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029065"/>
              <a:ext cx="15894516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8092"/>
              <a:ext cx="15894516" cy="2400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86832" y="2908916"/>
            <a:ext cx="14200227" cy="723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0"/>
              </a:lnSpc>
              <a:spcBef>
                <a:spcPct val="0"/>
              </a:spcBef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IP Address Configuration</a:t>
            </a:r>
          </a:p>
          <a:p>
            <a:pPr algn="l" marL="681725" indent="-340863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assignment of static IP addresses across multiple devices and interfaces.</a:t>
            </a:r>
          </a:p>
          <a:p>
            <a:pPr algn="l" marL="681725" indent="-340863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no IP conflicts in three separate LANs.</a:t>
            </a:r>
          </a:p>
          <a:p>
            <a:pPr algn="l">
              <a:lnSpc>
                <a:spcPts val="4420"/>
              </a:lnSpc>
              <a:spcBef>
                <a:spcPct val="0"/>
              </a:spcBef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Routing Issues</a:t>
            </a:r>
          </a:p>
          <a:p>
            <a:pPr algn="l" marL="681725" indent="-340863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routing failures between networks.</a:t>
            </a:r>
          </a:p>
          <a:p>
            <a:pPr algn="l" marL="681725" indent="-340863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Resolved using Dynamic Routing Protocols</a:t>
            </a:r>
          </a:p>
          <a:p>
            <a:pPr algn="l">
              <a:lnSpc>
                <a:spcPts val="4420"/>
              </a:lnSpc>
              <a:spcBef>
                <a:spcPct val="0"/>
              </a:spcBef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IDS Command Complexity</a:t>
            </a:r>
          </a:p>
          <a:p>
            <a:pPr algn="l" marL="681725" indent="-340863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setup via CLI required precise syntax and understanding of:</a:t>
            </a:r>
          </a:p>
          <a:p>
            <a:pPr algn="l" marL="1363451" indent="-454484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 IDs (e.g., 2004 for ICMP Echo).</a:t>
            </a:r>
          </a:p>
          <a:p>
            <a:pPr algn="l" marL="1363451" indent="-454484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 configuration for IPS.</a:t>
            </a:r>
          </a:p>
          <a:p>
            <a:pPr algn="l" marL="1363451" indent="-454484" lvl="2">
              <a:lnSpc>
                <a:spcPts val="4420"/>
              </a:lnSpc>
              <a:buFont typeface="Arial"/>
              <a:buChar char="⚬"/>
            </a:pPr>
            <a:r>
              <a:rPr lang="en-US" sz="31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Logging setup and event actions.</a:t>
            </a:r>
          </a:p>
          <a:p>
            <a:pPr algn="l">
              <a:lnSpc>
                <a:spcPts val="4420"/>
              </a:lnSpc>
            </a:pPr>
          </a:p>
          <a:p>
            <a:pPr algn="l">
              <a:lnSpc>
                <a:spcPts val="442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301911" y="1141584"/>
            <a:ext cx="7111246" cy="144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7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Faced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09182" y="733425"/>
            <a:ext cx="5497592" cy="144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7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33246" y="2707652"/>
            <a:ext cx="14082712" cy="601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0"/>
              </a:lnSpc>
              <a:spcBef>
                <a:spcPct val="0"/>
              </a:spcBef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Implement Honeypot Systems</a:t>
            </a:r>
          </a:p>
          <a:p>
            <a:pPr algn="l" marL="661604" indent="-330802" lvl="1">
              <a:lnSpc>
                <a:spcPts val="429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decoy systems to lure attackers.</a:t>
            </a:r>
          </a:p>
          <a:p>
            <a:pPr algn="l" marL="661604" indent="-330802" lvl="1">
              <a:lnSpc>
                <a:spcPts val="429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and study attack patterns without compromising actual resources.</a:t>
            </a:r>
          </a:p>
          <a:p>
            <a:pPr algn="l" marL="661604" indent="-330802" lvl="1">
              <a:lnSpc>
                <a:spcPts val="429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threat intelligence and improves IDS tuning.</a:t>
            </a:r>
          </a:p>
          <a:p>
            <a:pPr algn="l">
              <a:lnSpc>
                <a:spcPts val="4290"/>
              </a:lnSpc>
              <a:spcBef>
                <a:spcPct val="0"/>
              </a:spcBef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Upgrade from IDS to IPS</a:t>
            </a:r>
          </a:p>
          <a:p>
            <a:pPr algn="l" marL="661604" indent="-330802" lvl="1">
              <a:lnSpc>
                <a:spcPts val="429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to Intrusion Prevention System.</a:t>
            </a:r>
          </a:p>
          <a:p>
            <a:pPr algn="l" marL="661604" indent="-330802" lvl="1">
              <a:lnSpc>
                <a:spcPts val="429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just detecting and alerting, IPS can actively block malicious traffic.</a:t>
            </a:r>
          </a:p>
          <a:p>
            <a:pPr algn="l" marL="661604" indent="-330802" lvl="1">
              <a:lnSpc>
                <a:spcPts val="429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Adds a proactive security layer to the network.</a:t>
            </a:r>
          </a:p>
          <a:p>
            <a:pPr algn="l">
              <a:lnSpc>
                <a:spcPts val="4290"/>
              </a:lnSpc>
              <a:spcBef>
                <a:spcPct val="0"/>
              </a:spcBef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 Deployment</a:t>
            </a:r>
          </a:p>
          <a:p>
            <a:pPr algn="l" marL="661604" indent="-330802" lvl="1">
              <a:lnSpc>
                <a:spcPts val="429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simulation to real network environments using real routers and switches.</a:t>
            </a:r>
          </a:p>
          <a:p>
            <a:pPr algn="l" marL="661604" indent="-330802" lvl="1">
              <a:lnSpc>
                <a:spcPts val="4290"/>
              </a:lnSpc>
              <a:buFont typeface="Arial"/>
              <a:buChar char="•"/>
            </a:pPr>
            <a:r>
              <a:rPr lang="en-US" sz="30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in enterprise-grade setups with logging, monitoring, and alert systems.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07962" y="1228646"/>
            <a:ext cx="4675227" cy="144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9"/>
              </a:lnSpc>
              <a:spcBef>
                <a:spcPct val="0"/>
              </a:spcBef>
            </a:pPr>
            <a:r>
              <a:rPr lang="en-US" sz="7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90843" y="2923984"/>
            <a:ext cx="13704671" cy="5654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6"/>
              </a:lnSpc>
              <a:spcBef>
                <a:spcPct val="0"/>
              </a:spcBef>
            </a:pPr>
          </a:p>
          <a:p>
            <a:pPr algn="l" marL="775083" indent="-387541" lvl="1">
              <a:lnSpc>
                <a:spcPts val="5026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a Network-based Intrusion Detection System (NIDS) using Cisco Packet Tracer.</a:t>
            </a:r>
          </a:p>
          <a:p>
            <a:pPr algn="l" marL="775083" indent="-387541" lvl="1">
              <a:lnSpc>
                <a:spcPts val="5026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Configured and interconnected 3 separate LANs with routers and switches.</a:t>
            </a:r>
          </a:p>
          <a:p>
            <a:pPr algn="l" marL="775083" indent="-387541" lvl="1">
              <a:lnSpc>
                <a:spcPts val="5026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dynamic routing and services like HTTP, FTP, and SYSLOG.</a:t>
            </a:r>
          </a:p>
          <a:p>
            <a:pPr algn="l" marL="775083" indent="-387541" lvl="1">
              <a:lnSpc>
                <a:spcPts val="5026"/>
              </a:lnSpc>
              <a:buFont typeface="Arial"/>
              <a:buChar char="•"/>
            </a:pPr>
            <a:r>
              <a:rPr lang="en-US" sz="35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Enabled IDS on Router0 to monitor and log ICMP Echo Request attacks using Signature 2004.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14348" y="3567271"/>
            <a:ext cx="8576221" cy="1989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17"/>
              </a:lnSpc>
              <a:spcBef>
                <a:spcPct val="0"/>
              </a:spcBef>
            </a:pPr>
            <a:r>
              <a:rPr lang="en-US" sz="104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5545" y="1634169"/>
            <a:ext cx="14802172" cy="5397939"/>
            <a:chOff x="0" y="0"/>
            <a:chExt cx="19736229" cy="719725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839545"/>
              <a:ext cx="19736229" cy="5357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AARATHY R BABU - AM.EN.U4ECE22002</a:t>
              </a:r>
            </a:p>
            <a:p>
              <a:pPr algn="l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ASWATHI HS - AM.EN.U4ECE22010</a:t>
              </a:r>
            </a:p>
            <a:p>
              <a:pPr algn="l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HARSHIT KUMAR - AM.EN.U4ECE22017</a:t>
              </a:r>
            </a:p>
            <a:p>
              <a:pPr algn="l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SRUTHI BALAKRISHNAN P - AM.EN.U4ECE22046</a:t>
              </a:r>
            </a:p>
            <a:p>
              <a:pPr algn="l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KRISHNAPRIYA V B - AM.EN.U4ECE22052</a:t>
              </a:r>
            </a:p>
            <a:p>
              <a:pPr algn="l">
                <a:lnSpc>
                  <a:spcPts val="532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58"/>
              <a:ext cx="19736229" cy="1534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528"/>
                </a:lnSpc>
              </a:pPr>
              <a:r>
                <a:rPr lang="en-US" sz="7528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Team Members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1451" y="1411371"/>
            <a:ext cx="11920887" cy="115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9"/>
              </a:lnSpc>
            </a:pPr>
            <a:r>
              <a:rPr lang="en-US" sz="7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54393" y="2423560"/>
            <a:ext cx="13135893" cy="616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1527" indent="-375764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Intrusion </a:t>
            </a:r>
            <a:r>
              <a:rPr lang="en-US" sz="34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System (IDS) monitors network or system activities for malicious actions or policy violations.</a:t>
            </a:r>
          </a:p>
          <a:p>
            <a:pPr algn="l" marL="751527" indent="-375764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main types:</a:t>
            </a:r>
          </a:p>
          <a:p>
            <a:pPr algn="l" marL="751527" indent="-375764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NIDS (Network-based IDS): Monitors network traffic.</a:t>
            </a:r>
          </a:p>
          <a:p>
            <a:pPr algn="l" marL="751527" indent="-375764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HIDS (Host-based IDS): Monitors individual devices or systems.</a:t>
            </a:r>
          </a:p>
          <a:p>
            <a:pPr algn="l" marL="751527" indent="-375764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Detects threats that bypass firewalls.</a:t>
            </a:r>
          </a:p>
          <a:p>
            <a:pPr algn="l" marL="751527" indent="-375764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alerts for unauthorized or unusual behavior.</a:t>
            </a:r>
          </a:p>
          <a:p>
            <a:pPr algn="l" marL="751527" indent="-375764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</a:t>
            </a:r>
          </a:p>
          <a:p>
            <a:pPr algn="l" marL="751527" indent="-375764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block attacks (unlike IPS).</a:t>
            </a:r>
          </a:p>
          <a:p>
            <a:pPr algn="l" marL="751527" indent="-375764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performance on busy or encrypted networks.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7215" y="1477944"/>
            <a:ext cx="11900679" cy="307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87"/>
              </a:lnSpc>
            </a:pPr>
            <a:r>
              <a:rPr lang="en-US" sz="7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Requirements</a:t>
            </a:r>
          </a:p>
          <a:p>
            <a:pPr algn="l">
              <a:lnSpc>
                <a:spcPts val="7587"/>
              </a:lnSpc>
            </a:pPr>
          </a:p>
          <a:p>
            <a:pPr algn="l">
              <a:lnSpc>
                <a:spcPts val="7587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02432" y="3056990"/>
            <a:ext cx="9707733" cy="54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oftware: Cisco Packet Tracer.</a:t>
            </a:r>
          </a:p>
          <a:p>
            <a:pPr algn="l" marL="820421" indent="-410210" lvl="1">
              <a:lnSpc>
                <a:spcPts val="5320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</a:p>
          <a:p>
            <a:pPr algn="l" marL="1640841" indent="-546947" lvl="2">
              <a:lnSpc>
                <a:spcPts val="5320"/>
              </a:lnSpc>
              <a:spcBef>
                <a:spcPct val="0"/>
              </a:spcBef>
              <a:buFont typeface="Arial"/>
              <a:buChar char="⚬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Pentium 4 or equivalent</a:t>
            </a:r>
          </a:p>
          <a:p>
            <a:pPr algn="l" marL="1640841" indent="-546947" lvl="2">
              <a:lnSpc>
                <a:spcPts val="5320"/>
              </a:lnSpc>
              <a:spcBef>
                <a:spcPct val="0"/>
              </a:spcBef>
              <a:buFont typeface="Arial"/>
              <a:buChar char="⚬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2GB RAM</a:t>
            </a:r>
          </a:p>
          <a:p>
            <a:pPr algn="l" marL="1640841" indent="-546947" lvl="2">
              <a:lnSpc>
                <a:spcPts val="5320"/>
              </a:lnSpc>
              <a:spcBef>
                <a:spcPct val="0"/>
              </a:spcBef>
              <a:buFont typeface="Arial"/>
              <a:buChar char="⚬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1GB storage</a:t>
            </a:r>
          </a:p>
          <a:p>
            <a:pPr algn="l" marL="1640841" indent="-546947" lvl="2">
              <a:lnSpc>
                <a:spcPts val="5320"/>
              </a:lnSpc>
              <a:spcBef>
                <a:spcPct val="0"/>
              </a:spcBef>
              <a:buFont typeface="Arial"/>
              <a:buChar char="⚬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display (1024x768)</a:t>
            </a:r>
          </a:p>
          <a:p>
            <a:pPr algn="l" marL="820421" indent="-410210" lvl="1">
              <a:lnSpc>
                <a:spcPts val="5320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CLI: For device configuration.</a:t>
            </a:r>
          </a:p>
          <a:p>
            <a:pPr algn="ctr">
              <a:lnSpc>
                <a:spcPts val="58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86873" y="1183626"/>
            <a:ext cx="6730961" cy="144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7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Design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13484" y="3039110"/>
            <a:ext cx="11762780" cy="405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LANs with different IP ranges: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 1: 192.168.1.0/24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 2: 192.168.10.0/24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 3: 192.168.30.0/24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Devices: PCs, laptops, printers, HTTP &amp; FTP servers.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Routers: Dynamic Routing between networks.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4212" y="2489182"/>
            <a:ext cx="14651362" cy="6446599"/>
          </a:xfrm>
          <a:custGeom>
            <a:avLst/>
            <a:gdLst/>
            <a:ahLst/>
            <a:cxnLst/>
            <a:rect r="r" b="b" t="t" l="l"/>
            <a:pathLst>
              <a:path h="6446599" w="14651362">
                <a:moveTo>
                  <a:pt x="0" y="0"/>
                </a:moveTo>
                <a:lnTo>
                  <a:pt x="14651362" y="0"/>
                </a:lnTo>
                <a:lnTo>
                  <a:pt x="14651362" y="6446600"/>
                </a:lnTo>
                <a:lnTo>
                  <a:pt x="0" y="6446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4212" y="1028700"/>
            <a:ext cx="7736443" cy="1154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7"/>
              </a:lnSpc>
              <a:spcBef>
                <a:spcPct val="0"/>
              </a:spcBef>
            </a:pPr>
            <a:r>
              <a:rPr lang="en-US" sz="7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Topology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83557" y="3693911"/>
            <a:ext cx="11920887" cy="2899179"/>
            <a:chOff x="0" y="0"/>
            <a:chExt cx="15894516" cy="386557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029065"/>
              <a:ext cx="15894516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8092"/>
              <a:ext cx="15894516" cy="2400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70269" y="1234646"/>
            <a:ext cx="9665375" cy="1154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7"/>
              </a:lnSpc>
              <a:spcBef>
                <a:spcPct val="0"/>
              </a:spcBef>
            </a:pPr>
            <a:r>
              <a:rPr lang="en-US" sz="7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Implementation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81959" y="3275965"/>
            <a:ext cx="9398198" cy="472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Configured devices with IPs.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 routing using Dynamic Routing.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configuration: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for logging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 (with user harsh / 123)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(custom webpage)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 packet testing done between nodes.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83557" y="3693911"/>
            <a:ext cx="11920887" cy="2899179"/>
            <a:chOff x="0" y="0"/>
            <a:chExt cx="15894516" cy="386557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029065"/>
              <a:ext cx="15894516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8092"/>
              <a:ext cx="15894516" cy="2400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46214" y="1234646"/>
            <a:ext cx="8483203" cy="1154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7"/>
              </a:lnSpc>
              <a:spcBef>
                <a:spcPct val="0"/>
              </a:spcBef>
            </a:pPr>
            <a:r>
              <a:rPr lang="en-US" sz="758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IDS Implementation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78104" y="2265558"/>
            <a:ext cx="14583261" cy="715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8"/>
              </a:lnSpc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Setup</a:t>
            </a:r>
          </a:p>
          <a:p>
            <a:pPr algn="l" marL="729737" indent="-364869" lvl="1">
              <a:lnSpc>
                <a:spcPts val="4698"/>
              </a:lnSpc>
              <a:buFont typeface="Arial"/>
              <a:buChar char="•"/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ated 3 separate LANs using IPv4 addressing.</a:t>
            </a:r>
          </a:p>
          <a:p>
            <a:pPr algn="l" marL="729737" indent="-364869" lvl="1">
              <a:lnSpc>
                <a:spcPts val="4698"/>
              </a:lnSpc>
              <a:buFont typeface="Arial"/>
              <a:buChar char="•"/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 used: PCs, laptops, routers, switches, FTP &amp; HTTP servers, printers.</a:t>
            </a:r>
          </a:p>
          <a:p>
            <a:pPr algn="l" marL="729737" indent="-364869" lvl="1">
              <a:lnSpc>
                <a:spcPts val="4698"/>
              </a:lnSpc>
              <a:buFont typeface="Arial"/>
              <a:buChar char="•"/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Configured each device with a static IP.</a:t>
            </a:r>
          </a:p>
          <a:p>
            <a:pPr algn="l" marL="729737" indent="-364869" lvl="1">
              <a:lnSpc>
                <a:spcPts val="4698"/>
              </a:lnSpc>
              <a:buFont typeface="Arial"/>
              <a:buChar char="•"/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 LANs using 3 Cisco 1941 routers with Dynamic Routing (RIP).</a:t>
            </a:r>
          </a:p>
          <a:p>
            <a:pPr algn="l">
              <a:lnSpc>
                <a:spcPts val="4698"/>
              </a:lnSpc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Configuration</a:t>
            </a:r>
          </a:p>
          <a:p>
            <a:pPr algn="l" marL="729737" indent="-364869" lvl="1">
              <a:lnSpc>
                <a:spcPts val="4698"/>
              </a:lnSpc>
              <a:buFont typeface="Arial"/>
              <a:buChar char="•"/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 Server: User - harsh, Password - 123</a:t>
            </a:r>
          </a:p>
          <a:p>
            <a:pPr algn="l" marL="729737" indent="-364869" lvl="1">
              <a:lnSpc>
                <a:spcPts val="4698"/>
              </a:lnSpc>
              <a:buFont typeface="Arial"/>
              <a:buChar char="•"/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Server: Hosted custom webpage accessible via 100.50.0.2</a:t>
            </a:r>
          </a:p>
          <a:p>
            <a:pPr algn="l" marL="729737" indent="-364869" lvl="1">
              <a:lnSpc>
                <a:spcPts val="4698"/>
              </a:lnSpc>
              <a:buFont typeface="Arial"/>
              <a:buChar char="•"/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Server: Logging service enabled for IDS alerts.</a:t>
            </a:r>
          </a:p>
          <a:p>
            <a:pPr algn="l">
              <a:lnSpc>
                <a:spcPts val="4698"/>
              </a:lnSpc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 Testing</a:t>
            </a:r>
          </a:p>
          <a:p>
            <a:pPr algn="l" marL="729737" indent="-364869" lvl="1">
              <a:lnSpc>
                <a:spcPts val="4698"/>
              </a:lnSpc>
              <a:buFont typeface="Arial"/>
              <a:buChar char="•"/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Ping tests performed between all networks.</a:t>
            </a:r>
          </a:p>
          <a:p>
            <a:pPr algn="l" marL="729737" indent="-364869" lvl="1">
              <a:lnSpc>
                <a:spcPts val="4698"/>
              </a:lnSpc>
              <a:buFont typeface="Arial"/>
              <a:buChar char="•"/>
            </a:pP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Verified file access, web access, and SYSLOG communication.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83557" y="3693911"/>
            <a:ext cx="11920887" cy="2899179"/>
            <a:chOff x="0" y="0"/>
            <a:chExt cx="15894516" cy="386557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029065"/>
              <a:ext cx="15894516" cy="836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8092"/>
              <a:ext cx="15894516" cy="2400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2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36198" y="1863282"/>
            <a:ext cx="14215604" cy="78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Network Connectivity</a:t>
            </a:r>
          </a:p>
          <a:p>
            <a:pPr algn="l" marL="734199" indent="-367099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assigning IPs and configuring dynamic routing:</a:t>
            </a:r>
          </a:p>
          <a:p>
            <a:pPr algn="l" marL="734199" indent="-367099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Ping tests between devices in same network → Successful.</a:t>
            </a:r>
          </a:p>
          <a:p>
            <a:pPr algn="l" marL="734199" indent="-367099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Ping tests across networks (e.g., PC1 to PC7) → Successful after routing setup.</a:t>
            </a:r>
          </a:p>
          <a:p>
            <a:pPr algn="l" marL="734199" indent="-367099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Server accessed via IP 100.50.0.2 from any host.</a:t>
            </a:r>
          </a:p>
          <a:p>
            <a:pPr algn="l" marL="734199" indent="-367099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 Server tested with user credentials (harsh / 123) → Successful file access.</a:t>
            </a: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IDS Functionality (NIDS)</a:t>
            </a:r>
          </a:p>
          <a:p>
            <a:pPr algn="l" marL="734199" indent="-367099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IDS on Router0 (GigabitEthernet0/0).</a:t>
            </a:r>
          </a:p>
          <a:p>
            <a:pPr algn="l" marL="734199" indent="-367099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 2004 (ICMP Echo Request) used for detection.</a:t>
            </a:r>
          </a:p>
          <a:p>
            <a:pPr algn="l" marL="734199" indent="-367099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Injected ICMP packets (Ping flood) from PC7 → PC1.</a:t>
            </a:r>
          </a:p>
          <a:p>
            <a:pPr algn="l" marL="734199" indent="-367099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SYSLOG Server successfully logged the intrusion alerts triggered by IDS.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52149" y="353733"/>
            <a:ext cx="14383702" cy="144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9"/>
              </a:lnSpc>
              <a:spcBef>
                <a:spcPct val="0"/>
              </a:spcBef>
            </a:pPr>
            <a:r>
              <a:rPr lang="en-US" sz="7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DAGqbY0Vk8o</dc:identifier>
  <dcterms:modified xsi:type="dcterms:W3CDTF">2011-08-01T06:04:30Z</dcterms:modified>
  <cp:revision>1</cp:revision>
  <dc:title>Strategy Deck</dc:title>
</cp:coreProperties>
</file>