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Arimo Bold" panose="020B0604020202020204" charset="0"/>
      <p:regular r:id="rId9"/>
    </p:embeddedFont>
    <p:embeddedFont>
      <p:font typeface="Cambria" panose="02040503050406030204" pitchFamily="18"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7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9E7A0-452B-42DF-BEE1-ED92E74B908C}"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7C6B9-73E1-4CCC-9A81-FDFE58286FDD}" type="slidenum">
              <a:rPr lang="en-IN" smtClean="0"/>
              <a:t>‹#›</a:t>
            </a:fld>
            <a:endParaRPr lang="en-IN"/>
          </a:p>
        </p:txBody>
      </p:sp>
    </p:spTree>
    <p:extLst>
      <p:ext uri="{BB962C8B-B14F-4D97-AF65-F5344CB8AC3E}">
        <p14:creationId xmlns:p14="http://schemas.microsoft.com/office/powerpoint/2010/main" val="35757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026837" y="125009"/>
            <a:ext cx="11599551" cy="3961137"/>
          </a:xfrm>
          <a:custGeom>
            <a:avLst/>
            <a:gdLst/>
            <a:ahLst/>
            <a:cxnLst/>
            <a:rect l="l" t="t" r="r" b="b"/>
            <a:pathLst>
              <a:path w="11599551" h="3961137">
                <a:moveTo>
                  <a:pt x="0" y="0"/>
                </a:moveTo>
                <a:lnTo>
                  <a:pt x="11599551" y="0"/>
                </a:lnTo>
                <a:lnTo>
                  <a:pt x="11599551" y="3961137"/>
                </a:lnTo>
                <a:lnTo>
                  <a:pt x="0" y="3961137"/>
                </a:lnTo>
                <a:lnTo>
                  <a:pt x="0" y="0"/>
                </a:lnTo>
                <a:close/>
              </a:path>
            </a:pathLst>
          </a:custGeom>
          <a:blipFill>
            <a:blip r:embed="rId10"/>
            <a:stretch>
              <a:fillRect/>
            </a:stretch>
          </a:blipFill>
        </p:spPr>
      </p:sp>
      <p:sp>
        <p:nvSpPr>
          <p:cNvPr id="7" name="Freeform 7"/>
          <p:cNvSpPr/>
          <p:nvPr/>
        </p:nvSpPr>
        <p:spPr>
          <a:xfrm>
            <a:off x="6591114" y="2917395"/>
            <a:ext cx="4262309" cy="971451"/>
          </a:xfrm>
          <a:custGeom>
            <a:avLst/>
            <a:gdLst/>
            <a:ahLst/>
            <a:cxnLst/>
            <a:rect l="l" t="t" r="r" b="b"/>
            <a:pathLst>
              <a:path w="4262309" h="971451">
                <a:moveTo>
                  <a:pt x="0" y="0"/>
                </a:moveTo>
                <a:lnTo>
                  <a:pt x="4262308" y="0"/>
                </a:lnTo>
                <a:lnTo>
                  <a:pt x="4262308" y="971451"/>
                </a:lnTo>
                <a:lnTo>
                  <a:pt x="0" y="971451"/>
                </a:lnTo>
                <a:lnTo>
                  <a:pt x="0" y="0"/>
                </a:lnTo>
                <a:close/>
              </a:path>
            </a:pathLst>
          </a:custGeom>
          <a:blipFill>
            <a:blip r:embed="rId11"/>
            <a:stretch>
              <a:fillRect/>
            </a:stretch>
          </a:blipFill>
        </p:spPr>
      </p:sp>
      <p:sp>
        <p:nvSpPr>
          <p:cNvPr id="8" name="TextBox 8"/>
          <p:cNvSpPr txBox="1"/>
          <p:nvPr/>
        </p:nvSpPr>
        <p:spPr>
          <a:xfrm>
            <a:off x="2033017" y="4676693"/>
            <a:ext cx="15422148" cy="4254242"/>
          </a:xfrm>
          <a:prstGeom prst="rect">
            <a:avLst/>
          </a:prstGeom>
        </p:spPr>
        <p:txBody>
          <a:bodyPr lIns="0" tIns="0" rIns="0" bIns="0" rtlCol="0" anchor="t">
            <a:spAutoFit/>
          </a:bodyPr>
          <a:lstStyle/>
          <a:p>
            <a:pPr algn="l">
              <a:lnSpc>
                <a:spcPts val="4761"/>
              </a:lnSpc>
            </a:pPr>
            <a:r>
              <a:rPr lang="en-US" sz="3400" dirty="0">
                <a:solidFill>
                  <a:srgbClr val="342E78"/>
                </a:solidFill>
                <a:latin typeface="Arimo Bold"/>
                <a:ea typeface="Arimo Bold"/>
                <a:cs typeface="Arimo Bold"/>
                <a:sym typeface="Arimo Bold"/>
              </a:rPr>
              <a:t>Problem Statement ID:  4. Blood and Organ Donor Management </a:t>
            </a:r>
          </a:p>
          <a:p>
            <a:pPr algn="l">
              <a:lnSpc>
                <a:spcPts val="4761"/>
              </a:lnSpc>
            </a:pPr>
            <a:endParaRPr lang="en-US" sz="3400" dirty="0">
              <a:solidFill>
                <a:srgbClr val="342E78"/>
              </a:solidFill>
              <a:latin typeface="Arimo Bold"/>
              <a:ea typeface="Arimo Bold"/>
              <a:cs typeface="Arimo Bold"/>
              <a:sym typeface="Arimo Bold"/>
            </a:endParaRPr>
          </a:p>
          <a:p>
            <a:pPr algn="l">
              <a:lnSpc>
                <a:spcPts val="4761"/>
              </a:lnSpc>
            </a:pPr>
            <a:r>
              <a:rPr lang="en-US" sz="3400" dirty="0">
                <a:solidFill>
                  <a:srgbClr val="342E78"/>
                </a:solidFill>
                <a:latin typeface="Arimo Bold"/>
                <a:ea typeface="Arimo Bold"/>
                <a:cs typeface="Arimo Bold"/>
                <a:sym typeface="Arimo Bold"/>
              </a:rPr>
              <a:t>Team Name:     The Silent Code </a:t>
            </a:r>
          </a:p>
          <a:p>
            <a:pPr algn="l">
              <a:lnSpc>
                <a:spcPts val="4761"/>
              </a:lnSpc>
            </a:pPr>
            <a:endParaRPr lang="en-US" sz="3400" dirty="0">
              <a:solidFill>
                <a:srgbClr val="342E78"/>
              </a:solidFill>
              <a:latin typeface="Arimo Bold"/>
              <a:ea typeface="Arimo Bold"/>
              <a:cs typeface="Arimo Bold"/>
              <a:sym typeface="Arimo Bold"/>
            </a:endParaRPr>
          </a:p>
          <a:p>
            <a:pPr algn="l">
              <a:lnSpc>
                <a:spcPts val="4761"/>
              </a:lnSpc>
            </a:pPr>
            <a:r>
              <a:rPr lang="en-US" sz="3400" dirty="0">
                <a:solidFill>
                  <a:srgbClr val="342E78"/>
                </a:solidFill>
                <a:latin typeface="Arimo Bold"/>
                <a:ea typeface="Arimo Bold"/>
                <a:cs typeface="Arimo Bold"/>
                <a:sym typeface="Arimo Bold"/>
              </a:rPr>
              <a:t>Team Leader Name: Bharath Kanna J</a:t>
            </a:r>
          </a:p>
          <a:p>
            <a:pPr algn="l">
              <a:lnSpc>
                <a:spcPts val="4761"/>
              </a:lnSpc>
            </a:pPr>
            <a:endParaRPr lang="en-US" sz="3400" dirty="0">
              <a:solidFill>
                <a:srgbClr val="342E78"/>
              </a:solidFill>
              <a:latin typeface="Arimo Bold"/>
              <a:ea typeface="Arimo Bold"/>
              <a:cs typeface="Arimo Bold"/>
              <a:sym typeface="Arimo Bold"/>
            </a:endParaRPr>
          </a:p>
          <a:p>
            <a:pPr algn="l">
              <a:lnSpc>
                <a:spcPts val="4761"/>
              </a:lnSpc>
            </a:pPr>
            <a:r>
              <a:rPr lang="en-US" sz="3400" dirty="0">
                <a:solidFill>
                  <a:srgbClr val="342E78"/>
                </a:solidFill>
                <a:latin typeface="Arimo Bold"/>
                <a:ea typeface="Arimo Bold"/>
                <a:cs typeface="Arimo Bold"/>
                <a:sym typeface="Arimo Bold"/>
              </a:rPr>
              <a:t>Institute Name: Sri Ramakrishna College of Arts &amp;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11225" y="8116392"/>
            <a:ext cx="2010316" cy="1997090"/>
          </a:xfrm>
          <a:custGeom>
            <a:avLst/>
            <a:gdLst/>
            <a:ahLst/>
            <a:cxnLst/>
            <a:rect l="l" t="t" r="r" b="b"/>
            <a:pathLst>
              <a:path w="2010316" h="1997090">
                <a:moveTo>
                  <a:pt x="0" y="0"/>
                </a:moveTo>
                <a:lnTo>
                  <a:pt x="2010316" y="0"/>
                </a:lnTo>
                <a:lnTo>
                  <a:pt x="2010316" y="1997090"/>
                </a:lnTo>
                <a:lnTo>
                  <a:pt x="0" y="1997090"/>
                </a:lnTo>
                <a:lnTo>
                  <a:pt x="0" y="0"/>
                </a:lnTo>
                <a:close/>
              </a:path>
            </a:pathLst>
          </a:custGeom>
          <a:blipFill>
            <a:blip r:embed="rId10">
              <a:alphaModFix amt="21999"/>
            </a:blip>
            <a:stretch>
              <a:fillRect/>
            </a:stretch>
          </a:blipFill>
        </p:spPr>
        <p:txBody>
          <a:bodyPr/>
          <a:lstStyle/>
          <a:p>
            <a:endParaRPr lang="en-IN" dirty="0"/>
          </a:p>
        </p:txBody>
      </p:sp>
      <p:sp>
        <p:nvSpPr>
          <p:cNvPr id="7" name="Freeform 7"/>
          <p:cNvSpPr/>
          <p:nvPr/>
        </p:nvSpPr>
        <p:spPr>
          <a:xfrm>
            <a:off x="14265667" y="180096"/>
            <a:ext cx="3777836" cy="1564072"/>
          </a:xfrm>
          <a:custGeom>
            <a:avLst/>
            <a:gdLst/>
            <a:ahLst/>
            <a:cxnLst/>
            <a:rect l="l" t="t" r="r" b="b"/>
            <a:pathLst>
              <a:path w="3777836" h="1564072">
                <a:moveTo>
                  <a:pt x="0" y="0"/>
                </a:moveTo>
                <a:lnTo>
                  <a:pt x="3777836" y="0"/>
                </a:lnTo>
                <a:lnTo>
                  <a:pt x="3777836" y="1564072"/>
                </a:lnTo>
                <a:lnTo>
                  <a:pt x="0" y="1564072"/>
                </a:lnTo>
                <a:lnTo>
                  <a:pt x="0" y="0"/>
                </a:lnTo>
                <a:close/>
              </a:path>
            </a:pathLst>
          </a:custGeom>
          <a:blipFill>
            <a:blip r:embed="rId11">
              <a:alphaModFix amt="21999"/>
            </a:blip>
            <a:stretch>
              <a:fillRect/>
            </a:stretch>
          </a:blipFill>
        </p:spPr>
      </p:sp>
      <p:sp>
        <p:nvSpPr>
          <p:cNvPr id="10" name="TextBox 9">
            <a:extLst>
              <a:ext uri="{FF2B5EF4-FFF2-40B4-BE49-F238E27FC236}">
                <a16:creationId xmlns:a16="http://schemas.microsoft.com/office/drawing/2014/main" id="{F27E9615-CAAB-A84C-3A90-28F0B1DBC5BE}"/>
              </a:ext>
            </a:extLst>
          </p:cNvPr>
          <p:cNvSpPr txBox="1"/>
          <p:nvPr/>
        </p:nvSpPr>
        <p:spPr>
          <a:xfrm>
            <a:off x="7124700" y="638966"/>
            <a:ext cx="4591104"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UYIR &amp; UTHIRAM</a:t>
            </a:r>
          </a:p>
        </p:txBody>
      </p:sp>
      <p:sp>
        <p:nvSpPr>
          <p:cNvPr id="11" name="Google Shape;112;p2">
            <a:extLst>
              <a:ext uri="{FF2B5EF4-FFF2-40B4-BE49-F238E27FC236}">
                <a16:creationId xmlns:a16="http://schemas.microsoft.com/office/drawing/2014/main" id="{AA01F24F-A834-5A66-5A63-14B3E5C3D39F}"/>
              </a:ext>
            </a:extLst>
          </p:cNvPr>
          <p:cNvSpPr txBox="1"/>
          <p:nvPr/>
        </p:nvSpPr>
        <p:spPr>
          <a:xfrm>
            <a:off x="816348" y="2022812"/>
            <a:ext cx="5177400" cy="664797"/>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000000"/>
              </a:buClr>
              <a:buSzPts val="5940"/>
              <a:buFont typeface="Arial" panose="020B0604020202020204"/>
              <a:buNone/>
            </a:pPr>
            <a:r>
              <a:rPr lang="en-US" sz="4000" b="1" i="0" u="none" strike="noStrike" cap="none" dirty="0">
                <a:solidFill>
                  <a:srgbClr val="000000"/>
                </a:solidFill>
                <a:effectLst>
                  <a:outerShdw blurRad="38100" dist="38100" dir="2700000" algn="tl">
                    <a:srgbClr val="000000">
                      <a:alpha val="43137"/>
                    </a:srgbClr>
                  </a:outerShdw>
                </a:effectLst>
                <a:latin typeface="Times New Roman" panose="02020603050405020304" pitchFamily="18" charset="0"/>
                <a:ea typeface="Cambria"/>
                <a:cs typeface="Times New Roman" panose="02020603050405020304" pitchFamily="18" charset="0"/>
                <a:sym typeface="Cambria"/>
              </a:rPr>
              <a:t>Idea/Approach Details</a:t>
            </a:r>
            <a:endParaRPr sz="4000" b="0" i="0" u="none" strike="noStrike" cap="none" dirty="0">
              <a:solidFill>
                <a:srgbClr val="000000"/>
              </a:solidFill>
              <a:effectLst>
                <a:outerShdw blurRad="38100" dist="38100" dir="2700000" algn="tl">
                  <a:srgbClr val="000000">
                    <a:alpha val="43137"/>
                  </a:srgbClr>
                </a:outerShdw>
              </a:effectLst>
              <a:latin typeface="Times New Roman" panose="02020603050405020304" pitchFamily="18" charset="0"/>
              <a:ea typeface="Arial" panose="020B0604020202020204"/>
              <a:cs typeface="Times New Roman" panose="02020603050405020304" pitchFamily="18" charset="0"/>
              <a:sym typeface="Arial" panose="020B0604020202020204"/>
            </a:endParaRPr>
          </a:p>
        </p:txBody>
      </p:sp>
      <p:cxnSp>
        <p:nvCxnSpPr>
          <p:cNvPr id="15" name="Straight Connector 14">
            <a:extLst>
              <a:ext uri="{FF2B5EF4-FFF2-40B4-BE49-F238E27FC236}">
                <a16:creationId xmlns:a16="http://schemas.microsoft.com/office/drawing/2014/main" id="{96355354-8859-5055-C9E0-AB2419A66749}"/>
              </a:ext>
            </a:extLst>
          </p:cNvPr>
          <p:cNvCxnSpPr>
            <a:cxnSpLocks/>
          </p:cNvCxnSpPr>
          <p:nvPr/>
        </p:nvCxnSpPr>
        <p:spPr>
          <a:xfrm>
            <a:off x="842400" y="2792575"/>
            <a:ext cx="4419600"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Google Shape;115;p2">
            <a:extLst>
              <a:ext uri="{FF2B5EF4-FFF2-40B4-BE49-F238E27FC236}">
                <a16:creationId xmlns:a16="http://schemas.microsoft.com/office/drawing/2014/main" id="{2AD3236C-D1BB-5773-F388-083862D439F5}"/>
              </a:ext>
            </a:extLst>
          </p:cNvPr>
          <p:cNvSpPr txBox="1"/>
          <p:nvPr/>
        </p:nvSpPr>
        <p:spPr>
          <a:xfrm>
            <a:off x="814261" y="3118324"/>
            <a:ext cx="8301580" cy="5782585"/>
          </a:xfrm>
          <a:prstGeom prst="rect">
            <a:avLst/>
          </a:prstGeom>
          <a:noFill/>
          <a:ln>
            <a:noFill/>
          </a:ln>
        </p:spPr>
        <p:txBody>
          <a:bodyPr spcFirstLastPara="1" wrap="square" lIns="91425" tIns="91425" rIns="91425" bIns="91425" anchor="t" anchorCtr="0">
            <a:noAutofit/>
          </a:bodyPr>
          <a:lstStyle/>
          <a:p>
            <a:pPr marL="0" marR="0" lvl="0" indent="0" algn="just" rtl="0">
              <a:lnSpc>
                <a:spcPct val="120000"/>
              </a:lnSpc>
              <a:spcBef>
                <a:spcPts val="0"/>
              </a:spcBef>
              <a:spcAft>
                <a:spcPts val="0"/>
              </a:spcAft>
              <a:buClr>
                <a:srgbClr val="000000"/>
              </a:buClr>
              <a:buSzPts val="2700"/>
              <a:buNone/>
            </a:pPr>
            <a:r>
              <a:rPr sz="2400" dirty="0">
                <a:latin typeface="Times New Roman" panose="02020603050405020304" pitchFamily="18" charset="0"/>
                <a:ea typeface="Cambria" charset="0"/>
                <a:cs typeface="Times New Roman" panose="02020603050405020304" pitchFamily="18" charset="0"/>
              </a:rPr>
              <a:t>In today's world,</a:t>
            </a:r>
            <a:r>
              <a:rPr lang="en-US" sz="2400" dirty="0">
                <a:latin typeface="Times New Roman" panose="02020603050405020304" pitchFamily="18" charset="0"/>
                <a:ea typeface="Cambria" charset="0"/>
                <a:cs typeface="Times New Roman" panose="02020603050405020304" pitchFamily="18" charset="0"/>
              </a:rPr>
              <a:t> everyone are seeking for emergency blood and organ donation. The ultimate aim of our </a:t>
            </a:r>
            <a:r>
              <a:rPr lang="en-US" sz="2400" dirty="0" err="1">
                <a:latin typeface="Times New Roman" panose="02020603050405020304" pitchFamily="18" charset="0"/>
                <a:ea typeface="Cambria" charset="0"/>
                <a:cs typeface="Times New Roman" panose="02020603050405020304" pitchFamily="18" charset="0"/>
              </a:rPr>
              <a:t>Uyir</a:t>
            </a:r>
            <a:r>
              <a:rPr lang="en-US" sz="2400" dirty="0">
                <a:latin typeface="Times New Roman" panose="02020603050405020304" pitchFamily="18" charset="0"/>
                <a:ea typeface="Cambria" charset="0"/>
                <a:cs typeface="Times New Roman" panose="02020603050405020304" pitchFamily="18" charset="0"/>
              </a:rPr>
              <a:t> &amp; Uthiram application is to be as a bridge between the hospital / people who seek blood and organ in an emergency situation.</a:t>
            </a:r>
          </a:p>
          <a:p>
            <a:pPr marL="0" marR="0" lvl="0" indent="0" algn="just" rtl="0">
              <a:lnSpc>
                <a:spcPct val="120000"/>
              </a:lnSpc>
              <a:spcBef>
                <a:spcPts val="0"/>
              </a:spcBef>
              <a:spcAft>
                <a:spcPts val="0"/>
              </a:spcAft>
              <a:buClr>
                <a:srgbClr val="000000"/>
              </a:buClr>
              <a:buSzPts val="2700"/>
              <a:buNone/>
            </a:pPr>
            <a:endParaRPr lang="en-US" sz="2400" dirty="0">
              <a:latin typeface="Times New Roman" panose="02020603050405020304" pitchFamily="18" charset="0"/>
              <a:ea typeface="Cambria" charset="0"/>
              <a:cs typeface="Times New Roman" panose="02020603050405020304" pitchFamily="18" charset="0"/>
            </a:endParaRPr>
          </a:p>
          <a:p>
            <a:pPr marL="0" marR="0" lvl="0" indent="0" algn="just" rtl="0">
              <a:lnSpc>
                <a:spcPct val="120000"/>
              </a:lnSpc>
              <a:spcBef>
                <a:spcPts val="0"/>
              </a:spcBef>
              <a:spcAft>
                <a:spcPts val="0"/>
              </a:spcAft>
              <a:buClr>
                <a:srgbClr val="000000"/>
              </a:buClr>
              <a:buSzPts val="2700"/>
              <a:buNone/>
            </a:pPr>
            <a:r>
              <a:rPr lang="en-US" sz="2400" dirty="0">
                <a:latin typeface="Times New Roman" panose="02020603050405020304" pitchFamily="18" charset="0"/>
                <a:ea typeface="Cambria" charset="0"/>
                <a:cs typeface="Times New Roman" panose="02020603050405020304" pitchFamily="18" charset="0"/>
              </a:rPr>
              <a:t>The Flowchart represents the working process of our </a:t>
            </a:r>
            <a:r>
              <a:rPr lang="en-US" sz="2400" dirty="0" err="1">
                <a:latin typeface="Times New Roman" panose="02020603050405020304" pitchFamily="18" charset="0"/>
                <a:ea typeface="Cambria" charset="0"/>
                <a:cs typeface="Times New Roman" panose="02020603050405020304" pitchFamily="18" charset="0"/>
              </a:rPr>
              <a:t>Uyir</a:t>
            </a:r>
            <a:r>
              <a:rPr lang="en-US" sz="2400" dirty="0">
                <a:latin typeface="Times New Roman" panose="02020603050405020304" pitchFamily="18" charset="0"/>
                <a:ea typeface="Cambria" charset="0"/>
                <a:cs typeface="Times New Roman" panose="02020603050405020304" pitchFamily="18" charset="0"/>
              </a:rPr>
              <a:t> &amp; Uthiram in which the user can connect with the donor or even can become as a donor. Each and every donor are verified with proper identity.</a:t>
            </a:r>
            <a:endParaRPr sz="2400" b="0" i="0" u="none" strike="noStrike" cap="none" dirty="0">
              <a:solidFill>
                <a:srgbClr val="9900FF"/>
              </a:solidFill>
              <a:latin typeface="Times New Roman" panose="02020603050405020304" pitchFamily="18" charset="0"/>
              <a:ea typeface="Cambria" charset="0"/>
              <a:cs typeface="Times New Roman" panose="02020603050405020304" pitchFamily="18" charset="0"/>
              <a:sym typeface="Arial" panose="020B0604020202020204"/>
            </a:endParaRPr>
          </a:p>
        </p:txBody>
      </p:sp>
      <p:sp>
        <p:nvSpPr>
          <p:cNvPr id="18" name="Google Shape;114;p2">
            <a:extLst>
              <a:ext uri="{FF2B5EF4-FFF2-40B4-BE49-F238E27FC236}">
                <a16:creationId xmlns:a16="http://schemas.microsoft.com/office/drawing/2014/main" id="{C1D24825-34A6-953E-F2FE-4AB3D9A02931}"/>
              </a:ext>
            </a:extLst>
          </p:cNvPr>
          <p:cNvSpPr txBox="1"/>
          <p:nvPr/>
        </p:nvSpPr>
        <p:spPr>
          <a:xfrm>
            <a:off x="10382524" y="1339815"/>
            <a:ext cx="2113660" cy="774700"/>
          </a:xfrm>
          <a:prstGeom prst="rect">
            <a:avLst/>
          </a:prstGeom>
          <a:noFill/>
          <a:ln>
            <a:noFill/>
          </a:ln>
        </p:spPr>
        <p:txBody>
          <a:bodyPr spcFirstLastPara="1" wrap="square" lIns="0" tIns="0" rIns="0" bIns="0" anchor="t" anchorCtr="0">
            <a:noAutofit/>
          </a:bodyPr>
          <a:lstStyle/>
          <a:p>
            <a:pPr marL="0" marR="0" lvl="0" indent="0" algn="ctr" rtl="0">
              <a:lnSpc>
                <a:spcPct val="210000"/>
              </a:lnSpc>
              <a:spcBef>
                <a:spcPts val="0"/>
              </a:spcBef>
              <a:spcAft>
                <a:spcPts val="0"/>
              </a:spcAft>
              <a:buClr>
                <a:srgbClr val="000000"/>
              </a:buClr>
              <a:buSzPts val="2400"/>
              <a:buFont typeface="Arial" panose="020B0604020202020204"/>
              <a:buNone/>
            </a:pPr>
            <a:r>
              <a:rPr lang="en-US" sz="3200" b="1" i="0" u="none" strike="noStrike" cap="none" dirty="0">
                <a:effectLst>
                  <a:outerShdw blurRad="38100" dist="38100" dir="2700000" algn="tl">
                    <a:srgbClr val="000000">
                      <a:alpha val="43137"/>
                    </a:srgbClr>
                  </a:outerShdw>
                </a:effectLst>
                <a:latin typeface="Times New Roman" panose="02020603050405020304" pitchFamily="18" charset="0"/>
                <a:ea typeface="Cambria" charset="0"/>
                <a:cs typeface="Times New Roman" panose="02020603050405020304" pitchFamily="18" charset="0"/>
                <a:sym typeface="Times New Roman" panose="02020603050405020304"/>
              </a:rPr>
              <a:t>Flowchart:</a:t>
            </a:r>
            <a:endParaRPr sz="3200" b="1" i="0" u="none" strike="noStrike" cap="none" dirty="0">
              <a:effectLst>
                <a:outerShdw blurRad="38100" dist="38100" dir="2700000" algn="tl">
                  <a:srgbClr val="000000">
                    <a:alpha val="43137"/>
                  </a:srgbClr>
                </a:outerShdw>
              </a:effectLst>
              <a:latin typeface="Times New Roman" panose="02020603050405020304" pitchFamily="18" charset="0"/>
              <a:ea typeface="Cambria" charset="0"/>
              <a:cs typeface="Times New Roman" panose="02020603050405020304" pitchFamily="18" charset="0"/>
              <a:sym typeface="Arial" panose="020B0604020202020204"/>
            </a:endParaRPr>
          </a:p>
        </p:txBody>
      </p:sp>
      <p:sp>
        <p:nvSpPr>
          <p:cNvPr id="21" name="Rectangles 2">
            <a:extLst>
              <a:ext uri="{FF2B5EF4-FFF2-40B4-BE49-F238E27FC236}">
                <a16:creationId xmlns:a16="http://schemas.microsoft.com/office/drawing/2014/main" id="{AD33E384-D688-C2E9-FE5F-999C9F0EDFF2}"/>
              </a:ext>
            </a:extLst>
          </p:cNvPr>
          <p:cNvSpPr/>
          <p:nvPr/>
        </p:nvSpPr>
        <p:spPr>
          <a:xfrm>
            <a:off x="12891030" y="3265885"/>
            <a:ext cx="737711" cy="333375"/>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Login</a:t>
            </a:r>
            <a:endParaRPr lang="en-US" sz="1200" dirty="0">
              <a:solidFill>
                <a:srgbClr val="000000"/>
              </a:solidFill>
            </a:endParaRPr>
          </a:p>
        </p:txBody>
      </p:sp>
      <p:sp>
        <p:nvSpPr>
          <p:cNvPr id="22" name="Rectangles 3">
            <a:extLst>
              <a:ext uri="{FF2B5EF4-FFF2-40B4-BE49-F238E27FC236}">
                <a16:creationId xmlns:a16="http://schemas.microsoft.com/office/drawing/2014/main" id="{F7C6361E-69D2-AFAA-DD2A-AC8AB20965D4}"/>
              </a:ext>
            </a:extLst>
          </p:cNvPr>
          <p:cNvSpPr/>
          <p:nvPr/>
        </p:nvSpPr>
        <p:spPr>
          <a:xfrm>
            <a:off x="10493429" y="4115118"/>
            <a:ext cx="1222375" cy="476202"/>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Donor &amp; Detail</a:t>
            </a:r>
            <a:endParaRPr lang="en-US" sz="1200" dirty="0">
              <a:solidFill>
                <a:srgbClr val="000000"/>
              </a:solidFill>
            </a:endParaRPr>
          </a:p>
        </p:txBody>
      </p:sp>
      <p:sp>
        <p:nvSpPr>
          <p:cNvPr id="25" name="Rectangles 7">
            <a:extLst>
              <a:ext uri="{FF2B5EF4-FFF2-40B4-BE49-F238E27FC236}">
                <a16:creationId xmlns:a16="http://schemas.microsoft.com/office/drawing/2014/main" id="{34D38B90-8A58-E1C4-8D72-0625DE3E8C73}"/>
              </a:ext>
            </a:extLst>
          </p:cNvPr>
          <p:cNvSpPr/>
          <p:nvPr/>
        </p:nvSpPr>
        <p:spPr>
          <a:xfrm>
            <a:off x="14779361" y="4115118"/>
            <a:ext cx="1095375" cy="47625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Receiver Detail</a:t>
            </a:r>
            <a:endParaRPr lang="en-US" sz="1200" dirty="0">
              <a:solidFill>
                <a:srgbClr val="000000"/>
              </a:solidFill>
            </a:endParaRPr>
          </a:p>
        </p:txBody>
      </p:sp>
      <p:cxnSp>
        <p:nvCxnSpPr>
          <p:cNvPr id="26" name="Elbow Connector 12">
            <a:extLst>
              <a:ext uri="{FF2B5EF4-FFF2-40B4-BE49-F238E27FC236}">
                <a16:creationId xmlns:a16="http://schemas.microsoft.com/office/drawing/2014/main" id="{B19A8532-763F-464A-0B32-39E2C531D6B7}"/>
              </a:ext>
            </a:extLst>
          </p:cNvPr>
          <p:cNvCxnSpPr>
            <a:stCxn id="21" idx="2"/>
            <a:endCxn id="22" idx="0"/>
          </p:cNvCxnSpPr>
          <p:nvPr/>
        </p:nvCxnSpPr>
        <p:spPr>
          <a:xfrm rot="5400000">
            <a:off x="11924560" y="2779792"/>
            <a:ext cx="515620" cy="2155190"/>
          </a:xfrm>
          <a:prstGeom prst="bentConnector3">
            <a:avLst>
              <a:gd name="adj1" fmla="val 50000"/>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13">
            <a:extLst>
              <a:ext uri="{FF2B5EF4-FFF2-40B4-BE49-F238E27FC236}">
                <a16:creationId xmlns:a16="http://schemas.microsoft.com/office/drawing/2014/main" id="{CDAEDE1E-5379-42F6-DD6A-A3D15327C096}"/>
              </a:ext>
            </a:extLst>
          </p:cNvPr>
          <p:cNvCxnSpPr>
            <a:cxnSpLocks/>
            <a:stCxn id="21" idx="2"/>
            <a:endCxn id="25" idx="0"/>
          </p:cNvCxnSpPr>
          <p:nvPr/>
        </p:nvCxnSpPr>
        <p:spPr>
          <a:xfrm rot="5400000" flipV="1">
            <a:off x="14035935" y="2823607"/>
            <a:ext cx="515620" cy="2067560"/>
          </a:xfrm>
          <a:prstGeom prst="bentConnector3">
            <a:avLst>
              <a:gd name="adj1" fmla="val 50000"/>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Rectangles 16">
            <a:extLst>
              <a:ext uri="{FF2B5EF4-FFF2-40B4-BE49-F238E27FC236}">
                <a16:creationId xmlns:a16="http://schemas.microsoft.com/office/drawing/2014/main" id="{A3F8B878-61DE-86B2-C374-AE4936601770}"/>
              </a:ext>
            </a:extLst>
          </p:cNvPr>
          <p:cNvSpPr/>
          <p:nvPr/>
        </p:nvSpPr>
        <p:spPr>
          <a:xfrm>
            <a:off x="12724390" y="5010468"/>
            <a:ext cx="1071086" cy="333375"/>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Hospital</a:t>
            </a:r>
            <a:endParaRPr lang="en-US" sz="1200" dirty="0">
              <a:solidFill>
                <a:srgbClr val="000000"/>
              </a:solidFill>
            </a:endParaRPr>
          </a:p>
        </p:txBody>
      </p:sp>
      <p:sp>
        <p:nvSpPr>
          <p:cNvPr id="31" name="Rectangles 17">
            <a:extLst>
              <a:ext uri="{FF2B5EF4-FFF2-40B4-BE49-F238E27FC236}">
                <a16:creationId xmlns:a16="http://schemas.microsoft.com/office/drawing/2014/main" id="{F7A83DCE-3EFD-B647-0A93-17706007D4B1}"/>
              </a:ext>
            </a:extLst>
          </p:cNvPr>
          <p:cNvSpPr/>
          <p:nvPr/>
        </p:nvSpPr>
        <p:spPr>
          <a:xfrm>
            <a:off x="10493429" y="5702697"/>
            <a:ext cx="1222375" cy="66675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dirty="0">
                <a:solidFill>
                  <a:srgbClr val="000000"/>
                </a:solidFill>
              </a:rPr>
              <a:t>Donate Blood</a:t>
            </a:r>
          </a:p>
        </p:txBody>
      </p:sp>
      <p:sp>
        <p:nvSpPr>
          <p:cNvPr id="32" name="Rectangles 18">
            <a:extLst>
              <a:ext uri="{FF2B5EF4-FFF2-40B4-BE49-F238E27FC236}">
                <a16:creationId xmlns:a16="http://schemas.microsoft.com/office/drawing/2014/main" id="{813A4FE7-A62D-3035-BF14-543A1C2E9B05}"/>
              </a:ext>
            </a:extLst>
          </p:cNvPr>
          <p:cNvSpPr/>
          <p:nvPr/>
        </p:nvSpPr>
        <p:spPr>
          <a:xfrm>
            <a:off x="11922655" y="5702618"/>
            <a:ext cx="1214437" cy="666829"/>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Donate Organ</a:t>
            </a:r>
            <a:endParaRPr lang="en-US" sz="1200" dirty="0">
              <a:solidFill>
                <a:srgbClr val="000000"/>
              </a:solidFill>
            </a:endParaRPr>
          </a:p>
        </p:txBody>
      </p:sp>
      <p:sp>
        <p:nvSpPr>
          <p:cNvPr id="33" name="Rectangles 19">
            <a:extLst>
              <a:ext uri="{FF2B5EF4-FFF2-40B4-BE49-F238E27FC236}">
                <a16:creationId xmlns:a16="http://schemas.microsoft.com/office/drawing/2014/main" id="{AA1A34BE-C0CC-F522-B9FD-B3E800419ADF}"/>
              </a:ext>
            </a:extLst>
          </p:cNvPr>
          <p:cNvSpPr/>
          <p:nvPr/>
        </p:nvSpPr>
        <p:spPr>
          <a:xfrm>
            <a:off x="13351405" y="5702697"/>
            <a:ext cx="1213644" cy="66675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dirty="0">
                <a:solidFill>
                  <a:srgbClr val="000000"/>
                </a:solidFill>
              </a:rPr>
              <a:t>Blood / Organ Receiver</a:t>
            </a:r>
          </a:p>
        </p:txBody>
      </p:sp>
      <p:sp>
        <p:nvSpPr>
          <p:cNvPr id="34" name="Rectangles 20">
            <a:extLst>
              <a:ext uri="{FF2B5EF4-FFF2-40B4-BE49-F238E27FC236}">
                <a16:creationId xmlns:a16="http://schemas.microsoft.com/office/drawing/2014/main" id="{2943D13F-A062-4ED0-70B8-F22EF1CE81C7}"/>
              </a:ext>
            </a:extLst>
          </p:cNvPr>
          <p:cNvSpPr/>
          <p:nvPr/>
        </p:nvSpPr>
        <p:spPr>
          <a:xfrm>
            <a:off x="14779361" y="5702697"/>
            <a:ext cx="1095375" cy="666750"/>
          </a:xfrm>
          <a:prstGeom prst="rect">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dirty="0">
                <a:solidFill>
                  <a:srgbClr val="000000"/>
                </a:solidFill>
              </a:rPr>
              <a:t>Who can be a donor</a:t>
            </a:r>
            <a:endParaRPr lang="en-US" sz="1200" dirty="0">
              <a:solidFill>
                <a:srgbClr val="000000"/>
              </a:solidFill>
            </a:endParaRPr>
          </a:p>
        </p:txBody>
      </p:sp>
      <p:cxnSp>
        <p:nvCxnSpPr>
          <p:cNvPr id="35" name="Elbow Connector 21">
            <a:extLst>
              <a:ext uri="{FF2B5EF4-FFF2-40B4-BE49-F238E27FC236}">
                <a16:creationId xmlns:a16="http://schemas.microsoft.com/office/drawing/2014/main" id="{FFAA568D-890B-2110-B4EF-58B8395AAC2A}"/>
              </a:ext>
            </a:extLst>
          </p:cNvPr>
          <p:cNvCxnSpPr>
            <a:stCxn id="30" idx="2"/>
            <a:endCxn id="31" idx="0"/>
          </p:cNvCxnSpPr>
          <p:nvPr/>
        </p:nvCxnSpPr>
        <p:spPr>
          <a:xfrm rot="5400000">
            <a:off x="12003300" y="4445397"/>
            <a:ext cx="358775" cy="2155825"/>
          </a:xfrm>
          <a:prstGeom prst="bentConnector3">
            <a:avLst>
              <a:gd name="adj1" fmla="val 50088"/>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2">
            <a:extLst>
              <a:ext uri="{FF2B5EF4-FFF2-40B4-BE49-F238E27FC236}">
                <a16:creationId xmlns:a16="http://schemas.microsoft.com/office/drawing/2014/main" id="{D8881B7B-3B56-82BD-B862-B29EE4BBB76F}"/>
              </a:ext>
            </a:extLst>
          </p:cNvPr>
          <p:cNvCxnSpPr>
            <a:stCxn id="30" idx="2"/>
            <a:endCxn id="32" idx="0"/>
          </p:cNvCxnSpPr>
          <p:nvPr/>
        </p:nvCxnSpPr>
        <p:spPr>
          <a:xfrm rot="5400000">
            <a:off x="12715770" y="5157867"/>
            <a:ext cx="358775" cy="730885"/>
          </a:xfrm>
          <a:prstGeom prst="bentConnector3">
            <a:avLst>
              <a:gd name="adj1" fmla="val 50088"/>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3">
            <a:extLst>
              <a:ext uri="{FF2B5EF4-FFF2-40B4-BE49-F238E27FC236}">
                <a16:creationId xmlns:a16="http://schemas.microsoft.com/office/drawing/2014/main" id="{1A820242-401C-4088-BAC0-54B05DE9ADA2}"/>
              </a:ext>
            </a:extLst>
          </p:cNvPr>
          <p:cNvCxnSpPr>
            <a:cxnSpLocks/>
          </p:cNvCxnSpPr>
          <p:nvPr/>
        </p:nvCxnSpPr>
        <p:spPr>
          <a:xfrm rot="5400000" flipV="1">
            <a:off x="13670533" y="5183894"/>
            <a:ext cx="358775" cy="697865"/>
          </a:xfrm>
          <a:prstGeom prst="bentConnector3">
            <a:avLst>
              <a:gd name="adj1" fmla="val 50088"/>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25">
            <a:extLst>
              <a:ext uri="{FF2B5EF4-FFF2-40B4-BE49-F238E27FC236}">
                <a16:creationId xmlns:a16="http://schemas.microsoft.com/office/drawing/2014/main" id="{DE1674B2-C8F4-3DC9-95C7-0534A48B0801}"/>
              </a:ext>
            </a:extLst>
          </p:cNvPr>
          <p:cNvCxnSpPr>
            <a:stCxn id="22" idx="2"/>
            <a:endCxn id="30" idx="0"/>
          </p:cNvCxnSpPr>
          <p:nvPr/>
        </p:nvCxnSpPr>
        <p:spPr>
          <a:xfrm rot="5400000" flipV="1">
            <a:off x="11973138" y="3723085"/>
            <a:ext cx="419100" cy="2155825"/>
          </a:xfrm>
          <a:prstGeom prst="bentConnector3">
            <a:avLst>
              <a:gd name="adj1" fmla="val 49924"/>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8E546D9-F9E1-991A-5BB2-F69C509F58B0}"/>
              </a:ext>
            </a:extLst>
          </p:cNvPr>
          <p:cNvSpPr/>
          <p:nvPr/>
        </p:nvSpPr>
        <p:spPr>
          <a:xfrm>
            <a:off x="12816710" y="2581919"/>
            <a:ext cx="886283" cy="329045"/>
          </a:xfrm>
          <a:prstGeom prst="ellipse">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200" dirty="0">
              <a:solidFill>
                <a:srgbClr val="000000"/>
              </a:solidFill>
            </a:endParaRPr>
          </a:p>
          <a:p>
            <a:pPr algn="ctr"/>
            <a:r>
              <a:rPr lang="en-US" altLang="zh-CN" sz="1200" dirty="0">
                <a:solidFill>
                  <a:srgbClr val="000000"/>
                </a:solidFill>
              </a:rPr>
              <a:t>START 	</a:t>
            </a:r>
            <a:endParaRPr lang="en-US" sz="1200" dirty="0">
              <a:solidFill>
                <a:srgbClr val="000000"/>
              </a:solidFill>
            </a:endParaRPr>
          </a:p>
        </p:txBody>
      </p:sp>
      <p:sp>
        <p:nvSpPr>
          <p:cNvPr id="44" name="Oval 43">
            <a:extLst>
              <a:ext uri="{FF2B5EF4-FFF2-40B4-BE49-F238E27FC236}">
                <a16:creationId xmlns:a16="http://schemas.microsoft.com/office/drawing/2014/main" id="{93CCD18F-3306-FB25-664B-9D67D987631C}"/>
              </a:ext>
            </a:extLst>
          </p:cNvPr>
          <p:cNvSpPr/>
          <p:nvPr/>
        </p:nvSpPr>
        <p:spPr>
          <a:xfrm>
            <a:off x="12862965" y="6691436"/>
            <a:ext cx="793773" cy="329045"/>
          </a:xfrm>
          <a:prstGeom prst="ellipse">
            <a:avLst/>
          </a:prstGeom>
          <a:solidFill>
            <a:srgbClr val="E2E6ED">
              <a:alpha val="100000"/>
            </a:srgbClr>
          </a:solidFill>
          <a:ln w="25400" cap="flat" cmpd="sng" algn="ctr">
            <a:solidFill>
              <a:srgbClr val="AEB5C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200">
                <a:solidFill>
                  <a:srgbClr val="000000"/>
                </a:solidFill>
              </a:rPr>
              <a:t>END</a:t>
            </a:r>
            <a:endParaRPr lang="en-US" sz="1200">
              <a:solidFill>
                <a:srgbClr val="000000"/>
              </a:solidFill>
            </a:endParaRPr>
          </a:p>
        </p:txBody>
      </p:sp>
      <p:cxnSp>
        <p:nvCxnSpPr>
          <p:cNvPr id="45" name="Elbow Connector 33">
            <a:extLst>
              <a:ext uri="{FF2B5EF4-FFF2-40B4-BE49-F238E27FC236}">
                <a16:creationId xmlns:a16="http://schemas.microsoft.com/office/drawing/2014/main" id="{00F6E2EE-EBA7-3948-DA6A-CD991046BCE0}"/>
              </a:ext>
            </a:extLst>
          </p:cNvPr>
          <p:cNvCxnSpPr>
            <a:stCxn id="31" idx="2"/>
            <a:endCxn id="44" idx="0"/>
          </p:cNvCxnSpPr>
          <p:nvPr/>
        </p:nvCxnSpPr>
        <p:spPr>
          <a:xfrm rot="5400000" flipV="1">
            <a:off x="12021398" y="5452825"/>
            <a:ext cx="321945" cy="2155190"/>
          </a:xfrm>
          <a:prstGeom prst="bentConnector3">
            <a:avLst>
              <a:gd name="adj1" fmla="val 50000"/>
            </a:avLst>
          </a:prstGeom>
          <a:ln w="19050" cap="flat" cmpd="sng" algn="ctr">
            <a:solidFill>
              <a:srgbClr val="979797">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46" name="Elbow Connector 34">
            <a:extLst>
              <a:ext uri="{FF2B5EF4-FFF2-40B4-BE49-F238E27FC236}">
                <a16:creationId xmlns:a16="http://schemas.microsoft.com/office/drawing/2014/main" id="{8DB899B6-13E7-EE90-4B8B-3B3DDE278BBB}"/>
              </a:ext>
            </a:extLst>
          </p:cNvPr>
          <p:cNvCxnSpPr>
            <a:stCxn id="34" idx="2"/>
            <a:endCxn id="44" idx="0"/>
          </p:cNvCxnSpPr>
          <p:nvPr/>
        </p:nvCxnSpPr>
        <p:spPr>
          <a:xfrm rot="5400000">
            <a:off x="14132773" y="5496640"/>
            <a:ext cx="321945" cy="2067560"/>
          </a:xfrm>
          <a:prstGeom prst="bentConnector3">
            <a:avLst>
              <a:gd name="adj1" fmla="val 50000"/>
            </a:avLst>
          </a:prstGeom>
          <a:ln w="19050" cap="flat" cmpd="sng" algn="ctr">
            <a:solidFill>
              <a:srgbClr val="979797">
                <a:alpha val="100000"/>
              </a:srgbClr>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47" name="Elbow Connector 35">
            <a:extLst>
              <a:ext uri="{FF2B5EF4-FFF2-40B4-BE49-F238E27FC236}">
                <a16:creationId xmlns:a16="http://schemas.microsoft.com/office/drawing/2014/main" id="{002F0869-44A5-FC82-BEC2-510322891C0C}"/>
              </a:ext>
            </a:extLst>
          </p:cNvPr>
          <p:cNvCxnSpPr>
            <a:stCxn id="32" idx="2"/>
            <a:endCxn id="44" idx="0"/>
          </p:cNvCxnSpPr>
          <p:nvPr/>
        </p:nvCxnSpPr>
        <p:spPr>
          <a:xfrm rot="5400000" flipV="1">
            <a:off x="12733868" y="6165295"/>
            <a:ext cx="321945" cy="730250"/>
          </a:xfrm>
          <a:prstGeom prst="bentConnector3">
            <a:avLst>
              <a:gd name="adj1" fmla="val 50000"/>
            </a:avLst>
          </a:prstGeom>
          <a:ln w="19050" cap="flat" cmpd="sng" algn="ctr">
            <a:solidFill>
              <a:srgbClr val="979797">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48" name="Elbow Connector 36">
            <a:extLst>
              <a:ext uri="{FF2B5EF4-FFF2-40B4-BE49-F238E27FC236}">
                <a16:creationId xmlns:a16="http://schemas.microsoft.com/office/drawing/2014/main" id="{0F183C46-01DE-3D38-61E8-C58E847CA3F7}"/>
              </a:ext>
            </a:extLst>
          </p:cNvPr>
          <p:cNvCxnSpPr>
            <a:stCxn id="33" idx="2"/>
            <a:endCxn id="44" idx="0"/>
          </p:cNvCxnSpPr>
          <p:nvPr/>
        </p:nvCxnSpPr>
        <p:spPr>
          <a:xfrm rot="5400000">
            <a:off x="13448243" y="6181170"/>
            <a:ext cx="321945" cy="698500"/>
          </a:xfrm>
          <a:prstGeom prst="bentConnector3">
            <a:avLst>
              <a:gd name="adj1" fmla="val 50000"/>
            </a:avLst>
          </a:prstGeom>
          <a:ln w="19050" cap="flat" cmpd="sng" algn="ctr">
            <a:solidFill>
              <a:srgbClr val="979797">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49" name="Elbow Connector 37">
            <a:extLst>
              <a:ext uri="{FF2B5EF4-FFF2-40B4-BE49-F238E27FC236}">
                <a16:creationId xmlns:a16="http://schemas.microsoft.com/office/drawing/2014/main" id="{22425F43-B75F-EE2A-1415-4FA34EE21B6B}"/>
              </a:ext>
            </a:extLst>
          </p:cNvPr>
          <p:cNvCxnSpPr>
            <a:stCxn id="43" idx="4"/>
            <a:endCxn id="21" idx="0"/>
          </p:cNvCxnSpPr>
          <p:nvPr/>
        </p:nvCxnSpPr>
        <p:spPr>
          <a:xfrm rot="5400000">
            <a:off x="13082165" y="3088402"/>
            <a:ext cx="355600" cy="3175"/>
          </a:xfrm>
          <a:prstGeom prst="bentConnector2">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25">
            <a:extLst>
              <a:ext uri="{FF2B5EF4-FFF2-40B4-BE49-F238E27FC236}">
                <a16:creationId xmlns:a16="http://schemas.microsoft.com/office/drawing/2014/main" id="{02405823-5844-3878-26C8-DD2CE4915DF2}"/>
              </a:ext>
            </a:extLst>
          </p:cNvPr>
          <p:cNvCxnSpPr>
            <a:cxnSpLocks/>
            <a:endCxn id="30" idx="3"/>
          </p:cNvCxnSpPr>
          <p:nvPr/>
        </p:nvCxnSpPr>
        <p:spPr>
          <a:xfrm rot="10800000" flipV="1">
            <a:off x="13795477" y="4464450"/>
            <a:ext cx="945619" cy="712705"/>
          </a:xfrm>
          <a:prstGeom prst="bentConnector3">
            <a:avLst>
              <a:gd name="adj1" fmla="val 50000"/>
            </a:avLst>
          </a:prstGeom>
          <a:ln w="19050" cap="flat" cmpd="sng" algn="ctr">
            <a:solidFill>
              <a:srgbClr val="979797">
                <a:alpha val="100000"/>
              </a:srgb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06CB5E-EA74-355F-1A7E-1DB0E6EBA242}"/>
              </a:ext>
            </a:extLst>
          </p:cNvPr>
          <p:cNvCxnSpPr>
            <a:cxnSpLocks/>
          </p:cNvCxnSpPr>
          <p:nvPr/>
        </p:nvCxnSpPr>
        <p:spPr>
          <a:xfrm>
            <a:off x="10382524" y="2251581"/>
            <a:ext cx="2186017" cy="0"/>
          </a:xfrm>
          <a:prstGeom prst="line">
            <a:avLst/>
          </a:prstGeom>
        </p:spPr>
        <p:style>
          <a:lnRef idx="2">
            <a:schemeClr val="accent5"/>
          </a:lnRef>
          <a:fillRef idx="0">
            <a:schemeClr val="accent5"/>
          </a:fillRef>
          <a:effectRef idx="1">
            <a:schemeClr val="accent5"/>
          </a:effectRef>
          <a:fontRef idx="minor">
            <a:schemeClr val="tx1"/>
          </a:fontRef>
        </p:style>
      </p:cxnSp>
      <p:pic>
        <p:nvPicPr>
          <p:cNvPr id="75" name="Picture 74">
            <a:extLst>
              <a:ext uri="{FF2B5EF4-FFF2-40B4-BE49-F238E27FC236}">
                <a16:creationId xmlns:a16="http://schemas.microsoft.com/office/drawing/2014/main" id="{9A023A13-0DA8-BB2F-BE9C-0898280D51F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3553" y="209682"/>
            <a:ext cx="1708164" cy="17081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14388" y="7894323"/>
            <a:ext cx="1855816" cy="1904148"/>
          </a:xfrm>
          <a:custGeom>
            <a:avLst/>
            <a:gdLst/>
            <a:ahLst/>
            <a:cxnLst/>
            <a:rect l="l" t="t" r="r" b="b"/>
            <a:pathLst>
              <a:path w="2010316" h="1997090">
                <a:moveTo>
                  <a:pt x="0" y="0"/>
                </a:moveTo>
                <a:lnTo>
                  <a:pt x="2010316" y="0"/>
                </a:lnTo>
                <a:lnTo>
                  <a:pt x="2010316" y="1997090"/>
                </a:lnTo>
                <a:lnTo>
                  <a:pt x="0" y="1997090"/>
                </a:lnTo>
                <a:lnTo>
                  <a:pt x="0" y="0"/>
                </a:lnTo>
                <a:close/>
              </a:path>
            </a:pathLst>
          </a:custGeom>
          <a:blipFill>
            <a:blip r:embed="rId10">
              <a:alphaModFix amt="21999"/>
            </a:blip>
            <a:stretch>
              <a:fillRect/>
            </a:stretch>
          </a:blipFill>
        </p:spPr>
      </p:sp>
      <p:sp>
        <p:nvSpPr>
          <p:cNvPr id="7" name="Freeform 7"/>
          <p:cNvSpPr/>
          <p:nvPr/>
        </p:nvSpPr>
        <p:spPr>
          <a:xfrm>
            <a:off x="14265667" y="180096"/>
            <a:ext cx="3777836" cy="1564072"/>
          </a:xfrm>
          <a:custGeom>
            <a:avLst/>
            <a:gdLst/>
            <a:ahLst/>
            <a:cxnLst/>
            <a:rect l="l" t="t" r="r" b="b"/>
            <a:pathLst>
              <a:path w="3777836" h="1564072">
                <a:moveTo>
                  <a:pt x="0" y="0"/>
                </a:moveTo>
                <a:lnTo>
                  <a:pt x="3777836" y="0"/>
                </a:lnTo>
                <a:lnTo>
                  <a:pt x="3777836" y="1564072"/>
                </a:lnTo>
                <a:lnTo>
                  <a:pt x="0" y="1564072"/>
                </a:lnTo>
                <a:lnTo>
                  <a:pt x="0" y="0"/>
                </a:lnTo>
                <a:close/>
              </a:path>
            </a:pathLst>
          </a:custGeom>
          <a:blipFill>
            <a:blip r:embed="rId11">
              <a:alphaModFix amt="21999"/>
            </a:blip>
            <a:stretch>
              <a:fillRect/>
            </a:stretch>
          </a:blipFill>
        </p:spPr>
      </p:sp>
      <p:sp>
        <p:nvSpPr>
          <p:cNvPr id="10" name="Google Shape;112;p2">
            <a:extLst>
              <a:ext uri="{FF2B5EF4-FFF2-40B4-BE49-F238E27FC236}">
                <a16:creationId xmlns:a16="http://schemas.microsoft.com/office/drawing/2014/main" id="{80306A6A-39A2-E45E-83F4-D232D8324EF6}"/>
              </a:ext>
            </a:extLst>
          </p:cNvPr>
          <p:cNvSpPr txBox="1"/>
          <p:nvPr/>
        </p:nvSpPr>
        <p:spPr>
          <a:xfrm>
            <a:off x="2590800" y="1135703"/>
            <a:ext cx="5177400" cy="664797"/>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000000"/>
              </a:buClr>
              <a:buSzPts val="5940"/>
              <a:buFont typeface="Arial" panose="020B0604020202020204"/>
              <a:buNone/>
            </a:pPr>
            <a:r>
              <a:rPr lang="en-US" sz="4000" b="1" i="0" u="none" strike="noStrike" cap="none" dirty="0">
                <a:solidFill>
                  <a:srgbClr val="000000"/>
                </a:solidFill>
                <a:effectLst>
                  <a:outerShdw blurRad="38100" dist="38100" dir="2700000" algn="tl">
                    <a:srgbClr val="000000">
                      <a:alpha val="43137"/>
                    </a:srgbClr>
                  </a:outerShdw>
                </a:effectLst>
                <a:latin typeface="Times New Roman" panose="02020603050405020304" pitchFamily="18" charset="0"/>
                <a:ea typeface="Cambria"/>
                <a:cs typeface="Times New Roman" panose="02020603050405020304" pitchFamily="18" charset="0"/>
                <a:sym typeface="Cambria"/>
              </a:rPr>
              <a:t>Key Features:</a:t>
            </a:r>
            <a:endParaRPr sz="4000" b="0" i="0" u="none" strike="noStrike" cap="none" dirty="0">
              <a:solidFill>
                <a:srgbClr val="000000"/>
              </a:solidFill>
              <a:effectLst>
                <a:outerShdw blurRad="38100" dist="38100" dir="2700000" algn="tl">
                  <a:srgbClr val="000000">
                    <a:alpha val="43137"/>
                  </a:srgbClr>
                </a:outerShdw>
              </a:effectLst>
              <a:latin typeface="Times New Roman" panose="02020603050405020304" pitchFamily="18" charset="0"/>
              <a:ea typeface="Arial" panose="020B0604020202020204"/>
              <a:cs typeface="Times New Roman" panose="02020603050405020304" pitchFamily="18" charset="0"/>
              <a:sym typeface="Arial" panose="020B0604020202020204"/>
            </a:endParaRPr>
          </a:p>
        </p:txBody>
      </p:sp>
      <p:cxnSp>
        <p:nvCxnSpPr>
          <p:cNvPr id="11" name="Straight Connector 10">
            <a:extLst>
              <a:ext uri="{FF2B5EF4-FFF2-40B4-BE49-F238E27FC236}">
                <a16:creationId xmlns:a16="http://schemas.microsoft.com/office/drawing/2014/main" id="{F2F75F72-45B2-0E31-D382-E5C4A20D1FF5}"/>
              </a:ext>
            </a:extLst>
          </p:cNvPr>
          <p:cNvCxnSpPr>
            <a:cxnSpLocks/>
          </p:cNvCxnSpPr>
          <p:nvPr/>
        </p:nvCxnSpPr>
        <p:spPr>
          <a:xfrm>
            <a:off x="2743200" y="1851213"/>
            <a:ext cx="2891400" cy="0"/>
          </a:xfrm>
          <a:prstGeom prst="line">
            <a:avLst/>
          </a:prstGeom>
        </p:spPr>
        <p:style>
          <a:lnRef idx="2">
            <a:schemeClr val="accent5"/>
          </a:lnRef>
          <a:fillRef idx="0">
            <a:schemeClr val="accent5"/>
          </a:fillRef>
          <a:effectRef idx="1">
            <a:schemeClr val="accent5"/>
          </a:effectRef>
          <a:fontRef idx="minor">
            <a:schemeClr val="tx1"/>
          </a:fontRef>
        </p:style>
      </p:cxnSp>
      <p:sp>
        <p:nvSpPr>
          <p:cNvPr id="13" name="Google Shape;115;p2">
            <a:extLst>
              <a:ext uri="{FF2B5EF4-FFF2-40B4-BE49-F238E27FC236}">
                <a16:creationId xmlns:a16="http://schemas.microsoft.com/office/drawing/2014/main" id="{68F9FD37-017B-ACD1-B4E8-EDCBC465C4CB}"/>
              </a:ext>
            </a:extLst>
          </p:cNvPr>
          <p:cNvSpPr txBox="1"/>
          <p:nvPr/>
        </p:nvSpPr>
        <p:spPr>
          <a:xfrm>
            <a:off x="1981200" y="2137862"/>
            <a:ext cx="14401800" cy="6333602"/>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2700"/>
              <a:buNone/>
            </a:pPr>
            <a:r>
              <a:rPr lang="en-US" sz="2800" b="1"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Donor Registration: </a:t>
            </a:r>
            <a:r>
              <a:rPr lang="en-US" sz="2800" b="0"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Online registration with detailed medical history, contact information, blood type, organ donor status, and emergency contacts.</a:t>
            </a:r>
          </a:p>
          <a:p>
            <a:pPr marL="0" marR="0" lvl="0" indent="0" algn="just" rtl="0">
              <a:lnSpc>
                <a:spcPct val="150000"/>
              </a:lnSpc>
              <a:spcBef>
                <a:spcPts val="0"/>
              </a:spcBef>
              <a:spcAft>
                <a:spcPts val="0"/>
              </a:spcAft>
              <a:buClr>
                <a:srgbClr val="000000"/>
              </a:buClr>
              <a:buSzPts val="2700"/>
              <a:buNone/>
            </a:pPr>
            <a:r>
              <a:rPr lang="en-US" sz="2800" b="1"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Donor Profile Management: </a:t>
            </a:r>
            <a:r>
              <a:rPr lang="en-US" sz="2800" b="0"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Allow donors to update their personal information and medical history.</a:t>
            </a:r>
          </a:p>
          <a:p>
            <a:pPr marL="0" marR="0" lvl="0" indent="0" algn="just" rtl="0">
              <a:lnSpc>
                <a:spcPct val="150000"/>
              </a:lnSpc>
              <a:spcBef>
                <a:spcPts val="0"/>
              </a:spcBef>
              <a:spcAft>
                <a:spcPts val="0"/>
              </a:spcAft>
              <a:buClr>
                <a:srgbClr val="000000"/>
              </a:buClr>
              <a:buSzPts val="2700"/>
              <a:buNone/>
            </a:pPr>
            <a:r>
              <a:rPr lang="en-US" sz="2800" b="1"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Eligibility Criteria: </a:t>
            </a:r>
            <a:r>
              <a:rPr lang="en-US" sz="2800" b="0"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Clear guidelines for blood and organ donation eligibility. </a:t>
            </a:r>
          </a:p>
          <a:p>
            <a:pPr marL="0" marR="0" lvl="0" indent="0" algn="just" rtl="0">
              <a:lnSpc>
                <a:spcPct val="150000"/>
              </a:lnSpc>
              <a:spcBef>
                <a:spcPts val="0"/>
              </a:spcBef>
              <a:spcAft>
                <a:spcPts val="0"/>
              </a:spcAft>
              <a:buClr>
                <a:srgbClr val="000000"/>
              </a:buClr>
              <a:buSzPts val="2700"/>
              <a:buNone/>
            </a:pPr>
            <a:r>
              <a:rPr lang="en-US" sz="2800" b="1"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Appointment Scheduling:</a:t>
            </a:r>
            <a:r>
              <a:rPr lang="en-US" sz="2800" b="0" i="0" u="none" strike="noStrike" cap="none" dirty="0">
                <a:latin typeface="Times New Roman" panose="02020603050405020304" pitchFamily="18" charset="0"/>
                <a:ea typeface="Cambria" charset="0"/>
                <a:cs typeface="Times New Roman" panose="02020603050405020304" pitchFamily="18" charset="0"/>
                <a:sym typeface="Arial" panose="020B0604020202020204"/>
              </a:rPr>
              <a:t> Online appointment booking for blood donation drives and organ donor assessments. </a:t>
            </a:r>
          </a:p>
          <a:p>
            <a:pPr marL="0" marR="0" lvl="0" indent="0" algn="just" rtl="0">
              <a:lnSpc>
                <a:spcPct val="150000"/>
              </a:lnSpc>
              <a:spcBef>
                <a:spcPts val="0"/>
              </a:spcBef>
              <a:spcAft>
                <a:spcPts val="0"/>
              </a:spcAft>
              <a:buClr>
                <a:srgbClr val="000000"/>
              </a:buClr>
              <a:buSzPts val="2700"/>
              <a:buNone/>
            </a:pPr>
            <a:r>
              <a:rPr lang="en-US" sz="2800" b="1" dirty="0">
                <a:latin typeface="Times New Roman" panose="02020603050405020304" pitchFamily="18" charset="0"/>
                <a:ea typeface="Cambria" charset="0"/>
                <a:cs typeface="Times New Roman" panose="02020603050405020304" pitchFamily="18" charset="0"/>
                <a:sym typeface="Arial" panose="020B0604020202020204"/>
              </a:rPr>
              <a:t>Matching System: </a:t>
            </a:r>
            <a:r>
              <a:rPr lang="en-US" sz="2800" dirty="0">
                <a:latin typeface="Times New Roman" panose="02020603050405020304" pitchFamily="18" charset="0"/>
                <a:ea typeface="Cambria" charset="0"/>
                <a:cs typeface="Times New Roman" panose="02020603050405020304" pitchFamily="18" charset="0"/>
                <a:sym typeface="Arial" panose="020B0604020202020204"/>
              </a:rPr>
              <a:t>Advanced algorithms to match organ donors with recipients based on compatibility</a:t>
            </a:r>
            <a:r>
              <a:rPr lang="en-US" sz="2800" b="1" dirty="0">
                <a:latin typeface="Times New Roman" panose="02020603050405020304" pitchFamily="18" charset="0"/>
                <a:ea typeface="Cambria" charset="0"/>
                <a:cs typeface="Times New Roman" panose="02020603050405020304" pitchFamily="18" charset="0"/>
                <a:sym typeface="Arial" panose="020B0604020202020204"/>
              </a:rPr>
              <a:t>.</a:t>
            </a:r>
          </a:p>
          <a:p>
            <a:pPr marL="0" marR="0" lvl="0" indent="0" algn="just" rtl="0">
              <a:lnSpc>
                <a:spcPct val="150000"/>
              </a:lnSpc>
              <a:spcBef>
                <a:spcPts val="0"/>
              </a:spcBef>
              <a:spcAft>
                <a:spcPts val="0"/>
              </a:spcAft>
              <a:buClr>
                <a:srgbClr val="000000"/>
              </a:buClr>
              <a:buSzPts val="2700"/>
              <a:buNone/>
            </a:pPr>
            <a:r>
              <a:rPr lang="en-US" sz="2800" b="1" dirty="0">
                <a:latin typeface="Times New Roman" panose="02020603050405020304" pitchFamily="18" charset="0"/>
                <a:ea typeface="Cambria" charset="0"/>
                <a:cs typeface="Times New Roman" panose="02020603050405020304" pitchFamily="18" charset="0"/>
                <a:sym typeface="Arial" panose="020B0604020202020204"/>
              </a:rPr>
              <a:t>User-Friendly Interface: </a:t>
            </a:r>
            <a:r>
              <a:rPr lang="en-US" sz="2800" dirty="0">
                <a:latin typeface="Times New Roman" panose="02020603050405020304" pitchFamily="18" charset="0"/>
                <a:ea typeface="Cambria" charset="0"/>
                <a:cs typeface="Times New Roman" panose="02020603050405020304" pitchFamily="18" charset="0"/>
                <a:sym typeface="Arial" panose="020B0604020202020204"/>
              </a:rPr>
              <a:t>Intuitive design for both donors and healthcare professionals.</a:t>
            </a:r>
          </a:p>
        </p:txBody>
      </p:sp>
      <p:pic>
        <p:nvPicPr>
          <p:cNvPr id="14" name="Picture 13">
            <a:extLst>
              <a:ext uri="{FF2B5EF4-FFF2-40B4-BE49-F238E27FC236}">
                <a16:creationId xmlns:a16="http://schemas.microsoft.com/office/drawing/2014/main" id="{3C10AE5C-945E-D078-BA2D-A25F6EC5C5F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9498" y="429698"/>
            <a:ext cx="1708164" cy="17081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88273" y="7738461"/>
            <a:ext cx="2010316" cy="1997090"/>
          </a:xfrm>
          <a:custGeom>
            <a:avLst/>
            <a:gdLst/>
            <a:ahLst/>
            <a:cxnLst/>
            <a:rect l="l" t="t" r="r" b="b"/>
            <a:pathLst>
              <a:path w="2010316" h="1997090">
                <a:moveTo>
                  <a:pt x="0" y="0"/>
                </a:moveTo>
                <a:lnTo>
                  <a:pt x="2010316" y="0"/>
                </a:lnTo>
                <a:lnTo>
                  <a:pt x="2010316" y="1997090"/>
                </a:lnTo>
                <a:lnTo>
                  <a:pt x="0" y="1997090"/>
                </a:lnTo>
                <a:lnTo>
                  <a:pt x="0" y="0"/>
                </a:lnTo>
                <a:close/>
              </a:path>
            </a:pathLst>
          </a:custGeom>
          <a:blipFill>
            <a:blip r:embed="rId10">
              <a:alphaModFix amt="21999"/>
            </a:blip>
            <a:stretch>
              <a:fillRect/>
            </a:stretch>
          </a:blipFill>
        </p:spPr>
      </p:sp>
      <p:sp>
        <p:nvSpPr>
          <p:cNvPr id="7" name="Freeform 7"/>
          <p:cNvSpPr/>
          <p:nvPr/>
        </p:nvSpPr>
        <p:spPr>
          <a:xfrm>
            <a:off x="14265667" y="180096"/>
            <a:ext cx="3777836" cy="1564072"/>
          </a:xfrm>
          <a:custGeom>
            <a:avLst/>
            <a:gdLst/>
            <a:ahLst/>
            <a:cxnLst/>
            <a:rect l="l" t="t" r="r" b="b"/>
            <a:pathLst>
              <a:path w="3777836" h="1564072">
                <a:moveTo>
                  <a:pt x="0" y="0"/>
                </a:moveTo>
                <a:lnTo>
                  <a:pt x="3777836" y="0"/>
                </a:lnTo>
                <a:lnTo>
                  <a:pt x="3777836" y="1564072"/>
                </a:lnTo>
                <a:lnTo>
                  <a:pt x="0" y="1564072"/>
                </a:lnTo>
                <a:lnTo>
                  <a:pt x="0" y="0"/>
                </a:lnTo>
                <a:close/>
              </a:path>
            </a:pathLst>
          </a:custGeom>
          <a:blipFill>
            <a:blip r:embed="rId11">
              <a:alphaModFix amt="21999"/>
            </a:blip>
            <a:stretch>
              <a:fillRect/>
            </a:stretch>
          </a:blipFill>
        </p:spPr>
      </p:sp>
      <p:sp>
        <p:nvSpPr>
          <p:cNvPr id="11" name="Google Shape;137;p3">
            <a:extLst>
              <a:ext uri="{FF2B5EF4-FFF2-40B4-BE49-F238E27FC236}">
                <a16:creationId xmlns:a16="http://schemas.microsoft.com/office/drawing/2014/main" id="{DA62B8E4-BE82-E264-02B5-69A7C0B62F08}"/>
              </a:ext>
            </a:extLst>
          </p:cNvPr>
          <p:cNvSpPr txBox="1"/>
          <p:nvPr/>
        </p:nvSpPr>
        <p:spPr>
          <a:xfrm>
            <a:off x="2487207" y="613046"/>
            <a:ext cx="4908242" cy="12706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900"/>
              <a:buFont typeface="Arial" panose="020B0604020202020204"/>
              <a:buNone/>
            </a:pPr>
            <a:r>
              <a:rPr lang="en-US" sz="5900" b="1" i="0" u="none" strike="noStrike" cap="none" dirty="0">
                <a:solidFill>
                  <a:schemeClr val="dk1"/>
                </a:solidFill>
                <a:latin typeface="Cambria" charset="0"/>
                <a:ea typeface="Cambria" charset="0"/>
                <a:cs typeface="Cambria" charset="0"/>
                <a:sym typeface="Arial" panose="020B0604020202020204"/>
              </a:rPr>
              <a:t>Use Cases:</a:t>
            </a:r>
            <a:endParaRPr sz="5900" b="1" i="0" u="none" strike="noStrike" cap="none" dirty="0">
              <a:solidFill>
                <a:srgbClr val="000000"/>
              </a:solidFill>
              <a:latin typeface="Cambria" charset="0"/>
              <a:ea typeface="Cambria" charset="0"/>
              <a:cs typeface="Cambria" charset="0"/>
              <a:sym typeface="Cambria"/>
            </a:endParaRPr>
          </a:p>
        </p:txBody>
      </p:sp>
      <p:sp>
        <p:nvSpPr>
          <p:cNvPr id="12" name="Google Shape;138;p3">
            <a:extLst>
              <a:ext uri="{FF2B5EF4-FFF2-40B4-BE49-F238E27FC236}">
                <a16:creationId xmlns:a16="http://schemas.microsoft.com/office/drawing/2014/main" id="{9F38424F-8400-0AC8-8544-4E8B0F11A1D7}"/>
              </a:ext>
            </a:extLst>
          </p:cNvPr>
          <p:cNvSpPr txBox="1"/>
          <p:nvPr/>
        </p:nvSpPr>
        <p:spPr>
          <a:xfrm>
            <a:off x="10081160" y="1895269"/>
            <a:ext cx="7532400" cy="415500"/>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000000"/>
              </a:buClr>
              <a:buSzPts val="2700"/>
              <a:buFont typeface="Arial" panose="020B0604020202020204"/>
              <a:buNone/>
            </a:pPr>
            <a:r>
              <a:rPr lang="en-US" sz="2700" b="1" i="0" u="none" strike="noStrike" cap="none">
                <a:solidFill>
                  <a:srgbClr val="9900FF"/>
                </a:solidFill>
                <a:latin typeface="Cambria"/>
                <a:ea typeface="Cambria"/>
                <a:cs typeface="Cambria"/>
                <a:sym typeface="Cambria"/>
              </a:rPr>
              <a:t>Dependencies / Show stopper :</a:t>
            </a:r>
            <a:endParaRPr sz="1400" b="1" i="0" u="none" strike="noStrike" cap="none">
              <a:solidFill>
                <a:srgbClr val="9900FF"/>
              </a:solidFill>
              <a:latin typeface="Arial" panose="020B0604020202020204"/>
              <a:ea typeface="Arial" panose="020B0604020202020204"/>
              <a:cs typeface="Arial" panose="020B0604020202020204"/>
              <a:sym typeface="Arial" panose="020B0604020202020204"/>
            </a:endParaRPr>
          </a:p>
        </p:txBody>
      </p:sp>
      <p:sp>
        <p:nvSpPr>
          <p:cNvPr id="13" name="Google Shape;139;p3">
            <a:extLst>
              <a:ext uri="{FF2B5EF4-FFF2-40B4-BE49-F238E27FC236}">
                <a16:creationId xmlns:a16="http://schemas.microsoft.com/office/drawing/2014/main" id="{BD2E29E1-BC54-C6CA-5184-09C086B3BB59}"/>
              </a:ext>
            </a:extLst>
          </p:cNvPr>
          <p:cNvSpPr/>
          <p:nvPr/>
        </p:nvSpPr>
        <p:spPr>
          <a:xfrm>
            <a:off x="10081140" y="2569854"/>
            <a:ext cx="7272338" cy="4939656"/>
          </a:xfrm>
          <a:custGeom>
            <a:avLst/>
            <a:gdLst/>
            <a:ahLst/>
            <a:cxnLst/>
            <a:rect l="l" t="t" r="r" b="b"/>
            <a:pathLst>
              <a:path w="9696450" h="7864983" extrusionOk="0">
                <a:moveTo>
                  <a:pt x="9525" y="0"/>
                </a:moveTo>
                <a:lnTo>
                  <a:pt x="9686925" y="0"/>
                </a:lnTo>
                <a:cubicBezTo>
                  <a:pt x="9692132" y="0"/>
                  <a:pt x="9696450" y="4318"/>
                  <a:pt x="9696450" y="9525"/>
                </a:cubicBezTo>
                <a:lnTo>
                  <a:pt x="9696450" y="7855458"/>
                </a:lnTo>
                <a:cubicBezTo>
                  <a:pt x="9696450" y="7860664"/>
                  <a:pt x="9692132" y="7864983"/>
                  <a:pt x="9686925" y="7864983"/>
                </a:cubicBezTo>
                <a:lnTo>
                  <a:pt x="9525" y="7864983"/>
                </a:lnTo>
                <a:cubicBezTo>
                  <a:pt x="4318" y="7864983"/>
                  <a:pt x="0" y="7860664"/>
                  <a:pt x="0" y="7855458"/>
                </a:cubicBezTo>
                <a:lnTo>
                  <a:pt x="0" y="9525"/>
                </a:lnTo>
                <a:cubicBezTo>
                  <a:pt x="0" y="4318"/>
                  <a:pt x="4318" y="0"/>
                  <a:pt x="9525" y="0"/>
                </a:cubicBezTo>
                <a:moveTo>
                  <a:pt x="9525" y="19050"/>
                </a:moveTo>
                <a:lnTo>
                  <a:pt x="9525" y="9525"/>
                </a:lnTo>
                <a:lnTo>
                  <a:pt x="19050" y="9525"/>
                </a:lnTo>
                <a:lnTo>
                  <a:pt x="19050" y="7855458"/>
                </a:lnTo>
                <a:lnTo>
                  <a:pt x="9525" y="7855458"/>
                </a:lnTo>
                <a:lnTo>
                  <a:pt x="9525" y="7845933"/>
                </a:lnTo>
                <a:lnTo>
                  <a:pt x="9686925" y="7845933"/>
                </a:lnTo>
                <a:lnTo>
                  <a:pt x="9686925" y="7855458"/>
                </a:lnTo>
                <a:lnTo>
                  <a:pt x="9677400" y="7855458"/>
                </a:lnTo>
                <a:lnTo>
                  <a:pt x="9677400" y="9525"/>
                </a:lnTo>
                <a:lnTo>
                  <a:pt x="9686925" y="9525"/>
                </a:lnTo>
                <a:lnTo>
                  <a:pt x="9686925" y="19050"/>
                </a:lnTo>
                <a:lnTo>
                  <a:pt x="9525" y="1905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Text Box 2">
            <a:extLst>
              <a:ext uri="{FF2B5EF4-FFF2-40B4-BE49-F238E27FC236}">
                <a16:creationId xmlns:a16="http://schemas.microsoft.com/office/drawing/2014/main" id="{9437AB7B-0F9F-2B4D-2384-898977622A9C}"/>
              </a:ext>
            </a:extLst>
          </p:cNvPr>
          <p:cNvSpPr txBox="1"/>
          <p:nvPr/>
        </p:nvSpPr>
        <p:spPr>
          <a:xfrm>
            <a:off x="1325210" y="2478067"/>
            <a:ext cx="7648003" cy="4939655"/>
          </a:xfrm>
          <a:prstGeom prst="rect">
            <a:avLst/>
          </a:prstGeom>
        </p:spPr>
        <p:txBody>
          <a:bodyPr wrap="square" rtlCol="0" anchor="t">
            <a:noAutofit/>
          </a:bodyPr>
          <a:lstStyle/>
          <a:p>
            <a:pPr marL="342900" indent="-342900" algn="just">
              <a:buChar char="•"/>
            </a:pPr>
            <a:r>
              <a:rPr lang="en-US" altLang="zh-CN" sz="2400" b="1" dirty="0">
                <a:latin typeface="Cambria" charset="0"/>
                <a:ea typeface="Cambria" charset="0"/>
                <a:cs typeface="Cambria" charset="0"/>
              </a:rPr>
              <a:t>Instant Crisis Communication:</a:t>
            </a:r>
            <a:r>
              <a:rPr lang="en-US" altLang="zh-CN" sz="2400" dirty="0">
                <a:latin typeface="Cambria" charset="0"/>
                <a:ea typeface="Cambria" charset="0"/>
                <a:cs typeface="Cambria" charset="0"/>
              </a:rPr>
              <a:t> Facilitates rapid, reliable, and efficient communication among users in emergency situations.</a:t>
            </a:r>
          </a:p>
          <a:p>
            <a:pPr marL="0" indent="0" algn="just">
              <a:buNone/>
            </a:pPr>
            <a:endParaRPr lang="en-US" altLang="zh-CN" sz="2400" dirty="0">
              <a:latin typeface="Cambria" charset="0"/>
              <a:ea typeface="Cambria" charset="0"/>
              <a:cs typeface="Cambria" charset="0"/>
            </a:endParaRPr>
          </a:p>
          <a:p>
            <a:pPr marL="342900" indent="-342900" algn="just">
              <a:buChar char="•"/>
            </a:pPr>
            <a:r>
              <a:rPr lang="en-US" altLang="zh-CN" sz="2400" b="1" dirty="0">
                <a:latin typeface="Cambria" charset="0"/>
                <a:ea typeface="Cambria" charset="0"/>
                <a:cs typeface="Cambria" charset="0"/>
              </a:rPr>
              <a:t>Community Building and Support:</a:t>
            </a:r>
            <a:r>
              <a:rPr lang="en-US" altLang="zh-CN" sz="2400" dirty="0">
                <a:latin typeface="Cambria" charset="0"/>
                <a:ea typeface="Cambria" charset="0"/>
                <a:cs typeface="Cambria" charset="0"/>
              </a:rPr>
              <a:t> Fosters a strong sense of community by enabling users to connect, share information, and support each other.</a:t>
            </a:r>
          </a:p>
          <a:p>
            <a:pPr marL="342900" indent="-342900" algn="just">
              <a:buChar char="•"/>
            </a:pPr>
            <a:endParaRPr lang="en-US" altLang="zh-CN" sz="2400" dirty="0">
              <a:latin typeface="Cambria" charset="0"/>
              <a:ea typeface="Cambria" charset="0"/>
              <a:cs typeface="Cambria" charset="0"/>
            </a:endParaRPr>
          </a:p>
          <a:p>
            <a:pPr marL="342900" indent="-342900" algn="just">
              <a:buChar char="•"/>
            </a:pPr>
            <a:r>
              <a:rPr lang="en-US" altLang="zh-CN" sz="2400" b="1" dirty="0">
                <a:latin typeface="Cambria" charset="0"/>
                <a:ea typeface="Cambria" charset="0"/>
                <a:cs typeface="Cambria" charset="0"/>
              </a:rPr>
              <a:t>Rapid Emergency Response:</a:t>
            </a:r>
            <a:r>
              <a:rPr lang="en-US" altLang="zh-CN" sz="2400" dirty="0">
                <a:latin typeface="Cambria" charset="0"/>
                <a:ea typeface="Cambria" charset="0"/>
                <a:cs typeface="Cambria" charset="0"/>
              </a:rPr>
              <a:t> Enabling fast connection among users in crisis situations.</a:t>
            </a:r>
          </a:p>
          <a:p>
            <a:pPr marL="342900" indent="-342900" algn="just">
              <a:buChar char="•"/>
            </a:pPr>
            <a:endParaRPr lang="en-US" altLang="zh-CN" sz="2400" dirty="0">
              <a:latin typeface="Cambria" charset="0"/>
              <a:ea typeface="Cambria" charset="0"/>
              <a:cs typeface="Cambria" charset="0"/>
            </a:endParaRPr>
          </a:p>
          <a:p>
            <a:pPr marL="342900" indent="-342900" algn="just">
              <a:lnSpc>
                <a:spcPct val="120000"/>
              </a:lnSpc>
              <a:buSzPts val="2700"/>
              <a:buChar char="•"/>
            </a:pPr>
            <a:r>
              <a:rPr lang="en-US" altLang="zh-CN" sz="2400" b="1" dirty="0">
                <a:latin typeface="Cambria" charset="0"/>
                <a:ea typeface="Cambria" charset="0"/>
                <a:cs typeface="Cambria" charset="0"/>
              </a:rPr>
              <a:t>Medical Records Main</a:t>
            </a:r>
            <a:r>
              <a:rPr sz="2400" b="1" dirty="0">
                <a:latin typeface="Cambria" charset="0"/>
                <a:ea typeface="Cambria" charset="0"/>
                <a:cs typeface="Cambria" charset="0"/>
              </a:rPr>
              <a:t>tenance</a:t>
            </a:r>
            <a:r>
              <a:rPr lang="en-US" altLang="zh-CN" sz="2400" b="1" dirty="0">
                <a:latin typeface="Cambria" charset="0"/>
                <a:ea typeface="Cambria" charset="0"/>
                <a:cs typeface="Cambria" charset="0"/>
              </a:rPr>
              <a:t>:</a:t>
            </a:r>
            <a:r>
              <a:rPr lang="en-US" altLang="zh-CN" sz="2400" dirty="0">
                <a:latin typeface="Cambria" charset="0"/>
                <a:ea typeface="Cambria" charset="0"/>
                <a:cs typeface="Cambria" charset="0"/>
              </a:rPr>
              <a:t> </a:t>
            </a:r>
            <a:r>
              <a:rPr lang="en-US" altLang="zh-CN" sz="2400" dirty="0">
                <a:latin typeface="Cambria" charset="0"/>
                <a:ea typeface="Cambria" charset="0"/>
                <a:cs typeface="Cambria" charset="0"/>
                <a:sym typeface="+mn-ea"/>
              </a:rPr>
              <a:t>Maintaining patient records and  sending it to the relatives of the people.</a:t>
            </a:r>
            <a:endParaRPr lang="en-US" altLang="zh-CN" sz="2400" dirty="0">
              <a:latin typeface="Cambria" charset="0"/>
              <a:ea typeface="Cambria" charset="0"/>
              <a:cs typeface="Cambria" charset="0"/>
            </a:endParaRPr>
          </a:p>
          <a:p>
            <a:pPr marL="342900" indent="-342900" algn="just">
              <a:buChar char="•"/>
            </a:pPr>
            <a:endParaRPr lang="en-US" sz="2400" dirty="0">
              <a:latin typeface="Cambria" charset="0"/>
              <a:ea typeface="Cambria" charset="0"/>
              <a:cs typeface="Cambria" charset="0"/>
            </a:endParaRPr>
          </a:p>
        </p:txBody>
      </p:sp>
      <p:sp>
        <p:nvSpPr>
          <p:cNvPr id="15" name="Text Box 1">
            <a:extLst>
              <a:ext uri="{FF2B5EF4-FFF2-40B4-BE49-F238E27FC236}">
                <a16:creationId xmlns:a16="http://schemas.microsoft.com/office/drawing/2014/main" id="{FBB6A287-8C09-1619-1DD5-784DABAD4DA2}"/>
              </a:ext>
            </a:extLst>
          </p:cNvPr>
          <p:cNvSpPr txBox="1"/>
          <p:nvPr/>
        </p:nvSpPr>
        <p:spPr>
          <a:xfrm>
            <a:off x="10081070" y="2855595"/>
            <a:ext cx="7272338" cy="3993832"/>
          </a:xfrm>
          <a:prstGeom prst="rect">
            <a:avLst/>
          </a:prstGeom>
        </p:spPr>
        <p:txBody>
          <a:bodyPr wrap="square" rtlCol="0">
            <a:noAutofit/>
          </a:bodyPr>
          <a:lstStyle/>
          <a:p>
            <a:pPr marL="342900" indent="-342900" algn="just">
              <a:buChar char="•"/>
            </a:pPr>
            <a:r>
              <a:rPr lang="en-US" altLang="zh-CN" sz="2400">
                <a:solidFill>
                  <a:srgbClr val="000000"/>
                </a:solidFill>
                <a:latin typeface="Cambria" charset="0"/>
                <a:ea typeface="Cambria" charset="0"/>
                <a:cs typeface="Cambria" charset="0"/>
              </a:rPr>
              <a:t>Once if the connectivity gets lost the application won't work.</a:t>
            </a:r>
          </a:p>
          <a:p>
            <a:pPr marL="342900" indent="-342900" algn="just">
              <a:buChar char="•"/>
            </a:pPr>
            <a:endParaRPr lang="en-US" altLang="zh-CN" sz="2400">
              <a:solidFill>
                <a:srgbClr val="000000"/>
              </a:solidFill>
              <a:latin typeface="Cambria" charset="0"/>
              <a:ea typeface="Cambria" charset="0"/>
              <a:cs typeface="Cambria" charset="0"/>
            </a:endParaRPr>
          </a:p>
          <a:p>
            <a:pPr marL="342900" indent="-342900" algn="just">
              <a:buChar char="•"/>
            </a:pPr>
            <a:r>
              <a:rPr lang="en-US" altLang="zh-CN" sz="2400">
                <a:solidFill>
                  <a:srgbClr val="000000"/>
                </a:solidFill>
                <a:latin typeface="Cambria" charset="0"/>
                <a:ea typeface="Cambria" charset="0"/>
                <a:cs typeface="Cambria" charset="0"/>
              </a:rPr>
              <a:t>Proper installation and maintenance must be done to get a continuous workflow without any delays.</a:t>
            </a:r>
          </a:p>
          <a:p>
            <a:pPr marL="342900" indent="-342900" algn="just">
              <a:buChar char="•"/>
            </a:pPr>
            <a:endParaRPr lang="en-US" altLang="zh-CN" sz="2400">
              <a:solidFill>
                <a:srgbClr val="000000"/>
              </a:solidFill>
              <a:latin typeface="Cambria" charset="0"/>
              <a:ea typeface="Cambria" charset="0"/>
              <a:cs typeface="Cambria" charset="0"/>
            </a:endParaRPr>
          </a:p>
          <a:p>
            <a:pPr marL="342900" indent="-342900" algn="just">
              <a:buChar char="•"/>
            </a:pPr>
            <a:endParaRPr lang="en-US" altLang="zh-CN" sz="2400">
              <a:solidFill>
                <a:srgbClr val="000000"/>
              </a:solidFill>
              <a:latin typeface="Cambria" charset="0"/>
              <a:ea typeface="Cambria" charset="0"/>
              <a:cs typeface="Cambria" charset="0"/>
            </a:endParaRPr>
          </a:p>
          <a:p>
            <a:pPr marL="342900" indent="-342900" algn="just">
              <a:buChar char="•"/>
            </a:pPr>
            <a:endParaRPr lang="en-US" sz="2400">
              <a:solidFill>
                <a:srgbClr val="000000"/>
              </a:solidFill>
              <a:latin typeface="Cambria" charset="0"/>
              <a:ea typeface="Cambria" charset="0"/>
              <a:cs typeface="Cambria" charset="0"/>
            </a:endParaRPr>
          </a:p>
          <a:p>
            <a:pPr marL="342900" indent="-342900" algn="just">
              <a:buChar char="•"/>
            </a:pPr>
            <a:endParaRPr lang="en-US" sz="2400">
              <a:solidFill>
                <a:srgbClr val="000000"/>
              </a:solidFill>
              <a:latin typeface="Cambria" charset="0"/>
              <a:ea typeface="Cambria" charset="0"/>
              <a:cs typeface="Cambria" charset="0"/>
            </a:endParaRPr>
          </a:p>
        </p:txBody>
      </p:sp>
      <p:cxnSp>
        <p:nvCxnSpPr>
          <p:cNvPr id="16" name="Straight Connector 15">
            <a:extLst>
              <a:ext uri="{FF2B5EF4-FFF2-40B4-BE49-F238E27FC236}">
                <a16:creationId xmlns:a16="http://schemas.microsoft.com/office/drawing/2014/main" id="{82DB3299-3EC9-D2F0-43B6-B75D623511C0}"/>
              </a:ext>
            </a:extLst>
          </p:cNvPr>
          <p:cNvCxnSpPr>
            <a:cxnSpLocks/>
          </p:cNvCxnSpPr>
          <p:nvPr/>
        </p:nvCxnSpPr>
        <p:spPr>
          <a:xfrm>
            <a:off x="2667000" y="1744596"/>
            <a:ext cx="3304604" cy="0"/>
          </a:xfrm>
          <a:prstGeom prst="line">
            <a:avLst/>
          </a:prstGeom>
        </p:spPr>
        <p:style>
          <a:lnRef idx="2">
            <a:schemeClr val="accent5"/>
          </a:lnRef>
          <a:fillRef idx="0">
            <a:schemeClr val="accent5"/>
          </a:fillRef>
          <a:effectRef idx="1">
            <a:schemeClr val="accent5"/>
          </a:effectRef>
          <a:fontRef idx="minor">
            <a:schemeClr val="tx1"/>
          </a:fontRef>
        </p:style>
      </p:cxnSp>
      <p:pic>
        <p:nvPicPr>
          <p:cNvPr id="18" name="Picture 17">
            <a:extLst>
              <a:ext uri="{FF2B5EF4-FFF2-40B4-BE49-F238E27FC236}">
                <a16:creationId xmlns:a16="http://schemas.microsoft.com/office/drawing/2014/main" id="{58E6645E-DDB8-0A5B-20F3-311DF77429D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9498" y="429698"/>
            <a:ext cx="1708164" cy="17081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88273" y="7738461"/>
            <a:ext cx="2010316" cy="1997090"/>
          </a:xfrm>
          <a:custGeom>
            <a:avLst/>
            <a:gdLst/>
            <a:ahLst/>
            <a:cxnLst/>
            <a:rect l="l" t="t" r="r" b="b"/>
            <a:pathLst>
              <a:path w="2010316" h="1997090">
                <a:moveTo>
                  <a:pt x="0" y="0"/>
                </a:moveTo>
                <a:lnTo>
                  <a:pt x="2010316" y="0"/>
                </a:lnTo>
                <a:lnTo>
                  <a:pt x="2010316" y="1997090"/>
                </a:lnTo>
                <a:lnTo>
                  <a:pt x="0" y="1997090"/>
                </a:lnTo>
                <a:lnTo>
                  <a:pt x="0" y="0"/>
                </a:lnTo>
                <a:close/>
              </a:path>
            </a:pathLst>
          </a:custGeom>
          <a:blipFill>
            <a:blip r:embed="rId10">
              <a:alphaModFix amt="21999"/>
            </a:blip>
            <a:stretch>
              <a:fillRect/>
            </a:stretch>
          </a:blipFill>
        </p:spPr>
      </p:sp>
      <p:sp>
        <p:nvSpPr>
          <p:cNvPr id="7" name="Freeform 7"/>
          <p:cNvSpPr/>
          <p:nvPr/>
        </p:nvSpPr>
        <p:spPr>
          <a:xfrm>
            <a:off x="14265667" y="180096"/>
            <a:ext cx="3777836" cy="1564072"/>
          </a:xfrm>
          <a:custGeom>
            <a:avLst/>
            <a:gdLst/>
            <a:ahLst/>
            <a:cxnLst/>
            <a:rect l="l" t="t" r="r" b="b"/>
            <a:pathLst>
              <a:path w="3777836" h="1564072">
                <a:moveTo>
                  <a:pt x="0" y="0"/>
                </a:moveTo>
                <a:lnTo>
                  <a:pt x="3777836" y="0"/>
                </a:lnTo>
                <a:lnTo>
                  <a:pt x="3777836" y="1564072"/>
                </a:lnTo>
                <a:lnTo>
                  <a:pt x="0" y="1564072"/>
                </a:lnTo>
                <a:lnTo>
                  <a:pt x="0" y="0"/>
                </a:lnTo>
                <a:close/>
              </a:path>
            </a:pathLst>
          </a:custGeom>
          <a:blipFill>
            <a:blip r:embed="rId11">
              <a:alphaModFix amt="21999"/>
            </a:blip>
            <a:stretch>
              <a:fillRect/>
            </a:stretch>
          </a:blipFill>
        </p:spPr>
      </p:sp>
      <p:sp>
        <p:nvSpPr>
          <p:cNvPr id="10" name="Google Shape;137;p3">
            <a:extLst>
              <a:ext uri="{FF2B5EF4-FFF2-40B4-BE49-F238E27FC236}">
                <a16:creationId xmlns:a16="http://schemas.microsoft.com/office/drawing/2014/main" id="{8B0FD9A0-39D4-6B4D-C1D0-B4F423CFA9AB}"/>
              </a:ext>
            </a:extLst>
          </p:cNvPr>
          <p:cNvSpPr txBox="1"/>
          <p:nvPr/>
        </p:nvSpPr>
        <p:spPr>
          <a:xfrm>
            <a:off x="838200" y="521437"/>
            <a:ext cx="4908242" cy="127063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900"/>
              <a:buFont typeface="Arial" panose="020B0604020202020204"/>
              <a:buNone/>
            </a:pPr>
            <a:r>
              <a:rPr lang="en-US" sz="5900" b="1" i="0" u="none" strike="noStrike" cap="none" dirty="0">
                <a:solidFill>
                  <a:schemeClr val="dk1"/>
                </a:solidFill>
                <a:latin typeface="Cambria" charset="0"/>
                <a:ea typeface="Cambria" charset="0"/>
                <a:cs typeface="Cambria" charset="0"/>
                <a:sym typeface="Arial" panose="020B0604020202020204"/>
              </a:rPr>
              <a:t>Conclusion:</a:t>
            </a:r>
            <a:endParaRPr sz="5900" b="1" i="0" u="none" strike="noStrike" cap="none" dirty="0">
              <a:solidFill>
                <a:srgbClr val="000000"/>
              </a:solidFill>
              <a:latin typeface="Cambria" charset="0"/>
              <a:ea typeface="Cambria" charset="0"/>
              <a:cs typeface="Cambria" charset="0"/>
              <a:sym typeface="Cambria"/>
            </a:endParaRPr>
          </a:p>
        </p:txBody>
      </p:sp>
      <p:cxnSp>
        <p:nvCxnSpPr>
          <p:cNvPr id="11" name="Straight Connector 10">
            <a:extLst>
              <a:ext uri="{FF2B5EF4-FFF2-40B4-BE49-F238E27FC236}">
                <a16:creationId xmlns:a16="http://schemas.microsoft.com/office/drawing/2014/main" id="{A0BA6DC7-0688-7E77-B2EC-258D534B034F}"/>
              </a:ext>
            </a:extLst>
          </p:cNvPr>
          <p:cNvCxnSpPr>
            <a:cxnSpLocks/>
          </p:cNvCxnSpPr>
          <p:nvPr/>
        </p:nvCxnSpPr>
        <p:spPr>
          <a:xfrm>
            <a:off x="1110874" y="1723759"/>
            <a:ext cx="3304604" cy="0"/>
          </a:xfrm>
          <a:prstGeom prst="line">
            <a:avLst/>
          </a:prstGeom>
        </p:spPr>
        <p:style>
          <a:lnRef idx="2">
            <a:schemeClr val="accent5"/>
          </a:lnRef>
          <a:fillRef idx="0">
            <a:schemeClr val="accent5"/>
          </a:fillRef>
          <a:effectRef idx="1">
            <a:schemeClr val="accent5"/>
          </a:effectRef>
          <a:fontRef idx="minor">
            <a:schemeClr val="tx1"/>
          </a:fontRef>
        </p:style>
      </p:cxnSp>
      <p:pic>
        <p:nvPicPr>
          <p:cNvPr id="13" name="Picture 12">
            <a:extLst>
              <a:ext uri="{FF2B5EF4-FFF2-40B4-BE49-F238E27FC236}">
                <a16:creationId xmlns:a16="http://schemas.microsoft.com/office/drawing/2014/main" id="{CBF89962-7FC1-19A5-D168-C2DFA2F882FD}"/>
              </a:ext>
            </a:extLst>
          </p:cNvPr>
          <p:cNvPicPr>
            <a:picLocks noChangeAspect="1"/>
          </p:cNvPicPr>
          <p:nvPr/>
        </p:nvPicPr>
        <p:blipFill rotWithShape="1">
          <a:blip r:embed="rId12">
            <a:extLst>
              <a:ext uri="{28A0092B-C50C-407E-A947-70E740481C1C}">
                <a14:useLocalDpi xmlns:a14="http://schemas.microsoft.com/office/drawing/2010/main" val="0"/>
              </a:ext>
            </a:extLst>
          </a:blip>
          <a:srcRect l="5469" t="16725" r="5468" b="17188"/>
          <a:stretch/>
        </p:blipFill>
        <p:spPr>
          <a:xfrm>
            <a:off x="11220002" y="2523061"/>
            <a:ext cx="6119543" cy="4540928"/>
          </a:xfrm>
          <a:prstGeom prst="rect">
            <a:avLst/>
          </a:prstGeom>
        </p:spPr>
      </p:pic>
      <p:sp>
        <p:nvSpPr>
          <p:cNvPr id="14" name="Text Box 2">
            <a:extLst>
              <a:ext uri="{FF2B5EF4-FFF2-40B4-BE49-F238E27FC236}">
                <a16:creationId xmlns:a16="http://schemas.microsoft.com/office/drawing/2014/main" id="{52E92881-292F-6319-E95A-3A3C8CBDECB7}"/>
              </a:ext>
            </a:extLst>
          </p:cNvPr>
          <p:cNvSpPr txBox="1"/>
          <p:nvPr/>
        </p:nvSpPr>
        <p:spPr>
          <a:xfrm>
            <a:off x="969720" y="2122099"/>
            <a:ext cx="9351590" cy="5729232"/>
          </a:xfrm>
          <a:prstGeom prst="rect">
            <a:avLst/>
          </a:prstGeom>
        </p:spPr>
        <p:txBody>
          <a:bodyPr wrap="square" rtlCol="0" anchor="t">
            <a:noAutofit/>
          </a:bodyPr>
          <a:lstStyle/>
          <a:p>
            <a:pPr marL="342900" indent="-342900" algn="just">
              <a:buChar char="•"/>
            </a:pPr>
            <a:r>
              <a:rPr lang="en-US" sz="2800" dirty="0">
                <a:latin typeface="Times New Roman" panose="02020603050405020304" pitchFamily="18" charset="0"/>
                <a:ea typeface="Cambria" charset="0"/>
                <a:cs typeface="Times New Roman" panose="02020603050405020304" pitchFamily="18" charset="0"/>
              </a:rPr>
              <a:t>A comprehensive blood and organ donor management application is essential for streamlining the donation process, optimizing resource allocation, and ultimately saving lives. By incorporating our application with hospital can effectively make changes in the society. </a:t>
            </a:r>
          </a:p>
          <a:p>
            <a:pPr marL="342900" indent="-342900" algn="just">
              <a:buChar char="•"/>
            </a:pPr>
            <a:endParaRPr lang="en-US" sz="2800" dirty="0">
              <a:latin typeface="Times New Roman" panose="02020603050405020304" pitchFamily="18" charset="0"/>
              <a:ea typeface="Cambria" charset="0"/>
              <a:cs typeface="Times New Roman" panose="02020603050405020304" pitchFamily="18" charset="0"/>
            </a:endParaRPr>
          </a:p>
          <a:p>
            <a:pPr marL="342900" indent="-342900" algn="just">
              <a:buChar char="•"/>
            </a:pPr>
            <a:endParaRPr lang="en-US" sz="2800" dirty="0">
              <a:latin typeface="Times New Roman" panose="02020603050405020304" pitchFamily="18" charset="0"/>
              <a:ea typeface="Cambria" charset="0"/>
              <a:cs typeface="Times New Roman" panose="02020603050405020304" pitchFamily="18" charset="0"/>
            </a:endParaRPr>
          </a:p>
          <a:p>
            <a:pPr marL="342900" indent="-342900" algn="just">
              <a:buChar char="•"/>
            </a:pPr>
            <a:r>
              <a:rPr lang="en-US" sz="2800" dirty="0">
                <a:latin typeface="Times New Roman" panose="02020603050405020304" pitchFamily="18" charset="0"/>
                <a:ea typeface="Cambria" charset="0"/>
                <a:cs typeface="Times New Roman" panose="02020603050405020304" pitchFamily="18" charset="0"/>
              </a:rPr>
              <a:t> Moreover, by leveraging technology for matching, they contribute to informed decision-making and improved outcomes. Ultimately, a well-designed blood and organ donor management application can serve as a cornerstone for building a strong and resilient healthcare system.  </a:t>
            </a:r>
          </a:p>
        </p:txBody>
      </p:sp>
    </p:spTree>
    <p:extLst>
      <p:ext uri="{BB962C8B-B14F-4D97-AF65-F5344CB8AC3E}">
        <p14:creationId xmlns:p14="http://schemas.microsoft.com/office/powerpoint/2010/main" val="253496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99006" y="-1154440"/>
            <a:ext cx="488993" cy="11262215"/>
          </a:xfrm>
          <a:custGeom>
            <a:avLst/>
            <a:gdLst/>
            <a:ahLst/>
            <a:cxnLst/>
            <a:rect l="l" t="t" r="r" b="b"/>
            <a:pathLst>
              <a:path w="488993" h="11262215">
                <a:moveTo>
                  <a:pt x="0" y="0"/>
                </a:moveTo>
                <a:lnTo>
                  <a:pt x="488994" y="0"/>
                </a:lnTo>
                <a:lnTo>
                  <a:pt x="488994" y="11262216"/>
                </a:lnTo>
                <a:lnTo>
                  <a:pt x="0" y="11262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35551"/>
            <a:ext cx="19390540" cy="730311"/>
          </a:xfrm>
          <a:custGeom>
            <a:avLst/>
            <a:gdLst/>
            <a:ahLst/>
            <a:cxnLst/>
            <a:rect l="l" t="t" r="r" b="b"/>
            <a:pathLst>
              <a:path w="19390540" h="730311">
                <a:moveTo>
                  <a:pt x="0" y="0"/>
                </a:moveTo>
                <a:lnTo>
                  <a:pt x="19390540" y="0"/>
                </a:lnTo>
                <a:lnTo>
                  <a:pt x="19390540" y="730311"/>
                </a:lnTo>
                <a:lnTo>
                  <a:pt x="0" y="730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79829" y="-1154439"/>
            <a:ext cx="694217" cy="16436856"/>
          </a:xfrm>
          <a:custGeom>
            <a:avLst/>
            <a:gdLst/>
            <a:ahLst/>
            <a:cxnLst/>
            <a:rect l="l" t="t" r="r" b="b"/>
            <a:pathLst>
              <a:path w="694217" h="16436856">
                <a:moveTo>
                  <a:pt x="0" y="0"/>
                </a:moveTo>
                <a:lnTo>
                  <a:pt x="694217" y="0"/>
                </a:lnTo>
                <a:lnTo>
                  <a:pt x="694217" y="16436855"/>
                </a:lnTo>
                <a:lnTo>
                  <a:pt x="0" y="164368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8720" y="-305836"/>
            <a:ext cx="19393891" cy="430845"/>
          </a:xfrm>
          <a:custGeom>
            <a:avLst/>
            <a:gdLst/>
            <a:ahLst/>
            <a:cxnLst/>
            <a:rect l="l" t="t" r="r" b="b"/>
            <a:pathLst>
              <a:path w="19393891" h="430845">
                <a:moveTo>
                  <a:pt x="0" y="0"/>
                </a:moveTo>
                <a:lnTo>
                  <a:pt x="19393891" y="0"/>
                </a:lnTo>
                <a:lnTo>
                  <a:pt x="19393891" y="430845"/>
                </a:lnTo>
                <a:lnTo>
                  <a:pt x="0" y="4308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88273" y="7738461"/>
            <a:ext cx="2010316" cy="1997090"/>
          </a:xfrm>
          <a:custGeom>
            <a:avLst/>
            <a:gdLst/>
            <a:ahLst/>
            <a:cxnLst/>
            <a:rect l="l" t="t" r="r" b="b"/>
            <a:pathLst>
              <a:path w="2010316" h="1997090">
                <a:moveTo>
                  <a:pt x="0" y="0"/>
                </a:moveTo>
                <a:lnTo>
                  <a:pt x="2010316" y="0"/>
                </a:lnTo>
                <a:lnTo>
                  <a:pt x="2010316" y="1997090"/>
                </a:lnTo>
                <a:lnTo>
                  <a:pt x="0" y="1997090"/>
                </a:lnTo>
                <a:lnTo>
                  <a:pt x="0" y="0"/>
                </a:lnTo>
                <a:close/>
              </a:path>
            </a:pathLst>
          </a:custGeom>
          <a:blipFill>
            <a:blip r:embed="rId10">
              <a:alphaModFix amt="21999"/>
            </a:blip>
            <a:stretch>
              <a:fillRect/>
            </a:stretch>
          </a:blipFill>
        </p:spPr>
      </p:sp>
      <p:sp>
        <p:nvSpPr>
          <p:cNvPr id="7" name="Freeform 7"/>
          <p:cNvSpPr/>
          <p:nvPr/>
        </p:nvSpPr>
        <p:spPr>
          <a:xfrm>
            <a:off x="14265667" y="180096"/>
            <a:ext cx="3777836" cy="1564072"/>
          </a:xfrm>
          <a:custGeom>
            <a:avLst/>
            <a:gdLst/>
            <a:ahLst/>
            <a:cxnLst/>
            <a:rect l="l" t="t" r="r" b="b"/>
            <a:pathLst>
              <a:path w="3777836" h="1564072">
                <a:moveTo>
                  <a:pt x="0" y="0"/>
                </a:moveTo>
                <a:lnTo>
                  <a:pt x="3777836" y="0"/>
                </a:lnTo>
                <a:lnTo>
                  <a:pt x="3777836" y="1564072"/>
                </a:lnTo>
                <a:lnTo>
                  <a:pt x="0" y="1564072"/>
                </a:lnTo>
                <a:lnTo>
                  <a:pt x="0" y="0"/>
                </a:lnTo>
                <a:close/>
              </a:path>
            </a:pathLst>
          </a:custGeom>
          <a:blipFill>
            <a:blip r:embed="rId11">
              <a:alphaModFix amt="21999"/>
            </a:blip>
            <a:stretch>
              <a:fillRect/>
            </a:stretch>
          </a:blipFill>
        </p:spPr>
      </p:sp>
      <p:sp>
        <p:nvSpPr>
          <p:cNvPr id="10" name="Google Shape;137;p3">
            <a:extLst>
              <a:ext uri="{FF2B5EF4-FFF2-40B4-BE49-F238E27FC236}">
                <a16:creationId xmlns:a16="http://schemas.microsoft.com/office/drawing/2014/main" id="{8B0FD9A0-39D4-6B4D-C1D0-B4F423CFA9AB}"/>
              </a:ext>
            </a:extLst>
          </p:cNvPr>
          <p:cNvSpPr txBox="1"/>
          <p:nvPr/>
        </p:nvSpPr>
        <p:spPr>
          <a:xfrm>
            <a:off x="838199" y="521437"/>
            <a:ext cx="9326377" cy="127111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900"/>
              <a:buFont typeface="Arial" panose="020B0604020202020204"/>
              <a:buNone/>
            </a:pPr>
            <a:r>
              <a:rPr lang="en-US" sz="5900" b="1" i="0" u="none" strike="noStrike" cap="none" dirty="0">
                <a:solidFill>
                  <a:schemeClr val="dk1"/>
                </a:solidFill>
                <a:latin typeface="Cambria" charset="0"/>
                <a:ea typeface="Cambria" charset="0"/>
                <a:cs typeface="Cambria" charset="0"/>
                <a:sym typeface="Arial" panose="020B0604020202020204"/>
              </a:rPr>
              <a:t>Team Members:</a:t>
            </a:r>
            <a:endParaRPr sz="5900" b="1" i="0" u="none" strike="noStrike" cap="none" dirty="0">
              <a:solidFill>
                <a:srgbClr val="000000"/>
              </a:solidFill>
              <a:latin typeface="Cambria" charset="0"/>
              <a:ea typeface="Cambria" charset="0"/>
              <a:cs typeface="Cambria" charset="0"/>
              <a:sym typeface="Cambria"/>
            </a:endParaRPr>
          </a:p>
        </p:txBody>
      </p:sp>
      <p:cxnSp>
        <p:nvCxnSpPr>
          <p:cNvPr id="11" name="Straight Connector 10">
            <a:extLst>
              <a:ext uri="{FF2B5EF4-FFF2-40B4-BE49-F238E27FC236}">
                <a16:creationId xmlns:a16="http://schemas.microsoft.com/office/drawing/2014/main" id="{A0BA6DC7-0688-7E77-B2EC-258D534B034F}"/>
              </a:ext>
            </a:extLst>
          </p:cNvPr>
          <p:cNvCxnSpPr>
            <a:cxnSpLocks/>
          </p:cNvCxnSpPr>
          <p:nvPr/>
        </p:nvCxnSpPr>
        <p:spPr>
          <a:xfrm>
            <a:off x="1110874" y="1723759"/>
            <a:ext cx="3304604" cy="0"/>
          </a:xfrm>
          <a:prstGeom prst="line">
            <a:avLst/>
          </a:prstGeom>
        </p:spPr>
        <p:style>
          <a:lnRef idx="2">
            <a:schemeClr val="accent5"/>
          </a:lnRef>
          <a:fillRef idx="0">
            <a:schemeClr val="accent5"/>
          </a:fillRef>
          <a:effectRef idx="1">
            <a:schemeClr val="accent5"/>
          </a:effectRef>
          <a:fontRef idx="minor">
            <a:schemeClr val="tx1"/>
          </a:fontRef>
        </p:style>
      </p:cxnSp>
      <p:pic>
        <p:nvPicPr>
          <p:cNvPr id="13" name="Picture 12">
            <a:extLst>
              <a:ext uri="{FF2B5EF4-FFF2-40B4-BE49-F238E27FC236}">
                <a16:creationId xmlns:a16="http://schemas.microsoft.com/office/drawing/2014/main" id="{CBF89962-7FC1-19A5-D168-C2DFA2F882FD}"/>
              </a:ext>
            </a:extLst>
          </p:cNvPr>
          <p:cNvPicPr>
            <a:picLocks noChangeAspect="1"/>
          </p:cNvPicPr>
          <p:nvPr/>
        </p:nvPicPr>
        <p:blipFill rotWithShape="1">
          <a:blip r:embed="rId12">
            <a:extLst>
              <a:ext uri="{28A0092B-C50C-407E-A947-70E740481C1C}">
                <a14:useLocalDpi xmlns:a14="http://schemas.microsoft.com/office/drawing/2010/main" val="0"/>
              </a:ext>
            </a:extLst>
          </a:blip>
          <a:srcRect l="5469" t="16725" r="5468" b="17188"/>
          <a:stretch/>
        </p:blipFill>
        <p:spPr>
          <a:xfrm>
            <a:off x="11220002" y="2523061"/>
            <a:ext cx="6119543" cy="4540928"/>
          </a:xfrm>
          <a:prstGeom prst="rect">
            <a:avLst/>
          </a:prstGeom>
        </p:spPr>
      </p:pic>
      <p:sp>
        <p:nvSpPr>
          <p:cNvPr id="8" name="Google Shape;152;p4">
            <a:extLst>
              <a:ext uri="{FF2B5EF4-FFF2-40B4-BE49-F238E27FC236}">
                <a16:creationId xmlns:a16="http://schemas.microsoft.com/office/drawing/2014/main" id="{730C03E2-0E8F-AE14-E29B-6040E467FA89}"/>
              </a:ext>
            </a:extLst>
          </p:cNvPr>
          <p:cNvSpPr txBox="1"/>
          <p:nvPr/>
        </p:nvSpPr>
        <p:spPr>
          <a:xfrm>
            <a:off x="949066" y="1918960"/>
            <a:ext cx="9643345" cy="6480810"/>
          </a:xfrm>
          <a:prstGeom prst="rect">
            <a:avLst/>
          </a:prstGeom>
          <a:noFill/>
          <a:ln>
            <a:noFill/>
          </a:ln>
        </p:spPr>
        <p:txBody>
          <a:bodyPr spcFirstLastPara="1" wrap="square" lIns="0" tIns="0" rIns="0" bIns="0" anchor="t" anchorCtr="0">
            <a:noAutofit/>
          </a:bodyPr>
          <a:lstStyle/>
          <a:p>
            <a:pPr marL="0" marR="0" lvl="0" indent="0" algn="l" rtl="0">
              <a:lnSpc>
                <a:spcPct val="260000"/>
              </a:lnSpc>
              <a:spcBef>
                <a:spcPts val="0"/>
              </a:spcBef>
              <a:spcAft>
                <a:spcPts val="0"/>
              </a:spcAft>
              <a:buClr>
                <a:srgbClr val="000000"/>
              </a:buClr>
              <a:buSzPts val="1800"/>
              <a:buFont typeface="Arial" panose="020B0604020202020204"/>
              <a:buNone/>
            </a:pPr>
            <a:r>
              <a:rPr lang="en-US" sz="2200" b="1" i="0" u="none" strike="noStrike" cap="none" dirty="0">
                <a:solidFill>
                  <a:schemeClr val="accent4"/>
                </a:solidFill>
                <a:latin typeface="Cambria"/>
                <a:ea typeface="Cambria"/>
                <a:cs typeface="Cambria"/>
                <a:sym typeface="Cambria"/>
              </a:rPr>
              <a:t>Team Leader Name: </a:t>
            </a:r>
            <a:r>
              <a:rPr lang="en-US" sz="2200" b="1" dirty="0">
                <a:solidFill>
                  <a:srgbClr val="000000"/>
                </a:solidFill>
                <a:latin typeface="Cambria"/>
                <a:ea typeface="Cambria"/>
                <a:cs typeface="Cambria"/>
                <a:sym typeface="Cambria"/>
              </a:rPr>
              <a:t> Bharath Kanna J</a:t>
            </a:r>
            <a:endParaRPr sz="2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260000"/>
              </a:lnSpc>
              <a:spcBef>
                <a:spcPts val="0"/>
              </a:spcBef>
              <a:spcAft>
                <a:spcPts val="0"/>
              </a:spcAft>
              <a:buClr>
                <a:srgbClr val="000000"/>
              </a:buClr>
              <a:buSzPts val="1800"/>
              <a:buFont typeface="Arial" panose="020B0604020202020204"/>
              <a:buNone/>
            </a:pPr>
            <a:r>
              <a:rPr lang="en-US" sz="2200" b="0" i="0" u="none" strike="noStrike" cap="none" dirty="0">
                <a:solidFill>
                  <a:srgbClr val="000000"/>
                </a:solidFill>
                <a:latin typeface="Cambria"/>
                <a:ea typeface="Cambria"/>
                <a:cs typeface="Cambria"/>
                <a:sym typeface="Cambria"/>
              </a:rPr>
              <a:t>Branch:   </a:t>
            </a:r>
            <a:r>
              <a:rPr lang="en-US" sz="2200" b="0" i="0" u="none" strike="noStrike" cap="none" dirty="0" err="1">
                <a:solidFill>
                  <a:srgbClr val="000000"/>
                </a:solidFill>
                <a:latin typeface="Cambria"/>
                <a:ea typeface="Cambria"/>
                <a:cs typeface="Cambria"/>
                <a:sym typeface="Cambria"/>
              </a:rPr>
              <a:t>B.Sc</a:t>
            </a:r>
            <a:r>
              <a:rPr lang="en-US" sz="2200" b="0" i="0" u="none" strike="noStrike" cap="none" dirty="0">
                <a:solidFill>
                  <a:srgbClr val="000000"/>
                </a:solidFill>
                <a:latin typeface="Cambria"/>
                <a:ea typeface="Cambria"/>
                <a:cs typeface="Cambria"/>
                <a:sym typeface="Cambria"/>
              </a:rPr>
              <a:t>   Stream: </a:t>
            </a:r>
            <a:r>
              <a:rPr lang="en-US" altLang="zh-CN" sz="2200" b="0" i="0" u="none" strike="noStrike" cap="none" dirty="0">
                <a:solidFill>
                  <a:srgbClr val="000000"/>
                </a:solidFill>
                <a:latin typeface="Cambria"/>
                <a:ea typeface="Cambria"/>
                <a:cs typeface="Cambria"/>
                <a:sym typeface="Cambria"/>
              </a:rPr>
              <a:t>Computer Science with Data Analytics    Ye</a:t>
            </a:r>
            <a:r>
              <a:rPr lang="en-US" sz="2200" b="0" i="0" u="none" strike="noStrike" cap="none" dirty="0">
                <a:solidFill>
                  <a:srgbClr val="000000"/>
                </a:solidFill>
                <a:latin typeface="Cambria"/>
                <a:ea typeface="Cambria"/>
                <a:cs typeface="Cambria"/>
                <a:sym typeface="Cambria"/>
              </a:rPr>
              <a:t>ar: </a:t>
            </a:r>
            <a:r>
              <a:rPr lang="en-US" altLang="zh-CN" sz="2200" b="0" i="0" u="none" strike="noStrike" cap="none" dirty="0">
                <a:solidFill>
                  <a:srgbClr val="000000"/>
                </a:solidFill>
                <a:latin typeface="Cambria"/>
                <a:ea typeface="Cambria"/>
                <a:cs typeface="Cambria"/>
                <a:sym typeface="Cambria"/>
              </a:rPr>
              <a:t>III</a:t>
            </a:r>
            <a:endParaRPr sz="2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260000"/>
              </a:lnSpc>
              <a:spcBef>
                <a:spcPts val="0"/>
              </a:spcBef>
              <a:spcAft>
                <a:spcPts val="0"/>
              </a:spcAft>
              <a:buClr>
                <a:srgbClr val="000000"/>
              </a:buClr>
              <a:buSzPts val="1800"/>
              <a:buFont typeface="Arial" panose="020B0604020202020204"/>
              <a:buNone/>
            </a:pPr>
            <a:r>
              <a:rPr lang="en-US" sz="2200" b="1" i="0" u="none" strike="noStrike" cap="none" dirty="0">
                <a:solidFill>
                  <a:schemeClr val="accent4"/>
                </a:solidFill>
                <a:latin typeface="Cambria"/>
                <a:ea typeface="Cambria"/>
                <a:cs typeface="Cambria"/>
                <a:sym typeface="Cambria"/>
              </a:rPr>
              <a:t>Team Member 1 Name:</a:t>
            </a:r>
            <a:r>
              <a:rPr lang="en-US" altLang="zh-CN" sz="2200" dirty="0">
                <a:latin typeface="Cambria"/>
                <a:ea typeface="Cambria"/>
                <a:cs typeface="Cambria"/>
                <a:sym typeface="Cambria"/>
              </a:rPr>
              <a:t> </a:t>
            </a:r>
            <a:r>
              <a:rPr lang="en-US" altLang="zh-CN" sz="2200" b="1" i="0" u="none" strike="noStrike" cap="none" dirty="0">
                <a:solidFill>
                  <a:srgbClr val="000000"/>
                </a:solidFill>
                <a:latin typeface="Cambria"/>
                <a:ea typeface="Cambria"/>
                <a:cs typeface="Cambria"/>
                <a:sym typeface="Cambria"/>
              </a:rPr>
              <a:t>Aswin S</a:t>
            </a:r>
            <a:endParaRPr sz="2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260000"/>
              </a:lnSpc>
              <a:spcBef>
                <a:spcPts val="0"/>
              </a:spcBef>
              <a:spcAft>
                <a:spcPts val="0"/>
              </a:spcAft>
              <a:buClr>
                <a:srgbClr val="000000"/>
              </a:buClr>
              <a:buSzPts val="1800"/>
              <a:buFont typeface="Arial" panose="020B0604020202020204"/>
              <a:buNone/>
            </a:pPr>
            <a:r>
              <a:rPr lang="en-US" sz="2200" b="0" i="0" u="none" strike="noStrike" cap="none" dirty="0">
                <a:solidFill>
                  <a:srgbClr val="000000"/>
                </a:solidFill>
                <a:latin typeface="Cambria"/>
                <a:ea typeface="Cambria"/>
                <a:cs typeface="Cambria"/>
                <a:sym typeface="Cambria"/>
              </a:rPr>
              <a:t>Branch: </a:t>
            </a:r>
            <a:r>
              <a:rPr lang="en-US" altLang="zh-CN" sz="2200" b="0" i="0" u="none" strike="noStrike" cap="none" dirty="0" err="1">
                <a:solidFill>
                  <a:srgbClr val="000000"/>
                </a:solidFill>
                <a:latin typeface="Cambria"/>
                <a:ea typeface="Cambria"/>
                <a:cs typeface="Cambria"/>
                <a:sym typeface="Cambria"/>
              </a:rPr>
              <a:t>B.S</a:t>
            </a:r>
            <a:r>
              <a:rPr lang="en-US" altLang="zh-CN" sz="2200" dirty="0" err="1">
                <a:solidFill>
                  <a:srgbClr val="000000"/>
                </a:solidFill>
                <a:latin typeface="Cambria"/>
                <a:ea typeface="Cambria"/>
                <a:cs typeface="Cambria"/>
                <a:sym typeface="Cambria"/>
              </a:rPr>
              <a:t>c</a:t>
            </a:r>
            <a:r>
              <a:rPr lang="en-US" altLang="zh-CN" sz="2200" b="0" i="0" u="none" strike="noStrike" cap="none" dirty="0">
                <a:solidFill>
                  <a:srgbClr val="000000"/>
                </a:solidFill>
                <a:latin typeface="Cambria"/>
                <a:ea typeface="Cambria"/>
                <a:cs typeface="Cambria"/>
                <a:sym typeface="Cambria"/>
              </a:rPr>
              <a:t>    </a:t>
            </a:r>
            <a:r>
              <a:rPr lang="en-US" sz="2200" b="0" i="0" u="none" strike="noStrike" cap="none" dirty="0">
                <a:solidFill>
                  <a:srgbClr val="000000"/>
                </a:solidFill>
                <a:latin typeface="Cambria"/>
                <a:ea typeface="Cambria"/>
                <a:cs typeface="Cambria"/>
                <a:sym typeface="Cambria"/>
              </a:rPr>
              <a:t> </a:t>
            </a:r>
            <a:r>
              <a:rPr lang="en-US" altLang="zh-CN" sz="2200" b="0" i="0" u="none" strike="noStrike" cap="none" dirty="0">
                <a:solidFill>
                  <a:srgbClr val="000000"/>
                </a:solidFill>
                <a:latin typeface="Cambria"/>
                <a:ea typeface="Cambria"/>
                <a:cs typeface="Cambria"/>
                <a:sym typeface="Cambria"/>
              </a:rPr>
              <a:t>S</a:t>
            </a:r>
            <a:r>
              <a:rPr lang="en-US" sz="2200" b="0" i="0" u="none" strike="noStrike" cap="none" dirty="0">
                <a:solidFill>
                  <a:srgbClr val="000000"/>
                </a:solidFill>
                <a:latin typeface="Cambria"/>
                <a:ea typeface="Cambria"/>
                <a:cs typeface="Cambria"/>
                <a:sym typeface="Cambria"/>
              </a:rPr>
              <a:t>tream: </a:t>
            </a:r>
            <a:r>
              <a:rPr lang="en-US" altLang="zh-CN" sz="2200" dirty="0">
                <a:latin typeface="Cambria"/>
                <a:ea typeface="Cambria"/>
                <a:cs typeface="Cambria"/>
                <a:sym typeface="Cambria"/>
              </a:rPr>
              <a:t>Computer Science with Data Analytics    </a:t>
            </a:r>
            <a:r>
              <a:rPr lang="en-US" sz="2200" b="0" i="0" u="none" strike="noStrike" cap="none" dirty="0">
                <a:solidFill>
                  <a:srgbClr val="000000"/>
                </a:solidFill>
                <a:latin typeface="Cambria"/>
                <a:ea typeface="Cambria"/>
                <a:cs typeface="Cambria"/>
                <a:sym typeface="Cambria"/>
              </a:rPr>
              <a:t>Year: </a:t>
            </a:r>
            <a:r>
              <a:rPr lang="en-US" altLang="zh-CN" sz="2200" b="0" i="0" u="none" strike="noStrike" cap="none" dirty="0">
                <a:solidFill>
                  <a:srgbClr val="000000"/>
                </a:solidFill>
                <a:latin typeface="Cambria"/>
                <a:ea typeface="Cambria"/>
                <a:cs typeface="Cambria"/>
                <a:sym typeface="Cambria"/>
              </a:rPr>
              <a:t>III</a:t>
            </a:r>
            <a:endParaRPr sz="2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260000"/>
              </a:lnSpc>
              <a:spcBef>
                <a:spcPts val="0"/>
              </a:spcBef>
              <a:spcAft>
                <a:spcPts val="0"/>
              </a:spcAft>
              <a:buClr>
                <a:srgbClr val="000000"/>
              </a:buClr>
              <a:buSzPts val="1800"/>
              <a:buFont typeface="Arial" panose="020B0604020202020204"/>
              <a:buNone/>
            </a:pPr>
            <a:r>
              <a:rPr lang="en-US" sz="2200" b="1" i="0" u="none" strike="noStrike" cap="none" dirty="0">
                <a:solidFill>
                  <a:schemeClr val="accent4"/>
                </a:solidFill>
                <a:latin typeface="Cambria"/>
                <a:ea typeface="Cambria"/>
                <a:cs typeface="Cambria"/>
                <a:sym typeface="Cambria"/>
              </a:rPr>
              <a:t>Team Member 2 Name: </a:t>
            </a:r>
            <a:r>
              <a:rPr lang="en-US" sz="2200" b="1" dirty="0" err="1">
                <a:solidFill>
                  <a:srgbClr val="000000"/>
                </a:solidFill>
                <a:latin typeface="Cambria"/>
                <a:ea typeface="Cambria"/>
                <a:cs typeface="Cambria"/>
                <a:sym typeface="Cambria"/>
              </a:rPr>
              <a:t>Vaisnavi</a:t>
            </a:r>
            <a:r>
              <a:rPr lang="en-US" sz="2200" b="1" dirty="0">
                <a:solidFill>
                  <a:srgbClr val="000000"/>
                </a:solidFill>
                <a:latin typeface="Cambria"/>
                <a:ea typeface="Cambria"/>
                <a:cs typeface="Cambria"/>
                <a:sym typeface="Cambria"/>
              </a:rPr>
              <a:t> NM</a:t>
            </a:r>
            <a:endParaRPr sz="2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260000"/>
              </a:lnSpc>
              <a:spcBef>
                <a:spcPts val="0"/>
              </a:spcBef>
              <a:spcAft>
                <a:spcPts val="0"/>
              </a:spcAft>
              <a:buClr>
                <a:srgbClr val="000000"/>
              </a:buClr>
              <a:buSzPts val="1800"/>
              <a:buFont typeface="Arial" panose="020B0604020202020204"/>
              <a:buNone/>
            </a:pPr>
            <a:r>
              <a:rPr lang="en-US" sz="2200" b="0" i="0" u="none" strike="noStrike" cap="none" dirty="0">
                <a:solidFill>
                  <a:srgbClr val="000000"/>
                </a:solidFill>
                <a:latin typeface="Cambria"/>
                <a:ea typeface="Cambria"/>
                <a:cs typeface="Cambria"/>
                <a:sym typeface="Cambria"/>
              </a:rPr>
              <a:t>Branch: </a:t>
            </a:r>
            <a:r>
              <a:rPr lang="en-US" altLang="zh-CN" sz="2200" b="0" i="0" u="none" strike="noStrike" cap="none" dirty="0" err="1">
                <a:solidFill>
                  <a:srgbClr val="000000"/>
                </a:solidFill>
                <a:latin typeface="Cambria"/>
                <a:ea typeface="Cambria"/>
                <a:cs typeface="Cambria"/>
                <a:sym typeface="Cambria"/>
              </a:rPr>
              <a:t>B.Sc</a:t>
            </a:r>
            <a:r>
              <a:rPr lang="en-US" sz="2200" b="0" i="0" u="none" strike="noStrike" cap="none" dirty="0">
                <a:solidFill>
                  <a:srgbClr val="000000"/>
                </a:solidFill>
                <a:latin typeface="Cambria"/>
                <a:ea typeface="Cambria"/>
                <a:cs typeface="Cambria"/>
                <a:sym typeface="Cambria"/>
              </a:rPr>
              <a:t>   Stream: </a:t>
            </a:r>
            <a:r>
              <a:rPr lang="en-US" altLang="zh-CN" sz="2200" dirty="0">
                <a:latin typeface="Cambria"/>
                <a:ea typeface="Cambria"/>
                <a:cs typeface="Cambria"/>
                <a:sym typeface="Cambria"/>
              </a:rPr>
              <a:t>Computer Science with Data Analytics    Year: III</a:t>
            </a:r>
            <a:endParaRPr sz="2200" b="1" i="0" u="none" strike="noStrike" cap="none"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24022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505</Words>
  <Application>Microsoft Office PowerPoint</Application>
  <PresentationFormat>Custom</PresentationFormat>
  <Paragraphs>57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Cambria</vt:lpstr>
      <vt:lpstr>Arial</vt:lpstr>
      <vt:lpstr>Calibri</vt:lpstr>
      <vt:lpstr>Arimo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FORMAT.pptx</dc:title>
  <dc:creator>Bharath kanna</dc:creator>
  <cp:lastModifiedBy>Bharath kanna</cp:lastModifiedBy>
  <cp:revision>55</cp:revision>
  <dcterms:created xsi:type="dcterms:W3CDTF">2006-08-16T00:00:00Z</dcterms:created>
  <dcterms:modified xsi:type="dcterms:W3CDTF">2024-08-09T05:59:55Z</dcterms:modified>
  <dc:identifier>DAGMaJaD76Q</dc:identifier>
</cp:coreProperties>
</file>