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20AF476-1781-4CA7-B981-CAD510670481}" type="datetimeFigureOut">
              <a:rPr lang="en-IN" smtClean="0"/>
              <a:t>03-03-2023</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C0F377F-82D8-47C1-AD71-15837297D03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AF476-1781-4CA7-B981-CAD510670481}" type="datetimeFigureOut">
              <a:rPr lang="en-IN" smtClean="0"/>
              <a:t>03-03-2023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0F377F-82D8-47C1-AD71-15837297D03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AF476-1781-4CA7-B981-CAD510670481}" type="datetimeFigureOut">
              <a:rPr lang="en-IN" smtClean="0"/>
              <a:t>03-03-2023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0F377F-82D8-47C1-AD71-15837297D03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20AF476-1781-4CA7-B981-CAD510670481}" type="datetimeFigureOut">
              <a:rPr lang="en-IN" smtClean="0"/>
              <a:t>03-03-2023</a:t>
            </a:fld>
            <a:endParaRPr lang="en-IN" dirty="0"/>
          </a:p>
        </p:txBody>
      </p:sp>
      <p:sp>
        <p:nvSpPr>
          <p:cNvPr id="9" name="Slide Number Placeholder 8"/>
          <p:cNvSpPr>
            <a:spLocks noGrp="1"/>
          </p:cNvSpPr>
          <p:nvPr>
            <p:ph type="sldNum" sz="quarter" idx="15"/>
          </p:nvPr>
        </p:nvSpPr>
        <p:spPr/>
        <p:txBody>
          <a:bodyPr rtlCol="0"/>
          <a:lstStyle/>
          <a:p>
            <a:fld id="{0C0F377F-82D8-47C1-AD71-15837297D03F}"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20AF476-1781-4CA7-B981-CAD510670481}" type="datetimeFigureOut">
              <a:rPr lang="en-IN" smtClean="0"/>
              <a:t>03-03-2023</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0C0F377F-82D8-47C1-AD71-15837297D03F}"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20AF476-1781-4CA7-B981-CAD510670481}" type="datetimeFigureOut">
              <a:rPr lang="en-IN" smtClean="0"/>
              <a:t>03-03-2023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0F377F-82D8-47C1-AD71-15837297D03F}" type="slidenum">
              <a:rPr lang="en-IN" smtClean="0"/>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20AF476-1781-4CA7-B981-CAD510670481}" type="datetimeFigureOut">
              <a:rPr lang="en-IN" smtClean="0"/>
              <a:t>03-03-2023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0F377F-82D8-47C1-AD71-15837297D03F}" type="slidenum">
              <a:rPr lang="en-IN" smtClean="0"/>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20AF476-1781-4CA7-B981-CAD510670481}" type="datetimeFigureOut">
              <a:rPr lang="en-IN" smtClean="0"/>
              <a:t>03-03-2023</a:t>
            </a:fld>
            <a:endParaRPr lang="en-IN" dirty="0"/>
          </a:p>
        </p:txBody>
      </p:sp>
      <p:sp>
        <p:nvSpPr>
          <p:cNvPr id="7" name="Slide Number Placeholder 6"/>
          <p:cNvSpPr>
            <a:spLocks noGrp="1"/>
          </p:cNvSpPr>
          <p:nvPr>
            <p:ph type="sldNum" sz="quarter" idx="11"/>
          </p:nvPr>
        </p:nvSpPr>
        <p:spPr/>
        <p:txBody>
          <a:bodyPr rtlCol="0"/>
          <a:lstStyle/>
          <a:p>
            <a:fld id="{0C0F377F-82D8-47C1-AD71-15837297D03F}"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AF476-1781-4CA7-B981-CAD510670481}" type="datetimeFigureOut">
              <a:rPr lang="en-IN" smtClean="0"/>
              <a:t>03-03-2023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0F377F-82D8-47C1-AD71-15837297D03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20AF476-1781-4CA7-B981-CAD510670481}" type="datetimeFigureOut">
              <a:rPr lang="en-IN" smtClean="0"/>
              <a:t>03-03-2023</a:t>
            </a:fld>
            <a:endParaRPr lang="en-IN" dirty="0"/>
          </a:p>
        </p:txBody>
      </p:sp>
      <p:sp>
        <p:nvSpPr>
          <p:cNvPr id="22" name="Slide Number Placeholder 21"/>
          <p:cNvSpPr>
            <a:spLocks noGrp="1"/>
          </p:cNvSpPr>
          <p:nvPr>
            <p:ph type="sldNum" sz="quarter" idx="15"/>
          </p:nvPr>
        </p:nvSpPr>
        <p:spPr/>
        <p:txBody>
          <a:bodyPr rtlCol="0"/>
          <a:lstStyle/>
          <a:p>
            <a:fld id="{0C0F377F-82D8-47C1-AD71-15837297D03F}"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20AF476-1781-4CA7-B981-CAD510670481}" type="datetimeFigureOut">
              <a:rPr lang="en-IN" smtClean="0"/>
              <a:t>03-03-2023</a:t>
            </a:fld>
            <a:endParaRPr lang="en-IN" dirty="0"/>
          </a:p>
        </p:txBody>
      </p:sp>
      <p:sp>
        <p:nvSpPr>
          <p:cNvPr id="18" name="Slide Number Placeholder 17"/>
          <p:cNvSpPr>
            <a:spLocks noGrp="1"/>
          </p:cNvSpPr>
          <p:nvPr>
            <p:ph type="sldNum" sz="quarter" idx="11"/>
          </p:nvPr>
        </p:nvSpPr>
        <p:spPr/>
        <p:txBody>
          <a:bodyPr rtlCol="0"/>
          <a:lstStyle/>
          <a:p>
            <a:fld id="{0C0F377F-82D8-47C1-AD71-15837297D03F}"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20AF476-1781-4CA7-B981-CAD510670481}" type="datetimeFigureOut">
              <a:rPr lang="en-IN" smtClean="0"/>
              <a:t>03-03-2023</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0F377F-82D8-47C1-AD71-15837297D03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014" y="2060848"/>
            <a:ext cx="9144000" cy="1512168"/>
          </a:xfrm>
          <a:noFill/>
        </p:spPr>
        <p:txBody>
          <a:bodyPr>
            <a:normAutofit/>
          </a:bodyPr>
          <a:lstStyle/>
          <a:p>
            <a:pPr algn="ctr"/>
            <a:r>
              <a:rPr lang="en-US" sz="2800" dirty="0" smtClean="0">
                <a:solidFill>
                  <a:srgbClr val="FF0000"/>
                </a:solidFill>
                <a:latin typeface="Arial Rounded MT Bold" pitchFamily="34" charset="0"/>
              </a:rPr>
              <a:t>AUTOMATING THE ACTIVITES</a:t>
            </a:r>
          </a:p>
          <a:p>
            <a:pPr algn="ctr"/>
            <a:r>
              <a:rPr lang="en-US" sz="2800" dirty="0" smtClean="0">
                <a:solidFill>
                  <a:srgbClr val="FF0000"/>
                </a:solidFill>
                <a:latin typeface="Arial Rounded MT Bold" pitchFamily="34" charset="0"/>
              </a:rPr>
              <a:t>OF UCEN OFFICE USING CLOUD COMPUTING</a:t>
            </a:r>
          </a:p>
        </p:txBody>
      </p:sp>
      <p:sp>
        <p:nvSpPr>
          <p:cNvPr id="5" name="TextBox 4"/>
          <p:cNvSpPr txBox="1"/>
          <p:nvPr/>
        </p:nvSpPr>
        <p:spPr>
          <a:xfrm>
            <a:off x="12607" y="188640"/>
            <a:ext cx="9144000" cy="769441"/>
          </a:xfrm>
          <a:prstGeom prst="rect">
            <a:avLst/>
          </a:prstGeom>
          <a:noFill/>
        </p:spPr>
        <p:txBody>
          <a:bodyPr wrap="square" rtlCol="0">
            <a:spAutoFit/>
          </a:bodyPr>
          <a:lstStyle/>
          <a:p>
            <a:pPr algn="ctr"/>
            <a:r>
              <a:rPr lang="en-US" sz="2600" dirty="0" smtClean="0">
                <a:latin typeface="Arial Rounded MT Bold" pitchFamily="34" charset="0"/>
              </a:rPr>
              <a:t>UNIVERSITY COLLEGE OF ENGINEERING NAGERCOIL</a:t>
            </a:r>
          </a:p>
          <a:p>
            <a:pPr algn="ctr"/>
            <a:r>
              <a:rPr lang="en-US" dirty="0" smtClean="0">
                <a:latin typeface="Rockwell Extra Bold" pitchFamily="18" charset="0"/>
              </a:rPr>
              <a:t>(Anna University Constituent College)</a:t>
            </a:r>
            <a:endParaRPr lang="en-IN" dirty="0">
              <a:latin typeface="Rockwell Extra Bold" pitchFamily="18" charset="0"/>
            </a:endParaRPr>
          </a:p>
        </p:txBody>
      </p:sp>
      <p:sp>
        <p:nvSpPr>
          <p:cNvPr id="7" name="TextBox 6"/>
          <p:cNvSpPr txBox="1"/>
          <p:nvPr/>
        </p:nvSpPr>
        <p:spPr>
          <a:xfrm>
            <a:off x="6228184" y="4045803"/>
            <a:ext cx="3168352" cy="2123658"/>
          </a:xfrm>
          <a:prstGeom prst="rect">
            <a:avLst/>
          </a:prstGeom>
          <a:noFill/>
        </p:spPr>
        <p:txBody>
          <a:bodyPr wrap="square" rtlCol="0">
            <a:spAutoFit/>
          </a:bodyPr>
          <a:lstStyle/>
          <a:p>
            <a:pPr>
              <a:lnSpc>
                <a:spcPct val="150000"/>
              </a:lnSpc>
            </a:pPr>
            <a:r>
              <a:rPr lang="en-US" sz="2800" b="1" dirty="0" smtClean="0"/>
              <a:t>Presented By</a:t>
            </a:r>
            <a:r>
              <a:rPr lang="en-US" sz="2800" dirty="0" smtClean="0"/>
              <a:t>,</a:t>
            </a:r>
          </a:p>
          <a:p>
            <a:pPr>
              <a:lnSpc>
                <a:spcPct val="150000"/>
              </a:lnSpc>
            </a:pPr>
            <a:r>
              <a:rPr lang="en-US" sz="2000" b="1" dirty="0" smtClean="0"/>
              <a:t>Aakif </a:t>
            </a:r>
            <a:r>
              <a:rPr lang="en-US" sz="2000" b="1" dirty="0"/>
              <a:t>M</a:t>
            </a:r>
            <a:r>
              <a:rPr lang="en-US" sz="2000" b="1" dirty="0" smtClean="0"/>
              <a:t>uhsin J,</a:t>
            </a:r>
          </a:p>
          <a:p>
            <a:pPr>
              <a:lnSpc>
                <a:spcPct val="150000"/>
              </a:lnSpc>
            </a:pPr>
            <a:r>
              <a:rPr lang="en-US" sz="2000" b="1" dirty="0" smtClean="0"/>
              <a:t>Aswin Raja A, </a:t>
            </a:r>
          </a:p>
          <a:p>
            <a:pPr>
              <a:lnSpc>
                <a:spcPct val="150000"/>
              </a:lnSpc>
            </a:pPr>
            <a:r>
              <a:rPr lang="en-US" sz="2000" b="1" dirty="0" smtClean="0"/>
              <a:t>Vibunesh A</a:t>
            </a:r>
            <a:endParaRPr lang="en-IN" sz="2000" b="1" dirty="0"/>
          </a:p>
        </p:txBody>
      </p:sp>
      <p:sp>
        <p:nvSpPr>
          <p:cNvPr id="2" name="TextBox 1"/>
          <p:cNvSpPr txBox="1"/>
          <p:nvPr/>
        </p:nvSpPr>
        <p:spPr>
          <a:xfrm>
            <a:off x="2481567" y="4250245"/>
            <a:ext cx="3458585" cy="830997"/>
          </a:xfrm>
          <a:prstGeom prst="rect">
            <a:avLst/>
          </a:prstGeom>
          <a:noFill/>
        </p:spPr>
        <p:txBody>
          <a:bodyPr wrap="square" rtlCol="0">
            <a:spAutoFit/>
          </a:bodyPr>
          <a:lstStyle/>
          <a:p>
            <a:r>
              <a:rPr lang="en-US" sz="2800" b="1" dirty="0" smtClean="0"/>
              <a:t>Guided by,</a:t>
            </a:r>
          </a:p>
          <a:p>
            <a:r>
              <a:rPr lang="en-US" sz="2000" b="1" dirty="0" smtClean="0"/>
              <a:t>Dr.J.Banumathi AP/IT</a:t>
            </a:r>
          </a:p>
        </p:txBody>
      </p:sp>
    </p:spTree>
    <p:extLst>
      <p:ext uri="{BB962C8B-B14F-4D97-AF65-F5344CB8AC3E}">
        <p14:creationId xmlns:p14="http://schemas.microsoft.com/office/powerpoint/2010/main" val="3652933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MODULES</a:t>
            </a:r>
            <a:endParaRPr lang="en-IN" sz="3200" b="1" dirty="0">
              <a:solidFill>
                <a:schemeClr val="bg2">
                  <a:lumMod val="50000"/>
                </a:schemeClr>
              </a:solidFill>
            </a:endParaRPr>
          </a:p>
        </p:txBody>
      </p:sp>
      <p:sp>
        <p:nvSpPr>
          <p:cNvPr id="3" name="TextBox 2"/>
          <p:cNvSpPr txBox="1"/>
          <p:nvPr/>
        </p:nvSpPr>
        <p:spPr>
          <a:xfrm>
            <a:off x="518857" y="1410355"/>
            <a:ext cx="7992888" cy="4401205"/>
          </a:xfrm>
          <a:prstGeom prst="rect">
            <a:avLst/>
          </a:prstGeom>
          <a:noFill/>
        </p:spPr>
        <p:txBody>
          <a:bodyPr wrap="square" rtlCol="0">
            <a:spAutoFit/>
          </a:bodyPr>
          <a:lstStyle/>
          <a:p>
            <a:pPr marL="514350" indent="-514350" fontAlgn="base">
              <a:buFont typeface="+mj-lt"/>
              <a:buAutoNum type="arabicPeriod"/>
            </a:pPr>
            <a:endParaRPr lang="en-US" sz="2800" b="1" dirty="0" smtClean="0"/>
          </a:p>
          <a:p>
            <a:r>
              <a:rPr lang="en-US" sz="2800" dirty="0" smtClean="0"/>
              <a:t>SCHOLARSHIP MANAGEMENT</a:t>
            </a:r>
          </a:p>
          <a:p>
            <a:endParaRPr lang="en-US" sz="2800" dirty="0"/>
          </a:p>
          <a:p>
            <a:r>
              <a:rPr lang="en-US" sz="2800" dirty="0" smtClean="0"/>
              <a:t>STOCK MANAGEMENT</a:t>
            </a:r>
          </a:p>
          <a:p>
            <a:endParaRPr lang="en-US" sz="2800" dirty="0" smtClean="0"/>
          </a:p>
          <a:p>
            <a:r>
              <a:rPr lang="en-US" sz="2800" dirty="0"/>
              <a:t>STUDENT PROFILE MANAGEMENT</a:t>
            </a:r>
          </a:p>
          <a:p>
            <a:endParaRPr lang="en-US" sz="2800" dirty="0"/>
          </a:p>
          <a:p>
            <a:r>
              <a:rPr lang="en-US" sz="2800" dirty="0" smtClean="0"/>
              <a:t>BONAFIDE GENERATION</a:t>
            </a:r>
          </a:p>
          <a:p>
            <a:r>
              <a:rPr lang="en-US" sz="2800" dirty="0" smtClean="0"/>
              <a:t/>
            </a:r>
            <a:br>
              <a:rPr lang="en-US" sz="2800" dirty="0" smtClean="0"/>
            </a:br>
            <a:endParaRPr lang="en-US" sz="2800" b="1" dirty="0"/>
          </a:p>
        </p:txBody>
      </p:sp>
    </p:spTree>
    <p:extLst>
      <p:ext uri="{BB962C8B-B14F-4D97-AF65-F5344CB8AC3E}">
        <p14:creationId xmlns:p14="http://schemas.microsoft.com/office/powerpoint/2010/main" val="769119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SYSTEM </a:t>
            </a:r>
            <a:r>
              <a:rPr lang="en-US" sz="3200" b="1" dirty="0" smtClean="0">
                <a:solidFill>
                  <a:schemeClr val="bg2">
                    <a:lumMod val="50000"/>
                  </a:schemeClr>
                </a:solidFill>
              </a:rPr>
              <a:t>ARCHITECTURE</a:t>
            </a:r>
            <a:endParaRPr lang="en-IN" sz="3200" b="1" dirty="0">
              <a:solidFill>
                <a:schemeClr val="bg2">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433661"/>
            <a:ext cx="7848872" cy="5019675"/>
          </a:xfrm>
          <a:prstGeom prst="rect">
            <a:avLst/>
          </a:prstGeom>
        </p:spPr>
      </p:pic>
    </p:spTree>
    <p:extLst>
      <p:ext uri="{BB962C8B-B14F-4D97-AF65-F5344CB8AC3E}">
        <p14:creationId xmlns:p14="http://schemas.microsoft.com/office/powerpoint/2010/main" val="2773032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DFD-0</a:t>
            </a:r>
            <a:endParaRPr lang="en-IN" sz="3200" b="1" dirty="0">
              <a:solidFill>
                <a:schemeClr val="bg2">
                  <a:lumMod val="50000"/>
                </a:schemeClr>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0662"/>
          <a:stretch/>
        </p:blipFill>
        <p:spPr>
          <a:xfrm>
            <a:off x="683568" y="1556792"/>
            <a:ext cx="7560840" cy="2520280"/>
          </a:xfrm>
          <a:prstGeom prst="rect">
            <a:avLst/>
          </a:prstGeom>
        </p:spPr>
      </p:pic>
    </p:spTree>
    <p:extLst>
      <p:ext uri="{BB962C8B-B14F-4D97-AF65-F5344CB8AC3E}">
        <p14:creationId xmlns:p14="http://schemas.microsoft.com/office/powerpoint/2010/main" val="336978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USE CASE DIAGRAM-1</a:t>
            </a:r>
            <a:endParaRPr lang="en-IN" sz="3200" b="1" dirty="0">
              <a:solidFill>
                <a:schemeClr val="bg2">
                  <a:lumMod val="50000"/>
                </a:schemeClr>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67273"/>
          <a:stretch/>
        </p:blipFill>
        <p:spPr>
          <a:xfrm>
            <a:off x="1187624" y="1554835"/>
            <a:ext cx="6120680" cy="5301886"/>
          </a:xfrm>
          <a:prstGeom prst="rect">
            <a:avLst/>
          </a:prstGeom>
        </p:spPr>
      </p:pic>
    </p:spTree>
    <p:extLst>
      <p:ext uri="{BB962C8B-B14F-4D97-AF65-F5344CB8AC3E}">
        <p14:creationId xmlns:p14="http://schemas.microsoft.com/office/powerpoint/2010/main" val="2624307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USE CASE DIAGRAM-2</a:t>
            </a:r>
            <a:endParaRPr lang="en-IN" sz="3200" b="1" dirty="0">
              <a:solidFill>
                <a:schemeClr val="bg2">
                  <a:lumMod val="50000"/>
                </a:schemeClr>
              </a:solidFill>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8485" r="33030"/>
          <a:stretch/>
        </p:blipFill>
        <p:spPr>
          <a:xfrm>
            <a:off x="1547664" y="1359746"/>
            <a:ext cx="5330314" cy="5381622"/>
          </a:xfrm>
          <a:prstGeom prst="rect">
            <a:avLst/>
          </a:prstGeom>
        </p:spPr>
      </p:pic>
    </p:spTree>
    <p:extLst>
      <p:ext uri="{BB962C8B-B14F-4D97-AF65-F5344CB8AC3E}">
        <p14:creationId xmlns:p14="http://schemas.microsoft.com/office/powerpoint/2010/main" val="2734583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USE CASE DIAGRAM-3</a:t>
            </a:r>
            <a:endParaRPr lang="en-IN" sz="3200" b="1" dirty="0">
              <a:solidFill>
                <a:schemeClr val="bg2">
                  <a:lumMod val="50000"/>
                </a:schemeClr>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1818" b="13248"/>
          <a:stretch/>
        </p:blipFill>
        <p:spPr>
          <a:xfrm>
            <a:off x="2267744" y="1645034"/>
            <a:ext cx="3853916" cy="5212966"/>
          </a:xfrm>
          <a:prstGeom prst="rect">
            <a:avLst/>
          </a:prstGeom>
        </p:spPr>
      </p:pic>
    </p:spTree>
    <p:extLst>
      <p:ext uri="{BB962C8B-B14F-4D97-AF65-F5344CB8AC3E}">
        <p14:creationId xmlns:p14="http://schemas.microsoft.com/office/powerpoint/2010/main" val="975271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1772816"/>
            <a:ext cx="7992888" cy="954107"/>
          </a:xfrm>
          <a:prstGeom prst="rect">
            <a:avLst/>
          </a:prstGeom>
          <a:noFill/>
        </p:spPr>
        <p:txBody>
          <a:bodyPr wrap="square" rtlCol="0">
            <a:spAutoFit/>
          </a:bodyPr>
          <a:lstStyle/>
          <a:p>
            <a:r>
              <a:rPr lang="en-US" sz="2800" dirty="0" smtClean="0"/>
              <a:t/>
            </a:r>
            <a:br>
              <a:rPr lang="en-US" sz="2800" dirty="0" smtClean="0"/>
            </a:b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836681"/>
            <a:ext cx="7056784" cy="5328592"/>
          </a:xfrm>
          <a:prstGeom prst="rect">
            <a:avLst/>
          </a:prstGeom>
        </p:spPr>
      </p:pic>
    </p:spTree>
    <p:extLst>
      <p:ext uri="{BB962C8B-B14F-4D97-AF65-F5344CB8AC3E}">
        <p14:creationId xmlns:p14="http://schemas.microsoft.com/office/powerpoint/2010/main" val="2607194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5040560" cy="584775"/>
          </a:xfrm>
          <a:prstGeom prst="rect">
            <a:avLst/>
          </a:prstGeom>
          <a:solidFill>
            <a:schemeClr val="bg1"/>
          </a:solidFill>
        </p:spPr>
        <p:txBody>
          <a:bodyPr wrap="square" rtlCol="0">
            <a:spAutoFit/>
          </a:bodyPr>
          <a:lstStyle/>
          <a:p>
            <a:r>
              <a:rPr lang="en-IN" sz="3200" b="1" dirty="0">
                <a:solidFill>
                  <a:schemeClr val="bg2">
                    <a:lumMod val="50000"/>
                  </a:schemeClr>
                </a:solidFill>
              </a:rPr>
              <a:t>TABLE OF CONTENT</a:t>
            </a:r>
            <a:endParaRPr lang="en-IN" sz="3200" dirty="0">
              <a:solidFill>
                <a:schemeClr val="bg2">
                  <a:lumMod val="50000"/>
                </a:schemeClr>
              </a:solidFill>
            </a:endParaRPr>
          </a:p>
        </p:txBody>
      </p:sp>
      <p:sp>
        <p:nvSpPr>
          <p:cNvPr id="3" name="TextBox 2"/>
          <p:cNvSpPr txBox="1"/>
          <p:nvPr/>
        </p:nvSpPr>
        <p:spPr>
          <a:xfrm>
            <a:off x="695641" y="1225689"/>
            <a:ext cx="7992888" cy="5632311"/>
          </a:xfrm>
          <a:prstGeom prst="rect">
            <a:avLst/>
          </a:prstGeom>
          <a:noFill/>
        </p:spPr>
        <p:txBody>
          <a:bodyPr wrap="square" rtlCol="0">
            <a:spAutoFit/>
          </a:bodyPr>
          <a:lstStyle/>
          <a:p>
            <a:pPr marL="285750" indent="-285750" fontAlgn="base">
              <a:lnSpc>
                <a:spcPct val="150000"/>
              </a:lnSpc>
              <a:buFont typeface="Wingdings" pitchFamily="2" charset="2"/>
              <a:buChar char="q"/>
            </a:pPr>
            <a:r>
              <a:rPr lang="en-US" sz="2400" b="1" dirty="0" smtClean="0"/>
              <a:t>OBJECTIVE</a:t>
            </a:r>
            <a:endParaRPr lang="en-US" sz="2400" dirty="0"/>
          </a:p>
          <a:p>
            <a:pPr marL="285750" indent="-285750" fontAlgn="base">
              <a:lnSpc>
                <a:spcPct val="150000"/>
              </a:lnSpc>
              <a:buFont typeface="Wingdings" pitchFamily="2" charset="2"/>
              <a:buChar char="q"/>
            </a:pPr>
            <a:r>
              <a:rPr lang="en-US" sz="2400" b="1" dirty="0"/>
              <a:t>ABSTRACT</a:t>
            </a:r>
            <a:endParaRPr lang="en-US" sz="2400" dirty="0"/>
          </a:p>
          <a:p>
            <a:pPr marL="285750" indent="-285750" fontAlgn="base">
              <a:lnSpc>
                <a:spcPct val="150000"/>
              </a:lnSpc>
              <a:buFont typeface="Wingdings" pitchFamily="2" charset="2"/>
              <a:buChar char="q"/>
            </a:pPr>
            <a:r>
              <a:rPr lang="en-US" sz="2400" b="1" dirty="0"/>
              <a:t>SCOPE</a:t>
            </a:r>
            <a:endParaRPr lang="en-US" sz="2400" dirty="0"/>
          </a:p>
          <a:p>
            <a:pPr marL="285750" indent="-285750" fontAlgn="base">
              <a:lnSpc>
                <a:spcPct val="150000"/>
              </a:lnSpc>
              <a:buFont typeface="Wingdings" pitchFamily="2" charset="2"/>
              <a:buChar char="q"/>
            </a:pPr>
            <a:r>
              <a:rPr lang="en-US" sz="2400" b="1" dirty="0"/>
              <a:t>EXISTING SYSTEM</a:t>
            </a:r>
            <a:endParaRPr lang="en-US" sz="2400" dirty="0"/>
          </a:p>
          <a:p>
            <a:pPr marL="285750" indent="-285750" fontAlgn="base">
              <a:lnSpc>
                <a:spcPct val="150000"/>
              </a:lnSpc>
              <a:buFont typeface="Wingdings" pitchFamily="2" charset="2"/>
              <a:buChar char="q"/>
            </a:pPr>
            <a:r>
              <a:rPr lang="en-US" sz="2400" b="1" dirty="0"/>
              <a:t>LIMITATIONS OF EXISTING SYSTEM</a:t>
            </a:r>
            <a:endParaRPr lang="en-US" sz="2400" dirty="0"/>
          </a:p>
          <a:p>
            <a:pPr marL="285750" indent="-285750" fontAlgn="base">
              <a:lnSpc>
                <a:spcPct val="150000"/>
              </a:lnSpc>
              <a:buFont typeface="Wingdings" pitchFamily="2" charset="2"/>
              <a:buChar char="q"/>
            </a:pPr>
            <a:r>
              <a:rPr lang="en-US" sz="2400" b="1" dirty="0"/>
              <a:t>PROPOSED SYSTEM</a:t>
            </a:r>
            <a:endParaRPr lang="en-US" sz="2400" dirty="0"/>
          </a:p>
          <a:p>
            <a:pPr marL="285750" indent="-285750" fontAlgn="base">
              <a:lnSpc>
                <a:spcPct val="150000"/>
              </a:lnSpc>
              <a:buFont typeface="Wingdings" pitchFamily="2" charset="2"/>
              <a:buChar char="q"/>
            </a:pPr>
            <a:r>
              <a:rPr lang="en-US" sz="2400" b="1" dirty="0"/>
              <a:t>INTRODUCTION OF </a:t>
            </a:r>
            <a:r>
              <a:rPr lang="en-US" sz="2400" b="1" dirty="0" smtClean="0"/>
              <a:t>PROJECT</a:t>
            </a:r>
          </a:p>
          <a:p>
            <a:pPr marL="285750" indent="-285750" fontAlgn="base">
              <a:lnSpc>
                <a:spcPct val="150000"/>
              </a:lnSpc>
              <a:buFont typeface="Wingdings" pitchFamily="2" charset="2"/>
              <a:buChar char="q"/>
            </a:pPr>
            <a:r>
              <a:rPr lang="en-US" sz="2400" b="1" dirty="0" smtClean="0"/>
              <a:t>SYSTEM ARCHITECTURE</a:t>
            </a:r>
          </a:p>
          <a:p>
            <a:pPr marL="285750" indent="-285750" fontAlgn="base">
              <a:lnSpc>
                <a:spcPct val="150000"/>
              </a:lnSpc>
              <a:buFont typeface="Wingdings" pitchFamily="2" charset="2"/>
              <a:buChar char="q"/>
            </a:pPr>
            <a:r>
              <a:rPr lang="en-US" sz="2400" b="1" dirty="0" smtClean="0"/>
              <a:t>DATA FLOW DIAGRAM</a:t>
            </a:r>
          </a:p>
          <a:p>
            <a:pPr marL="285750" indent="-285750" fontAlgn="base">
              <a:lnSpc>
                <a:spcPct val="150000"/>
              </a:lnSpc>
              <a:buFont typeface="Wingdings" pitchFamily="2" charset="2"/>
              <a:buChar char="q"/>
            </a:pPr>
            <a:r>
              <a:rPr lang="en-US" sz="2400" b="1" dirty="0" smtClean="0"/>
              <a:t>USE CASE DIAGRAM</a:t>
            </a:r>
            <a:endParaRPr lang="en-US" sz="2400" b="1" dirty="0"/>
          </a:p>
        </p:txBody>
      </p:sp>
    </p:spTree>
    <p:extLst>
      <p:ext uri="{BB962C8B-B14F-4D97-AF65-F5344CB8AC3E}">
        <p14:creationId xmlns:p14="http://schemas.microsoft.com/office/powerpoint/2010/main" val="2125532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5040560"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OBJECTIVE</a:t>
            </a:r>
            <a:endParaRPr lang="en-IN" sz="3200" dirty="0">
              <a:solidFill>
                <a:schemeClr val="bg2">
                  <a:lumMod val="50000"/>
                </a:schemeClr>
              </a:solidFill>
            </a:endParaRPr>
          </a:p>
        </p:txBody>
      </p:sp>
      <p:sp>
        <p:nvSpPr>
          <p:cNvPr id="3" name="TextBox 2"/>
          <p:cNvSpPr txBox="1"/>
          <p:nvPr/>
        </p:nvSpPr>
        <p:spPr>
          <a:xfrm>
            <a:off x="683568" y="1772816"/>
            <a:ext cx="7992888" cy="3970318"/>
          </a:xfrm>
          <a:prstGeom prst="rect">
            <a:avLst/>
          </a:prstGeom>
          <a:noFill/>
        </p:spPr>
        <p:txBody>
          <a:bodyPr wrap="square" rtlCol="0">
            <a:spAutoFit/>
          </a:bodyPr>
          <a:lstStyle/>
          <a:p>
            <a:pPr marL="514350" indent="-514350" fontAlgn="base">
              <a:buFont typeface="+mj-lt"/>
              <a:buAutoNum type="arabicPeriod"/>
            </a:pPr>
            <a:r>
              <a:rPr lang="en-US" sz="2800" b="1" dirty="0"/>
              <a:t>To reduce the time spent on manual work and human error in managing </a:t>
            </a:r>
            <a:r>
              <a:rPr lang="en-US" sz="2800" b="1" dirty="0" smtClean="0"/>
              <a:t> </a:t>
            </a:r>
            <a:r>
              <a:rPr lang="en-US" sz="2800" b="1" dirty="0"/>
              <a:t>data at college office</a:t>
            </a:r>
            <a:r>
              <a:rPr lang="en-US" sz="2800" b="1" dirty="0" smtClean="0"/>
              <a:t>.</a:t>
            </a:r>
          </a:p>
          <a:p>
            <a:pPr marL="514350" indent="-514350" fontAlgn="base">
              <a:buFont typeface="+mj-lt"/>
              <a:buAutoNum type="arabicPeriod"/>
            </a:pPr>
            <a:endParaRPr lang="en-US" sz="2800" b="1" dirty="0" smtClean="0"/>
          </a:p>
          <a:p>
            <a:pPr marL="514350" indent="-514350" fontAlgn="base">
              <a:buFont typeface="+mj-lt"/>
              <a:buAutoNum type="arabicPeriod"/>
            </a:pPr>
            <a:r>
              <a:rPr lang="en-US" sz="2800" b="1" dirty="0" smtClean="0"/>
              <a:t>To improve the process of student data handling .</a:t>
            </a:r>
          </a:p>
          <a:p>
            <a:pPr marL="514350" indent="-514350" fontAlgn="base">
              <a:buFont typeface="+mj-lt"/>
              <a:buAutoNum type="arabicPeriod"/>
            </a:pPr>
            <a:endParaRPr lang="en-US" sz="2800" b="1" dirty="0"/>
          </a:p>
          <a:p>
            <a:pPr marL="514350" indent="-514350" fontAlgn="base">
              <a:buFont typeface="+mj-lt"/>
              <a:buAutoNum type="arabicPeriod"/>
            </a:pPr>
            <a:r>
              <a:rPr lang="en-US" sz="2800" b="1" dirty="0" smtClean="0"/>
              <a:t>Enhance</a:t>
            </a:r>
            <a:r>
              <a:rPr lang="en-US" sz="2800" b="1" dirty="0" smtClean="0"/>
              <a:t> the </a:t>
            </a:r>
            <a:r>
              <a:rPr lang="en-US" sz="2800" b="1" dirty="0" smtClean="0"/>
              <a:t>students to view their academic profile.</a:t>
            </a:r>
            <a:endParaRPr lang="en-US" sz="2800" b="1" dirty="0"/>
          </a:p>
        </p:txBody>
      </p:sp>
    </p:spTree>
    <p:extLst>
      <p:ext uri="{BB962C8B-B14F-4D97-AF65-F5344CB8AC3E}">
        <p14:creationId xmlns:p14="http://schemas.microsoft.com/office/powerpoint/2010/main" val="251908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5040560"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ABSTRACT</a:t>
            </a:r>
            <a:endParaRPr lang="en-IN" sz="3200" b="1" dirty="0">
              <a:solidFill>
                <a:schemeClr val="bg2">
                  <a:lumMod val="50000"/>
                </a:schemeClr>
              </a:solidFill>
            </a:endParaRPr>
          </a:p>
        </p:txBody>
      </p:sp>
      <p:sp>
        <p:nvSpPr>
          <p:cNvPr id="3" name="TextBox 2"/>
          <p:cNvSpPr txBox="1"/>
          <p:nvPr/>
        </p:nvSpPr>
        <p:spPr>
          <a:xfrm>
            <a:off x="467544" y="1628800"/>
            <a:ext cx="7992888" cy="4524315"/>
          </a:xfrm>
          <a:prstGeom prst="rect">
            <a:avLst/>
          </a:prstGeom>
          <a:noFill/>
        </p:spPr>
        <p:txBody>
          <a:bodyPr wrap="square" rtlCol="0">
            <a:spAutoFit/>
          </a:bodyPr>
          <a:lstStyle/>
          <a:p>
            <a:pPr algn="just" fontAlgn="base"/>
            <a:r>
              <a:rPr lang="en-US" sz="2400" b="1" dirty="0" smtClean="0"/>
              <a:t>Most of the student data  managing works in college office are done manually or using the Microsoft excel. Due to manual entry of data the possibility of human error in data manipulation is more. To avoid, and also to improve the process of handling the data, a web application was develop using cloud computing technology.</a:t>
            </a:r>
            <a:r>
              <a:rPr lang="en-US" sz="2400" b="1" dirty="0"/>
              <a:t> </a:t>
            </a:r>
            <a:r>
              <a:rPr lang="en-US" sz="2400" b="1" dirty="0" smtClean="0"/>
              <a:t>This web application </a:t>
            </a:r>
            <a:r>
              <a:rPr lang="en-US" sz="2400" b="1" dirty="0"/>
              <a:t>will reduce the manual work related with student(like Scholarship </a:t>
            </a:r>
            <a:r>
              <a:rPr lang="en-US" sz="2400" b="1" dirty="0" smtClean="0"/>
              <a:t>Filtration, Bonafide certificate generation, </a:t>
            </a:r>
            <a:r>
              <a:rPr lang="en-US" sz="2400" b="1" dirty="0"/>
              <a:t>Make aware </a:t>
            </a:r>
            <a:r>
              <a:rPr lang="en-US" sz="2400" b="1" dirty="0" smtClean="0"/>
              <a:t>about </a:t>
            </a:r>
            <a:r>
              <a:rPr lang="en-US" sz="2400" b="1" dirty="0"/>
              <a:t>the </a:t>
            </a:r>
            <a:r>
              <a:rPr lang="en-US" sz="2400" b="1" dirty="0" smtClean="0"/>
              <a:t>student profile)one </a:t>
            </a:r>
            <a:r>
              <a:rPr lang="en-US" sz="2400" b="1" dirty="0"/>
              <a:t>by the staffs in the college office.</a:t>
            </a:r>
            <a:r>
              <a:rPr lang="en-US" sz="2400" b="1" dirty="0" smtClean="0"/>
              <a:t> </a:t>
            </a:r>
          </a:p>
        </p:txBody>
      </p:sp>
    </p:spTree>
    <p:extLst>
      <p:ext uri="{BB962C8B-B14F-4D97-AF65-F5344CB8AC3E}">
        <p14:creationId xmlns:p14="http://schemas.microsoft.com/office/powerpoint/2010/main" val="898823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5040560"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SCOPE</a:t>
            </a:r>
            <a:endParaRPr lang="en-IN" sz="3200" b="1" dirty="0">
              <a:solidFill>
                <a:schemeClr val="bg2">
                  <a:lumMod val="50000"/>
                </a:schemeClr>
              </a:solidFill>
            </a:endParaRPr>
          </a:p>
        </p:txBody>
      </p:sp>
      <p:sp>
        <p:nvSpPr>
          <p:cNvPr id="3" name="TextBox 2"/>
          <p:cNvSpPr txBox="1"/>
          <p:nvPr/>
        </p:nvSpPr>
        <p:spPr>
          <a:xfrm>
            <a:off x="667156" y="1628800"/>
            <a:ext cx="7992888" cy="2677656"/>
          </a:xfrm>
          <a:prstGeom prst="rect">
            <a:avLst/>
          </a:prstGeom>
          <a:noFill/>
        </p:spPr>
        <p:txBody>
          <a:bodyPr wrap="square" rtlCol="0">
            <a:spAutoFit/>
          </a:bodyPr>
          <a:lstStyle/>
          <a:p>
            <a:pPr fontAlgn="base"/>
            <a:endParaRPr lang="en-US" sz="2800" b="1" dirty="0"/>
          </a:p>
          <a:p>
            <a:pPr marL="514350" indent="-514350" fontAlgn="base">
              <a:buFont typeface="+mj-lt"/>
              <a:buAutoNum type="arabicPeriod"/>
            </a:pPr>
            <a:r>
              <a:rPr lang="en-US" sz="2800" b="1" dirty="0" smtClean="0"/>
              <a:t>It helps the admin </a:t>
            </a:r>
            <a:r>
              <a:rPr lang="en-US" sz="2800" b="1" dirty="0" smtClean="0"/>
              <a:t>to enhance and </a:t>
            </a:r>
            <a:r>
              <a:rPr lang="en-US" sz="2800" b="1" dirty="0" smtClean="0"/>
              <a:t>keep, manage and control the entire data of the students in our institution.</a:t>
            </a:r>
          </a:p>
          <a:p>
            <a:pPr marL="514350" indent="-514350" fontAlgn="base">
              <a:buFont typeface="+mj-lt"/>
              <a:buAutoNum type="arabicPeriod"/>
            </a:pPr>
            <a:endParaRPr lang="en-US" sz="2800" b="1" dirty="0"/>
          </a:p>
          <a:p>
            <a:pPr marL="514350" indent="-514350" fontAlgn="base">
              <a:buFont typeface="+mj-lt"/>
              <a:buAutoNum type="arabicPeriod"/>
            </a:pPr>
            <a:r>
              <a:rPr lang="en-US" sz="2800" b="1" dirty="0" smtClean="0"/>
              <a:t>It helps to access the data easily.</a:t>
            </a:r>
          </a:p>
        </p:txBody>
      </p:sp>
    </p:spTree>
    <p:extLst>
      <p:ext uri="{BB962C8B-B14F-4D97-AF65-F5344CB8AC3E}">
        <p14:creationId xmlns:p14="http://schemas.microsoft.com/office/powerpoint/2010/main" val="89490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5040560"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EXISTING SYSTEM</a:t>
            </a:r>
            <a:endParaRPr lang="en-IN" sz="3200" b="1" dirty="0">
              <a:solidFill>
                <a:schemeClr val="bg2">
                  <a:lumMod val="50000"/>
                </a:schemeClr>
              </a:solidFill>
            </a:endParaRPr>
          </a:p>
        </p:txBody>
      </p:sp>
      <p:sp>
        <p:nvSpPr>
          <p:cNvPr id="3" name="TextBox 2"/>
          <p:cNvSpPr txBox="1"/>
          <p:nvPr/>
        </p:nvSpPr>
        <p:spPr>
          <a:xfrm>
            <a:off x="395536" y="1988840"/>
            <a:ext cx="8460432" cy="3970318"/>
          </a:xfrm>
          <a:prstGeom prst="rect">
            <a:avLst/>
          </a:prstGeom>
          <a:noFill/>
        </p:spPr>
        <p:txBody>
          <a:bodyPr wrap="square" rtlCol="0">
            <a:spAutoFit/>
          </a:bodyPr>
          <a:lstStyle/>
          <a:p>
            <a:pPr algn="just" fontAlgn="base"/>
            <a:r>
              <a:rPr lang="en-US" sz="2800" b="1" dirty="0"/>
              <a:t>The activities such as student data filtration base on the eligibility for different scholarship schemes and student profile management are done manually or stored in the excel files</a:t>
            </a:r>
            <a:r>
              <a:rPr lang="en-US" sz="2800" b="1" dirty="0" smtClean="0"/>
              <a:t>.</a:t>
            </a:r>
          </a:p>
          <a:p>
            <a:pPr algn="just" fontAlgn="base"/>
            <a:endParaRPr lang="en-US" sz="2800" b="1" dirty="0"/>
          </a:p>
          <a:p>
            <a:pPr algn="just" fontAlgn="base"/>
            <a:r>
              <a:rPr lang="en-US" sz="2800" b="1" dirty="0" smtClean="0"/>
              <a:t>The students have to approach their respective faculty members for knowing their internal marks and attendance .</a:t>
            </a:r>
          </a:p>
        </p:txBody>
      </p:sp>
    </p:spTree>
    <p:extLst>
      <p:ext uri="{BB962C8B-B14F-4D97-AF65-F5344CB8AC3E}">
        <p14:creationId xmlns:p14="http://schemas.microsoft.com/office/powerpoint/2010/main" val="362349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4"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LIMITATIONS OF EXISTING SYSTEM</a:t>
            </a:r>
            <a:endParaRPr lang="en-IN" sz="3200" b="1" dirty="0">
              <a:solidFill>
                <a:schemeClr val="bg2">
                  <a:lumMod val="50000"/>
                </a:schemeClr>
              </a:solidFill>
            </a:endParaRPr>
          </a:p>
        </p:txBody>
      </p:sp>
      <p:sp>
        <p:nvSpPr>
          <p:cNvPr id="3" name="TextBox 2"/>
          <p:cNvSpPr txBox="1"/>
          <p:nvPr/>
        </p:nvSpPr>
        <p:spPr>
          <a:xfrm>
            <a:off x="683568" y="1772816"/>
            <a:ext cx="7992888" cy="3970318"/>
          </a:xfrm>
          <a:prstGeom prst="rect">
            <a:avLst/>
          </a:prstGeom>
          <a:noFill/>
        </p:spPr>
        <p:txBody>
          <a:bodyPr wrap="square" rtlCol="0">
            <a:spAutoFit/>
          </a:bodyPr>
          <a:lstStyle/>
          <a:p>
            <a:pPr marL="514350" indent="-514350" fontAlgn="base">
              <a:buFont typeface="+mj-lt"/>
              <a:buAutoNum type="arabicPeriod"/>
            </a:pPr>
            <a:endParaRPr lang="en-US" sz="2800" b="1" dirty="0" smtClean="0"/>
          </a:p>
          <a:p>
            <a:pPr marL="514350" indent="-514350">
              <a:buFont typeface="+mj-lt"/>
              <a:buAutoNum type="arabicPeriod"/>
            </a:pPr>
            <a:r>
              <a:rPr lang="en-US" sz="2800" b="1" dirty="0"/>
              <a:t>Manual work </a:t>
            </a:r>
            <a:r>
              <a:rPr lang="en-US" sz="2800" b="1" dirty="0" smtClean="0"/>
              <a:t>are </a:t>
            </a:r>
            <a:r>
              <a:rPr lang="en-US" sz="2800" b="1" dirty="0"/>
              <a:t>done.</a:t>
            </a:r>
            <a:endParaRPr lang="en-US" sz="2800" b="0" dirty="0" smtClean="0">
              <a:effectLst/>
            </a:endParaRPr>
          </a:p>
          <a:p>
            <a:pPr marL="514350" indent="-514350">
              <a:buFont typeface="+mj-lt"/>
              <a:buAutoNum type="arabicPeriod"/>
            </a:pPr>
            <a:r>
              <a:rPr lang="en-US" sz="2800" b="1" dirty="0"/>
              <a:t>Data is stored in </a:t>
            </a:r>
            <a:r>
              <a:rPr lang="en-US" sz="2800" b="1" dirty="0" smtClean="0"/>
              <a:t>the form </a:t>
            </a:r>
            <a:r>
              <a:rPr lang="en-US" sz="2800" b="1" dirty="0"/>
              <a:t>of documents </a:t>
            </a:r>
            <a:r>
              <a:rPr lang="en-US" sz="2800" b="1" dirty="0" smtClean="0"/>
              <a:t>or </a:t>
            </a:r>
            <a:r>
              <a:rPr lang="en-US" sz="2800" b="1" dirty="0"/>
              <a:t>excel </a:t>
            </a:r>
            <a:r>
              <a:rPr lang="en-US" sz="2800" b="1" dirty="0" smtClean="0"/>
              <a:t>files .</a:t>
            </a:r>
          </a:p>
          <a:p>
            <a:pPr marL="514350" indent="-514350">
              <a:buFont typeface="+mj-lt"/>
              <a:buAutoNum type="arabicPeriod"/>
            </a:pPr>
            <a:r>
              <a:rPr lang="en-US" sz="2800" b="1" dirty="0" smtClean="0"/>
              <a:t>Search for a particular student’s profile is very hard.</a:t>
            </a:r>
          </a:p>
          <a:p>
            <a:pPr marL="514350" indent="-514350">
              <a:buFont typeface="+mj-lt"/>
              <a:buAutoNum type="arabicPeriod"/>
            </a:pPr>
            <a:r>
              <a:rPr lang="en-US" sz="2800" b="1" dirty="0" smtClean="0"/>
              <a:t>There is no backup for data retrieval.</a:t>
            </a:r>
          </a:p>
          <a:p>
            <a:pPr marL="514350" indent="-514350">
              <a:buFont typeface="+mj-lt"/>
              <a:buAutoNum type="arabicPeriod"/>
            </a:pPr>
            <a:endParaRPr lang="en-US" sz="2800" b="0" dirty="0" smtClean="0">
              <a:effectLst/>
            </a:endParaRPr>
          </a:p>
          <a:p>
            <a:endParaRPr lang="en-US" sz="2800" b="1" dirty="0"/>
          </a:p>
        </p:txBody>
      </p:sp>
    </p:spTree>
    <p:extLst>
      <p:ext uri="{BB962C8B-B14F-4D97-AF65-F5344CB8AC3E}">
        <p14:creationId xmlns:p14="http://schemas.microsoft.com/office/powerpoint/2010/main" val="3421632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5" y="741404"/>
            <a:ext cx="8466322"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PROPOSED SYSTEM</a:t>
            </a:r>
            <a:endParaRPr lang="en-IN" sz="3200" b="1" dirty="0">
              <a:solidFill>
                <a:schemeClr val="bg2">
                  <a:lumMod val="50000"/>
                </a:schemeClr>
              </a:solidFill>
            </a:endParaRPr>
          </a:p>
        </p:txBody>
      </p:sp>
      <p:sp>
        <p:nvSpPr>
          <p:cNvPr id="3" name="TextBox 2"/>
          <p:cNvSpPr txBox="1"/>
          <p:nvPr/>
        </p:nvSpPr>
        <p:spPr>
          <a:xfrm>
            <a:off x="683568" y="1772816"/>
            <a:ext cx="7992888" cy="2677656"/>
          </a:xfrm>
          <a:prstGeom prst="rect">
            <a:avLst/>
          </a:prstGeom>
          <a:noFill/>
        </p:spPr>
        <p:txBody>
          <a:bodyPr wrap="square" rtlCol="0">
            <a:spAutoFit/>
          </a:bodyPr>
          <a:lstStyle/>
          <a:p>
            <a:pPr algn="just" fontAlgn="base"/>
            <a:r>
              <a:rPr lang="en-US" sz="2800" b="1" dirty="0"/>
              <a:t>In the proposed </a:t>
            </a:r>
            <a:r>
              <a:rPr lang="en-US" sz="2800" b="1" dirty="0" smtClean="0"/>
              <a:t>system , activities </a:t>
            </a:r>
            <a:r>
              <a:rPr lang="en-US" sz="2800" b="1" dirty="0"/>
              <a:t>such as student data </a:t>
            </a:r>
            <a:r>
              <a:rPr lang="en-US" sz="2800" b="1" dirty="0" smtClean="0"/>
              <a:t>that filtrated by the student regarding </a:t>
            </a:r>
            <a:r>
              <a:rPr lang="en-US" sz="2800" b="1" dirty="0"/>
              <a:t>scholarship schemes and student </a:t>
            </a:r>
            <a:r>
              <a:rPr lang="en-US" sz="2800" b="1" dirty="0" smtClean="0"/>
              <a:t>profile should be managed </a:t>
            </a:r>
            <a:r>
              <a:rPr lang="en-US" sz="2800" b="1" dirty="0"/>
              <a:t>are done using cloud computing with a user-friendly interface.</a:t>
            </a:r>
            <a:endParaRPr lang="en-US" sz="2800" b="1" dirty="0" smtClean="0"/>
          </a:p>
        </p:txBody>
      </p:sp>
    </p:spTree>
    <p:extLst>
      <p:ext uri="{BB962C8B-B14F-4D97-AF65-F5344CB8AC3E}">
        <p14:creationId xmlns:p14="http://schemas.microsoft.com/office/powerpoint/2010/main" val="1426150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33" y="741404"/>
            <a:ext cx="8610337" cy="584775"/>
          </a:xfrm>
          <a:prstGeom prst="rect">
            <a:avLst/>
          </a:prstGeom>
          <a:solidFill>
            <a:schemeClr val="bg1"/>
          </a:solidFill>
        </p:spPr>
        <p:txBody>
          <a:bodyPr wrap="square" rtlCol="0">
            <a:spAutoFit/>
          </a:bodyPr>
          <a:lstStyle/>
          <a:p>
            <a:r>
              <a:rPr lang="en-US" sz="3200" b="1" dirty="0" smtClean="0">
                <a:solidFill>
                  <a:schemeClr val="bg2">
                    <a:lumMod val="50000"/>
                  </a:schemeClr>
                </a:solidFill>
              </a:rPr>
              <a:t>INTRODUCTION TO PROJECT</a:t>
            </a:r>
            <a:endParaRPr lang="en-IN" sz="3200" b="1" dirty="0">
              <a:solidFill>
                <a:schemeClr val="bg2">
                  <a:lumMod val="50000"/>
                </a:schemeClr>
              </a:solidFill>
            </a:endParaRPr>
          </a:p>
        </p:txBody>
      </p:sp>
      <p:sp>
        <p:nvSpPr>
          <p:cNvPr id="3" name="TextBox 2"/>
          <p:cNvSpPr txBox="1"/>
          <p:nvPr/>
        </p:nvSpPr>
        <p:spPr>
          <a:xfrm>
            <a:off x="518857" y="1410355"/>
            <a:ext cx="7992888" cy="5447645"/>
          </a:xfrm>
          <a:prstGeom prst="rect">
            <a:avLst/>
          </a:prstGeom>
          <a:noFill/>
        </p:spPr>
        <p:txBody>
          <a:bodyPr wrap="square" rtlCol="0">
            <a:spAutoFit/>
          </a:bodyPr>
          <a:lstStyle/>
          <a:p>
            <a:pPr marL="514350" indent="-514350" fontAlgn="base">
              <a:buFont typeface="+mj-lt"/>
              <a:buAutoNum type="arabicPeriod"/>
            </a:pPr>
            <a:endParaRPr lang="en-US" sz="2800" b="1" dirty="0" smtClean="0"/>
          </a:p>
          <a:p>
            <a:pPr marL="342900" indent="-342900" algn="just">
              <a:buFont typeface="Arial" pitchFamily="34" charset="0"/>
              <a:buChar char="•"/>
            </a:pPr>
            <a:r>
              <a:rPr lang="en-US" sz="2400" b="1" dirty="0"/>
              <a:t>Separate login credentials were provided to the office management, staffs and students.</a:t>
            </a:r>
            <a:endParaRPr lang="en-US" sz="2400" b="0" dirty="0" smtClean="0">
              <a:effectLst/>
            </a:endParaRPr>
          </a:p>
          <a:p>
            <a:pPr marL="342900" indent="-342900" algn="just">
              <a:buFont typeface="Arial" pitchFamily="34" charset="0"/>
              <a:buChar char="•"/>
            </a:pPr>
            <a:r>
              <a:rPr lang="en-US" sz="2400" b="1" dirty="0"/>
              <a:t>The office management can able to access, modify all the student’s data and able to filter the data based on certain eligibility </a:t>
            </a:r>
            <a:r>
              <a:rPr lang="en-US" sz="2400" b="1" dirty="0" smtClean="0"/>
              <a:t>criteria.</a:t>
            </a:r>
            <a:endParaRPr lang="en-US" sz="2400" b="0" dirty="0" smtClean="0">
              <a:effectLst/>
            </a:endParaRPr>
          </a:p>
          <a:p>
            <a:pPr marL="342900" indent="-342900" algn="just">
              <a:buFont typeface="Arial" pitchFamily="34" charset="0"/>
              <a:buChar char="•"/>
            </a:pPr>
            <a:r>
              <a:rPr lang="en-US" sz="2400" b="1" dirty="0"/>
              <a:t>The staffs can able to update the students internal marks and can able to view the full detail of the student by entering the register number.</a:t>
            </a:r>
            <a:endParaRPr lang="en-US" sz="2400" b="0" dirty="0" smtClean="0">
              <a:effectLst/>
            </a:endParaRPr>
          </a:p>
          <a:p>
            <a:pPr marL="342900" indent="-342900" algn="just">
              <a:buFont typeface="Arial" pitchFamily="34" charset="0"/>
              <a:buChar char="•"/>
            </a:pPr>
            <a:r>
              <a:rPr lang="en-US" sz="2400" b="1" dirty="0"/>
              <a:t>Students can view their respective profiles including internal marks and </a:t>
            </a:r>
            <a:r>
              <a:rPr lang="en-US" sz="2400" b="1" dirty="0" smtClean="0"/>
              <a:t>attendance.</a:t>
            </a:r>
            <a:endParaRPr lang="en-US" sz="2400" b="0" dirty="0" smtClean="0">
              <a:effectLst/>
            </a:endParaRPr>
          </a:p>
          <a:p>
            <a:r>
              <a:rPr lang="en-US" sz="2800" dirty="0" smtClean="0"/>
              <a:t/>
            </a:r>
            <a:br>
              <a:rPr lang="en-US" sz="2800" dirty="0" smtClean="0"/>
            </a:br>
            <a:endParaRPr lang="en-US" sz="2800" b="1" dirty="0"/>
          </a:p>
        </p:txBody>
      </p:sp>
    </p:spTree>
    <p:extLst>
      <p:ext uri="{BB962C8B-B14F-4D97-AF65-F5344CB8AC3E}">
        <p14:creationId xmlns:p14="http://schemas.microsoft.com/office/powerpoint/2010/main" val="28832822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188</TotalTime>
  <Words>450</Words>
  <Application>Microsoft Office PowerPoint</Application>
  <PresentationFormat>On-screen Show (4:3)</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tamilselvan@agilecyber.solutions</dc:creator>
  <cp:lastModifiedBy>tamilselvan@agilecyber.solutions</cp:lastModifiedBy>
  <cp:revision>23</cp:revision>
  <dcterms:created xsi:type="dcterms:W3CDTF">2023-02-24T04:38:23Z</dcterms:created>
  <dcterms:modified xsi:type="dcterms:W3CDTF">2023-03-03T08:40:54Z</dcterms:modified>
</cp:coreProperties>
</file>