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5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423941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690804f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690804f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690804f3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4690804f3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690804f3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690804f3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68e949a2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68e949a2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624c687f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624c687f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624c687f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624c687f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624c687f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624c687f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624c687f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624c687f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624c687f6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624c687f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690804f33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690804f33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4624c687f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4624c687f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690804f33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690804f33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690804f33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4690804f33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690804f33_1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4690804f33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4690804f33_1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4690804f33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690804f33_1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690804f33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4690804f33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4690804f33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690804f33_1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690804f33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690804f33_1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4690804f33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4690804f33_1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4690804f33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4690804f33_1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690804f33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690804f3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690804f3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624c687f6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4624c687f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68e949a2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68e949a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4624c687f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4624c687f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4624c687f6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4624c687f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4624c687f6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4624c687f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624c687f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624c687f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690804f33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690804f33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624c687f6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624c687f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516425"/>
            <a:ext cx="91440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3580" b="1">
                <a:latin typeface="Times New Roman"/>
                <a:ea typeface="Times New Roman"/>
                <a:cs typeface="Times New Roman"/>
                <a:sym typeface="Times New Roman"/>
              </a:rPr>
              <a:t>UCEN OFFICE AUTOMATION SYSTEM USING CLOUD COMPUTING</a:t>
            </a:r>
            <a:endParaRPr sz="358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218125" y="3049050"/>
            <a:ext cx="4839300" cy="513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75"/>
              <a:buNone/>
            </a:pPr>
            <a:r>
              <a:rPr lang="en-GB" sz="2350" b="1">
                <a:solidFill>
                  <a:schemeClr val="dk1"/>
                </a:solidFill>
                <a:latin typeface="Times New Roman"/>
                <a:ea typeface="Times New Roman"/>
                <a:cs typeface="Times New Roman"/>
                <a:sym typeface="Times New Roman"/>
              </a:rPr>
              <a:t>TEAM MEMBERS</a:t>
            </a:r>
            <a:endParaRPr sz="2350" b="1">
              <a:solidFill>
                <a:schemeClr val="dk1"/>
              </a:solidFill>
              <a:latin typeface="Times New Roman"/>
              <a:ea typeface="Times New Roman"/>
              <a:cs typeface="Times New Roman"/>
              <a:sym typeface="Times New Roman"/>
            </a:endParaRPr>
          </a:p>
          <a:p>
            <a:pPr marL="0" lvl="0" indent="0" algn="just" rtl="0">
              <a:lnSpc>
                <a:spcPct val="80000"/>
              </a:lnSpc>
              <a:spcBef>
                <a:spcPts val="1200"/>
              </a:spcBef>
              <a:spcAft>
                <a:spcPts val="0"/>
              </a:spcAft>
              <a:buSzPts val="275"/>
              <a:buNone/>
            </a:pPr>
            <a:r>
              <a:rPr lang="en-GB" sz="2050">
                <a:solidFill>
                  <a:schemeClr val="dk1"/>
                </a:solidFill>
                <a:latin typeface="Times New Roman"/>
                <a:ea typeface="Times New Roman"/>
                <a:cs typeface="Times New Roman"/>
                <a:sym typeface="Times New Roman"/>
              </a:rPr>
              <a:t>AAKIF MUHSIN J (962819205001),</a:t>
            </a:r>
            <a:endParaRPr sz="2050">
              <a:solidFill>
                <a:schemeClr val="dk1"/>
              </a:solidFill>
              <a:latin typeface="Times New Roman"/>
              <a:ea typeface="Times New Roman"/>
              <a:cs typeface="Times New Roman"/>
              <a:sym typeface="Times New Roman"/>
            </a:endParaRPr>
          </a:p>
          <a:p>
            <a:pPr marL="0" lvl="0" indent="0" algn="just" rtl="0">
              <a:lnSpc>
                <a:spcPct val="80000"/>
              </a:lnSpc>
              <a:spcBef>
                <a:spcPts val="1200"/>
              </a:spcBef>
              <a:spcAft>
                <a:spcPts val="0"/>
              </a:spcAft>
              <a:buSzPts val="275"/>
              <a:buNone/>
            </a:pPr>
            <a:r>
              <a:rPr lang="en-GB" sz="2050">
                <a:solidFill>
                  <a:schemeClr val="dk1"/>
                </a:solidFill>
                <a:latin typeface="Times New Roman"/>
                <a:ea typeface="Times New Roman"/>
                <a:cs typeface="Times New Roman"/>
                <a:sym typeface="Times New Roman"/>
              </a:rPr>
              <a:t>ASWIN RAJA A (962819205004),</a:t>
            </a:r>
            <a:endParaRPr sz="2050">
              <a:solidFill>
                <a:schemeClr val="dk1"/>
              </a:solidFill>
              <a:latin typeface="Times New Roman"/>
              <a:ea typeface="Times New Roman"/>
              <a:cs typeface="Times New Roman"/>
              <a:sym typeface="Times New Roman"/>
            </a:endParaRPr>
          </a:p>
          <a:p>
            <a:pPr marL="0" lvl="0" indent="0" algn="just" rtl="0">
              <a:lnSpc>
                <a:spcPct val="80000"/>
              </a:lnSpc>
              <a:spcBef>
                <a:spcPts val="1200"/>
              </a:spcBef>
              <a:spcAft>
                <a:spcPts val="0"/>
              </a:spcAft>
              <a:buSzPts val="275"/>
              <a:buNone/>
            </a:pPr>
            <a:r>
              <a:rPr lang="en-GB" sz="2050">
                <a:solidFill>
                  <a:schemeClr val="dk1"/>
                </a:solidFill>
                <a:latin typeface="Times New Roman"/>
                <a:ea typeface="Times New Roman"/>
                <a:cs typeface="Times New Roman"/>
                <a:sym typeface="Times New Roman"/>
              </a:rPr>
              <a:t>VIBUNESH A (962819205039)</a:t>
            </a:r>
            <a:endParaRPr sz="2050">
              <a:solidFill>
                <a:schemeClr val="dk1"/>
              </a:solidFill>
              <a:latin typeface="Times New Roman"/>
              <a:ea typeface="Times New Roman"/>
              <a:cs typeface="Times New Roman"/>
              <a:sym typeface="Times New Roman"/>
            </a:endParaRPr>
          </a:p>
          <a:p>
            <a:pPr marL="0" lvl="0" indent="0" algn="l" rtl="0">
              <a:lnSpc>
                <a:spcPct val="80000"/>
              </a:lnSpc>
              <a:spcBef>
                <a:spcPts val="1200"/>
              </a:spcBef>
              <a:spcAft>
                <a:spcPts val="1200"/>
              </a:spcAft>
              <a:buSzPts val="275"/>
              <a:buNone/>
            </a:pPr>
            <a:endParaRPr sz="2350">
              <a:solidFill>
                <a:schemeClr val="dk1"/>
              </a:solidFill>
              <a:latin typeface="Times New Roman"/>
              <a:ea typeface="Times New Roman"/>
              <a:cs typeface="Times New Roman"/>
              <a:sym typeface="Times New Roman"/>
            </a:endParaRPr>
          </a:p>
        </p:txBody>
      </p:sp>
      <p:sp>
        <p:nvSpPr>
          <p:cNvPr id="56" name="Google Shape;56;p13"/>
          <p:cNvSpPr txBox="1"/>
          <p:nvPr/>
        </p:nvSpPr>
        <p:spPr>
          <a:xfrm>
            <a:off x="4969100" y="2993850"/>
            <a:ext cx="5146200" cy="258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77" b="1">
                <a:solidFill>
                  <a:schemeClr val="dk1"/>
                </a:solidFill>
                <a:latin typeface="Times New Roman"/>
                <a:ea typeface="Times New Roman"/>
                <a:cs typeface="Times New Roman"/>
                <a:sym typeface="Times New Roman"/>
              </a:rPr>
              <a:t>GUIDED BY</a:t>
            </a:r>
            <a:endParaRPr sz="2377"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677" b="1">
                <a:solidFill>
                  <a:schemeClr val="lt1"/>
                </a:solidFill>
                <a:latin typeface="Times New Roman"/>
                <a:ea typeface="Times New Roman"/>
                <a:cs typeface="Times New Roman"/>
                <a:sym typeface="Times New Roman"/>
              </a:rPr>
              <a:t>,</a:t>
            </a:r>
            <a:r>
              <a:rPr lang="en-GB" sz="2077">
                <a:solidFill>
                  <a:schemeClr val="dk1"/>
                </a:solidFill>
                <a:latin typeface="Times New Roman"/>
                <a:ea typeface="Times New Roman"/>
                <a:cs typeface="Times New Roman"/>
                <a:sym typeface="Times New Roman"/>
              </a:rPr>
              <a:t>Dr. J. BANUMATHI, M.E., Ph.D</a:t>
            </a:r>
            <a:endParaRPr sz="2077">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177" b="1">
                <a:solidFill>
                  <a:schemeClr val="lt1"/>
                </a:solidFill>
                <a:latin typeface="Times New Roman"/>
                <a:ea typeface="Times New Roman"/>
                <a:cs typeface="Times New Roman"/>
                <a:sym typeface="Times New Roman"/>
              </a:rPr>
              <a:t>AAKIF MUHSIN J</a:t>
            </a:r>
            <a:endParaRPr sz="2177" b="1">
              <a:solidFill>
                <a:schemeClr val="lt1"/>
              </a:solidFill>
              <a:latin typeface="Times New Roman"/>
              <a:ea typeface="Times New Roman"/>
              <a:cs typeface="Times New Roman"/>
              <a:sym typeface="Times New Roman"/>
            </a:endParaRPr>
          </a:p>
          <a:p>
            <a:pPr marL="0" lvl="0" indent="0" algn="l" rtl="0">
              <a:spcBef>
                <a:spcPts val="1200"/>
              </a:spcBef>
              <a:spcAft>
                <a:spcPts val="0"/>
              </a:spcAft>
              <a:buNone/>
            </a:pPr>
            <a:r>
              <a:rPr lang="en-GB" sz="2177" b="1">
                <a:solidFill>
                  <a:schemeClr val="lt1"/>
                </a:solidFill>
                <a:latin typeface="Times New Roman"/>
                <a:ea typeface="Times New Roman"/>
                <a:cs typeface="Times New Roman"/>
                <a:sym typeface="Times New Roman"/>
              </a:rPr>
              <a:t>ASWIN RAJA A</a:t>
            </a:r>
            <a:endParaRPr sz="2177" b="1">
              <a:solidFill>
                <a:schemeClr val="lt1"/>
              </a:solidFill>
              <a:latin typeface="Times New Roman"/>
              <a:ea typeface="Times New Roman"/>
              <a:cs typeface="Times New Roman"/>
              <a:sym typeface="Times New Roman"/>
            </a:endParaRPr>
          </a:p>
          <a:p>
            <a:pPr marL="0" lvl="0" indent="0" algn="l" rtl="0">
              <a:spcBef>
                <a:spcPts val="1200"/>
              </a:spcBef>
              <a:spcAft>
                <a:spcPts val="1200"/>
              </a:spcAft>
              <a:buNone/>
            </a:pPr>
            <a:r>
              <a:rPr lang="en-GB" sz="2177" b="1">
                <a:solidFill>
                  <a:schemeClr val="lt1"/>
                </a:solidFill>
                <a:latin typeface="Times New Roman"/>
                <a:ea typeface="Times New Roman"/>
                <a:cs typeface="Times New Roman"/>
                <a:sym typeface="Times New Roman"/>
              </a:rPr>
              <a:t>VIBUNESH A</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itchFamily="18" charset="0"/>
                <a:cs typeface="Times New Roman" pitchFamily="18" charset="0"/>
              </a:rPr>
              <a:t>DFD - LEVEL 0</a:t>
            </a:r>
            <a:endParaRPr dirty="0">
              <a:latin typeface="Times New Roman" pitchFamily="18" charset="0"/>
              <a:cs typeface="Times New Roman" pitchFamily="18" charset="0"/>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22"/>
          <p:cNvPicPr preferRelativeResize="0"/>
          <p:nvPr/>
        </p:nvPicPr>
        <p:blipFill rotWithShape="1">
          <a:blip r:embed="rId3">
            <a:alphaModFix/>
          </a:blip>
          <a:srcRect l="-484" t="-1925" r="-484" b="-19936"/>
          <a:stretch/>
        </p:blipFill>
        <p:spPr>
          <a:xfrm>
            <a:off x="311700" y="1152475"/>
            <a:ext cx="8520600" cy="33304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itchFamily="18" charset="0"/>
                <a:cs typeface="Times New Roman" pitchFamily="18" charset="0"/>
              </a:rPr>
              <a:t>DFD - LEVEL 1</a:t>
            </a:r>
            <a:endParaRPr dirty="0">
              <a:latin typeface="Times New Roman" pitchFamily="18" charset="0"/>
              <a:cs typeface="Times New Roman" pitchFamily="18" charset="0"/>
            </a:endParaRPr>
          </a:p>
        </p:txBody>
      </p:sp>
      <p:pic>
        <p:nvPicPr>
          <p:cNvPr id="117" name="Google Shape;117;p23"/>
          <p:cNvPicPr preferRelativeResize="0"/>
          <p:nvPr/>
        </p:nvPicPr>
        <p:blipFill rotWithShape="1">
          <a:blip r:embed="rId3">
            <a:alphaModFix/>
          </a:blip>
          <a:srcRect b="7791"/>
          <a:stretch/>
        </p:blipFill>
        <p:spPr>
          <a:xfrm>
            <a:off x="631350" y="1170000"/>
            <a:ext cx="7913925" cy="36468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pitchFamily="18" charset="0"/>
                <a:cs typeface="Times New Roman" pitchFamily="18" charset="0"/>
              </a:rPr>
              <a:t>DFD - LEVEL 2</a:t>
            </a:r>
            <a:endParaRPr dirty="0">
              <a:latin typeface="Times New Roman" pitchFamily="18" charset="0"/>
              <a:cs typeface="Times New Roman" pitchFamily="18" charset="0"/>
            </a:endParaRPr>
          </a:p>
        </p:txBody>
      </p:sp>
      <p:pic>
        <p:nvPicPr>
          <p:cNvPr id="123" name="Google Shape;123;p24"/>
          <p:cNvPicPr preferRelativeResize="0"/>
          <p:nvPr/>
        </p:nvPicPr>
        <p:blipFill>
          <a:blip r:embed="rId3">
            <a:alphaModFix/>
          </a:blip>
          <a:stretch>
            <a:fillRect/>
          </a:stretch>
        </p:blipFill>
        <p:spPr>
          <a:xfrm>
            <a:off x="554075" y="1152475"/>
            <a:ext cx="8123650" cy="37038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29" name="Google Shape;129;p25"/>
          <p:cNvSpPr txBox="1">
            <a:spLocks noGrp="1"/>
          </p:cNvSpPr>
          <p:nvPr>
            <p:ph type="body" idx="1"/>
          </p:nvPr>
        </p:nvSpPr>
        <p:spPr>
          <a:xfrm>
            <a:off x="311700" y="1119375"/>
            <a:ext cx="8520600" cy="3416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BONAFIDE GENERATION</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SCHOLARSHIP MANAGEMENT</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STOCK MANAGEMENT</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STUDENT PROFILE MANAGEMENT</a:t>
            </a: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165575" y="363550"/>
            <a:ext cx="8222100" cy="76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BONAFIDE GENERATION</a:t>
            </a:r>
            <a:endParaRPr>
              <a:latin typeface="Times New Roman"/>
              <a:ea typeface="Times New Roman"/>
              <a:cs typeface="Times New Roman"/>
              <a:sym typeface="Times New Roman"/>
            </a:endParaRPr>
          </a:p>
        </p:txBody>
      </p:sp>
      <p:sp>
        <p:nvSpPr>
          <p:cNvPr id="135" name="Google Shape;135;p26"/>
          <p:cNvSpPr txBox="1">
            <a:spLocks noGrp="1"/>
          </p:cNvSpPr>
          <p:nvPr>
            <p:ph type="body" idx="1"/>
          </p:nvPr>
        </p:nvSpPr>
        <p:spPr>
          <a:xfrm>
            <a:off x="242850" y="1140875"/>
            <a:ext cx="8718270" cy="3495300"/>
          </a:xfrm>
          <a:prstGeom prst="rect">
            <a:avLst/>
          </a:prstGeom>
        </p:spPr>
        <p:txBody>
          <a:bodyPr spcFirstLastPara="1" wrap="square" lIns="91425" tIns="91425" rIns="91425" bIns="91425" anchor="t" anchorCtr="0">
            <a:normAutofit fontScale="92500" lnSpcReduction="10000"/>
          </a:bodyPr>
          <a:lstStyle/>
          <a:p>
            <a:pPr marL="342900" algn="just">
              <a:spcAft>
                <a:spcPts val="1200"/>
              </a:spcAft>
            </a:pPr>
            <a:r>
              <a:rPr lang="en-GB" sz="2000" dirty="0" smtClean="0">
                <a:solidFill>
                  <a:schemeClr val="dk1"/>
                </a:solidFill>
                <a:latin typeface="Times New Roman"/>
                <a:ea typeface="Times New Roman"/>
                <a:cs typeface="Times New Roman"/>
                <a:sym typeface="Times New Roman"/>
              </a:rPr>
              <a:t>A </a:t>
            </a:r>
            <a:r>
              <a:rPr lang="en-GB" sz="2000" dirty="0">
                <a:solidFill>
                  <a:schemeClr val="dk1"/>
                </a:solidFill>
                <a:latin typeface="Times New Roman"/>
                <a:ea typeface="Times New Roman"/>
                <a:cs typeface="Times New Roman"/>
                <a:sym typeface="Times New Roman"/>
              </a:rPr>
              <a:t>powerful software component that automates the process of generating </a:t>
            </a:r>
            <a:r>
              <a:rPr lang="en-GB" sz="2000" dirty="0" err="1">
                <a:solidFill>
                  <a:schemeClr val="dk1"/>
                </a:solidFill>
                <a:latin typeface="Times New Roman"/>
                <a:ea typeface="Times New Roman"/>
                <a:cs typeface="Times New Roman"/>
                <a:sym typeface="Times New Roman"/>
              </a:rPr>
              <a:t>Bonafide</a:t>
            </a:r>
            <a:r>
              <a:rPr lang="en-GB" sz="2000" dirty="0">
                <a:solidFill>
                  <a:schemeClr val="dk1"/>
                </a:solidFill>
                <a:latin typeface="Times New Roman"/>
                <a:ea typeface="Times New Roman"/>
                <a:cs typeface="Times New Roman"/>
                <a:sym typeface="Times New Roman"/>
              </a:rPr>
              <a:t> certificates. </a:t>
            </a:r>
            <a:endParaRPr lang="en-GB" sz="2000" dirty="0" smtClean="0">
              <a:solidFill>
                <a:schemeClr val="dk1"/>
              </a:solidFill>
              <a:latin typeface="Times New Roman"/>
              <a:ea typeface="Times New Roman"/>
              <a:cs typeface="Times New Roman"/>
              <a:sym typeface="Times New Roman"/>
            </a:endParaRPr>
          </a:p>
          <a:p>
            <a:pPr marL="342900" algn="just">
              <a:spcAft>
                <a:spcPts val="1200"/>
              </a:spcAft>
            </a:pPr>
            <a:r>
              <a:rPr lang="en-GB" sz="2000" dirty="0" smtClean="0">
                <a:solidFill>
                  <a:schemeClr val="dk1"/>
                </a:solidFill>
                <a:latin typeface="Times New Roman"/>
                <a:ea typeface="Times New Roman"/>
                <a:cs typeface="Times New Roman"/>
                <a:sym typeface="Times New Roman"/>
              </a:rPr>
              <a:t>By </a:t>
            </a:r>
            <a:r>
              <a:rPr lang="en-GB" sz="2000" dirty="0">
                <a:solidFill>
                  <a:schemeClr val="dk1"/>
                </a:solidFill>
                <a:latin typeface="Times New Roman"/>
                <a:ea typeface="Times New Roman"/>
                <a:cs typeface="Times New Roman"/>
                <a:sym typeface="Times New Roman"/>
              </a:rPr>
              <a:t>simply entering the student's Register number and reason, the module retrieves the necessary information from the database and generates a professionally formatted certificate. </a:t>
            </a:r>
            <a:endParaRPr lang="en-GB" sz="2000" dirty="0" smtClean="0">
              <a:solidFill>
                <a:schemeClr val="dk1"/>
              </a:solidFill>
              <a:latin typeface="Times New Roman"/>
              <a:ea typeface="Times New Roman"/>
              <a:cs typeface="Times New Roman"/>
              <a:sym typeface="Times New Roman"/>
            </a:endParaRPr>
          </a:p>
          <a:p>
            <a:pPr marL="342900" algn="just">
              <a:spcAft>
                <a:spcPts val="1200"/>
              </a:spcAft>
            </a:pPr>
            <a:r>
              <a:rPr lang="en-GB" sz="2000" dirty="0" smtClean="0">
                <a:solidFill>
                  <a:schemeClr val="dk1"/>
                </a:solidFill>
                <a:latin typeface="Times New Roman"/>
                <a:ea typeface="Times New Roman"/>
                <a:cs typeface="Times New Roman"/>
                <a:sym typeface="Times New Roman"/>
              </a:rPr>
              <a:t>This </a:t>
            </a:r>
            <a:r>
              <a:rPr lang="en-GB" sz="2000" dirty="0">
                <a:solidFill>
                  <a:schemeClr val="dk1"/>
                </a:solidFill>
                <a:latin typeface="Times New Roman"/>
                <a:ea typeface="Times New Roman"/>
                <a:cs typeface="Times New Roman"/>
                <a:sym typeface="Times New Roman"/>
              </a:rPr>
              <a:t>eliminates the need for manual typing, saving time and reducing errors. With standardized templates and accurate data, the module ensures consistency and streamlines the administrative workflow, providing efficient and reliable </a:t>
            </a:r>
            <a:r>
              <a:rPr lang="en-GB" sz="2000" dirty="0" err="1">
                <a:solidFill>
                  <a:schemeClr val="dk1"/>
                </a:solidFill>
                <a:latin typeface="Times New Roman"/>
                <a:ea typeface="Times New Roman"/>
                <a:cs typeface="Times New Roman"/>
                <a:sym typeface="Times New Roman"/>
              </a:rPr>
              <a:t>Bonafide</a:t>
            </a:r>
            <a:r>
              <a:rPr lang="en-GB" sz="2000" dirty="0">
                <a:solidFill>
                  <a:schemeClr val="dk1"/>
                </a:solidFill>
                <a:latin typeface="Times New Roman"/>
                <a:ea typeface="Times New Roman"/>
                <a:cs typeface="Times New Roman"/>
                <a:sym typeface="Times New Roman"/>
              </a:rPr>
              <a:t> certificate generation.</a:t>
            </a:r>
            <a:endParaRPr sz="20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SCHOLARSHIP MANAGEMENT</a:t>
            </a:r>
            <a:endParaRPr>
              <a:latin typeface="Times New Roman"/>
              <a:ea typeface="Times New Roman"/>
              <a:cs typeface="Times New Roman"/>
              <a:sym typeface="Times New Roman"/>
            </a:endParaRPr>
          </a:p>
        </p:txBody>
      </p:sp>
      <p:sp>
        <p:nvSpPr>
          <p:cNvPr id="141" name="Google Shape;14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indent="-457200" algn="just">
              <a:spcAft>
                <a:spcPts val="1200"/>
              </a:spcAft>
            </a:pPr>
            <a:r>
              <a:rPr lang="en-GB" sz="2600" dirty="0" smtClean="0">
                <a:solidFill>
                  <a:schemeClr val="dk1"/>
                </a:solidFill>
                <a:latin typeface="Times New Roman"/>
                <a:ea typeface="Times New Roman"/>
                <a:cs typeface="Times New Roman"/>
                <a:sym typeface="Times New Roman"/>
              </a:rPr>
              <a:t>Data </a:t>
            </a:r>
            <a:r>
              <a:rPr lang="en-GB" sz="2600" dirty="0">
                <a:solidFill>
                  <a:schemeClr val="dk1"/>
                </a:solidFill>
                <a:latin typeface="Times New Roman"/>
                <a:ea typeface="Times New Roman"/>
                <a:cs typeface="Times New Roman"/>
                <a:sym typeface="Times New Roman"/>
              </a:rPr>
              <a:t>filtering tool that allows for the generation of scholarship reports based on caste and department criteria. </a:t>
            </a:r>
            <a:endParaRPr lang="en-GB" sz="2600" dirty="0" smtClean="0">
              <a:solidFill>
                <a:schemeClr val="dk1"/>
              </a:solidFill>
              <a:latin typeface="Times New Roman"/>
              <a:ea typeface="Times New Roman"/>
              <a:cs typeface="Times New Roman"/>
              <a:sym typeface="Times New Roman"/>
            </a:endParaRPr>
          </a:p>
          <a:p>
            <a:pPr indent="-457200" algn="just">
              <a:spcAft>
                <a:spcPts val="1200"/>
              </a:spcAft>
            </a:pPr>
            <a:r>
              <a:rPr lang="en-GB" sz="2600" dirty="0" smtClean="0">
                <a:solidFill>
                  <a:schemeClr val="dk1"/>
                </a:solidFill>
                <a:latin typeface="Times New Roman"/>
                <a:ea typeface="Times New Roman"/>
                <a:cs typeface="Times New Roman"/>
                <a:sym typeface="Times New Roman"/>
              </a:rPr>
              <a:t>Efficiently </a:t>
            </a:r>
            <a:r>
              <a:rPr lang="en-GB" sz="2600" dirty="0">
                <a:solidFill>
                  <a:schemeClr val="dk1"/>
                </a:solidFill>
                <a:latin typeface="Times New Roman"/>
                <a:ea typeface="Times New Roman"/>
                <a:cs typeface="Times New Roman"/>
                <a:sym typeface="Times New Roman"/>
              </a:rPr>
              <a:t>filters and organizes the data to provide comprehensive reports on scholarships. </a:t>
            </a:r>
            <a:endParaRPr lang="en-GB" sz="2600" dirty="0" smtClean="0">
              <a:solidFill>
                <a:schemeClr val="dk1"/>
              </a:solidFill>
              <a:latin typeface="Times New Roman"/>
              <a:ea typeface="Times New Roman"/>
              <a:cs typeface="Times New Roman"/>
              <a:sym typeface="Times New Roman"/>
            </a:endParaRPr>
          </a:p>
          <a:p>
            <a:pPr indent="-457200" algn="just">
              <a:spcAft>
                <a:spcPts val="1200"/>
              </a:spcAft>
            </a:pPr>
            <a:r>
              <a:rPr lang="en-GB" sz="2600" dirty="0" smtClean="0">
                <a:solidFill>
                  <a:schemeClr val="dk1"/>
                </a:solidFill>
                <a:latin typeface="Times New Roman"/>
                <a:ea typeface="Times New Roman"/>
                <a:cs typeface="Times New Roman"/>
                <a:sym typeface="Times New Roman"/>
              </a:rPr>
              <a:t>By </a:t>
            </a:r>
            <a:r>
              <a:rPr lang="en-GB" sz="2600" dirty="0">
                <a:solidFill>
                  <a:schemeClr val="dk1"/>
                </a:solidFill>
                <a:latin typeface="Times New Roman"/>
                <a:ea typeface="Times New Roman"/>
                <a:cs typeface="Times New Roman"/>
                <a:sym typeface="Times New Roman"/>
              </a:rPr>
              <a:t>specifying the desired caste and department parameters, the module extracts and presents the relevant information, enabling quick and accurate analysis of scholarship distribution. </a:t>
            </a:r>
            <a:endParaRPr lang="en-GB" sz="2600" dirty="0" smtClean="0">
              <a:solidFill>
                <a:schemeClr val="dk1"/>
              </a:solidFill>
              <a:latin typeface="Times New Roman"/>
              <a:ea typeface="Times New Roman"/>
              <a:cs typeface="Times New Roman"/>
              <a:sym typeface="Times New Roman"/>
            </a:endParaRPr>
          </a:p>
          <a:p>
            <a:pPr indent="-457200" algn="just">
              <a:spcAft>
                <a:spcPts val="1200"/>
              </a:spcAft>
            </a:pPr>
            <a:r>
              <a:rPr lang="en-GB" sz="2600" dirty="0" smtClean="0">
                <a:solidFill>
                  <a:schemeClr val="dk1"/>
                </a:solidFill>
                <a:latin typeface="Times New Roman"/>
                <a:ea typeface="Times New Roman"/>
                <a:cs typeface="Times New Roman"/>
                <a:sym typeface="Times New Roman"/>
              </a:rPr>
              <a:t>Eliminates </a:t>
            </a:r>
            <a:r>
              <a:rPr lang="en-GB" sz="2600" dirty="0">
                <a:solidFill>
                  <a:schemeClr val="dk1"/>
                </a:solidFill>
                <a:latin typeface="Times New Roman"/>
                <a:ea typeface="Times New Roman"/>
                <a:cs typeface="Times New Roman"/>
                <a:sym typeface="Times New Roman"/>
              </a:rPr>
              <a:t>the need for manual data sorting and greatly enhances the efficiency and effectiveness of scholarship management</a:t>
            </a:r>
            <a:r>
              <a:rPr lang="en-GB" sz="2600" dirty="0">
                <a:solidFill>
                  <a:schemeClr val="dk2"/>
                </a:solidFill>
                <a:latin typeface="Times New Roman"/>
                <a:ea typeface="Times New Roman"/>
                <a:cs typeface="Times New Roman"/>
                <a:sym typeface="Times New Roman"/>
              </a:rPr>
              <a:t>.</a:t>
            </a:r>
            <a:endParaRPr sz="2600" dirty="0">
              <a:solidFill>
                <a:schemeClr val="dk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STOCK MANAGEMENT</a:t>
            </a:r>
            <a:endParaRPr>
              <a:latin typeface="Times New Roman"/>
              <a:ea typeface="Times New Roman"/>
              <a:cs typeface="Times New Roman"/>
              <a:sym typeface="Times New Roman"/>
            </a:endParaRPr>
          </a:p>
        </p:txBody>
      </p:sp>
      <p:sp>
        <p:nvSpPr>
          <p:cNvPr id="147" name="Google Shape;14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342900" algn="just">
              <a:spcAft>
                <a:spcPts val="1200"/>
              </a:spcAft>
            </a:pPr>
            <a:r>
              <a:rPr lang="en-GB" sz="2000" dirty="0" smtClean="0">
                <a:solidFill>
                  <a:schemeClr val="dk1"/>
                </a:solidFill>
                <a:latin typeface="Times New Roman"/>
                <a:ea typeface="Times New Roman"/>
                <a:cs typeface="Times New Roman"/>
                <a:sym typeface="Times New Roman"/>
              </a:rPr>
              <a:t>Filters </a:t>
            </a:r>
            <a:r>
              <a:rPr lang="en-GB" sz="2000" dirty="0">
                <a:solidFill>
                  <a:schemeClr val="dk1"/>
                </a:solidFill>
                <a:latin typeface="Times New Roman"/>
                <a:ea typeface="Times New Roman"/>
                <a:cs typeface="Times New Roman"/>
                <a:sym typeface="Times New Roman"/>
              </a:rPr>
              <a:t>data based on stock incoming and outgoing details as well as location changes to generate comprehensive stock reports. </a:t>
            </a:r>
            <a:endParaRPr lang="en-GB" sz="2000" dirty="0" smtClean="0">
              <a:solidFill>
                <a:schemeClr val="dk1"/>
              </a:solidFill>
              <a:latin typeface="Times New Roman"/>
              <a:ea typeface="Times New Roman"/>
              <a:cs typeface="Times New Roman"/>
              <a:sym typeface="Times New Roman"/>
            </a:endParaRPr>
          </a:p>
          <a:p>
            <a:pPr marL="342900" algn="just">
              <a:spcAft>
                <a:spcPts val="1200"/>
              </a:spcAft>
            </a:pPr>
            <a:r>
              <a:rPr lang="en-GB" sz="2000" dirty="0" smtClean="0">
                <a:solidFill>
                  <a:schemeClr val="dk1"/>
                </a:solidFill>
                <a:latin typeface="Times New Roman"/>
                <a:ea typeface="Times New Roman"/>
                <a:cs typeface="Times New Roman"/>
                <a:sym typeface="Times New Roman"/>
              </a:rPr>
              <a:t>Users </a:t>
            </a:r>
            <a:r>
              <a:rPr lang="en-GB" sz="2000" dirty="0">
                <a:solidFill>
                  <a:schemeClr val="dk1"/>
                </a:solidFill>
                <a:latin typeface="Times New Roman"/>
                <a:ea typeface="Times New Roman"/>
                <a:cs typeface="Times New Roman"/>
                <a:sym typeface="Times New Roman"/>
              </a:rPr>
              <a:t>can specify the desired parameters such as stock incoming, outgoing transactions, and location changes to retrieve specific stock-related information. </a:t>
            </a:r>
            <a:endParaRPr lang="en-GB" sz="2000" dirty="0" smtClean="0">
              <a:solidFill>
                <a:schemeClr val="dk1"/>
              </a:solidFill>
              <a:latin typeface="Times New Roman"/>
              <a:ea typeface="Times New Roman"/>
              <a:cs typeface="Times New Roman"/>
              <a:sym typeface="Times New Roman"/>
            </a:endParaRPr>
          </a:p>
          <a:p>
            <a:pPr marL="342900" algn="just">
              <a:spcAft>
                <a:spcPts val="1200"/>
              </a:spcAft>
            </a:pPr>
            <a:r>
              <a:rPr lang="en-GB" sz="2000" dirty="0">
                <a:solidFill>
                  <a:schemeClr val="dk1"/>
                </a:solidFill>
                <a:latin typeface="Times New Roman"/>
                <a:ea typeface="Times New Roman"/>
                <a:cs typeface="Times New Roman"/>
                <a:sym typeface="Times New Roman"/>
              </a:rPr>
              <a:t>E</a:t>
            </a:r>
            <a:r>
              <a:rPr lang="en-GB" sz="2000" dirty="0" smtClean="0">
                <a:solidFill>
                  <a:schemeClr val="dk1"/>
                </a:solidFill>
                <a:latin typeface="Times New Roman"/>
                <a:ea typeface="Times New Roman"/>
                <a:cs typeface="Times New Roman"/>
                <a:sym typeface="Times New Roman"/>
              </a:rPr>
              <a:t>fficiently </a:t>
            </a:r>
            <a:r>
              <a:rPr lang="en-GB" sz="2000" dirty="0">
                <a:solidFill>
                  <a:schemeClr val="dk1"/>
                </a:solidFill>
                <a:latin typeface="Times New Roman"/>
                <a:ea typeface="Times New Roman"/>
                <a:cs typeface="Times New Roman"/>
                <a:sym typeface="Times New Roman"/>
              </a:rPr>
              <a:t>filters and organizes the data, enabling the generation of detailed reports on stock movements, current stock levels, and stock location changes. </a:t>
            </a:r>
            <a:endParaRPr lang="en-GB" sz="2000" dirty="0" smtClean="0">
              <a:solidFill>
                <a:schemeClr val="dk1"/>
              </a:solidFill>
              <a:latin typeface="Times New Roman"/>
              <a:ea typeface="Times New Roman"/>
              <a:cs typeface="Times New Roman"/>
              <a:sym typeface="Times New Roman"/>
            </a:endParaRPr>
          </a:p>
          <a:p>
            <a:pPr marL="342900" algn="just">
              <a:spcAft>
                <a:spcPts val="1200"/>
              </a:spcAft>
            </a:pPr>
            <a:r>
              <a:rPr lang="en-GB" sz="2000" dirty="0">
                <a:solidFill>
                  <a:schemeClr val="dk1"/>
                </a:solidFill>
                <a:latin typeface="Times New Roman"/>
                <a:ea typeface="Times New Roman"/>
                <a:cs typeface="Times New Roman"/>
                <a:sym typeface="Times New Roman"/>
              </a:rPr>
              <a:t>S</a:t>
            </a:r>
            <a:r>
              <a:rPr lang="en-GB" sz="2000" dirty="0" smtClean="0">
                <a:solidFill>
                  <a:schemeClr val="dk1"/>
                </a:solidFill>
                <a:latin typeface="Times New Roman"/>
                <a:ea typeface="Times New Roman"/>
                <a:cs typeface="Times New Roman"/>
                <a:sym typeface="Times New Roman"/>
              </a:rPr>
              <a:t>implifies </a:t>
            </a:r>
            <a:r>
              <a:rPr lang="en-GB" sz="2000" dirty="0">
                <a:solidFill>
                  <a:schemeClr val="dk1"/>
                </a:solidFill>
                <a:latin typeface="Times New Roman"/>
                <a:ea typeface="Times New Roman"/>
                <a:cs typeface="Times New Roman"/>
                <a:sym typeface="Times New Roman"/>
              </a:rPr>
              <a:t>stock management, improves inventory control, and provides valuable insights for effective decision-making.</a:t>
            </a:r>
            <a:endParaRPr sz="20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38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STUDENT PROFILE MANAGEMENT</a:t>
            </a:r>
            <a:endParaRPr>
              <a:latin typeface="Times New Roman"/>
              <a:ea typeface="Times New Roman"/>
              <a:cs typeface="Times New Roman"/>
              <a:sym typeface="Times New Roman"/>
            </a:endParaRPr>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algn="just">
              <a:lnSpc>
                <a:spcPct val="95000"/>
              </a:lnSpc>
              <a:spcAft>
                <a:spcPts val="1200"/>
              </a:spcAft>
              <a:buSzPts val="1018"/>
            </a:pPr>
            <a:r>
              <a:rPr lang="en-GB" sz="2004" dirty="0" smtClean="0">
                <a:solidFill>
                  <a:schemeClr val="dk1"/>
                </a:solidFill>
                <a:latin typeface="Times New Roman"/>
                <a:ea typeface="Times New Roman"/>
                <a:cs typeface="Times New Roman"/>
                <a:sym typeface="Times New Roman"/>
              </a:rPr>
              <a:t>Versatile </a:t>
            </a:r>
            <a:r>
              <a:rPr lang="en-GB" sz="2004" dirty="0">
                <a:solidFill>
                  <a:schemeClr val="dk1"/>
                </a:solidFill>
                <a:latin typeface="Times New Roman"/>
                <a:ea typeface="Times New Roman"/>
                <a:cs typeface="Times New Roman"/>
                <a:sym typeface="Times New Roman"/>
              </a:rPr>
              <a:t>tool that retrieves and displays comprehensive student data, including arrear details, basic profile information, and other relevant data for a specific candidate. </a:t>
            </a:r>
            <a:endParaRPr lang="en-GB" sz="2004" dirty="0" smtClean="0">
              <a:solidFill>
                <a:schemeClr val="dk1"/>
              </a:solidFill>
              <a:latin typeface="Times New Roman"/>
              <a:ea typeface="Times New Roman"/>
              <a:cs typeface="Times New Roman"/>
              <a:sym typeface="Times New Roman"/>
            </a:endParaRPr>
          </a:p>
          <a:p>
            <a:pPr marL="342900" algn="just">
              <a:lnSpc>
                <a:spcPct val="95000"/>
              </a:lnSpc>
              <a:spcAft>
                <a:spcPts val="1200"/>
              </a:spcAft>
              <a:buSzPts val="1018"/>
            </a:pPr>
            <a:r>
              <a:rPr lang="en-GB" sz="2004" dirty="0" smtClean="0">
                <a:solidFill>
                  <a:schemeClr val="dk1"/>
                </a:solidFill>
                <a:latin typeface="Times New Roman"/>
                <a:ea typeface="Times New Roman"/>
                <a:cs typeface="Times New Roman"/>
                <a:sym typeface="Times New Roman"/>
              </a:rPr>
              <a:t>Allows </a:t>
            </a:r>
            <a:r>
              <a:rPr lang="en-GB" sz="2004" dirty="0">
                <a:solidFill>
                  <a:schemeClr val="dk1"/>
                </a:solidFill>
                <a:latin typeface="Times New Roman"/>
                <a:ea typeface="Times New Roman"/>
                <a:cs typeface="Times New Roman"/>
                <a:sym typeface="Times New Roman"/>
              </a:rPr>
              <a:t>users to access and view all the necessary information related to a student's profile in a centralized and organized manner. </a:t>
            </a:r>
            <a:endParaRPr lang="en-GB" sz="2004" dirty="0" smtClean="0">
              <a:solidFill>
                <a:schemeClr val="dk1"/>
              </a:solidFill>
              <a:latin typeface="Times New Roman"/>
              <a:ea typeface="Times New Roman"/>
              <a:cs typeface="Times New Roman"/>
              <a:sym typeface="Times New Roman"/>
            </a:endParaRPr>
          </a:p>
          <a:p>
            <a:pPr marL="342900" algn="just">
              <a:lnSpc>
                <a:spcPct val="95000"/>
              </a:lnSpc>
              <a:spcAft>
                <a:spcPts val="1200"/>
              </a:spcAft>
              <a:buSzPts val="1018"/>
            </a:pPr>
            <a:r>
              <a:rPr lang="en-GB" sz="2004" dirty="0" smtClean="0">
                <a:solidFill>
                  <a:schemeClr val="dk1"/>
                </a:solidFill>
                <a:latin typeface="Times New Roman"/>
                <a:ea typeface="Times New Roman"/>
                <a:cs typeface="Times New Roman"/>
                <a:sym typeface="Times New Roman"/>
              </a:rPr>
              <a:t>By </a:t>
            </a:r>
            <a:r>
              <a:rPr lang="en-GB" sz="2004" dirty="0">
                <a:solidFill>
                  <a:schemeClr val="dk1"/>
                </a:solidFill>
                <a:latin typeface="Times New Roman"/>
                <a:ea typeface="Times New Roman"/>
                <a:cs typeface="Times New Roman"/>
                <a:sym typeface="Times New Roman"/>
              </a:rPr>
              <a:t>inputting the candidate's details or unique identifier, the module fetches and presents their arrear status, basic profile details such as name, contact information, academic history, and any other relevant information</a:t>
            </a:r>
            <a:endParaRPr sz="1265"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sz="2533">
                <a:latin typeface="Times New Roman"/>
                <a:ea typeface="Times New Roman"/>
                <a:cs typeface="Times New Roman"/>
                <a:sym typeface="Times New Roman"/>
              </a:rPr>
              <a:t>Home Page</a:t>
            </a:r>
            <a:endParaRPr sz="2533">
              <a:latin typeface="Times New Roman"/>
              <a:ea typeface="Times New Roman"/>
              <a:cs typeface="Times New Roman"/>
              <a:sym typeface="Times New Roman"/>
            </a:endParaRPr>
          </a:p>
        </p:txBody>
      </p:sp>
      <p:pic>
        <p:nvPicPr>
          <p:cNvPr id="159" name="Google Shape;159;p30"/>
          <p:cNvPicPr preferRelativeResize="0"/>
          <p:nvPr/>
        </p:nvPicPr>
        <p:blipFill>
          <a:blip r:embed="rId3">
            <a:alphaModFix/>
          </a:blip>
          <a:stretch>
            <a:fillRect/>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sz="2533">
                <a:latin typeface="Times New Roman"/>
                <a:ea typeface="Times New Roman"/>
                <a:cs typeface="Times New Roman"/>
                <a:sym typeface="Times New Roman"/>
              </a:rPr>
              <a:t>Department Login</a:t>
            </a:r>
            <a:endParaRPr sz="2533">
              <a:latin typeface="Times New Roman"/>
              <a:ea typeface="Times New Roman"/>
              <a:cs typeface="Times New Roman"/>
              <a:sym typeface="Times New Roman"/>
            </a:endParaRPr>
          </a:p>
        </p:txBody>
      </p:sp>
      <p:pic>
        <p:nvPicPr>
          <p:cNvPr id="165" name="Google Shape;165;p31"/>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OVERVIEW</a:t>
            </a:r>
            <a:endParaRPr>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460950" y="1289925"/>
            <a:ext cx="8222100" cy="3383700"/>
          </a:xfrm>
          <a:prstGeom prst="rect">
            <a:avLst/>
          </a:prstGeom>
        </p:spPr>
        <p:txBody>
          <a:bodyPr spcFirstLastPara="1" wrap="square" lIns="91425" tIns="91425" rIns="91425" bIns="91425" anchor="t" anchorCtr="0">
            <a:normAutofit fontScale="92500" lnSpcReduction="20000"/>
          </a:bodyPr>
          <a:lstStyle/>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OBJECTIVE</a:t>
            </a:r>
            <a:endParaRPr sz="2327">
              <a:solidFill>
                <a:srgbClr val="000000"/>
              </a:solidFill>
              <a:latin typeface="Times New Roman"/>
              <a:ea typeface="Times New Roman"/>
              <a:cs typeface="Times New Roman"/>
              <a:sym typeface="Times New Roman"/>
            </a:endParaRPr>
          </a:p>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SCOPE</a:t>
            </a:r>
            <a:endParaRPr sz="2327">
              <a:solidFill>
                <a:srgbClr val="000000"/>
              </a:solidFill>
              <a:latin typeface="Times New Roman"/>
              <a:ea typeface="Times New Roman"/>
              <a:cs typeface="Times New Roman"/>
              <a:sym typeface="Times New Roman"/>
            </a:endParaRPr>
          </a:p>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EXISTING SYSTEM</a:t>
            </a:r>
            <a:endParaRPr sz="2327">
              <a:solidFill>
                <a:srgbClr val="000000"/>
              </a:solidFill>
              <a:latin typeface="Times New Roman"/>
              <a:ea typeface="Times New Roman"/>
              <a:cs typeface="Times New Roman"/>
              <a:sym typeface="Times New Roman"/>
            </a:endParaRPr>
          </a:p>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LIMITATIONS OF EXISTING SYSTEM</a:t>
            </a:r>
            <a:endParaRPr sz="2327">
              <a:solidFill>
                <a:srgbClr val="000000"/>
              </a:solidFill>
              <a:latin typeface="Times New Roman"/>
              <a:ea typeface="Times New Roman"/>
              <a:cs typeface="Times New Roman"/>
              <a:sym typeface="Times New Roman"/>
            </a:endParaRPr>
          </a:p>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PROPOSED SYSTEM</a:t>
            </a:r>
            <a:endParaRPr sz="2327">
              <a:solidFill>
                <a:srgbClr val="000000"/>
              </a:solidFill>
              <a:latin typeface="Times New Roman"/>
              <a:ea typeface="Times New Roman"/>
              <a:cs typeface="Times New Roman"/>
              <a:sym typeface="Times New Roman"/>
            </a:endParaRPr>
          </a:p>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INTRODUCTION</a:t>
            </a:r>
            <a:endParaRPr sz="2327">
              <a:solidFill>
                <a:srgbClr val="000000"/>
              </a:solidFill>
              <a:latin typeface="Times New Roman"/>
              <a:ea typeface="Times New Roman"/>
              <a:cs typeface="Times New Roman"/>
              <a:sym typeface="Times New Roman"/>
            </a:endParaRPr>
          </a:p>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SYSTEM ARCHITECTURE</a:t>
            </a:r>
            <a:endParaRPr sz="2327">
              <a:solidFill>
                <a:srgbClr val="000000"/>
              </a:solidFill>
              <a:latin typeface="Times New Roman"/>
              <a:ea typeface="Times New Roman"/>
              <a:cs typeface="Times New Roman"/>
              <a:sym typeface="Times New Roman"/>
            </a:endParaRPr>
          </a:p>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MODULES &amp; DESCRIPTION</a:t>
            </a:r>
            <a:endParaRPr sz="2327">
              <a:solidFill>
                <a:srgbClr val="000000"/>
              </a:solidFill>
              <a:latin typeface="Times New Roman"/>
              <a:ea typeface="Times New Roman"/>
              <a:cs typeface="Times New Roman"/>
              <a:sym typeface="Times New Roman"/>
            </a:endParaRPr>
          </a:p>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RESULT &amp; DISCUSSION </a:t>
            </a:r>
            <a:endParaRPr sz="2327">
              <a:solidFill>
                <a:srgbClr val="000000"/>
              </a:solidFill>
              <a:latin typeface="Times New Roman"/>
              <a:ea typeface="Times New Roman"/>
              <a:cs typeface="Times New Roman"/>
              <a:sym typeface="Times New Roman"/>
            </a:endParaRPr>
          </a:p>
          <a:p>
            <a:pPr marL="457200" lvl="0" indent="-354230" algn="l" rtl="0">
              <a:spcBef>
                <a:spcPts val="0"/>
              </a:spcBef>
              <a:spcAft>
                <a:spcPts val="0"/>
              </a:spcAft>
              <a:buClr>
                <a:srgbClr val="000000"/>
              </a:buClr>
              <a:buSzPct val="100000"/>
              <a:buFont typeface="Times New Roman"/>
              <a:buChar char="❏"/>
            </a:pPr>
            <a:r>
              <a:rPr lang="en-GB" sz="2327">
                <a:solidFill>
                  <a:srgbClr val="000000"/>
                </a:solidFill>
                <a:latin typeface="Times New Roman"/>
                <a:ea typeface="Times New Roman"/>
                <a:cs typeface="Times New Roman"/>
                <a:sym typeface="Times New Roman"/>
              </a:rPr>
              <a:t>CONCLUSION</a:t>
            </a:r>
            <a:endParaRPr sz="2327">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sz="2533">
                <a:latin typeface="Times New Roman"/>
                <a:ea typeface="Times New Roman"/>
                <a:cs typeface="Times New Roman"/>
                <a:sym typeface="Times New Roman"/>
              </a:rPr>
              <a:t>Report Generation</a:t>
            </a:r>
            <a:endParaRPr sz="2533">
              <a:latin typeface="Times New Roman"/>
              <a:ea typeface="Times New Roman"/>
              <a:cs typeface="Times New Roman"/>
              <a:sym typeface="Times New Roman"/>
            </a:endParaRPr>
          </a:p>
        </p:txBody>
      </p:sp>
      <p:pic>
        <p:nvPicPr>
          <p:cNvPr id="171" name="Google Shape;171;p32"/>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sz="2533">
                <a:latin typeface="Times New Roman"/>
                <a:ea typeface="Times New Roman"/>
                <a:cs typeface="Times New Roman"/>
                <a:sym typeface="Times New Roman"/>
              </a:rPr>
              <a:t>Arrear &amp; Placement Updation</a:t>
            </a:r>
            <a:endParaRPr sz="2533">
              <a:latin typeface="Times New Roman"/>
              <a:ea typeface="Times New Roman"/>
              <a:cs typeface="Times New Roman"/>
              <a:sym typeface="Times New Roman"/>
            </a:endParaRPr>
          </a:p>
        </p:txBody>
      </p:sp>
      <p:pic>
        <p:nvPicPr>
          <p:cNvPr id="177" name="Google Shape;177;p33"/>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sz="2533">
                <a:latin typeface="Times New Roman"/>
                <a:ea typeface="Times New Roman"/>
                <a:cs typeface="Times New Roman"/>
                <a:sym typeface="Times New Roman"/>
              </a:rPr>
              <a:t>Bonafide Generation</a:t>
            </a:r>
            <a:endParaRPr sz="2533">
              <a:latin typeface="Times New Roman"/>
              <a:ea typeface="Times New Roman"/>
              <a:cs typeface="Times New Roman"/>
              <a:sym typeface="Times New Roman"/>
            </a:endParaRPr>
          </a:p>
        </p:txBody>
      </p:sp>
      <p:pic>
        <p:nvPicPr>
          <p:cNvPr id="183" name="Google Shape;183;p34"/>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sz="2533">
                <a:latin typeface="Times New Roman"/>
                <a:ea typeface="Times New Roman"/>
                <a:cs typeface="Times New Roman"/>
                <a:sym typeface="Times New Roman"/>
              </a:rPr>
              <a:t>Generated Bonafide</a:t>
            </a:r>
            <a:endParaRPr sz="2533">
              <a:latin typeface="Times New Roman"/>
              <a:ea typeface="Times New Roman"/>
              <a:cs typeface="Times New Roman"/>
              <a:sym typeface="Times New Roman"/>
            </a:endParaRPr>
          </a:p>
        </p:txBody>
      </p:sp>
      <p:pic>
        <p:nvPicPr>
          <p:cNvPr id="189" name="Google Shape;189;p35"/>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a:latin typeface="Times New Roman"/>
                <a:ea typeface="Times New Roman"/>
                <a:cs typeface="Times New Roman"/>
                <a:sym typeface="Times New Roman"/>
              </a:rPr>
              <a:t>Stock Admin Panel</a:t>
            </a:r>
            <a:endParaRPr>
              <a:latin typeface="Times New Roman"/>
              <a:ea typeface="Times New Roman"/>
              <a:cs typeface="Times New Roman"/>
              <a:sym typeface="Times New Roman"/>
            </a:endParaRPr>
          </a:p>
        </p:txBody>
      </p:sp>
      <p:pic>
        <p:nvPicPr>
          <p:cNvPr id="195" name="Google Shape;195;p36"/>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a:latin typeface="Times New Roman"/>
                <a:ea typeface="Times New Roman"/>
                <a:cs typeface="Times New Roman"/>
                <a:sym typeface="Times New Roman"/>
              </a:rPr>
              <a:t>Stock View</a:t>
            </a:r>
            <a:endParaRPr>
              <a:latin typeface="Times New Roman"/>
              <a:ea typeface="Times New Roman"/>
              <a:cs typeface="Times New Roman"/>
              <a:sym typeface="Times New Roman"/>
            </a:endParaRPr>
          </a:p>
        </p:txBody>
      </p:sp>
      <p:pic>
        <p:nvPicPr>
          <p:cNvPr id="201" name="Google Shape;201;p37"/>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a:latin typeface="Times New Roman"/>
                <a:ea typeface="Times New Roman"/>
                <a:cs typeface="Times New Roman"/>
                <a:sym typeface="Times New Roman"/>
              </a:rPr>
              <a:t>Add Stock</a:t>
            </a:r>
            <a:endParaRPr>
              <a:latin typeface="Times New Roman"/>
              <a:ea typeface="Times New Roman"/>
              <a:cs typeface="Times New Roman"/>
              <a:sym typeface="Times New Roman"/>
            </a:endParaRPr>
          </a:p>
        </p:txBody>
      </p:sp>
      <p:pic>
        <p:nvPicPr>
          <p:cNvPr id="207" name="Google Shape;207;p38"/>
          <p:cNvPicPr preferRelativeResize="0"/>
          <p:nvPr/>
        </p:nvPicPr>
        <p:blipFill rotWithShape="1">
          <a:blip r:embed="rId3">
            <a:alphaModFix/>
          </a:blip>
          <a:srcRect t="1950" b="1941"/>
          <a:stretch/>
        </p:blipFill>
        <p:spPr>
          <a:xfrm>
            <a:off x="85675" y="1624800"/>
            <a:ext cx="4629575" cy="3518700"/>
          </a:xfrm>
          <a:prstGeom prst="rect">
            <a:avLst/>
          </a:prstGeom>
          <a:noFill/>
          <a:ln>
            <a:noFill/>
          </a:ln>
        </p:spPr>
      </p:pic>
      <p:pic>
        <p:nvPicPr>
          <p:cNvPr id="208" name="Google Shape;208;p38"/>
          <p:cNvPicPr preferRelativeResize="0"/>
          <p:nvPr/>
        </p:nvPicPr>
        <p:blipFill>
          <a:blip r:embed="rId4">
            <a:alphaModFix/>
          </a:blip>
          <a:stretch>
            <a:fillRect/>
          </a:stretch>
        </p:blipFill>
        <p:spPr>
          <a:xfrm>
            <a:off x="4770425" y="1624800"/>
            <a:ext cx="4326726" cy="34569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a:latin typeface="Times New Roman"/>
                <a:ea typeface="Times New Roman"/>
                <a:cs typeface="Times New Roman"/>
                <a:sym typeface="Times New Roman"/>
              </a:rPr>
              <a:t>Scholarship Admin Panel</a:t>
            </a:r>
            <a:endParaRPr>
              <a:latin typeface="Times New Roman"/>
              <a:ea typeface="Times New Roman"/>
              <a:cs typeface="Times New Roman"/>
              <a:sym typeface="Times New Roman"/>
            </a:endParaRPr>
          </a:p>
        </p:txBody>
      </p:sp>
      <p:pic>
        <p:nvPicPr>
          <p:cNvPr id="214" name="Google Shape;214;p39"/>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a:latin typeface="Times New Roman"/>
                <a:ea typeface="Times New Roman"/>
                <a:cs typeface="Times New Roman"/>
                <a:sym typeface="Times New Roman"/>
              </a:rPr>
              <a:t>Student Profiles Filtered based on Scholarship Eligibility</a:t>
            </a:r>
            <a:endParaRPr>
              <a:latin typeface="Times New Roman"/>
              <a:ea typeface="Times New Roman"/>
              <a:cs typeface="Times New Roman"/>
              <a:sym typeface="Times New Roman"/>
            </a:endParaRPr>
          </a:p>
        </p:txBody>
      </p:sp>
      <p:pic>
        <p:nvPicPr>
          <p:cNvPr id="220" name="Google Shape;220;p40"/>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85675" y="153300"/>
            <a:ext cx="8222100" cy="767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RESULT AND DISCUSSION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GB">
                <a:latin typeface="Times New Roman"/>
                <a:ea typeface="Times New Roman"/>
                <a:cs typeface="Times New Roman"/>
                <a:sym typeface="Times New Roman"/>
              </a:rPr>
              <a:t>Student Profile View</a:t>
            </a:r>
            <a:endParaRPr>
              <a:latin typeface="Times New Roman"/>
              <a:ea typeface="Times New Roman"/>
              <a:cs typeface="Times New Roman"/>
              <a:sym typeface="Times New Roman"/>
            </a:endParaRPr>
          </a:p>
        </p:txBody>
      </p:sp>
      <p:pic>
        <p:nvPicPr>
          <p:cNvPr id="226" name="Google Shape;226;p41"/>
          <p:cNvPicPr preferRelativeResize="0"/>
          <p:nvPr/>
        </p:nvPicPr>
        <p:blipFill rotWithShape="1">
          <a:blip r:embed="rId3">
            <a:alphaModFix/>
          </a:blip>
          <a:srcRect t="1950" b="1941"/>
          <a:stretch/>
        </p:blipFill>
        <p:spPr>
          <a:xfrm>
            <a:off x="1293600" y="1571750"/>
            <a:ext cx="6512149" cy="35187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2000">
                <a:solidFill>
                  <a:srgbClr val="000000"/>
                </a:solidFill>
                <a:latin typeface="Times New Roman"/>
                <a:ea typeface="Times New Roman"/>
                <a:cs typeface="Times New Roman"/>
                <a:sym typeface="Times New Roman"/>
              </a:rPr>
              <a:t>1.To reduce the time spent on manual work and human error in managing data at college office.</a:t>
            </a:r>
            <a:endParaRPr sz="20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GB" sz="2000">
                <a:solidFill>
                  <a:srgbClr val="000000"/>
                </a:solidFill>
                <a:latin typeface="Times New Roman"/>
                <a:ea typeface="Times New Roman"/>
                <a:cs typeface="Times New Roman"/>
                <a:sym typeface="Times New Roman"/>
              </a:rPr>
              <a:t>2.To improve the process of student data handling .</a:t>
            </a:r>
            <a:endParaRPr sz="20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GB" sz="2000">
                <a:solidFill>
                  <a:srgbClr val="000000"/>
                </a:solidFill>
                <a:latin typeface="Times New Roman"/>
                <a:ea typeface="Times New Roman"/>
                <a:cs typeface="Times New Roman"/>
                <a:sym typeface="Times New Roman"/>
              </a:rPr>
              <a:t>3.Enhance the students to view their academic profile.</a:t>
            </a:r>
            <a:endParaRPr sz="20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2" name="Google Shape;23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900">
                <a:solidFill>
                  <a:schemeClr val="dk1"/>
                </a:solidFill>
                <a:latin typeface="Times New Roman"/>
                <a:ea typeface="Times New Roman"/>
                <a:cs typeface="Times New Roman"/>
                <a:sym typeface="Times New Roman"/>
              </a:rPr>
              <a:t>In conclusion, the UCEN Office Automation System offers a comprehensive solution to the challenges faced by college offices in managing student data manually. By streamlining Scholarship Management, Stock Management, Student Profile Management, and Bonafide certificate generation, the system enables significant time savings and reduces the likelihood of errors. Implementing this system enhances administrative efficiency and provides a more efficient and reliable approach to managing student information, ultimately benefiting the college office and improving overall productivity</a:t>
            </a:r>
            <a:r>
              <a:rPr lang="en-GB"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87900" y="1802550"/>
            <a:ext cx="8368200" cy="153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0200">
                <a:latin typeface="Times New Roman"/>
                <a:ea typeface="Times New Roman"/>
                <a:cs typeface="Times New Roman"/>
                <a:sym typeface="Times New Roman"/>
              </a:rPr>
              <a:t>Thank you</a:t>
            </a:r>
            <a:endParaRPr sz="102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18975"/>
            <a:ext cx="82503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a:latin typeface="Times New Roman"/>
                <a:ea typeface="Times New Roman"/>
                <a:cs typeface="Times New Roman"/>
                <a:sym typeface="Times New Roman"/>
              </a:rPr>
              <a:t>SCOPE</a:t>
            </a:r>
            <a:endParaRPr sz="25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50" dirty="0">
                <a:solidFill>
                  <a:srgbClr val="000000"/>
                </a:solidFill>
                <a:latin typeface="Times New Roman"/>
                <a:ea typeface="Times New Roman"/>
                <a:cs typeface="Times New Roman"/>
                <a:sym typeface="Times New Roman"/>
              </a:rPr>
              <a:t>1.It helps the admin to manage and control the entire data of the students in our institution.</a:t>
            </a:r>
            <a:endParaRPr sz="235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235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GB" sz="2350" dirty="0">
                <a:solidFill>
                  <a:srgbClr val="000000"/>
                </a:solidFill>
                <a:latin typeface="Times New Roman"/>
                <a:ea typeface="Times New Roman"/>
                <a:cs typeface="Times New Roman"/>
                <a:sym typeface="Times New Roman"/>
              </a:rPr>
              <a:t>2.It also helps the faculty to get the complete academic profile of  a particular student.</a:t>
            </a:r>
            <a:endParaRPr sz="235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35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GB" sz="2350" dirty="0">
                <a:solidFill>
                  <a:srgbClr val="000000"/>
                </a:solidFill>
                <a:latin typeface="Times New Roman"/>
                <a:ea typeface="Times New Roman"/>
                <a:cs typeface="Times New Roman"/>
                <a:sym typeface="Times New Roman"/>
              </a:rPr>
              <a:t>3.It helps to manage the scholarship data of the students effectively.</a:t>
            </a:r>
            <a:endParaRPr sz="2350" dirty="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80" name="Google Shape;80;p17"/>
          <p:cNvSpPr txBox="1">
            <a:spLocks noGrp="1"/>
          </p:cNvSpPr>
          <p:nvPr>
            <p:ph type="body" idx="1"/>
          </p:nvPr>
        </p:nvSpPr>
        <p:spPr>
          <a:xfrm>
            <a:off x="471900" y="1251650"/>
            <a:ext cx="8222100" cy="4040100"/>
          </a:xfrm>
          <a:prstGeom prst="rect">
            <a:avLst/>
          </a:prstGeom>
        </p:spPr>
        <p:txBody>
          <a:bodyPr spcFirstLastPara="1" wrap="square" lIns="91425" tIns="91425" rIns="91425" bIns="91425" anchor="t" anchorCtr="0">
            <a:normAutofit fontScale="47500" lnSpcReduction="20000"/>
          </a:bodyPr>
          <a:lstStyle/>
          <a:p>
            <a:pPr marL="0" lvl="0" indent="0" algn="just" rtl="0">
              <a:spcBef>
                <a:spcPts val="0"/>
              </a:spcBef>
              <a:spcAft>
                <a:spcPts val="0"/>
              </a:spcAft>
              <a:buNone/>
            </a:pPr>
            <a:r>
              <a:rPr lang="en-GB" sz="4200">
                <a:solidFill>
                  <a:srgbClr val="000000"/>
                </a:solidFill>
                <a:latin typeface="Times New Roman"/>
                <a:ea typeface="Times New Roman"/>
                <a:cs typeface="Times New Roman"/>
                <a:sym typeface="Times New Roman"/>
              </a:rPr>
              <a:t>1.The activities such as student data filtration base on the eligibility for different scholarship schemes and student profile management are done manually or stored in the excel files.</a:t>
            </a:r>
            <a:endParaRPr sz="4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4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4200">
                <a:solidFill>
                  <a:srgbClr val="000000"/>
                </a:solidFill>
                <a:latin typeface="Times New Roman"/>
                <a:ea typeface="Times New Roman"/>
                <a:cs typeface="Times New Roman"/>
                <a:sym typeface="Times New Roman"/>
              </a:rPr>
              <a:t>2.The Faculty has to approach student or excel files to find the complete profile about any student.</a:t>
            </a:r>
            <a:endParaRPr sz="4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4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4200">
                <a:solidFill>
                  <a:srgbClr val="000000"/>
                </a:solidFill>
                <a:latin typeface="Times New Roman"/>
                <a:ea typeface="Times New Roman"/>
                <a:cs typeface="Times New Roman"/>
                <a:sym typeface="Times New Roman"/>
              </a:rPr>
              <a:t>3.The Stock Management is done by maintaining record of stocks in the stock maintenance record book.</a:t>
            </a:r>
            <a:endParaRPr sz="4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4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GB" sz="4200">
                <a:solidFill>
                  <a:srgbClr val="000000"/>
                </a:solidFill>
                <a:latin typeface="Times New Roman"/>
                <a:ea typeface="Times New Roman"/>
                <a:cs typeface="Times New Roman"/>
                <a:sym typeface="Times New Roman"/>
              </a:rPr>
              <a:t>4.The Office Admin has to type bonafide for each and every student in word file.</a:t>
            </a:r>
            <a:endParaRPr sz="4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LIMITATIONS OF EXISTING SYSTEM</a:t>
            </a:r>
            <a:endParaRPr>
              <a:latin typeface="Times New Roman"/>
              <a:ea typeface="Times New Roman"/>
              <a:cs typeface="Times New Roman"/>
              <a:sym typeface="Times New Roman"/>
            </a:endParaRPr>
          </a:p>
        </p:txBody>
      </p:sp>
      <p:sp>
        <p:nvSpPr>
          <p:cNvPr id="86" name="Google Shape;86;p18"/>
          <p:cNvSpPr txBox="1">
            <a:spLocks noGrp="1"/>
          </p:cNvSpPr>
          <p:nvPr>
            <p:ph type="body" idx="1"/>
          </p:nvPr>
        </p:nvSpPr>
        <p:spPr>
          <a:xfrm>
            <a:off x="311700" y="1422275"/>
            <a:ext cx="8222100" cy="3394800"/>
          </a:xfrm>
          <a:prstGeom prst="rect">
            <a:avLst/>
          </a:prstGeom>
        </p:spPr>
        <p:txBody>
          <a:bodyPr spcFirstLastPara="1" wrap="square" lIns="91425" tIns="91425" rIns="91425" bIns="91425" anchor="t" anchorCtr="0">
            <a:normAutofit/>
          </a:bodyPr>
          <a:lstStyle/>
          <a:p>
            <a:pPr marL="457200" lvl="0" indent="-356235" algn="l" rtl="0">
              <a:lnSpc>
                <a:spcPct val="95000"/>
              </a:lnSpc>
              <a:spcBef>
                <a:spcPts val="0"/>
              </a:spcBef>
              <a:spcAft>
                <a:spcPts val="0"/>
              </a:spcAft>
              <a:buClr>
                <a:schemeClr val="dk1"/>
              </a:buClr>
              <a:buSzPts val="2010"/>
              <a:buFont typeface="Times New Roman"/>
              <a:buAutoNum type="arabicPeriod"/>
            </a:pPr>
            <a:r>
              <a:rPr lang="en-GB" sz="2010">
                <a:solidFill>
                  <a:schemeClr val="dk1"/>
                </a:solidFill>
                <a:highlight>
                  <a:schemeClr val="lt1"/>
                </a:highlight>
                <a:latin typeface="Times New Roman"/>
                <a:ea typeface="Times New Roman"/>
                <a:cs typeface="Times New Roman"/>
                <a:sym typeface="Times New Roman"/>
              </a:rPr>
              <a:t>Time-consuming and prone to human errors during data entry and filtration.</a:t>
            </a:r>
            <a:endParaRPr sz="2010">
              <a:solidFill>
                <a:schemeClr val="dk1"/>
              </a:solidFill>
              <a:highlight>
                <a:schemeClr val="lt1"/>
              </a:highlight>
              <a:latin typeface="Times New Roman"/>
              <a:ea typeface="Times New Roman"/>
              <a:cs typeface="Times New Roman"/>
              <a:sym typeface="Times New Roman"/>
            </a:endParaRPr>
          </a:p>
          <a:p>
            <a:pPr marL="457200" lvl="0" indent="-356235" algn="l" rtl="0">
              <a:lnSpc>
                <a:spcPct val="95000"/>
              </a:lnSpc>
              <a:spcBef>
                <a:spcPts val="0"/>
              </a:spcBef>
              <a:spcAft>
                <a:spcPts val="0"/>
              </a:spcAft>
              <a:buClr>
                <a:schemeClr val="dk1"/>
              </a:buClr>
              <a:buSzPts val="2010"/>
              <a:buFont typeface="Times New Roman"/>
              <a:buAutoNum type="arabicPeriod"/>
            </a:pPr>
            <a:r>
              <a:rPr lang="en-GB" sz="2010">
                <a:solidFill>
                  <a:schemeClr val="dk1"/>
                </a:solidFill>
                <a:highlight>
                  <a:schemeClr val="lt1"/>
                </a:highlight>
                <a:latin typeface="Times New Roman"/>
                <a:ea typeface="Times New Roman"/>
                <a:cs typeface="Times New Roman"/>
                <a:sym typeface="Times New Roman"/>
              </a:rPr>
              <a:t>Inefficient and time-consuming process to retrieve complete student profiles.</a:t>
            </a:r>
            <a:endParaRPr sz="2010">
              <a:solidFill>
                <a:schemeClr val="dk1"/>
              </a:solidFill>
              <a:highlight>
                <a:schemeClr val="lt1"/>
              </a:highlight>
              <a:latin typeface="Times New Roman"/>
              <a:ea typeface="Times New Roman"/>
              <a:cs typeface="Times New Roman"/>
              <a:sym typeface="Times New Roman"/>
            </a:endParaRPr>
          </a:p>
          <a:p>
            <a:pPr marL="457200" lvl="0" indent="-356235" algn="l" rtl="0">
              <a:lnSpc>
                <a:spcPct val="95000"/>
              </a:lnSpc>
              <a:spcBef>
                <a:spcPts val="0"/>
              </a:spcBef>
              <a:spcAft>
                <a:spcPts val="0"/>
              </a:spcAft>
              <a:buClr>
                <a:schemeClr val="dk1"/>
              </a:buClr>
              <a:buSzPts val="2010"/>
              <a:buFont typeface="Times New Roman"/>
              <a:buAutoNum type="arabicPeriod"/>
            </a:pPr>
            <a:r>
              <a:rPr lang="en-GB" sz="2010">
                <a:solidFill>
                  <a:schemeClr val="dk1"/>
                </a:solidFill>
                <a:highlight>
                  <a:schemeClr val="lt1"/>
                </a:highlight>
                <a:latin typeface="Times New Roman"/>
                <a:ea typeface="Times New Roman"/>
                <a:cs typeface="Times New Roman"/>
                <a:sym typeface="Times New Roman"/>
              </a:rPr>
              <a:t>Difficulty in tracking and analyzing student data for decision-making purposes.</a:t>
            </a:r>
            <a:endParaRPr sz="2010">
              <a:solidFill>
                <a:schemeClr val="dk1"/>
              </a:solidFill>
              <a:highlight>
                <a:schemeClr val="lt1"/>
              </a:highlight>
              <a:latin typeface="Times New Roman"/>
              <a:ea typeface="Times New Roman"/>
              <a:cs typeface="Times New Roman"/>
              <a:sym typeface="Times New Roman"/>
            </a:endParaRPr>
          </a:p>
          <a:p>
            <a:pPr marL="457200" lvl="0" indent="-356235" algn="l" rtl="0">
              <a:lnSpc>
                <a:spcPct val="95000"/>
              </a:lnSpc>
              <a:spcBef>
                <a:spcPts val="0"/>
              </a:spcBef>
              <a:spcAft>
                <a:spcPts val="0"/>
              </a:spcAft>
              <a:buClr>
                <a:schemeClr val="dk1"/>
              </a:buClr>
              <a:buSzPts val="2010"/>
              <a:buFont typeface="Times New Roman"/>
              <a:buAutoNum type="arabicPeriod"/>
            </a:pPr>
            <a:r>
              <a:rPr lang="en-GB" sz="2010">
                <a:solidFill>
                  <a:schemeClr val="dk1"/>
                </a:solidFill>
                <a:highlight>
                  <a:schemeClr val="lt1"/>
                </a:highlight>
                <a:latin typeface="Times New Roman"/>
                <a:ea typeface="Times New Roman"/>
                <a:cs typeface="Times New Roman"/>
                <a:sym typeface="Times New Roman"/>
              </a:rPr>
              <a:t>Lack of real-time visibility, making it challenging to manage stock effectively.</a:t>
            </a:r>
            <a:endParaRPr sz="2010">
              <a:solidFill>
                <a:schemeClr val="dk1"/>
              </a:solidFill>
              <a:highlight>
                <a:schemeClr val="lt1"/>
              </a:highlight>
              <a:latin typeface="Times New Roman"/>
              <a:ea typeface="Times New Roman"/>
              <a:cs typeface="Times New Roman"/>
              <a:sym typeface="Times New Roman"/>
            </a:endParaRPr>
          </a:p>
          <a:p>
            <a:pPr marL="457200" lvl="0" indent="-356235" algn="l" rtl="0">
              <a:lnSpc>
                <a:spcPct val="95000"/>
              </a:lnSpc>
              <a:spcBef>
                <a:spcPts val="0"/>
              </a:spcBef>
              <a:spcAft>
                <a:spcPts val="0"/>
              </a:spcAft>
              <a:buClr>
                <a:schemeClr val="dk1"/>
              </a:buClr>
              <a:buSzPts val="2010"/>
              <a:buFont typeface="Times New Roman"/>
              <a:buAutoNum type="arabicPeriod"/>
            </a:pPr>
            <a:r>
              <a:rPr lang="en-GB" sz="2010">
                <a:solidFill>
                  <a:schemeClr val="dk1"/>
                </a:solidFill>
                <a:highlight>
                  <a:schemeClr val="lt1"/>
                </a:highlight>
                <a:latin typeface="Times New Roman"/>
                <a:ea typeface="Times New Roman"/>
                <a:cs typeface="Times New Roman"/>
                <a:sym typeface="Times New Roman"/>
              </a:rPr>
              <a:t>Typing bonafide documents manually is a time-consuming and repetitive task for the office admin</a:t>
            </a:r>
            <a:endParaRPr sz="201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301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92" name="Google Shape;92;p19"/>
          <p:cNvSpPr txBox="1">
            <a:spLocks noGrp="1"/>
          </p:cNvSpPr>
          <p:nvPr>
            <p:ph type="body" idx="1"/>
          </p:nvPr>
        </p:nvSpPr>
        <p:spPr>
          <a:xfrm>
            <a:off x="311700" y="1100675"/>
            <a:ext cx="8659045" cy="3490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GB" sz="2000" dirty="0">
                <a:solidFill>
                  <a:schemeClr val="dk1"/>
                </a:solidFill>
                <a:highlight>
                  <a:schemeClr val="lt1"/>
                </a:highlight>
                <a:latin typeface="Times New Roman"/>
                <a:ea typeface="Times New Roman"/>
                <a:cs typeface="Times New Roman"/>
                <a:sym typeface="Times New Roman"/>
              </a:rPr>
              <a:t>The proposed system would be web-based and have a user-friendly interface for easy navigation. </a:t>
            </a:r>
            <a:endParaRPr sz="2000" dirty="0">
              <a:solidFill>
                <a:schemeClr val="dk1"/>
              </a:solidFill>
              <a:highlight>
                <a:schemeClr val="lt1"/>
              </a:highlight>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AutoNum type="arabicPeriod"/>
            </a:pPr>
            <a:r>
              <a:rPr lang="en-GB" sz="2000" dirty="0">
                <a:solidFill>
                  <a:schemeClr val="dk1"/>
                </a:solidFill>
                <a:highlight>
                  <a:schemeClr val="lt1"/>
                </a:highlight>
                <a:latin typeface="Times New Roman"/>
                <a:ea typeface="Times New Roman"/>
                <a:cs typeface="Times New Roman"/>
                <a:sym typeface="Times New Roman"/>
              </a:rPr>
              <a:t>The Scholarship Management module would filter data based on caste and department to generate scholarship reports. </a:t>
            </a:r>
            <a:endParaRPr sz="2000" dirty="0">
              <a:solidFill>
                <a:schemeClr val="dk1"/>
              </a:solidFill>
              <a:highlight>
                <a:schemeClr val="lt1"/>
              </a:highlight>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GB" sz="2000" dirty="0">
                <a:solidFill>
                  <a:schemeClr val="dk1"/>
                </a:solidFill>
                <a:highlight>
                  <a:schemeClr val="lt1"/>
                </a:highlight>
                <a:latin typeface="Times New Roman"/>
                <a:ea typeface="Times New Roman"/>
                <a:cs typeface="Times New Roman"/>
                <a:sym typeface="Times New Roman"/>
              </a:rPr>
              <a:t>The Stock Management module would filter data based on stock incoming and outgoing details and location changes to generate stock reports. </a:t>
            </a:r>
            <a:endParaRPr sz="2000" dirty="0">
              <a:solidFill>
                <a:schemeClr val="dk1"/>
              </a:solidFill>
              <a:highlight>
                <a:schemeClr val="lt1"/>
              </a:highlight>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GB" sz="2000" dirty="0">
                <a:solidFill>
                  <a:schemeClr val="dk1"/>
                </a:solidFill>
                <a:highlight>
                  <a:schemeClr val="lt1"/>
                </a:highlight>
                <a:latin typeface="Times New Roman"/>
                <a:ea typeface="Times New Roman"/>
                <a:cs typeface="Times New Roman"/>
                <a:sym typeface="Times New Roman"/>
              </a:rPr>
              <a:t>The Student Profile Management module would retrieve all student data and display arrear details, basic profile details, and other relevant information for a specific candidate. </a:t>
            </a:r>
            <a:endParaRPr sz="2000" dirty="0">
              <a:solidFill>
                <a:schemeClr val="dk1"/>
              </a:solidFill>
              <a:highlight>
                <a:schemeClr val="lt1"/>
              </a:highlight>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GB" sz="2000" dirty="0">
                <a:solidFill>
                  <a:schemeClr val="dk1"/>
                </a:solidFill>
                <a:highlight>
                  <a:schemeClr val="lt1"/>
                </a:highlight>
                <a:latin typeface="Times New Roman"/>
                <a:ea typeface="Times New Roman"/>
                <a:cs typeface="Times New Roman"/>
                <a:sym typeface="Times New Roman"/>
              </a:rPr>
              <a:t>The </a:t>
            </a:r>
            <a:r>
              <a:rPr lang="en-GB" sz="2000" dirty="0" err="1">
                <a:solidFill>
                  <a:schemeClr val="dk1"/>
                </a:solidFill>
                <a:highlight>
                  <a:schemeClr val="lt1"/>
                </a:highlight>
                <a:latin typeface="Times New Roman"/>
                <a:ea typeface="Times New Roman"/>
                <a:cs typeface="Times New Roman"/>
                <a:sym typeface="Times New Roman"/>
              </a:rPr>
              <a:t>Bonafide</a:t>
            </a:r>
            <a:r>
              <a:rPr lang="en-GB" sz="2000" dirty="0">
                <a:solidFill>
                  <a:schemeClr val="dk1"/>
                </a:solidFill>
                <a:highlight>
                  <a:schemeClr val="lt1"/>
                </a:highlight>
                <a:latin typeface="Times New Roman"/>
                <a:ea typeface="Times New Roman"/>
                <a:cs typeface="Times New Roman"/>
                <a:sym typeface="Times New Roman"/>
              </a:rPr>
              <a:t> Generation module would generate </a:t>
            </a:r>
            <a:r>
              <a:rPr lang="en-GB" sz="2000" dirty="0" err="1">
                <a:solidFill>
                  <a:schemeClr val="dk1"/>
                </a:solidFill>
                <a:highlight>
                  <a:schemeClr val="lt1"/>
                </a:highlight>
                <a:latin typeface="Times New Roman"/>
                <a:ea typeface="Times New Roman"/>
                <a:cs typeface="Times New Roman"/>
                <a:sym typeface="Times New Roman"/>
              </a:rPr>
              <a:t>Bonafide</a:t>
            </a:r>
            <a:r>
              <a:rPr lang="en-GB" sz="2000" dirty="0">
                <a:solidFill>
                  <a:schemeClr val="dk1"/>
                </a:solidFill>
                <a:highlight>
                  <a:schemeClr val="lt1"/>
                </a:highlight>
                <a:latin typeface="Times New Roman"/>
                <a:ea typeface="Times New Roman"/>
                <a:cs typeface="Times New Roman"/>
                <a:sym typeface="Times New Roman"/>
              </a:rPr>
              <a:t> certificates based on the Register number and reason provided.</a:t>
            </a:r>
            <a:endParaRPr sz="2000" dirty="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289175" y="445025"/>
            <a:ext cx="8543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8" name="Google Shape;98;p20"/>
          <p:cNvSpPr txBox="1">
            <a:spLocks noGrp="1"/>
          </p:cNvSpPr>
          <p:nvPr>
            <p:ph type="body" idx="1"/>
          </p:nvPr>
        </p:nvSpPr>
        <p:spPr>
          <a:xfrm>
            <a:off x="289175" y="1343500"/>
            <a:ext cx="8691196" cy="34908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2000" dirty="0">
                <a:solidFill>
                  <a:schemeClr val="dk1"/>
                </a:solidFill>
                <a:highlight>
                  <a:schemeClr val="lt1"/>
                </a:highlight>
                <a:latin typeface="Times New Roman"/>
                <a:ea typeface="Times New Roman"/>
                <a:cs typeface="Times New Roman"/>
                <a:sym typeface="Times New Roman"/>
              </a:rPr>
              <a:t>The "UCEN Office Automation System" is an advanced software solution developed to address the challenges faced by college offices in managing student data using traditional methods. This comprehensive system encompasses modules such as Scholarship Management, Stock Management, Student Profile Management, and </a:t>
            </a:r>
            <a:r>
              <a:rPr lang="en-GB" sz="2000" dirty="0" err="1">
                <a:solidFill>
                  <a:schemeClr val="dk1"/>
                </a:solidFill>
                <a:highlight>
                  <a:schemeClr val="lt1"/>
                </a:highlight>
                <a:latin typeface="Times New Roman"/>
                <a:ea typeface="Times New Roman"/>
                <a:cs typeface="Times New Roman"/>
                <a:sym typeface="Times New Roman"/>
              </a:rPr>
              <a:t>Bonafide</a:t>
            </a:r>
            <a:r>
              <a:rPr lang="en-GB" sz="2000" dirty="0">
                <a:solidFill>
                  <a:schemeClr val="dk1"/>
                </a:solidFill>
                <a:highlight>
                  <a:schemeClr val="lt1"/>
                </a:highlight>
                <a:latin typeface="Times New Roman"/>
                <a:ea typeface="Times New Roman"/>
                <a:cs typeface="Times New Roman"/>
                <a:sym typeface="Times New Roman"/>
              </a:rPr>
              <a:t> Generation. By automating these key operations, the system aims to reduce manual workload and minimize human errors. With its cloud-based technology, the system offers remote accessibility for administrators and students.</a:t>
            </a:r>
            <a:endParaRPr sz="2000" dirty="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pic>
        <p:nvPicPr>
          <p:cNvPr id="104" name="Google Shape;104;p21"/>
          <p:cNvPicPr preferRelativeResize="0"/>
          <p:nvPr/>
        </p:nvPicPr>
        <p:blipFill>
          <a:blip r:embed="rId3">
            <a:alphaModFix/>
          </a:blip>
          <a:stretch>
            <a:fillRect/>
          </a:stretch>
        </p:blipFill>
        <p:spPr>
          <a:xfrm>
            <a:off x="710125" y="1677175"/>
            <a:ext cx="7654425" cy="34663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996</Words>
  <Application>Microsoft Office PowerPoint</Application>
  <PresentationFormat>On-screen Show (16:9)</PresentationFormat>
  <Paragraphs>121</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Simple Light</vt:lpstr>
      <vt:lpstr>UCEN OFFICE AUTOMATION SYSTEM USING CLOUD COMPUTING</vt:lpstr>
      <vt:lpstr>OVERVIEW</vt:lpstr>
      <vt:lpstr>OBJECTIVE</vt:lpstr>
      <vt:lpstr>SCOPE</vt:lpstr>
      <vt:lpstr>EXISTING SYSTEM</vt:lpstr>
      <vt:lpstr>LIMITATIONS OF EXISTING SYSTEM</vt:lpstr>
      <vt:lpstr>PROPOSED SYSTEM</vt:lpstr>
      <vt:lpstr>INTRODUCTION</vt:lpstr>
      <vt:lpstr>SYSTEM ARCHITECTURE</vt:lpstr>
      <vt:lpstr>DFD - LEVEL 0</vt:lpstr>
      <vt:lpstr>DFD - LEVEL 1</vt:lpstr>
      <vt:lpstr>DFD - LEVEL 2</vt:lpstr>
      <vt:lpstr>MODULES</vt:lpstr>
      <vt:lpstr>BONAFIDE GENERATION</vt:lpstr>
      <vt:lpstr>SCHOLARSHIP MANAGEMENT</vt:lpstr>
      <vt:lpstr>STOCK MANAGEMENT</vt:lpstr>
      <vt:lpstr>STUDENT PROFILE MANAGEMENT</vt:lpstr>
      <vt:lpstr>RESULT AND DISCUSSION  Home Page</vt:lpstr>
      <vt:lpstr>RESULT AND DISCUSSION  Department Login</vt:lpstr>
      <vt:lpstr>RESULT AND DISCUSSION  Report Generation</vt:lpstr>
      <vt:lpstr>RESULT AND DISCUSSION  Arrear &amp; Placement Updation</vt:lpstr>
      <vt:lpstr>RESULT AND DISCUSSION  Bonafide Generation</vt:lpstr>
      <vt:lpstr>RESULT AND DISCUSSION  Generated Bonafide</vt:lpstr>
      <vt:lpstr>RESULT AND DISCUSSION  Stock Admin Panel</vt:lpstr>
      <vt:lpstr>RESULT AND DISCUSSION  Stock View</vt:lpstr>
      <vt:lpstr>RESULT AND DISCUSSION  Add Stock</vt:lpstr>
      <vt:lpstr>RESULT AND DISCUSSION  Scholarship Admin Panel</vt:lpstr>
      <vt:lpstr>RESULT AND DISCUSSION  Student Profiles Filtered based on Scholarship Eligibility</vt:lpstr>
      <vt:lpstr>RESULT AND DISCUSSION  Student Profile View</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UCEN OFFICE AUTOMATION SYSTEM USING CLOUD COMPUTING</dc:title>
  <cp:lastModifiedBy>tamilselvan@agilecyber.solutions</cp:lastModifiedBy>
  <cp:revision>4</cp:revision>
  <dcterms:modified xsi:type="dcterms:W3CDTF">2023-05-20T03:43:17Z</dcterms:modified>
</cp:coreProperties>
</file>