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95"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294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73398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76862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58602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468721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BA835-12AC-4E8F-955A-EA3F4DE2791F}" type="datetime1">
              <a:rPr lang="en-US" smtClean="0"/>
              <a:t>9/3/2024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25201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BA835-12AC-4E8F-955A-EA3F4DE2791F}" type="datetime1">
              <a:rPr lang="en-US" smtClean="0"/>
              <a:t>9/3/2024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361278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1400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31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7B6794-849E-4626-908B-D15793550EFB}"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018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64E7-5594-42A3-ADBF-E95A7ACEAD64}" type="datetime1">
              <a:rPr lang="en-US" smtClean="0"/>
              <a:t>9/3/2024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8959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0691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BA835-12AC-4E8F-955A-EA3F4DE2791F}" type="datetime1">
              <a:rPr lang="en-US" smtClean="0"/>
              <a:t>9/3/2024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649268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BC9412-2452-4BED-A324-9D8C115361AD}" type="datetime1">
              <a:rPr lang="en-US" smtClean="0"/>
              <a:t>9/3/2024</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6200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318F62-D251-40E8-A23C-F4CFE9FEAB41}" type="datetime1">
              <a:rPr lang="en-US" smtClean="0"/>
              <a:t>9/3/2024</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48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F76144-149E-4874-93A5-554A0357CF82}" type="datetime1">
              <a:rPr lang="en-US" smtClean="0"/>
              <a:t>9/3/2024</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8370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09508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1BA835-12AC-4E8F-955A-EA3F4DE2791F}" type="datetime1">
              <a:rPr lang="en-US" smtClean="0"/>
              <a:t>9/3/2024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3603755302"/>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Colored pencils inside a pencil holder which is on top of a wood table">
            <a:extLst>
              <a:ext uri="{FF2B5EF4-FFF2-40B4-BE49-F238E27FC236}">
                <a16:creationId xmlns:a16="http://schemas.microsoft.com/office/drawing/2014/main" id="{4A25B04F-1DD4-98FE-3F79-7B3BB05C78E6}"/>
              </a:ext>
            </a:extLst>
          </p:cNvPr>
          <p:cNvPicPr>
            <a:picLocks noChangeAspect="1"/>
          </p:cNvPicPr>
          <p:nvPr/>
        </p:nvPicPr>
        <p:blipFill>
          <a:blip r:embed="rId2"/>
          <a:srcRect t="15730"/>
          <a:stretch/>
        </p:blipFill>
        <p:spPr>
          <a:xfrm>
            <a:off x="38674" y="-2"/>
            <a:ext cx="12191979" cy="6857990"/>
          </a:xfrm>
          <a:prstGeom prst="rect">
            <a:avLst/>
          </a:prstGeom>
        </p:spPr>
      </p:pic>
      <p:sp>
        <p:nvSpPr>
          <p:cNvPr id="2" name="Title 1">
            <a:extLst>
              <a:ext uri="{FF2B5EF4-FFF2-40B4-BE49-F238E27FC236}">
                <a16:creationId xmlns:a16="http://schemas.microsoft.com/office/drawing/2014/main" id="{559319CD-322E-5B1E-FE8B-C62D0CB11029}"/>
              </a:ext>
            </a:extLst>
          </p:cNvPr>
          <p:cNvSpPr>
            <a:spLocks noGrp="1"/>
          </p:cNvSpPr>
          <p:nvPr>
            <p:ph type="ctrTitle"/>
          </p:nvPr>
        </p:nvSpPr>
        <p:spPr>
          <a:xfrm>
            <a:off x="147484" y="908651"/>
            <a:ext cx="9129251" cy="4171779"/>
          </a:xfrm>
        </p:spPr>
        <p:txBody>
          <a:bodyPr anchor="t">
            <a:normAutofit/>
          </a:bodyPr>
          <a:lstStyle/>
          <a:p>
            <a:pPr algn="ctr"/>
            <a:r>
              <a:rPr lang="en-GB" sz="4800" dirty="0"/>
              <a:t>Employee data analysis</a:t>
            </a:r>
            <a:br>
              <a:rPr lang="en-GB" sz="4800" dirty="0"/>
            </a:br>
            <a:r>
              <a:rPr lang="en-GB" sz="4800" dirty="0"/>
              <a:t>using excel</a:t>
            </a:r>
            <a:endParaRPr lang="en-IN" sz="4800" dirty="0"/>
          </a:p>
        </p:txBody>
      </p:sp>
      <p:sp>
        <p:nvSpPr>
          <p:cNvPr id="3" name="Subtitle 2">
            <a:extLst>
              <a:ext uri="{FF2B5EF4-FFF2-40B4-BE49-F238E27FC236}">
                <a16:creationId xmlns:a16="http://schemas.microsoft.com/office/drawing/2014/main" id="{FB60D4D5-F8F2-2350-3CC9-E2CE080D7619}"/>
              </a:ext>
            </a:extLst>
          </p:cNvPr>
          <p:cNvSpPr>
            <a:spLocks noGrp="1"/>
          </p:cNvSpPr>
          <p:nvPr>
            <p:ph type="subTitle" idx="1"/>
          </p:nvPr>
        </p:nvSpPr>
        <p:spPr>
          <a:xfrm>
            <a:off x="621420" y="2048940"/>
            <a:ext cx="11531906" cy="3168713"/>
          </a:xfrm>
        </p:spPr>
        <p:txBody>
          <a:bodyPr anchor="b">
            <a:normAutofit/>
          </a:bodyPr>
          <a:lstStyle/>
          <a:p>
            <a:r>
              <a:rPr lang="en-GB" sz="2200" dirty="0"/>
              <a:t>STUDENT </a:t>
            </a:r>
            <a:r>
              <a:rPr lang="en-GB" sz="2200" dirty="0" err="1"/>
              <a:t>NAME:g.aswinkumar</a:t>
            </a:r>
            <a:r>
              <a:rPr lang="en-IN" sz="2200"/>
              <a:t> </a:t>
            </a:r>
            <a:endParaRPr lang="en-GB" sz="2200" dirty="0"/>
          </a:p>
          <a:p>
            <a:r>
              <a:rPr lang="en-GB" sz="2200" dirty="0"/>
              <a:t>REGISTER NO:22CM204 &amp; asunm110312201228</a:t>
            </a:r>
          </a:p>
          <a:p>
            <a:r>
              <a:rPr lang="en-GB" sz="2200" dirty="0" err="1"/>
              <a:t>DEPARTMENT:Commerce</a:t>
            </a:r>
            <a:r>
              <a:rPr lang="en-GB" sz="2200" dirty="0"/>
              <a:t> (General)</a:t>
            </a:r>
          </a:p>
          <a:p>
            <a:r>
              <a:rPr lang="en-GB" sz="2200" dirty="0" err="1"/>
              <a:t>COLLEGE:Dharmamurthi</a:t>
            </a:r>
            <a:r>
              <a:rPr lang="en-GB" sz="2200" dirty="0"/>
              <a:t> Rao Bahadur </a:t>
            </a:r>
            <a:r>
              <a:rPr lang="en-GB" sz="2200" dirty="0" err="1"/>
              <a:t>Calavala</a:t>
            </a:r>
            <a:r>
              <a:rPr lang="en-GB" sz="2200" dirty="0"/>
              <a:t> </a:t>
            </a:r>
            <a:r>
              <a:rPr lang="en-GB" sz="2200" dirty="0" err="1"/>
              <a:t>Cunnan</a:t>
            </a:r>
            <a:r>
              <a:rPr lang="en-GB" sz="2200" dirty="0"/>
              <a:t> Chetty’s </a:t>
            </a:r>
          </a:p>
          <a:p>
            <a:r>
              <a:rPr lang="en-GB" sz="2200" dirty="0"/>
              <a:t> Hindu College</a:t>
            </a:r>
          </a:p>
          <a:p>
            <a:endParaRPr lang="en-IN" sz="2200" dirty="0"/>
          </a:p>
        </p:txBody>
      </p:sp>
    </p:spTree>
    <p:extLst>
      <p:ext uri="{BB962C8B-B14F-4D97-AF65-F5344CB8AC3E}">
        <p14:creationId xmlns:p14="http://schemas.microsoft.com/office/powerpoint/2010/main" val="16093366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B300-6C52-3042-4A41-9499C4E800E5}"/>
              </a:ext>
            </a:extLst>
          </p:cNvPr>
          <p:cNvSpPr>
            <a:spLocks noGrp="1"/>
          </p:cNvSpPr>
          <p:nvPr>
            <p:ph type="title"/>
          </p:nvPr>
        </p:nvSpPr>
        <p:spPr/>
        <p:txBody>
          <a:bodyPr/>
          <a:lstStyle/>
          <a:p>
            <a:pPr algn="ctr"/>
            <a:r>
              <a:rPr lang="en-GB" dirty="0"/>
              <a:t>modelling</a:t>
            </a:r>
            <a:endParaRPr lang="en-IN" dirty="0"/>
          </a:p>
        </p:txBody>
      </p:sp>
      <p:sp>
        <p:nvSpPr>
          <p:cNvPr id="3" name="Content Placeholder 2">
            <a:extLst>
              <a:ext uri="{FF2B5EF4-FFF2-40B4-BE49-F238E27FC236}">
                <a16:creationId xmlns:a16="http://schemas.microsoft.com/office/drawing/2014/main" id="{ECE5BE13-BC45-8736-5F61-28501454E1B3}"/>
              </a:ext>
            </a:extLst>
          </p:cNvPr>
          <p:cNvSpPr>
            <a:spLocks noGrp="1"/>
          </p:cNvSpPr>
          <p:nvPr>
            <p:ph idx="1"/>
          </p:nvPr>
        </p:nvSpPr>
        <p:spPr>
          <a:xfrm>
            <a:off x="700635" y="1725561"/>
            <a:ext cx="10691265" cy="4513007"/>
          </a:xfrm>
        </p:spPr>
        <p:txBody>
          <a:bodyPr>
            <a:normAutofit fontScale="85000" lnSpcReduction="10000"/>
          </a:bodyPr>
          <a:lstStyle/>
          <a:p>
            <a:pPr marL="0" indent="0">
              <a:buNone/>
            </a:pPr>
            <a:r>
              <a:rPr lang="en-GB" b="1" dirty="0"/>
              <a:t>1. Data Collection and Preparation</a:t>
            </a:r>
          </a:p>
          <a:p>
            <a:pPr marL="0" indent="0">
              <a:buNone/>
            </a:pPr>
            <a:r>
              <a:rPr lang="en-GB" b="1" dirty="0"/>
              <a:t>                 Data Source</a:t>
            </a:r>
            <a:r>
              <a:rPr lang="en-GB" dirty="0"/>
              <a:t>: Gather salary data from your organization's HR system or a similar database</a:t>
            </a:r>
          </a:p>
          <a:p>
            <a:pPr marL="0" indent="0">
              <a:buNone/>
            </a:pPr>
            <a:r>
              <a:rPr lang="en-GB" b="1" dirty="0"/>
              <a:t>2. Data </a:t>
            </a:r>
            <a:r>
              <a:rPr lang="en-GB" b="1" dirty="0" err="1"/>
              <a:t>Modeling</a:t>
            </a:r>
            <a:endParaRPr lang="en-GB" b="1" dirty="0"/>
          </a:p>
          <a:p>
            <a:pPr>
              <a:buFont typeface="Arial" panose="020B0604020202020204" pitchFamily="34" charset="0"/>
              <a:buChar char="•"/>
            </a:pPr>
            <a:r>
              <a:rPr lang="en-GB" b="1" dirty="0"/>
              <a:t>Regression Analysis</a:t>
            </a:r>
            <a:r>
              <a:rPr lang="en-GB" dirty="0"/>
              <a:t> (if applicable):</a:t>
            </a:r>
          </a:p>
          <a:p>
            <a:pPr marL="742950" lvl="1" indent="-285750">
              <a:buFont typeface="Arial" panose="020B0604020202020204" pitchFamily="34" charset="0"/>
              <a:buChar char="•"/>
            </a:pPr>
            <a:r>
              <a:rPr lang="en-GB" dirty="0"/>
              <a:t>You could use linear regression to predict salary based on variables like experience, education, or department.</a:t>
            </a:r>
          </a:p>
          <a:p>
            <a:pPr marL="742950" lvl="1" indent="-285750">
              <a:buFont typeface="Arial" panose="020B0604020202020204" pitchFamily="34" charset="0"/>
              <a:buChar char="•"/>
            </a:pPr>
            <a:r>
              <a:rPr lang="en-GB" dirty="0"/>
              <a:t>The model could also help identify factors contributing to salary discrepancies.</a:t>
            </a:r>
          </a:p>
          <a:p>
            <a:pPr marL="0" indent="0">
              <a:buNone/>
            </a:pPr>
            <a:r>
              <a:rPr lang="en-GB" b="1" dirty="0"/>
              <a:t>3. Presentation and Reporting</a:t>
            </a:r>
          </a:p>
          <a:p>
            <a:pPr>
              <a:buFont typeface="Arial" panose="020B0604020202020204" pitchFamily="34" charset="0"/>
              <a:buChar char="•"/>
            </a:pPr>
            <a:r>
              <a:rPr lang="en-GB" b="1" dirty="0"/>
              <a:t>Reporting</a:t>
            </a:r>
            <a:r>
              <a:rPr lang="en-GB" dirty="0"/>
              <a:t>:</a:t>
            </a:r>
          </a:p>
          <a:p>
            <a:pPr marL="742950" lvl="1" indent="-285750">
              <a:buFont typeface="Arial" panose="020B0604020202020204" pitchFamily="34" charset="0"/>
              <a:buChar char="•"/>
            </a:pPr>
            <a:r>
              <a:rPr lang="en-GB" dirty="0"/>
              <a:t>Create a detailed report that includes the bar chart along with insights and recommendations.</a:t>
            </a:r>
          </a:p>
          <a:p>
            <a:pPr>
              <a:buFont typeface="Arial" panose="020B0604020202020204" pitchFamily="34" charset="0"/>
              <a:buChar char="•"/>
            </a:pPr>
            <a:r>
              <a:rPr lang="en-GB" b="1" dirty="0"/>
              <a:t>Stakeholder Communication</a:t>
            </a:r>
            <a:r>
              <a:rPr lang="en-GB" dirty="0"/>
              <a:t>:</a:t>
            </a:r>
          </a:p>
          <a:p>
            <a:pPr marL="742950" lvl="1" indent="-285750">
              <a:buFont typeface="Arial" panose="020B0604020202020204" pitchFamily="34" charset="0"/>
              <a:buChar char="•"/>
            </a:pPr>
            <a:r>
              <a:rPr lang="en-GB" dirty="0"/>
              <a:t>Prepare a presentation for HR or leadership teams, emphasizing the most critical findings and proposed actions.</a:t>
            </a:r>
          </a:p>
          <a:p>
            <a:pPr marL="457200" lvl="1"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414813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936B-93F3-722A-3D15-C5E0016F86AC}"/>
              </a:ext>
            </a:extLst>
          </p:cNvPr>
          <p:cNvSpPr>
            <a:spLocks noGrp="1"/>
          </p:cNvSpPr>
          <p:nvPr>
            <p:ph type="title"/>
          </p:nvPr>
        </p:nvSpPr>
        <p:spPr>
          <a:xfrm>
            <a:off x="1401097" y="624110"/>
            <a:ext cx="10103515" cy="1280890"/>
          </a:xfrm>
        </p:spPr>
        <p:txBody>
          <a:bodyPr/>
          <a:lstStyle/>
          <a:p>
            <a:pPr algn="ctr"/>
            <a:r>
              <a:rPr lang="en-GB" dirty="0"/>
              <a:t>results</a:t>
            </a:r>
            <a:endParaRPr lang="en-IN" dirty="0"/>
          </a:p>
        </p:txBody>
      </p:sp>
      <p:pic>
        <p:nvPicPr>
          <p:cNvPr id="7" name="Content Placeholder 6" descr="A graph showing the salary&#10;&#10;Description automatically generated">
            <a:extLst>
              <a:ext uri="{FF2B5EF4-FFF2-40B4-BE49-F238E27FC236}">
                <a16:creationId xmlns:a16="http://schemas.microsoft.com/office/drawing/2014/main" id="{5A67F9D8-64CF-4FB0-0B53-82F120712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191" y="2052638"/>
            <a:ext cx="7279394" cy="4195762"/>
          </a:xfrm>
        </p:spPr>
      </p:pic>
    </p:spTree>
    <p:extLst>
      <p:ext uri="{BB962C8B-B14F-4D97-AF65-F5344CB8AC3E}">
        <p14:creationId xmlns:p14="http://schemas.microsoft.com/office/powerpoint/2010/main" val="54792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D917-0DD3-49D8-273A-59CC297B90F3}"/>
              </a:ext>
            </a:extLst>
          </p:cNvPr>
          <p:cNvSpPr>
            <a:spLocks noGrp="1"/>
          </p:cNvSpPr>
          <p:nvPr>
            <p:ph type="title"/>
          </p:nvPr>
        </p:nvSpPr>
        <p:spPr/>
        <p:txBody>
          <a:bodyPr/>
          <a:lstStyle/>
          <a:p>
            <a:pPr algn="ctr"/>
            <a:r>
              <a:rPr lang="en-GB" dirty="0"/>
              <a:t>summary</a:t>
            </a:r>
            <a:endParaRPr lang="en-IN" dirty="0"/>
          </a:p>
        </p:txBody>
      </p:sp>
      <p:sp>
        <p:nvSpPr>
          <p:cNvPr id="3" name="Content Placeholder 2">
            <a:extLst>
              <a:ext uri="{FF2B5EF4-FFF2-40B4-BE49-F238E27FC236}">
                <a16:creationId xmlns:a16="http://schemas.microsoft.com/office/drawing/2014/main" id="{16919356-FCD3-F2A5-5361-D76A6BEE4802}"/>
              </a:ext>
            </a:extLst>
          </p:cNvPr>
          <p:cNvSpPr>
            <a:spLocks noGrp="1"/>
          </p:cNvSpPr>
          <p:nvPr>
            <p:ph idx="1"/>
          </p:nvPr>
        </p:nvSpPr>
        <p:spPr>
          <a:xfrm>
            <a:off x="466417" y="2122469"/>
            <a:ext cx="11259165" cy="4144296"/>
          </a:xfrm>
        </p:spPr>
        <p:txBody>
          <a:bodyPr>
            <a:normAutofit/>
          </a:bodyPr>
          <a:lstStyle/>
          <a:p>
            <a:pPr marL="0" indent="0">
              <a:lnSpc>
                <a:spcPct val="150000"/>
              </a:lnSpc>
              <a:buNone/>
            </a:pPr>
            <a:r>
              <a:rPr lang="en-GB" dirty="0"/>
              <a:t>1.To find the salary of the employee by using the excel</a:t>
            </a:r>
          </a:p>
          <a:p>
            <a:pPr marL="0" indent="0">
              <a:lnSpc>
                <a:spcPct val="150000"/>
              </a:lnSpc>
              <a:buNone/>
            </a:pPr>
            <a:r>
              <a:rPr lang="en-GB" dirty="0"/>
              <a:t>2.The results shown in the above graph</a:t>
            </a:r>
          </a:p>
          <a:p>
            <a:pPr marL="0" indent="0">
              <a:lnSpc>
                <a:spcPct val="150000"/>
              </a:lnSpc>
              <a:buNone/>
            </a:pPr>
            <a:r>
              <a:rPr lang="en-GB" dirty="0"/>
              <a:t>3.</a:t>
            </a:r>
            <a:r>
              <a:rPr kumimoji="0" lang="en-US" altLang="en-US" b="0" i="0" u="none" strike="noStrike" cap="none" normalizeH="0" baseline="0" dirty="0">
                <a:ln>
                  <a:noFill/>
                </a:ln>
                <a:solidFill>
                  <a:schemeClr val="tx1"/>
                </a:solidFill>
                <a:effectLst/>
                <a:latin typeface="Arial" panose="020B0604020202020204" pitchFamily="34" charset="0"/>
              </a:rPr>
              <a:t> The chart provides a clear visual comparison of salaries, making it easy to identify which roles or departments have higher or lower compensation.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This data can be used to address salary disparities, ensure fair pay, and inform decisions related to budgeting and compensation planning</a:t>
            </a:r>
            <a:endParaRPr lang="en-IN" dirty="0"/>
          </a:p>
        </p:txBody>
      </p:sp>
      <p:sp>
        <p:nvSpPr>
          <p:cNvPr id="4" name="Rectangle 1">
            <a:extLst>
              <a:ext uri="{FF2B5EF4-FFF2-40B4-BE49-F238E27FC236}">
                <a16:creationId xmlns:a16="http://schemas.microsoft.com/office/drawing/2014/main" id="{6B4F5932-60AD-D46A-6E3C-41B50C7BE7E8}"/>
              </a:ext>
            </a:extLst>
          </p:cNvPr>
          <p:cNvSpPr>
            <a:spLocks noChangeArrowheads="1"/>
          </p:cNvSpPr>
          <p:nvPr/>
        </p:nvSpPr>
        <p:spPr bwMode="auto">
          <a:xfrm>
            <a:off x="1607574" y="591235"/>
            <a:ext cx="1448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9182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C1B-7021-43B1-F012-28535C2818A8}"/>
              </a:ext>
            </a:extLst>
          </p:cNvPr>
          <p:cNvSpPr>
            <a:spLocks noGrp="1"/>
          </p:cNvSpPr>
          <p:nvPr>
            <p:ph type="title"/>
          </p:nvPr>
        </p:nvSpPr>
        <p:spPr/>
        <p:txBody>
          <a:bodyPr/>
          <a:lstStyle/>
          <a:p>
            <a:pPr algn="ctr"/>
            <a:r>
              <a:rPr lang="en-GB" dirty="0"/>
              <a:t>Discussion </a:t>
            </a:r>
            <a:endParaRPr lang="en-IN" dirty="0"/>
          </a:p>
        </p:txBody>
      </p:sp>
      <p:sp>
        <p:nvSpPr>
          <p:cNvPr id="3" name="Content Placeholder 2">
            <a:extLst>
              <a:ext uri="{FF2B5EF4-FFF2-40B4-BE49-F238E27FC236}">
                <a16:creationId xmlns:a16="http://schemas.microsoft.com/office/drawing/2014/main" id="{E913F131-22DF-DEBB-76B2-44E6723FA37D}"/>
              </a:ext>
            </a:extLst>
          </p:cNvPr>
          <p:cNvSpPr>
            <a:spLocks noGrp="1"/>
          </p:cNvSpPr>
          <p:nvPr>
            <p:ph idx="1"/>
          </p:nvPr>
        </p:nvSpPr>
        <p:spPr>
          <a:xfrm>
            <a:off x="700635" y="2462981"/>
            <a:ext cx="10691265" cy="5648632"/>
          </a:xfrm>
        </p:spPr>
        <p:txBody>
          <a:bodyPr>
            <a:normAutofit/>
          </a:bodyPr>
          <a:lstStyle/>
          <a:p>
            <a:pPr marL="0" indent="0">
              <a:buNone/>
            </a:pPr>
            <a:r>
              <a:rPr lang="en-GB" b="1" dirty="0"/>
              <a:t>Overview;</a:t>
            </a:r>
          </a:p>
          <a:p>
            <a:r>
              <a:rPr lang="en-GB" b="1" dirty="0"/>
              <a:t>   </a:t>
            </a:r>
            <a:r>
              <a:rPr lang="en-GB" dirty="0"/>
              <a:t>The chart provides a visual representation of the salary distribution across various job roles or departments within an organization. Each bar on the chart corresponds to a specific role or department, with the height of the bar indicating the average (or median) salary for that position.</a:t>
            </a:r>
          </a:p>
          <a:p>
            <a:r>
              <a:rPr lang="en-GB" dirty="0"/>
              <a:t>There are noticeable differences in salary levels across different roles or departments. Some roles, such as those in product management or legal departments, appear to have higher salaries, while others, like certain administrative roles, are on the lower end.</a:t>
            </a:r>
          </a:p>
          <a:p>
            <a:endParaRPr lang="en-GB" dirty="0"/>
          </a:p>
          <a:p>
            <a:pPr marL="0" indent="0">
              <a:buNone/>
            </a:pPr>
            <a:r>
              <a:rPr lang="en-GB" dirty="0"/>
              <a:t>     </a:t>
            </a:r>
          </a:p>
          <a:p>
            <a:pPr marL="0" indent="0">
              <a:buNone/>
            </a:pPr>
            <a:endParaRPr lang="en-GB" dirty="0"/>
          </a:p>
          <a:p>
            <a:pPr marL="0" indent="0">
              <a:buNone/>
            </a:pPr>
            <a:endParaRPr lang="en-GB" dirty="0"/>
          </a:p>
          <a:p>
            <a:pPr marL="0" indent="0">
              <a:buNone/>
            </a:pPr>
            <a:r>
              <a:rPr lang="en-IN" dirty="0"/>
              <a:t> </a:t>
            </a:r>
          </a:p>
        </p:txBody>
      </p:sp>
    </p:spTree>
    <p:extLst>
      <p:ext uri="{BB962C8B-B14F-4D97-AF65-F5344CB8AC3E}">
        <p14:creationId xmlns:p14="http://schemas.microsoft.com/office/powerpoint/2010/main" val="12070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963E-C41C-30E3-EB4E-5F474D51DD3B}"/>
              </a:ext>
            </a:extLst>
          </p:cNvPr>
          <p:cNvSpPr>
            <a:spLocks noGrp="1"/>
          </p:cNvSpPr>
          <p:nvPr>
            <p:ph type="title"/>
          </p:nvPr>
        </p:nvSpPr>
        <p:spPr/>
        <p:txBody>
          <a:bodyPr/>
          <a:lstStyle/>
          <a:p>
            <a:pPr algn="ctr"/>
            <a:r>
              <a:rPr lang="en-GB" dirty="0"/>
              <a:t>conclusion</a:t>
            </a:r>
            <a:endParaRPr lang="en-IN" dirty="0"/>
          </a:p>
        </p:txBody>
      </p:sp>
      <p:sp>
        <p:nvSpPr>
          <p:cNvPr id="3" name="Content Placeholder 2">
            <a:extLst>
              <a:ext uri="{FF2B5EF4-FFF2-40B4-BE49-F238E27FC236}">
                <a16:creationId xmlns:a16="http://schemas.microsoft.com/office/drawing/2014/main" id="{A49D5A07-4007-9AFE-6953-0F3ADF69DEDD}"/>
              </a:ext>
            </a:extLst>
          </p:cNvPr>
          <p:cNvSpPr>
            <a:spLocks noGrp="1"/>
          </p:cNvSpPr>
          <p:nvPr>
            <p:ph idx="1"/>
          </p:nvPr>
        </p:nvSpPr>
        <p:spPr>
          <a:xfrm>
            <a:off x="700634" y="2221992"/>
            <a:ext cx="10691265" cy="5476666"/>
          </a:xfrm>
        </p:spPr>
        <p:txBody>
          <a:bodyPr>
            <a:normAutofit/>
          </a:bodyPr>
          <a:lstStyle/>
          <a:p>
            <a:pPr marL="0" indent="0">
              <a:buNone/>
            </a:pPr>
            <a:r>
              <a:rPr lang="en-GB" sz="2800" dirty="0"/>
              <a:t>The salary distribution chart provides a clear and insightful visualization of how salaries vary across different job roles or departments within the organization. It highlights key disparities in compensation, enabling stakeholders to identify roles with significantly higher or lower pay. This information is crucial for ensuring fairness in compensation practices and aligning salaries with organizational goals and industry standards.</a:t>
            </a:r>
            <a:endParaRPr lang="en-IN" sz="2800" dirty="0"/>
          </a:p>
        </p:txBody>
      </p:sp>
    </p:spTree>
    <p:extLst>
      <p:ext uri="{BB962C8B-B14F-4D97-AF65-F5344CB8AC3E}">
        <p14:creationId xmlns:p14="http://schemas.microsoft.com/office/powerpoint/2010/main" val="166282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1524-CE2C-633A-3CFB-58EA538CB77A}"/>
              </a:ext>
            </a:extLst>
          </p:cNvPr>
          <p:cNvSpPr>
            <a:spLocks noGrp="1"/>
          </p:cNvSpPr>
          <p:nvPr>
            <p:ph type="title"/>
          </p:nvPr>
        </p:nvSpPr>
        <p:spPr>
          <a:xfrm>
            <a:off x="1519085" y="624110"/>
            <a:ext cx="9985528" cy="1280890"/>
          </a:xfrm>
        </p:spPr>
        <p:txBody>
          <a:bodyPr/>
          <a:lstStyle/>
          <a:p>
            <a:r>
              <a:rPr lang="en-GB" dirty="0"/>
              <a:t>                        Project title</a:t>
            </a:r>
            <a:endParaRPr lang="en-IN" dirty="0"/>
          </a:p>
        </p:txBody>
      </p:sp>
      <p:sp>
        <p:nvSpPr>
          <p:cNvPr id="3" name="Content Placeholder 2">
            <a:extLst>
              <a:ext uri="{FF2B5EF4-FFF2-40B4-BE49-F238E27FC236}">
                <a16:creationId xmlns:a16="http://schemas.microsoft.com/office/drawing/2014/main" id="{9FE79F2C-BB12-A761-2458-8C969A56A12C}"/>
              </a:ext>
            </a:extLst>
          </p:cNvPr>
          <p:cNvSpPr>
            <a:spLocks noGrp="1"/>
          </p:cNvSpPr>
          <p:nvPr>
            <p:ph idx="1"/>
          </p:nvPr>
        </p:nvSpPr>
        <p:spPr>
          <a:xfrm>
            <a:off x="800100" y="2203704"/>
            <a:ext cx="10691265" cy="3739896"/>
          </a:xfrm>
        </p:spPr>
        <p:txBody>
          <a:bodyPr>
            <a:normAutofit/>
          </a:bodyPr>
          <a:lstStyle/>
          <a:p>
            <a:pPr marL="0" indent="0">
              <a:buNone/>
            </a:pPr>
            <a:endParaRPr lang="en-GB" sz="3600" b="1" dirty="0"/>
          </a:p>
          <a:p>
            <a:pPr marL="0" indent="0">
              <a:buNone/>
            </a:pPr>
            <a:r>
              <a:rPr lang="en-GB" sz="3600" b="1" dirty="0"/>
              <a:t>EMPLOYEE SALARY ANALYSIS </a:t>
            </a:r>
          </a:p>
          <a:p>
            <a:pPr marL="0" indent="0">
              <a:buNone/>
            </a:pPr>
            <a:r>
              <a:rPr lang="en-GB" sz="3600" b="1" dirty="0"/>
              <a:t>             USING EXCEL</a:t>
            </a:r>
            <a:endParaRPr lang="en-IN" sz="3600" b="1" dirty="0"/>
          </a:p>
        </p:txBody>
      </p:sp>
      <p:pic>
        <p:nvPicPr>
          <p:cNvPr id="4" name="Picture 3">
            <a:extLst>
              <a:ext uri="{FF2B5EF4-FFF2-40B4-BE49-F238E27FC236}">
                <a16:creationId xmlns:a16="http://schemas.microsoft.com/office/drawing/2014/main" id="{164E8E9D-F99A-16C6-66D8-959A17CE5CE3}"/>
              </a:ext>
            </a:extLst>
          </p:cNvPr>
          <p:cNvPicPr>
            <a:picLocks noChangeAspect="1"/>
          </p:cNvPicPr>
          <p:nvPr/>
        </p:nvPicPr>
        <p:blipFill>
          <a:blip r:embed="rId2"/>
          <a:stretch>
            <a:fillRect/>
          </a:stretch>
        </p:blipFill>
        <p:spPr>
          <a:xfrm>
            <a:off x="7448243" y="1939671"/>
            <a:ext cx="4286250" cy="4286250"/>
          </a:xfrm>
          <a:prstGeom prst="rect">
            <a:avLst/>
          </a:prstGeom>
        </p:spPr>
      </p:pic>
    </p:spTree>
    <p:extLst>
      <p:ext uri="{BB962C8B-B14F-4D97-AF65-F5344CB8AC3E}">
        <p14:creationId xmlns:p14="http://schemas.microsoft.com/office/powerpoint/2010/main" val="37288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CEA8-02B1-DF7F-7839-57167FA62E60}"/>
              </a:ext>
            </a:extLst>
          </p:cNvPr>
          <p:cNvSpPr>
            <a:spLocks noGrp="1"/>
          </p:cNvSpPr>
          <p:nvPr>
            <p:ph type="title"/>
          </p:nvPr>
        </p:nvSpPr>
        <p:spPr>
          <a:xfrm>
            <a:off x="700635" y="914400"/>
            <a:ext cx="9667481" cy="1307592"/>
          </a:xfrm>
        </p:spPr>
        <p:txBody>
          <a:bodyPr/>
          <a:lstStyle/>
          <a:p>
            <a:pPr algn="ctr"/>
            <a:r>
              <a:rPr lang="en-GB"/>
              <a:t>AGENDA</a:t>
            </a:r>
            <a:endParaRPr lang="en-IN" dirty="0"/>
          </a:p>
        </p:txBody>
      </p:sp>
      <p:sp>
        <p:nvSpPr>
          <p:cNvPr id="3" name="Content Placeholder 2">
            <a:extLst>
              <a:ext uri="{FF2B5EF4-FFF2-40B4-BE49-F238E27FC236}">
                <a16:creationId xmlns:a16="http://schemas.microsoft.com/office/drawing/2014/main" id="{365D12D6-A036-5F28-0604-7A70270D6506}"/>
              </a:ext>
            </a:extLst>
          </p:cNvPr>
          <p:cNvSpPr>
            <a:spLocks noGrp="1"/>
          </p:cNvSpPr>
          <p:nvPr>
            <p:ph idx="1"/>
          </p:nvPr>
        </p:nvSpPr>
        <p:spPr>
          <a:xfrm>
            <a:off x="4085303" y="2221992"/>
            <a:ext cx="7306597" cy="3739896"/>
          </a:xfrm>
        </p:spPr>
        <p:txBody>
          <a:bodyPr>
            <a:normAutofit/>
          </a:bodyPr>
          <a:lstStyle/>
          <a:p>
            <a:pPr marL="0" indent="0">
              <a:buNone/>
            </a:pPr>
            <a:r>
              <a:rPr lang="en-GB" dirty="0"/>
              <a:t>   1.Problem Statement</a:t>
            </a:r>
          </a:p>
          <a:p>
            <a:pPr marL="0" indent="0">
              <a:buNone/>
            </a:pPr>
            <a:r>
              <a:rPr lang="en-GB" dirty="0"/>
              <a:t>   2.Project Overview</a:t>
            </a:r>
          </a:p>
          <a:p>
            <a:pPr marL="0" indent="0">
              <a:buNone/>
            </a:pPr>
            <a:r>
              <a:rPr lang="en-GB" dirty="0"/>
              <a:t>   3.End Users</a:t>
            </a:r>
          </a:p>
          <a:p>
            <a:pPr marL="0" indent="0">
              <a:buNone/>
            </a:pPr>
            <a:r>
              <a:rPr lang="en-GB" dirty="0"/>
              <a:t>   4.Our Solution And </a:t>
            </a:r>
            <a:r>
              <a:rPr lang="en-GB" dirty="0" err="1"/>
              <a:t>Propostion</a:t>
            </a:r>
            <a:endParaRPr lang="en-GB" dirty="0"/>
          </a:p>
          <a:p>
            <a:pPr marL="0" indent="0">
              <a:buNone/>
            </a:pPr>
            <a:r>
              <a:rPr lang="en-GB" dirty="0"/>
              <a:t>   5.Dataset Description</a:t>
            </a:r>
          </a:p>
          <a:p>
            <a:pPr marL="0" indent="0">
              <a:buNone/>
            </a:pPr>
            <a:r>
              <a:rPr lang="en-GB" dirty="0"/>
              <a:t>   6.Modelling Approach</a:t>
            </a:r>
          </a:p>
          <a:p>
            <a:pPr marL="0" indent="0">
              <a:buNone/>
            </a:pPr>
            <a:r>
              <a:rPr lang="en-GB" dirty="0"/>
              <a:t>   7.Results And Discussion</a:t>
            </a:r>
          </a:p>
          <a:p>
            <a:pPr marL="0" indent="0">
              <a:buNone/>
            </a:pPr>
            <a:r>
              <a:rPr lang="en-GB" dirty="0"/>
              <a:t>   8.Conclusion</a:t>
            </a:r>
            <a:endParaRPr lang="en-IN" dirty="0"/>
          </a:p>
        </p:txBody>
      </p:sp>
    </p:spTree>
    <p:extLst>
      <p:ext uri="{BB962C8B-B14F-4D97-AF65-F5344CB8AC3E}">
        <p14:creationId xmlns:p14="http://schemas.microsoft.com/office/powerpoint/2010/main" val="34400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C836-6049-D53D-8145-D9AE9AFE2135}"/>
              </a:ext>
            </a:extLst>
          </p:cNvPr>
          <p:cNvSpPr>
            <a:spLocks noGrp="1"/>
          </p:cNvSpPr>
          <p:nvPr>
            <p:ph type="title"/>
          </p:nvPr>
        </p:nvSpPr>
        <p:spPr/>
        <p:txBody>
          <a:bodyPr/>
          <a:lstStyle/>
          <a:p>
            <a:pPr algn="ctr"/>
            <a:r>
              <a:rPr lang="en-GB" dirty="0"/>
              <a:t>Problem statement</a:t>
            </a:r>
            <a:endParaRPr lang="en-IN" dirty="0"/>
          </a:p>
        </p:txBody>
      </p:sp>
      <p:sp>
        <p:nvSpPr>
          <p:cNvPr id="3" name="Content Placeholder 2">
            <a:extLst>
              <a:ext uri="{FF2B5EF4-FFF2-40B4-BE49-F238E27FC236}">
                <a16:creationId xmlns:a16="http://schemas.microsoft.com/office/drawing/2014/main" id="{37AEDEA5-497F-D5D1-7FC1-0BADAFE8DD3A}"/>
              </a:ext>
            </a:extLst>
          </p:cNvPr>
          <p:cNvSpPr>
            <a:spLocks noGrp="1"/>
          </p:cNvSpPr>
          <p:nvPr>
            <p:ph idx="1"/>
          </p:nvPr>
        </p:nvSpPr>
        <p:spPr/>
        <p:txBody>
          <a:bodyPr>
            <a:normAutofit/>
          </a:bodyPr>
          <a:lstStyle/>
          <a:p>
            <a:pPr marL="0" indent="0">
              <a:buNone/>
            </a:pPr>
            <a:r>
              <a:rPr lang="en-GB" sz="2800" dirty="0"/>
              <a:t> It present salary distributions across various roles or departments, but its current design hinders readability and clarity. The overlapping labels and lack of categorization make it difficult to draw meaningful insights from the data. There is a need for a more effective visualization that clearly differentiates the roles and departments, and perhaps introduces more data points like salary ranges or averages.</a:t>
            </a:r>
            <a:endParaRPr lang="en-IN" sz="2800" dirty="0"/>
          </a:p>
        </p:txBody>
      </p:sp>
    </p:spTree>
    <p:extLst>
      <p:ext uri="{BB962C8B-B14F-4D97-AF65-F5344CB8AC3E}">
        <p14:creationId xmlns:p14="http://schemas.microsoft.com/office/powerpoint/2010/main" val="197533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B2A6-AD39-2081-9F35-DA58FABC3FFA}"/>
              </a:ext>
            </a:extLst>
          </p:cNvPr>
          <p:cNvSpPr>
            <a:spLocks noGrp="1"/>
          </p:cNvSpPr>
          <p:nvPr>
            <p:ph type="title"/>
          </p:nvPr>
        </p:nvSpPr>
        <p:spPr/>
        <p:txBody>
          <a:bodyPr/>
          <a:lstStyle/>
          <a:p>
            <a:pPr algn="ctr"/>
            <a:r>
              <a:rPr lang="en-GB" dirty="0"/>
              <a:t>Project overview </a:t>
            </a:r>
            <a:endParaRPr lang="en-IN" dirty="0"/>
          </a:p>
        </p:txBody>
      </p:sp>
      <p:sp>
        <p:nvSpPr>
          <p:cNvPr id="3" name="Content Placeholder 2">
            <a:extLst>
              <a:ext uri="{FF2B5EF4-FFF2-40B4-BE49-F238E27FC236}">
                <a16:creationId xmlns:a16="http://schemas.microsoft.com/office/drawing/2014/main" id="{5F7922B5-45C8-40D5-ABBD-5DA6987A10CF}"/>
              </a:ext>
            </a:extLst>
          </p:cNvPr>
          <p:cNvSpPr>
            <a:spLocks noGrp="1"/>
          </p:cNvSpPr>
          <p:nvPr>
            <p:ph idx="1"/>
          </p:nvPr>
        </p:nvSpPr>
        <p:spPr/>
        <p:txBody>
          <a:bodyPr/>
          <a:lstStyle/>
          <a:p>
            <a:pPr marL="0" indent="0">
              <a:buNone/>
            </a:pPr>
            <a:r>
              <a:rPr lang="en-GB" sz="2800" dirty="0"/>
              <a:t>The project aims to </a:t>
            </a:r>
            <a:r>
              <a:rPr lang="en-GB" sz="2800" dirty="0" err="1"/>
              <a:t>analyze</a:t>
            </a:r>
            <a:r>
              <a:rPr lang="en-GB" sz="2800" dirty="0"/>
              <a:t> and visualize salary data across various roles and departments within an organization. The goal is to create clear, insightful, and easily interpretable charts that can inform decision-making related to compensation, budgeting, and workforce planning </a:t>
            </a:r>
            <a:endParaRPr lang="en-IN" dirty="0"/>
          </a:p>
        </p:txBody>
      </p:sp>
    </p:spTree>
    <p:extLst>
      <p:ext uri="{BB962C8B-B14F-4D97-AF65-F5344CB8AC3E}">
        <p14:creationId xmlns:p14="http://schemas.microsoft.com/office/powerpoint/2010/main" val="233119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34A7-978B-A9A7-37C2-537B0D1F6DA3}"/>
              </a:ext>
            </a:extLst>
          </p:cNvPr>
          <p:cNvSpPr>
            <a:spLocks noGrp="1"/>
          </p:cNvSpPr>
          <p:nvPr>
            <p:ph type="title"/>
          </p:nvPr>
        </p:nvSpPr>
        <p:spPr/>
        <p:txBody>
          <a:bodyPr/>
          <a:lstStyle/>
          <a:p>
            <a:pPr algn="ctr"/>
            <a:r>
              <a:rPr lang="en-GB" dirty="0"/>
              <a:t>Who are the end users</a:t>
            </a:r>
            <a:endParaRPr lang="en-IN" dirty="0"/>
          </a:p>
        </p:txBody>
      </p:sp>
      <p:sp>
        <p:nvSpPr>
          <p:cNvPr id="3" name="Content Placeholder 2">
            <a:extLst>
              <a:ext uri="{FF2B5EF4-FFF2-40B4-BE49-F238E27FC236}">
                <a16:creationId xmlns:a16="http://schemas.microsoft.com/office/drawing/2014/main" id="{56F0EF88-5144-1431-BCE4-D5242B4A6A31}"/>
              </a:ext>
            </a:extLst>
          </p:cNvPr>
          <p:cNvSpPr>
            <a:spLocks noGrp="1"/>
          </p:cNvSpPr>
          <p:nvPr>
            <p:ph idx="1"/>
          </p:nvPr>
        </p:nvSpPr>
        <p:spPr/>
        <p:txBody>
          <a:bodyPr>
            <a:normAutofit/>
          </a:bodyPr>
          <a:lstStyle/>
          <a:p>
            <a:pPr marL="457200" indent="-457200">
              <a:buAutoNum type="arabicPeriod"/>
            </a:pPr>
            <a:r>
              <a:rPr lang="en-IN" dirty="0"/>
              <a:t>Human Resources (HR) Department</a:t>
            </a:r>
          </a:p>
          <a:p>
            <a:pPr marL="457200" indent="-457200">
              <a:buAutoNum type="arabicPeriod"/>
            </a:pPr>
            <a:r>
              <a:rPr lang="en-IN" dirty="0"/>
              <a:t>Management and Executive</a:t>
            </a:r>
          </a:p>
          <a:p>
            <a:pPr marL="457200" indent="-457200">
              <a:buAutoNum type="arabicPeriod"/>
            </a:pPr>
            <a:r>
              <a:rPr lang="en-IN" dirty="0"/>
              <a:t>Finance Department</a:t>
            </a:r>
          </a:p>
          <a:p>
            <a:pPr marL="457200" indent="-457200">
              <a:buAutoNum type="arabicPeriod"/>
            </a:pPr>
            <a:r>
              <a:rPr lang="en-IN" dirty="0"/>
              <a:t>Recruitment Team</a:t>
            </a:r>
          </a:p>
          <a:p>
            <a:pPr marL="457200" indent="-457200">
              <a:buAutoNum type="arabicPeriod"/>
            </a:pPr>
            <a:r>
              <a:rPr lang="en-IN" dirty="0"/>
              <a:t>Employees (Potentially)</a:t>
            </a:r>
          </a:p>
          <a:p>
            <a:pPr marL="457200" indent="-457200">
              <a:buFont typeface="Arial" panose="020B0604020202020204" pitchFamily="34" charset="0"/>
              <a:buAutoNum type="arabicPeriod"/>
            </a:pPr>
            <a:r>
              <a:rPr lang="en-IN" dirty="0"/>
              <a:t>Consultants or Auditors</a:t>
            </a:r>
          </a:p>
          <a:p>
            <a:pPr marL="457200" indent="-457200">
              <a:buAutoNum type="arabicPeriod"/>
            </a:pPr>
            <a:r>
              <a:rPr lang="en-IN" dirty="0"/>
              <a:t>Board of Directors</a:t>
            </a:r>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p:txBody>
      </p:sp>
      <p:sp>
        <p:nvSpPr>
          <p:cNvPr id="5" name="TextBox 4">
            <a:extLst>
              <a:ext uri="{FF2B5EF4-FFF2-40B4-BE49-F238E27FC236}">
                <a16:creationId xmlns:a16="http://schemas.microsoft.com/office/drawing/2014/main" id="{6C32D7B8-49B4-8413-ED6B-D85BE2549399}"/>
              </a:ext>
            </a:extLst>
          </p:cNvPr>
          <p:cNvSpPr txBox="1"/>
          <p:nvPr/>
        </p:nvSpPr>
        <p:spPr>
          <a:xfrm>
            <a:off x="3049229" y="3244334"/>
            <a:ext cx="6098458" cy="369332"/>
          </a:xfrm>
          <a:prstGeom prst="rect">
            <a:avLst/>
          </a:prstGeom>
          <a:noFill/>
        </p:spPr>
        <p:txBody>
          <a:bodyPr wrap="square">
            <a:spAutoFit/>
          </a:bodyPr>
          <a:lstStyle/>
          <a:p>
            <a:r>
              <a:rPr lang="en-IN" b="1" dirty="0"/>
              <a:t>:</a:t>
            </a:r>
            <a:endParaRPr lang="en-IN" dirty="0"/>
          </a:p>
        </p:txBody>
      </p:sp>
    </p:spTree>
    <p:extLst>
      <p:ext uri="{BB962C8B-B14F-4D97-AF65-F5344CB8AC3E}">
        <p14:creationId xmlns:p14="http://schemas.microsoft.com/office/powerpoint/2010/main" val="407745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7D91-12A1-E3B7-F064-868345F7D90D}"/>
              </a:ext>
            </a:extLst>
          </p:cNvPr>
          <p:cNvSpPr>
            <a:spLocks noGrp="1"/>
          </p:cNvSpPr>
          <p:nvPr>
            <p:ph type="title"/>
          </p:nvPr>
        </p:nvSpPr>
        <p:spPr/>
        <p:txBody>
          <a:bodyPr>
            <a:normAutofit/>
          </a:bodyPr>
          <a:lstStyle/>
          <a:p>
            <a:r>
              <a:rPr lang="en-GB" dirty="0"/>
              <a:t>Our solution and its value proposition</a:t>
            </a:r>
            <a:endParaRPr lang="en-IN" dirty="0"/>
          </a:p>
        </p:txBody>
      </p:sp>
      <p:sp>
        <p:nvSpPr>
          <p:cNvPr id="3" name="Content Placeholder 2">
            <a:extLst>
              <a:ext uri="{FF2B5EF4-FFF2-40B4-BE49-F238E27FC236}">
                <a16:creationId xmlns:a16="http://schemas.microsoft.com/office/drawing/2014/main" id="{10A63C63-9BA6-9986-444C-CA3B4EDF5AD8}"/>
              </a:ext>
            </a:extLst>
          </p:cNvPr>
          <p:cNvSpPr>
            <a:spLocks noGrp="1"/>
          </p:cNvSpPr>
          <p:nvPr>
            <p:ph idx="1"/>
          </p:nvPr>
        </p:nvSpPr>
        <p:spPr>
          <a:xfrm>
            <a:off x="265471" y="1740310"/>
            <a:ext cx="11126429" cy="4221578"/>
          </a:xfrm>
        </p:spPr>
        <p:txBody>
          <a:bodyPr>
            <a:normAutofit fontScale="85000" lnSpcReduction="10000"/>
          </a:bodyPr>
          <a:lstStyle/>
          <a:p>
            <a:r>
              <a:rPr lang="en-GB" b="1" dirty="0"/>
              <a:t>Solution:</a:t>
            </a:r>
          </a:p>
          <a:p>
            <a:pPr>
              <a:buFont typeface="+mj-lt"/>
              <a:buAutoNum type="arabicPeriod"/>
            </a:pPr>
            <a:r>
              <a:rPr lang="en-GB" b="1" dirty="0"/>
              <a:t>Instant Assistance:</a:t>
            </a:r>
            <a:endParaRPr lang="en-GB" dirty="0"/>
          </a:p>
          <a:p>
            <a:pPr marL="742950" lvl="1" indent="-285750">
              <a:buFont typeface="+mj-lt"/>
              <a:buAutoNum type="arabicPeriod"/>
            </a:pPr>
            <a:r>
              <a:rPr lang="en-GB" dirty="0"/>
              <a:t>Get immediate help with a wide range of tasks, including data analysis, content creation, problem-solving, and more.</a:t>
            </a:r>
          </a:p>
          <a:p>
            <a:pPr>
              <a:buFont typeface="+mj-lt"/>
              <a:buAutoNum type="arabicPeriod"/>
            </a:pPr>
            <a:r>
              <a:rPr lang="en-GB" b="1" dirty="0"/>
              <a:t>Versatility:</a:t>
            </a:r>
            <a:endParaRPr lang="en-GB" dirty="0"/>
          </a:p>
          <a:p>
            <a:pPr marL="742950" lvl="1" indent="-285750">
              <a:buFont typeface="+mj-lt"/>
              <a:buAutoNum type="arabicPeriod"/>
            </a:pPr>
            <a:r>
              <a:rPr lang="en-GB" dirty="0"/>
              <a:t>Whether you need help understanding complex data, generating creative content, or answering questions across various topics, this chat can assist.</a:t>
            </a:r>
          </a:p>
          <a:p>
            <a:r>
              <a:rPr lang="en-GB" b="1" dirty="0"/>
              <a:t>Value Proposition:</a:t>
            </a:r>
          </a:p>
          <a:p>
            <a:pPr>
              <a:buFont typeface="+mj-lt"/>
              <a:buAutoNum type="arabicPeriod"/>
            </a:pPr>
            <a:r>
              <a:rPr lang="en-GB" b="1" dirty="0"/>
              <a:t>Time Savings:</a:t>
            </a:r>
            <a:endParaRPr lang="en-GB" dirty="0"/>
          </a:p>
          <a:p>
            <a:pPr marL="742950" lvl="1" indent="-285750">
              <a:buFont typeface="+mj-lt"/>
              <a:buAutoNum type="arabicPeriod"/>
            </a:pPr>
            <a:r>
              <a:rPr lang="en-GB" dirty="0"/>
              <a:t>By using this chat, you can reduce the time spent on manual data analysis or content creation, allowing you to focus on more strategic tasks.</a:t>
            </a:r>
          </a:p>
          <a:p>
            <a:pPr>
              <a:buFont typeface="+mj-lt"/>
              <a:buAutoNum type="arabicPeriod"/>
            </a:pPr>
            <a:r>
              <a:rPr lang="en-GB" b="1" dirty="0"/>
              <a:t>Accessibility:</a:t>
            </a:r>
            <a:endParaRPr lang="en-GB" dirty="0"/>
          </a:p>
          <a:p>
            <a:pPr marL="742950" lvl="1" indent="-285750">
              <a:buFont typeface="+mj-lt"/>
              <a:buAutoNum type="arabicPeriod"/>
            </a:pPr>
            <a:r>
              <a:rPr lang="en-GB" dirty="0"/>
              <a:t>This chat is available anytime, providing support whenever you need it without waiting for human intervention.</a:t>
            </a:r>
          </a:p>
          <a:p>
            <a:endParaRPr lang="en-IN" dirty="0"/>
          </a:p>
        </p:txBody>
      </p:sp>
    </p:spTree>
    <p:extLst>
      <p:ext uri="{BB962C8B-B14F-4D97-AF65-F5344CB8AC3E}">
        <p14:creationId xmlns:p14="http://schemas.microsoft.com/office/powerpoint/2010/main" val="302361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654A-DDB0-0284-0368-57CE135DDCD8}"/>
              </a:ext>
            </a:extLst>
          </p:cNvPr>
          <p:cNvSpPr>
            <a:spLocks noGrp="1"/>
          </p:cNvSpPr>
          <p:nvPr>
            <p:ph type="title"/>
          </p:nvPr>
        </p:nvSpPr>
        <p:spPr/>
        <p:txBody>
          <a:bodyPr/>
          <a:lstStyle/>
          <a:p>
            <a:pPr algn="ctr"/>
            <a:r>
              <a:rPr lang="en-GB" dirty="0"/>
              <a:t>Dataset description</a:t>
            </a:r>
            <a:endParaRPr lang="en-IN" dirty="0"/>
          </a:p>
        </p:txBody>
      </p:sp>
      <p:sp>
        <p:nvSpPr>
          <p:cNvPr id="3" name="Content Placeholder 2">
            <a:extLst>
              <a:ext uri="{FF2B5EF4-FFF2-40B4-BE49-F238E27FC236}">
                <a16:creationId xmlns:a16="http://schemas.microsoft.com/office/drawing/2014/main" id="{AEB49357-4C22-9152-13CF-268BB554BC7C}"/>
              </a:ext>
            </a:extLst>
          </p:cNvPr>
          <p:cNvSpPr>
            <a:spLocks noGrp="1"/>
          </p:cNvSpPr>
          <p:nvPr>
            <p:ph idx="1"/>
          </p:nvPr>
        </p:nvSpPr>
        <p:spPr>
          <a:xfrm>
            <a:off x="1069344" y="2045011"/>
            <a:ext cx="11953481" cy="4252550"/>
          </a:xfrm>
        </p:spPr>
        <p:txBody>
          <a:bodyPr>
            <a:normAutofit/>
          </a:bodyPr>
          <a:lstStyle/>
          <a:p>
            <a:pPr marL="0" indent="0">
              <a:buNone/>
            </a:pPr>
            <a:r>
              <a:rPr lang="en-GB" sz="2800" dirty="0"/>
              <a:t>1.EMPOLYEE DETAILS-Kaggle.com</a:t>
            </a:r>
          </a:p>
          <a:p>
            <a:pPr marL="0" indent="0">
              <a:buNone/>
            </a:pPr>
            <a:r>
              <a:rPr lang="en-GB" sz="2800" dirty="0"/>
              <a:t>2.NAME-Text</a:t>
            </a:r>
          </a:p>
          <a:p>
            <a:pPr marL="0" indent="0">
              <a:buNone/>
            </a:pPr>
            <a:r>
              <a:rPr lang="en-GB" sz="2800" dirty="0"/>
              <a:t>3.GENDER-Female or Male</a:t>
            </a:r>
          </a:p>
          <a:p>
            <a:pPr marL="0" indent="0">
              <a:buNone/>
            </a:pPr>
            <a:r>
              <a:rPr lang="en-GB" sz="2800" dirty="0"/>
              <a:t>4-DEPARTMENT-Text</a:t>
            </a:r>
          </a:p>
          <a:p>
            <a:pPr marL="0" indent="0">
              <a:buNone/>
            </a:pPr>
            <a:r>
              <a:rPr lang="en-GB" sz="2800" dirty="0"/>
              <a:t>5-SALARY-Number</a:t>
            </a:r>
            <a:endParaRPr lang="en-IN" sz="2800" dirty="0"/>
          </a:p>
        </p:txBody>
      </p:sp>
    </p:spTree>
    <p:extLst>
      <p:ext uri="{BB962C8B-B14F-4D97-AF65-F5344CB8AC3E}">
        <p14:creationId xmlns:p14="http://schemas.microsoft.com/office/powerpoint/2010/main" val="218363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138C-DAFC-5104-7EEA-E2E10B685709}"/>
              </a:ext>
            </a:extLst>
          </p:cNvPr>
          <p:cNvSpPr>
            <a:spLocks noGrp="1"/>
          </p:cNvSpPr>
          <p:nvPr>
            <p:ph type="title"/>
          </p:nvPr>
        </p:nvSpPr>
        <p:spPr/>
        <p:txBody>
          <a:bodyPr/>
          <a:lstStyle/>
          <a:p>
            <a:pPr algn="ctr"/>
            <a:r>
              <a:rPr lang="en-GB" dirty="0"/>
              <a:t>The ‘wow’ in our solution</a:t>
            </a:r>
            <a:endParaRPr lang="en-IN" dirty="0"/>
          </a:p>
        </p:txBody>
      </p:sp>
      <p:sp>
        <p:nvSpPr>
          <p:cNvPr id="3" name="Content Placeholder 2">
            <a:extLst>
              <a:ext uri="{FF2B5EF4-FFF2-40B4-BE49-F238E27FC236}">
                <a16:creationId xmlns:a16="http://schemas.microsoft.com/office/drawing/2014/main" id="{093FC9C1-26A8-ED23-72FF-7DBEF31D261B}"/>
              </a:ext>
            </a:extLst>
          </p:cNvPr>
          <p:cNvSpPr>
            <a:spLocks noGrp="1"/>
          </p:cNvSpPr>
          <p:nvPr>
            <p:ph idx="1"/>
          </p:nvPr>
        </p:nvSpPr>
        <p:spPr>
          <a:xfrm>
            <a:off x="700635" y="2221991"/>
            <a:ext cx="10691265" cy="4060821"/>
          </a:xfrm>
        </p:spPr>
        <p:txBody>
          <a:bodyPr>
            <a:normAutofit/>
          </a:bodyPr>
          <a:lstStyle/>
          <a:p>
            <a:pPr marL="0" indent="0">
              <a:buNone/>
            </a:pPr>
            <a:r>
              <a:rPr lang="en-GB" dirty="0"/>
              <a:t>The "wow" in this solution lies in its ability to transform raw salary data into actionable insights that can drive fairness, transparency, and strategic planning within the organization.</a:t>
            </a:r>
          </a:p>
          <a:p>
            <a:pPr marL="0" indent="0">
              <a:buNone/>
            </a:pPr>
            <a:r>
              <a:rPr lang="en-GB" b="1" dirty="0"/>
              <a:t>"Wow" Factors in the Solution;</a:t>
            </a:r>
          </a:p>
          <a:p>
            <a:pPr marL="457200" indent="-457200">
              <a:buAutoNum type="arabicPeriod"/>
            </a:pPr>
            <a:r>
              <a:rPr lang="en-GB" dirty="0"/>
              <a:t>Clear Salary Disparities Across Roles</a:t>
            </a:r>
          </a:p>
          <a:p>
            <a:pPr marL="457200" indent="-457200">
              <a:buAutoNum type="arabicPeriod"/>
            </a:pPr>
            <a:r>
              <a:rPr lang="en-IN" dirty="0"/>
              <a:t>Data-Driven Decision Making</a:t>
            </a:r>
          </a:p>
          <a:p>
            <a:pPr marL="457200" indent="-457200">
              <a:buAutoNum type="arabicPeriod"/>
            </a:pPr>
            <a:r>
              <a:rPr lang="en-IN" dirty="0"/>
              <a:t>Comprehensive Overview</a:t>
            </a:r>
          </a:p>
          <a:p>
            <a:pPr marL="457200" indent="-457200">
              <a:buAutoNum type="arabicPeriod"/>
            </a:pPr>
            <a:r>
              <a:rPr lang="en-IN" dirty="0"/>
              <a:t>User-Friendly Visualization</a:t>
            </a:r>
          </a:p>
          <a:p>
            <a:pPr marL="457200" indent="-457200">
              <a:buAutoNum type="arabicPeriod"/>
            </a:pPr>
            <a:r>
              <a:rPr lang="en-IN" dirty="0"/>
              <a:t>Potential for Further Analysis</a:t>
            </a:r>
          </a:p>
          <a:p>
            <a:pPr marL="457200" indent="-457200">
              <a:buAutoNum type="arabicPeriod"/>
            </a:pPr>
            <a:r>
              <a:rPr lang="en-IN" dirty="0"/>
              <a:t>Strategic HR Tool</a:t>
            </a:r>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p:txBody>
      </p:sp>
    </p:spTree>
    <p:extLst>
      <p:ext uri="{BB962C8B-B14F-4D97-AF65-F5344CB8AC3E}">
        <p14:creationId xmlns:p14="http://schemas.microsoft.com/office/powerpoint/2010/main" val="57108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148</TotalTime>
  <Words>782</Words>
  <Application>Microsoft Office PowerPoint</Application>
  <PresentationFormat>Widescreen</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Employee data analysis using excel</vt:lpstr>
      <vt:lpstr>                        Project title</vt:lpstr>
      <vt:lpstr>AGENDA</vt:lpstr>
      <vt:lpstr>Problem statement</vt:lpstr>
      <vt:lpstr>Project overview </vt:lpstr>
      <vt:lpstr>Who are the end users</vt:lpstr>
      <vt:lpstr>Our solution and its value proposition</vt:lpstr>
      <vt:lpstr>Dataset description</vt:lpstr>
      <vt:lpstr>The ‘wow’ in our solution</vt:lpstr>
      <vt:lpstr>modelling</vt:lpstr>
      <vt:lpstr>results</vt:lpstr>
      <vt:lpstr>summary</vt:lpstr>
      <vt:lpstr>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Hitheswar R</dc:creator>
  <cp:lastModifiedBy>aswin8828080626@gmail.com</cp:lastModifiedBy>
  <cp:revision>6</cp:revision>
  <dcterms:created xsi:type="dcterms:W3CDTF">2024-08-30T13:59:36Z</dcterms:created>
  <dcterms:modified xsi:type="dcterms:W3CDTF">2024-09-03T05:41:59Z</dcterms:modified>
</cp:coreProperties>
</file>