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62" r:id="rId5"/>
    <p:sldId id="270" r:id="rId6"/>
    <p:sldId id="271" r:id="rId7"/>
    <p:sldId id="272" r:id="rId8"/>
    <p:sldId id="260" r:id="rId9"/>
    <p:sldId id="259" r:id="rId10"/>
    <p:sldId id="273" r:id="rId11"/>
    <p:sldId id="263" r:id="rId12"/>
    <p:sldId id="264" r:id="rId13"/>
    <p:sldId id="274" r:id="rId14"/>
    <p:sldId id="275" r:id="rId15"/>
    <p:sldId id="267" r:id="rId16"/>
    <p:sldId id="276" r:id="rId17"/>
    <p:sldId id="277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36" autoAdjust="0"/>
    <p:restoredTop sz="94660"/>
  </p:normalViewPr>
  <p:slideViewPr>
    <p:cSldViewPr snapToGrid="0">
      <p:cViewPr varScale="1">
        <p:scale>
          <a:sx n="67" d="100"/>
          <a:sy n="67" d="100"/>
        </p:scale>
        <p:origin x="69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SWIN SEKHAR C S" userId="d4f36e633707ba4c" providerId="LiveId" clId="{D092C81A-8CA8-46BE-839D-5244AB93DA44}"/>
    <pc:docChg chg="modSld">
      <pc:chgData name="ASWIN SEKHAR C S" userId="d4f36e633707ba4c" providerId="LiveId" clId="{D092C81A-8CA8-46BE-839D-5244AB93DA44}" dt="2021-11-09T18:08:20.697" v="5" actId="1076"/>
      <pc:docMkLst>
        <pc:docMk/>
      </pc:docMkLst>
      <pc:sldChg chg="modSp mod">
        <pc:chgData name="ASWIN SEKHAR C S" userId="d4f36e633707ba4c" providerId="LiveId" clId="{D092C81A-8CA8-46BE-839D-5244AB93DA44}" dt="2021-11-09T18:07:03.495" v="4" actId="255"/>
        <pc:sldMkLst>
          <pc:docMk/>
          <pc:sldMk cId="2884792716" sldId="256"/>
        </pc:sldMkLst>
        <pc:spChg chg="mod">
          <ac:chgData name="ASWIN SEKHAR C S" userId="d4f36e633707ba4c" providerId="LiveId" clId="{D092C81A-8CA8-46BE-839D-5244AB93DA44}" dt="2021-11-09T18:07:03.495" v="4" actId="255"/>
          <ac:spMkLst>
            <pc:docMk/>
            <pc:sldMk cId="2884792716" sldId="256"/>
            <ac:spMk id="5" creationId="{FD2B0412-3294-4823-A543-50588A2BC70B}"/>
          </ac:spMkLst>
        </pc:spChg>
      </pc:sldChg>
      <pc:sldChg chg="modSp mod">
        <pc:chgData name="ASWIN SEKHAR C S" userId="d4f36e633707ba4c" providerId="LiveId" clId="{D092C81A-8CA8-46BE-839D-5244AB93DA44}" dt="2021-11-09T18:08:20.697" v="5" actId="1076"/>
        <pc:sldMkLst>
          <pc:docMk/>
          <pc:sldMk cId="3250595407" sldId="264"/>
        </pc:sldMkLst>
        <pc:picChg chg="mod">
          <ac:chgData name="ASWIN SEKHAR C S" userId="d4f36e633707ba4c" providerId="LiveId" clId="{D092C81A-8CA8-46BE-839D-5244AB93DA44}" dt="2021-11-09T18:08:20.697" v="5" actId="1076"/>
          <ac:picMkLst>
            <pc:docMk/>
            <pc:sldMk cId="3250595407" sldId="264"/>
            <ac:picMk id="4" creationId="{F9722A9A-E427-4768-ADDF-BE197D88C9D5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B9C743-123C-4578-9A27-01563B199678}" type="datetimeFigureOut">
              <a:rPr lang="en-IN" smtClean="0"/>
              <a:t>09-11-2021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2BF282-1CD2-4F72-99DA-3214DCA10C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7096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00e33dd42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00e33dd42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the various pins are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ground reference voltage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the output will be high as long as the trigger pin falls below 1 by 3 of VCC voltage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this pin is high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00e33dd42f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00e33dd42f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diode is a semiconductor device it can allow current in One Direction it does not allow current in other direction and diode is also called a rectifierIt is an NPN transistor hence the collector and emitter will be left open ine bracket reverse-biased when the base pin is held at ground and will be closed when a signal is provided to the base peak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00e347a3d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00e347a3d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66112aaebae284ff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66112aaebae284ff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66112aaebae284ff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66112aaebae284ff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28965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  <p:sldLayoutId id="214748366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chnodudes.in/water-level-controller/" TargetMode="External"/><Relationship Id="rId2" Type="http://schemas.openxmlformats.org/officeDocument/2006/relationships/hyperlink" Target="https://www.youtube.com/watch?v=i0SNb__dkYI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tutorialspoint.com/linear_integrated_circuits_applications/linear_integrated_circuits_applications_555_timer.html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0B234-DEE7-4676-8013-6E64B1F61B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76252" y="2575672"/>
            <a:ext cx="8915399" cy="1215031"/>
          </a:xfrm>
        </p:spPr>
        <p:txBody>
          <a:bodyPr>
            <a:normAutofit/>
          </a:bodyPr>
          <a:lstStyle/>
          <a:p>
            <a:endParaRPr lang="en-IN" sz="3200" b="1" u="sng" dirty="0">
              <a:ln w="13462">
                <a:solidFill>
                  <a:schemeClr val="bg1"/>
                </a:solidFill>
                <a:prstDash val="solid"/>
              </a:ln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D2B0412-3294-4823-A543-50588A2BC70B}"/>
              </a:ext>
            </a:extLst>
          </p:cNvPr>
          <p:cNvSpPr/>
          <p:nvPr/>
        </p:nvSpPr>
        <p:spPr>
          <a:xfrm>
            <a:off x="1338028" y="1606176"/>
            <a:ext cx="10304424" cy="34163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1" u="sng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DIGITAL CIRCUIT </a:t>
            </a:r>
          </a:p>
          <a:p>
            <a:pPr algn="ctr"/>
            <a:r>
              <a:rPr lang="en-US" sz="7200" b="1" u="sng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AND </a:t>
            </a:r>
          </a:p>
          <a:p>
            <a:pPr algn="ctr"/>
            <a:r>
              <a:rPr lang="en-US" sz="7200" b="1" u="sng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SYSTEMS MINI PROJECT</a:t>
            </a:r>
            <a:endParaRPr lang="en-IN" sz="72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847927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9D303-DF97-4954-B2E4-9042215C3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8599" y="2233835"/>
            <a:ext cx="8911687" cy="1280890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637EF77-4839-49CD-9444-EBA7436F5D43}"/>
              </a:ext>
            </a:extLst>
          </p:cNvPr>
          <p:cNvSpPr/>
          <p:nvPr/>
        </p:nvSpPr>
        <p:spPr>
          <a:xfrm>
            <a:off x="1542709" y="2960727"/>
            <a:ext cx="9887643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6600" b="1" u="sng" cap="none" spc="0" dirty="0">
                <a:ln/>
                <a:solidFill>
                  <a:schemeClr val="accent3"/>
                </a:solidFill>
                <a:effectLst/>
              </a:rPr>
              <a:t>TINKERCAD SIMULATION</a:t>
            </a:r>
          </a:p>
        </p:txBody>
      </p:sp>
    </p:spTree>
    <p:extLst>
      <p:ext uri="{BB962C8B-B14F-4D97-AF65-F5344CB8AC3E}">
        <p14:creationId xmlns:p14="http://schemas.microsoft.com/office/powerpoint/2010/main" val="41602689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B1C66-E227-4135-A48D-2B9BCA25D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344878-31BF-47C5-9562-308DC2F376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5" y="66674"/>
            <a:ext cx="12125325" cy="679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7209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EC496-A59B-4762-9217-6BA3BF201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722A9A-E427-4768-ADDF-BE197D88C9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00038"/>
            <a:ext cx="12192000" cy="745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5954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title"/>
          </p:nvPr>
        </p:nvSpPr>
        <p:spPr>
          <a:xfrm>
            <a:off x="1730000" y="525000"/>
            <a:ext cx="9385200" cy="1218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r>
              <a:rPr lang="en-IN" b="1" u="sng" dirty="0"/>
              <a:t>Applications</a:t>
            </a:r>
            <a:endParaRPr b="1" u="sng" dirty="0"/>
          </a:p>
        </p:txBody>
      </p:sp>
      <p:sp>
        <p:nvSpPr>
          <p:cNvPr id="135" name="Google Shape;135;p13"/>
          <p:cNvSpPr txBox="1">
            <a:spLocks noGrp="1"/>
          </p:cNvSpPr>
          <p:nvPr>
            <p:ph type="body" idx="1"/>
          </p:nvPr>
        </p:nvSpPr>
        <p:spPr>
          <a:xfrm>
            <a:off x="1730000" y="1516600"/>
            <a:ext cx="9385200" cy="5341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&gt; Can be used in water tanks to control water levels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1600"/>
              </a:spcBef>
              <a:buNone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&gt;Automatically turn ON/OFF pumps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1600"/>
              </a:spcBef>
              <a:buNone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&gt;Can be used in factories, commercial complexes and home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1600"/>
              </a:spcBef>
              <a:buNone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&gt;Fuel tank level gauging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1600"/>
              </a:spcBef>
              <a:buNone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&gt;Oil tank level control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1600"/>
              </a:spcBef>
              <a:buNone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&gt;High and low level alarms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1600"/>
              </a:spcBef>
              <a:buNone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&gt;Pool water level control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1600"/>
              </a:spcBef>
              <a:buNone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&gt;Life station switches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1600"/>
              </a:spcBef>
              <a:buNone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&gt;Sewage pump level control 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1600"/>
              </a:spcBef>
              <a:buNone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&gt;Remote monitoring liquid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&gt;Irrigation control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3463550" y="438858"/>
            <a:ext cx="9385200" cy="1218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r>
              <a:rPr lang="en-IN" b="1" u="sng" dirty="0"/>
              <a:t>Advantages</a:t>
            </a:r>
            <a:endParaRPr b="1" u="sng" dirty="0"/>
          </a:p>
        </p:txBody>
      </p:sp>
      <p:sp>
        <p:nvSpPr>
          <p:cNvPr id="141" name="Google Shape;141;p14"/>
          <p:cNvSpPr txBox="1">
            <a:spLocks noGrp="1"/>
          </p:cNvSpPr>
          <p:nvPr>
            <p:ph type="body" idx="1"/>
          </p:nvPr>
        </p:nvSpPr>
        <p:spPr>
          <a:xfrm>
            <a:off x="1730000" y="2090067"/>
            <a:ext cx="9385200" cy="3881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buNone/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&gt;Power saver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1600"/>
              </a:spcBef>
              <a:buNone/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&gt;Money saver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1600"/>
              </a:spcBef>
              <a:buNone/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&gt;Automatic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1600"/>
              </a:spcBef>
              <a:buNone/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&gt;Water maximization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1600"/>
              </a:spcBef>
              <a:buNone/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&gt;Reliable electronic design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&gt;Minimal maintenance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35E37-8B34-46AB-A737-F8AD3D910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/>
              <a:t>FUTURE ENHANCEMENT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E72A0-56FB-408E-8AAE-F22004BC2C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The Device can be powered completely by solar energy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A small filter can be added to the pipe, through which water enters into the tank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Arduino can be used to modify the current technology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Various types of sensors can be used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Using a Voltage regulator we can adjust the speed and rate of flow of water</a:t>
            </a:r>
          </a:p>
          <a:p>
            <a:pPr>
              <a:buFont typeface="Wingdings" panose="05000000000000000000" pitchFamily="2" charset="2"/>
              <a:buChar char="v"/>
            </a:pPr>
            <a:endParaRPr lang="en-IN" dirty="0"/>
          </a:p>
          <a:p>
            <a:pPr>
              <a:buFont typeface="Wingdings" panose="05000000000000000000" pitchFamily="2" charset="2"/>
              <a:buChar char="v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829488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2F8EE-F474-498B-8536-CE8734984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9600" y="986060"/>
            <a:ext cx="8911687" cy="1280890"/>
          </a:xfrm>
        </p:spPr>
        <p:txBody>
          <a:bodyPr/>
          <a:lstStyle/>
          <a:p>
            <a:r>
              <a:rPr lang="en-US" b="1" i="1" u="sng" dirty="0"/>
              <a:t>REFERENCE</a:t>
            </a:r>
            <a:endParaRPr lang="en-IN" b="1" i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BD6059-A7BE-46CE-9D19-325D585D10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8300" y="2456268"/>
            <a:ext cx="8915400" cy="3777622"/>
          </a:xfrm>
        </p:spPr>
        <p:txBody>
          <a:bodyPr>
            <a:normAutofit/>
          </a:bodyPr>
          <a:lstStyle/>
          <a:p>
            <a:r>
              <a:rPr lang="en-IN" sz="2400" dirty="0">
                <a:hlinkClick r:id="rId2"/>
              </a:rPr>
              <a:t>https://www.youtube.com/watch?v=i0SNb__dkYI</a:t>
            </a:r>
            <a:endParaRPr lang="en-IN" sz="2400" dirty="0"/>
          </a:p>
          <a:p>
            <a:r>
              <a:rPr lang="en-IN" sz="2400" dirty="0">
                <a:hlinkClick r:id="rId3"/>
              </a:rPr>
              <a:t>https://www.technodudes.in/water-level-controller/</a:t>
            </a:r>
            <a:endParaRPr lang="en-IN" sz="2400" dirty="0"/>
          </a:p>
          <a:p>
            <a:r>
              <a:rPr lang="en-IN" sz="2400" dirty="0">
                <a:hlinkClick r:id="rId4"/>
              </a:rPr>
              <a:t>https://www.tutorialspoint.com/linear_integrated_circuits_applications/linear_integrated_circuits_applications_555_timer.html</a:t>
            </a:r>
            <a:endParaRPr lang="en-IN" sz="2400" dirty="0"/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182664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BBA82-A41D-42C9-AF59-9D29BA7D8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599D3C6-2286-423B-826F-F3649BA723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1337674"/>
            <a:ext cx="12315825" cy="8593367"/>
          </a:xfrm>
        </p:spPr>
      </p:pic>
    </p:spTree>
    <p:extLst>
      <p:ext uri="{BB962C8B-B14F-4D97-AF65-F5344CB8AC3E}">
        <p14:creationId xmlns:p14="http://schemas.microsoft.com/office/powerpoint/2010/main" val="2333588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4C112-9DA8-449F-810F-434961083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2074" y="500285"/>
            <a:ext cx="8911687" cy="1280890"/>
          </a:xfrm>
        </p:spPr>
        <p:txBody>
          <a:bodyPr>
            <a:normAutofit fontScale="90000"/>
          </a:bodyPr>
          <a:lstStyle/>
          <a:p>
            <a:r>
              <a:rPr lang="en-US" sz="6000" b="1" u="sng" dirty="0"/>
              <a:t>INTRODUCTION</a:t>
            </a:r>
            <a:br>
              <a:rPr lang="en-US" sz="6000" b="1" u="sng" dirty="0"/>
            </a:br>
            <a:br>
              <a:rPr lang="en-US" sz="6000" b="1" u="sng" dirty="0"/>
            </a:br>
            <a:r>
              <a:rPr lang="en-US" dirty="0"/>
              <a:t>As time changes people are becoming more and more busy. They even forgot to Pump water for their Household purposes and agriculture. That’s , why we introduce NE555 IC based Automated Water level Controller.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21653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B9055-A9AA-4F38-86AF-70E347D0C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4924" y="2929160"/>
            <a:ext cx="8911687" cy="1280890"/>
          </a:xfrm>
        </p:spPr>
        <p:txBody>
          <a:bodyPr>
            <a:normAutofit fontScale="90000"/>
          </a:bodyPr>
          <a:lstStyle/>
          <a:p>
            <a:r>
              <a:rPr lang="en-US" sz="48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WATER LEVEL CONTROLER</a:t>
            </a:r>
            <a:br>
              <a:rPr lang="en-IN" sz="3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08092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E6CAE-E094-496E-900D-937B9A7A74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65761"/>
            <a:ext cx="9144000" cy="1117599"/>
          </a:xfrm>
        </p:spPr>
        <p:txBody>
          <a:bodyPr>
            <a:normAutofit/>
          </a:bodyPr>
          <a:lstStyle/>
          <a:p>
            <a:r>
              <a:rPr lang="en-US" sz="4800" b="1" i="1" u="sng" dirty="0"/>
              <a:t>O</a:t>
            </a:r>
            <a:r>
              <a:rPr lang="en-IN" sz="4800" b="1" i="1" u="sng" dirty="0"/>
              <a:t>VERVIEW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38B36C-3BD6-4BE0-96EC-24B5C3B0DB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11680"/>
            <a:ext cx="9144000" cy="458216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000000"/>
                </a:solidFill>
                <a:latin typeface="Arial Narrow" panose="020B0606020202030204" pitchFamily="34" charset="0"/>
              </a:rPr>
              <a:t>NE555 IC , Water Level Controller is a device that manages water level on a variety of systems such as water tanks , swimming pools, </a:t>
            </a:r>
            <a:r>
              <a:rPr lang="en-US" sz="3600" dirty="0" err="1">
                <a:solidFill>
                  <a:srgbClr val="000000"/>
                </a:solidFill>
                <a:latin typeface="Arial Narrow" panose="020B0606020202030204" pitchFamily="34" charset="0"/>
              </a:rPr>
              <a:t>etc</a:t>
            </a:r>
            <a:r>
              <a:rPr lang="en-US" sz="3600" dirty="0">
                <a:solidFill>
                  <a:srgbClr val="000000"/>
                </a:solidFill>
                <a:latin typeface="Arial Narrow" panose="020B0606020202030204" pitchFamily="34" charset="0"/>
              </a:rPr>
              <a:t>…</a:t>
            </a:r>
          </a:p>
          <a:p>
            <a:r>
              <a:rPr lang="en-US" sz="3600" dirty="0">
                <a:solidFill>
                  <a:srgbClr val="000000"/>
                </a:solidFill>
                <a:latin typeface="Arial Narrow" panose="020B0606020202030204" pitchFamily="34" charset="0"/>
              </a:rPr>
              <a:t>     The basic functioning of this device is to Regulate</a:t>
            </a:r>
          </a:p>
          <a:p>
            <a:r>
              <a:rPr lang="en-US" sz="3600" b="0" i="0" dirty="0">
                <a:solidFill>
                  <a:srgbClr val="000000"/>
                </a:solidFill>
                <a:effectLst/>
                <a:latin typeface="Arial Narrow" panose="020B0606020202030204" pitchFamily="34" charset="0"/>
              </a:rPr>
              <a:t>Water flow and optimize system performance</a:t>
            </a:r>
            <a:br>
              <a:rPr lang="en-US" sz="3000" b="0" i="0" dirty="0">
                <a:solidFill>
                  <a:srgbClr val="000000"/>
                </a:solidFill>
                <a:effectLst/>
                <a:latin typeface="Arial Narrow" panose="020B0606020202030204" pitchFamily="34" charset="0"/>
              </a:rPr>
            </a:b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3524640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1444300" y="384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" b="1" i="1" u="sng" dirty="0"/>
              <a:t>Components Required</a:t>
            </a:r>
            <a:endParaRPr b="1" i="1" u="sng"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r>
              <a:rPr lang="en" b="1" u="sng" dirty="0"/>
              <a:t>NE555 timer IC -1</a:t>
            </a:r>
          </a:p>
          <a:p>
            <a:pPr marL="152396" indent="0">
              <a:buNone/>
            </a:pPr>
            <a:br>
              <a:rPr lang="en" dirty="0"/>
            </a:br>
            <a:r>
              <a:rPr lang="en" dirty="0"/>
              <a:t>       This 8-pin IC consists of one flip-flop, one inverter and three resistors.</a:t>
            </a:r>
            <a:endParaRPr dirty="0"/>
          </a:p>
          <a:p>
            <a:pPr indent="0">
              <a:spcBef>
                <a:spcPts val="1600"/>
              </a:spcBef>
              <a:buNone/>
            </a:pPr>
            <a:r>
              <a:rPr lang="en" dirty="0"/>
              <a:t>The various pins are:</a:t>
            </a:r>
            <a:endParaRPr dirty="0"/>
          </a:p>
          <a:p>
            <a:pPr indent="-393690">
              <a:spcBef>
                <a:spcPts val="1600"/>
              </a:spcBef>
              <a:buSzPts val="1050"/>
              <a:buAutoNum type="arabicPeriod"/>
            </a:pPr>
            <a:r>
              <a:rPr lang="en" b="1" dirty="0"/>
              <a:t>Ground</a:t>
            </a:r>
            <a:r>
              <a:rPr lang="en" dirty="0"/>
              <a:t>- Ground reference voltage.</a:t>
            </a:r>
            <a:endParaRPr dirty="0"/>
          </a:p>
          <a:p>
            <a:pPr indent="-393690">
              <a:buSzPts val="1050"/>
              <a:buAutoNum type="arabicPeriod"/>
            </a:pPr>
            <a:r>
              <a:rPr lang="en" b="1" dirty="0"/>
              <a:t>Trigger</a:t>
            </a:r>
            <a:r>
              <a:rPr lang="en" dirty="0"/>
              <a:t>- High o/p when trigger pin falls below ⅓ of Vcc.</a:t>
            </a:r>
            <a:endParaRPr dirty="0"/>
          </a:p>
          <a:p>
            <a:pPr indent="-393690">
              <a:buSzPts val="1050"/>
              <a:buAutoNum type="arabicPeriod"/>
            </a:pPr>
            <a:r>
              <a:rPr lang="en" b="1" dirty="0"/>
              <a:t>Output</a:t>
            </a:r>
            <a:r>
              <a:rPr lang="en" dirty="0"/>
              <a:t>- High output when set pin is high, and low when reset pin is high.</a:t>
            </a:r>
            <a:endParaRPr dirty="0"/>
          </a:p>
          <a:p>
            <a:pPr indent="-393690">
              <a:buSzPts val="1050"/>
              <a:buAutoNum type="arabicPeriod"/>
            </a:pPr>
            <a:r>
              <a:rPr lang="en" b="1" dirty="0"/>
              <a:t>Reset</a:t>
            </a:r>
            <a:r>
              <a:rPr lang="en" dirty="0"/>
              <a:t>- Active low. When pin is high, it resets flip-flop.</a:t>
            </a:r>
            <a:endParaRPr dirty="0"/>
          </a:p>
          <a:p>
            <a:pPr indent="-393690">
              <a:buSzPts val="1050"/>
              <a:buAutoNum type="arabicPeriod"/>
            </a:pPr>
            <a:r>
              <a:rPr lang="en" b="1" dirty="0"/>
              <a:t>Control</a:t>
            </a:r>
            <a:r>
              <a:rPr lang="en" dirty="0"/>
              <a:t>- Has a default voltage of ⅔ Vcc.</a:t>
            </a:r>
            <a:endParaRPr dirty="0"/>
          </a:p>
          <a:p>
            <a:pPr indent="-393690">
              <a:buSzPts val="1050"/>
              <a:buAutoNum type="arabicPeriod"/>
            </a:pPr>
            <a:r>
              <a:rPr lang="en" b="1" dirty="0"/>
              <a:t>Threshold</a:t>
            </a:r>
            <a:r>
              <a:rPr lang="en" dirty="0"/>
              <a:t>- When its voltage is higher than that of pin 5, the flip-flop resets.</a:t>
            </a:r>
            <a:endParaRPr dirty="0"/>
          </a:p>
          <a:p>
            <a:pPr indent="-393690">
              <a:buSzPts val="1050"/>
              <a:buAutoNum type="arabicPeriod"/>
            </a:pPr>
            <a:r>
              <a:rPr lang="en" b="1" dirty="0"/>
              <a:t>Discharge</a:t>
            </a:r>
            <a:r>
              <a:rPr lang="en" dirty="0"/>
              <a:t>- It internally consists of an open collector output, which is useful in discharging a capacitor between intervals.</a:t>
            </a:r>
            <a:endParaRPr dirty="0"/>
          </a:p>
          <a:p>
            <a:pPr indent="-393690">
              <a:buSzPts val="1050"/>
              <a:buAutoNum type="arabicPeriod"/>
            </a:pPr>
            <a:r>
              <a:rPr lang="en" b="1" dirty="0"/>
              <a:t>Vcc</a:t>
            </a:r>
            <a:r>
              <a:rPr lang="en" dirty="0"/>
              <a:t>- The supply voltage is connected to the Vcc pin.</a:t>
            </a:r>
            <a:endParaRPr dirty="0"/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3">
            <a:alphaModFix/>
          </a:blip>
          <a:srcRect l="59061" t="8588" r="1246" b="29672"/>
          <a:stretch/>
        </p:blipFill>
        <p:spPr>
          <a:xfrm>
            <a:off x="7497400" y="1536633"/>
            <a:ext cx="2466800" cy="20556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 rot="10800000" flipH="1">
            <a:off x="491500" y="-256233"/>
            <a:ext cx="11360800" cy="142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01767" y="398367"/>
            <a:ext cx="11360800" cy="6393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r>
              <a:rPr lang="en" b="1" dirty="0"/>
              <a:t>B</a:t>
            </a:r>
            <a:r>
              <a:rPr lang="en" b="1" u="sng" dirty="0"/>
              <a:t>C547 Transistor -1</a:t>
            </a:r>
            <a:endParaRPr b="1" u="sng" dirty="0"/>
          </a:p>
          <a:p>
            <a:pPr indent="0">
              <a:lnSpc>
                <a:spcPct val="50000"/>
              </a:lnSpc>
              <a:spcBef>
                <a:spcPts val="1600"/>
              </a:spcBef>
              <a:buNone/>
            </a:pPr>
            <a:r>
              <a:rPr lang="en" dirty="0"/>
              <a:t>It is an NPN transistor hence the collector and emitter will be </a:t>
            </a:r>
            <a:endParaRPr dirty="0"/>
          </a:p>
          <a:p>
            <a:pPr indent="0">
              <a:lnSpc>
                <a:spcPct val="50000"/>
              </a:lnSpc>
              <a:spcBef>
                <a:spcPts val="1600"/>
              </a:spcBef>
              <a:buNone/>
            </a:pPr>
            <a:r>
              <a:rPr lang="en" dirty="0"/>
              <a:t>left open (reverse-biased) when the base pin is held at ground, </a:t>
            </a:r>
            <a:endParaRPr dirty="0"/>
          </a:p>
          <a:p>
            <a:pPr indent="0">
              <a:lnSpc>
                <a:spcPct val="50000"/>
              </a:lnSpc>
              <a:spcBef>
                <a:spcPts val="1600"/>
              </a:spcBef>
              <a:buNone/>
            </a:pPr>
            <a:r>
              <a:rPr lang="en" dirty="0"/>
              <a:t>and will be closed when a signal is provided to the base pin.</a:t>
            </a:r>
            <a:endParaRPr dirty="0"/>
          </a:p>
          <a:p>
            <a:pPr indent="0">
              <a:lnSpc>
                <a:spcPct val="50000"/>
              </a:lnSpc>
              <a:spcBef>
                <a:spcPts val="1600"/>
              </a:spcBef>
              <a:buNone/>
            </a:pPr>
            <a:endParaRPr dirty="0"/>
          </a:p>
          <a:p>
            <a:pPr indent="0">
              <a:lnSpc>
                <a:spcPct val="50000"/>
              </a:lnSpc>
              <a:spcBef>
                <a:spcPts val="1600"/>
              </a:spcBef>
              <a:buNone/>
            </a:pPr>
            <a:endParaRPr dirty="0"/>
          </a:p>
          <a:p>
            <a:pPr indent="0">
              <a:lnSpc>
                <a:spcPct val="50000"/>
              </a:lnSpc>
              <a:spcBef>
                <a:spcPts val="1600"/>
              </a:spcBef>
              <a:buNone/>
            </a:pPr>
            <a:endParaRPr dirty="0"/>
          </a:p>
          <a:p>
            <a:pPr>
              <a:spcBef>
                <a:spcPts val="1600"/>
              </a:spcBef>
            </a:pPr>
            <a:r>
              <a:rPr lang="en" b="1" u="sng" dirty="0"/>
              <a:t>IN4007 Diode -1</a:t>
            </a:r>
            <a:endParaRPr b="1" u="sng" dirty="0"/>
          </a:p>
          <a:p>
            <a:pPr marL="0" indent="0">
              <a:lnSpc>
                <a:spcPct val="50000"/>
              </a:lnSpc>
              <a:spcBef>
                <a:spcPts val="1600"/>
              </a:spcBef>
              <a:buNone/>
            </a:pPr>
            <a:r>
              <a:rPr lang="en" dirty="0"/>
              <a:t>         A diode is a semiconductor device which can </a:t>
            </a:r>
            <a:endParaRPr dirty="0"/>
          </a:p>
          <a:p>
            <a:pPr marL="0" indent="0">
              <a:lnSpc>
                <a:spcPct val="50000"/>
              </a:lnSpc>
              <a:spcBef>
                <a:spcPts val="1600"/>
              </a:spcBef>
              <a:buNone/>
            </a:pPr>
            <a:r>
              <a:rPr lang="en" dirty="0"/>
              <a:t>               allow current in one and only one direction. </a:t>
            </a:r>
            <a:endParaRPr dirty="0"/>
          </a:p>
          <a:p>
            <a:pPr marL="0" indent="0">
              <a:lnSpc>
                <a:spcPct val="50000"/>
              </a:lnSpc>
              <a:spcBef>
                <a:spcPts val="1600"/>
              </a:spcBef>
              <a:buNone/>
            </a:pPr>
            <a:r>
              <a:rPr lang="en" dirty="0"/>
              <a:t>               It is also called a Rectifier. The IN4007 is a plastic moulded </a:t>
            </a:r>
            <a:endParaRPr dirty="0"/>
          </a:p>
          <a:p>
            <a:pPr marL="0" indent="0">
              <a:lnSpc>
                <a:spcPct val="50000"/>
              </a:lnSpc>
              <a:spcBef>
                <a:spcPts val="1600"/>
              </a:spcBef>
              <a:buNone/>
            </a:pPr>
            <a:r>
              <a:rPr lang="en" dirty="0"/>
              <a:t>               rectifier diode with high current capability and low voltage drop.</a:t>
            </a:r>
            <a:endParaRPr dirty="0"/>
          </a:p>
          <a:p>
            <a:pPr marL="0" indent="0">
              <a:lnSpc>
                <a:spcPct val="50000"/>
              </a:lnSpc>
              <a:spcBef>
                <a:spcPts val="1600"/>
              </a:spcBef>
              <a:buNone/>
            </a:pPr>
            <a:r>
              <a:rPr lang="en" dirty="0"/>
              <a:t>               </a:t>
            </a:r>
            <a:endParaRPr dirty="0"/>
          </a:p>
          <a:p>
            <a:pPr>
              <a:spcBef>
                <a:spcPts val="1600"/>
              </a:spcBef>
            </a:pPr>
            <a:r>
              <a:rPr lang="en" b="1" u="sng" dirty="0"/>
              <a:t>10kΩ Resistors -3, 1MΩ Resistors -2, 2.2kΩ Resistors -2 </a:t>
            </a:r>
            <a:endParaRPr b="1" u="sng" dirty="0"/>
          </a:p>
          <a:p>
            <a:pPr indent="0">
              <a:lnSpc>
                <a:spcPct val="50000"/>
              </a:lnSpc>
              <a:spcBef>
                <a:spcPts val="1600"/>
              </a:spcBef>
              <a:buNone/>
            </a:pPr>
            <a:r>
              <a:rPr lang="en" dirty="0"/>
              <a:t>Resistors ensure components receive enough voltage by creating a voltage drop. </a:t>
            </a:r>
            <a:endParaRPr dirty="0"/>
          </a:p>
          <a:p>
            <a:pPr indent="0">
              <a:lnSpc>
                <a:spcPct val="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/>
              <a:t>They also protect them from voltage spikes.</a:t>
            </a:r>
            <a:endParaRPr dirty="0"/>
          </a:p>
        </p:txBody>
      </p:sp>
      <p:pic>
        <p:nvPicPr>
          <p:cNvPr id="63" name="Google Shape;63;p14"/>
          <p:cNvPicPr preferRelativeResize="0"/>
          <p:nvPr/>
        </p:nvPicPr>
        <p:blipFill rotWithShape="1">
          <a:blip r:embed="rId3">
            <a:alphaModFix/>
          </a:blip>
          <a:srcRect r="18320" b="5015"/>
          <a:stretch/>
        </p:blipFill>
        <p:spPr>
          <a:xfrm>
            <a:off x="8371434" y="142233"/>
            <a:ext cx="2100800" cy="1830733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 rotWithShape="1">
          <a:blip r:embed="rId4">
            <a:alphaModFix/>
          </a:blip>
          <a:srcRect l="36484" t="16848" r="39315" b="13956"/>
          <a:stretch/>
        </p:blipFill>
        <p:spPr>
          <a:xfrm>
            <a:off x="10648534" y="398367"/>
            <a:ext cx="1543466" cy="1659967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 rotWithShape="1">
          <a:blip r:embed="rId5">
            <a:alphaModFix/>
          </a:blip>
          <a:srcRect l="22221" t="21494" r="23085" b="23235"/>
          <a:stretch/>
        </p:blipFill>
        <p:spPr>
          <a:xfrm>
            <a:off x="9117851" y="3136849"/>
            <a:ext cx="1093474" cy="1341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421834" y="5405200"/>
            <a:ext cx="1172867" cy="10544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xfrm>
            <a:off x="368167" y="256100"/>
            <a:ext cx="11360800" cy="6412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>
              <a:buClr>
                <a:schemeClr val="dk2"/>
              </a:buClr>
            </a:pPr>
            <a:r>
              <a:rPr lang="en" b="1" u="sng" dirty="0"/>
              <a:t>LED -2</a:t>
            </a:r>
            <a:endParaRPr b="1" u="sng" dirty="0"/>
          </a:p>
          <a:p>
            <a:pPr indent="0">
              <a:buNone/>
            </a:pPr>
            <a:r>
              <a:rPr lang="en" dirty="0"/>
              <a:t>A Light Emitting Diode is a semiconductor device that emits light when a forward voltage is applied to it.</a:t>
            </a:r>
          </a:p>
          <a:p>
            <a:pPr indent="0">
              <a:buNone/>
            </a:pPr>
            <a:endParaRPr lang="en" dirty="0"/>
          </a:p>
          <a:p>
            <a:pPr indent="0">
              <a:buNone/>
            </a:pPr>
            <a:endParaRPr dirty="0"/>
          </a:p>
          <a:p>
            <a:pPr indent="0">
              <a:buNone/>
            </a:pPr>
            <a:endParaRPr dirty="0"/>
          </a:p>
          <a:p>
            <a:pPr>
              <a:buClr>
                <a:schemeClr val="dk2"/>
              </a:buClr>
            </a:pPr>
            <a:r>
              <a:rPr lang="en" b="1" u="sng" dirty="0"/>
              <a:t>12V Relay -1</a:t>
            </a:r>
            <a:endParaRPr b="1" u="sng" dirty="0"/>
          </a:p>
          <a:p>
            <a:pPr indent="0">
              <a:buNone/>
            </a:pPr>
            <a:r>
              <a:rPr lang="en" dirty="0"/>
              <a:t>It helps by shortening the heavy gauge power delivery wire from battery or the alternator to the load.</a:t>
            </a:r>
            <a:endParaRPr dirty="0"/>
          </a:p>
          <a:p>
            <a:pPr marL="0" indent="0">
              <a:buNone/>
            </a:pPr>
            <a:endParaRPr u="sng" dirty="0"/>
          </a:p>
          <a:p>
            <a:pPr indent="0">
              <a:buNone/>
            </a:pPr>
            <a:endParaRPr u="sng" dirty="0"/>
          </a:p>
          <a:p>
            <a:pPr indent="0">
              <a:buNone/>
            </a:pPr>
            <a:endParaRPr lang="en-US" u="sng" dirty="0"/>
          </a:p>
          <a:p>
            <a:pPr indent="0">
              <a:buNone/>
            </a:pPr>
            <a:endParaRPr lang="en-IN" u="sng" dirty="0"/>
          </a:p>
          <a:p>
            <a:pPr indent="0">
              <a:buNone/>
            </a:pPr>
            <a:endParaRPr u="sng" dirty="0"/>
          </a:p>
          <a:p>
            <a:pPr indent="0">
              <a:buNone/>
            </a:pPr>
            <a:endParaRPr dirty="0"/>
          </a:p>
          <a:p>
            <a:pPr>
              <a:buClr>
                <a:schemeClr val="dk2"/>
              </a:buClr>
            </a:pPr>
            <a:r>
              <a:rPr lang="en" b="1" dirty="0"/>
              <a:t>Wires</a:t>
            </a:r>
            <a:endParaRPr b="1" dirty="0"/>
          </a:p>
          <a:p>
            <a:pPr indent="0">
              <a:buNone/>
            </a:pPr>
            <a:endParaRPr dirty="0"/>
          </a:p>
          <a:p>
            <a:pPr marL="0" indent="0"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4201" y="1093750"/>
            <a:ext cx="1290065" cy="967533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8000" y="2748300"/>
            <a:ext cx="1428000" cy="142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E31DB-C01A-4CA9-9C08-1EF17FC43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7399" y="-71215"/>
            <a:ext cx="8911687" cy="1280890"/>
          </a:xfrm>
        </p:spPr>
        <p:txBody>
          <a:bodyPr>
            <a:normAutofit fontScale="90000"/>
          </a:bodyPr>
          <a:lstStyle/>
          <a:p>
            <a:r>
              <a:rPr lang="en-US" sz="4800" b="1" u="sng" dirty="0"/>
              <a:t>WORKING</a:t>
            </a:r>
            <a:br>
              <a:rPr lang="en-US" sz="4800" b="1" u="sng" dirty="0"/>
            </a:br>
            <a:br>
              <a:rPr lang="en-US" sz="4800" b="1" u="sng" dirty="0"/>
            </a:br>
            <a:br>
              <a:rPr lang="en-US" sz="4800" b="1" u="sng" dirty="0"/>
            </a:br>
            <a:br>
              <a:rPr lang="en-US" sz="4800" b="1" u="sng" dirty="0"/>
            </a:br>
            <a:endParaRPr lang="en-IN" sz="4800" b="1" u="sng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CCA83F8-D5C8-4997-B265-8F3EC658CC23}"/>
              </a:ext>
            </a:extLst>
          </p:cNvPr>
          <p:cNvSpPr/>
          <p:nvPr/>
        </p:nvSpPr>
        <p:spPr>
          <a:xfrm>
            <a:off x="2667000" y="2761058"/>
            <a:ext cx="2228850" cy="1438275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8631A9-ED6F-4EE6-B958-F7973B2EF1DD}"/>
              </a:ext>
            </a:extLst>
          </p:cNvPr>
          <p:cNvSpPr txBox="1"/>
          <p:nvPr/>
        </p:nvSpPr>
        <p:spPr>
          <a:xfrm>
            <a:off x="2981324" y="3012011"/>
            <a:ext cx="18097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Whenever the water is below HIGH level</a:t>
            </a:r>
            <a:endParaRPr lang="en-IN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824234D1-6E5D-4421-807A-D17EF7F5A999}"/>
              </a:ext>
            </a:extLst>
          </p:cNvPr>
          <p:cNvSpPr/>
          <p:nvPr/>
        </p:nvSpPr>
        <p:spPr>
          <a:xfrm>
            <a:off x="5481637" y="3190574"/>
            <a:ext cx="2228850" cy="6143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CAC7F96A-A6DD-45F3-8E42-54F3DB61D530}"/>
              </a:ext>
            </a:extLst>
          </p:cNvPr>
          <p:cNvSpPr/>
          <p:nvPr/>
        </p:nvSpPr>
        <p:spPr>
          <a:xfrm>
            <a:off x="1552575" y="938450"/>
            <a:ext cx="10239375" cy="942975"/>
          </a:xfrm>
          <a:prstGeom prst="wedgeRoundRectCallout">
            <a:avLst>
              <a:gd name="adj1" fmla="val -40182"/>
              <a:gd name="adj2" fmla="val 99874"/>
              <a:gd name="adj3" fmla="val 16667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C669E7-75C6-456B-8E46-6FDC4A5B5464}"/>
              </a:ext>
            </a:extLst>
          </p:cNvPr>
          <p:cNvSpPr txBox="1"/>
          <p:nvPr/>
        </p:nvSpPr>
        <p:spPr>
          <a:xfrm>
            <a:off x="1766887" y="1060251"/>
            <a:ext cx="98107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In the Device setup, 3 wires namely VCC, LOW, HIGH act as sensors and are submerged underwater</a:t>
            </a:r>
            <a:endParaRPr lang="en-IN" dirty="0">
              <a:solidFill>
                <a:srgbClr val="002060"/>
              </a:solidFill>
            </a:endParaRPr>
          </a:p>
          <a:p>
            <a:endParaRPr lang="en-IN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B040C1F-D84A-469D-AFE4-DC80E479BF99}"/>
              </a:ext>
            </a:extLst>
          </p:cNvPr>
          <p:cNvSpPr/>
          <p:nvPr/>
        </p:nvSpPr>
        <p:spPr>
          <a:xfrm>
            <a:off x="8553450" y="2581273"/>
            <a:ext cx="2228850" cy="1524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1009B8C-62D9-43FA-9F7F-31A42ED31F46}"/>
              </a:ext>
            </a:extLst>
          </p:cNvPr>
          <p:cNvSpPr txBox="1"/>
          <p:nvPr/>
        </p:nvSpPr>
        <p:spPr>
          <a:xfrm>
            <a:off x="8827036" y="3012011"/>
            <a:ext cx="1955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Motor starts pumping water</a:t>
            </a:r>
            <a:endParaRPr lang="en-IN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AB70D44-1407-4C04-8330-9F4EF400A196}"/>
              </a:ext>
            </a:extLst>
          </p:cNvPr>
          <p:cNvSpPr/>
          <p:nvPr/>
        </p:nvSpPr>
        <p:spPr>
          <a:xfrm>
            <a:off x="2562224" y="4954783"/>
            <a:ext cx="2333625" cy="1438274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bg2">
                    <a:lumMod val="10000"/>
                  </a:schemeClr>
                </a:solidFill>
              </a:rPr>
              <a:t>Whenever the water just  touches or reaches above HIGH level</a:t>
            </a:r>
            <a:endParaRPr lang="en-IN" sz="14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20F9C93A-31E6-4038-9EA6-1818558F48EB}"/>
              </a:ext>
            </a:extLst>
          </p:cNvPr>
          <p:cNvSpPr/>
          <p:nvPr/>
        </p:nvSpPr>
        <p:spPr>
          <a:xfrm>
            <a:off x="5634037" y="5490567"/>
            <a:ext cx="2076450" cy="6143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46DE6AD-C792-4C52-BC0F-FDBB588B5E2D}"/>
              </a:ext>
            </a:extLst>
          </p:cNvPr>
          <p:cNvSpPr/>
          <p:nvPr/>
        </p:nvSpPr>
        <p:spPr>
          <a:xfrm>
            <a:off x="8553450" y="4874420"/>
            <a:ext cx="2228850" cy="152400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2A34F05-8197-4719-9A60-A7BDA153A16A}"/>
              </a:ext>
            </a:extLst>
          </p:cNvPr>
          <p:cNvSpPr txBox="1"/>
          <p:nvPr/>
        </p:nvSpPr>
        <p:spPr>
          <a:xfrm>
            <a:off x="8871218" y="5105400"/>
            <a:ext cx="17777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Motor stops pumping water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439934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F5E48-1B85-42AE-9E25-C3514F12A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5299" y="185960"/>
            <a:ext cx="8911687" cy="1280890"/>
          </a:xfrm>
        </p:spPr>
        <p:txBody>
          <a:bodyPr/>
          <a:lstStyle/>
          <a:p>
            <a:r>
              <a:rPr lang="en-US" b="1" u="sng" dirty="0"/>
              <a:t>Circuit Diagram</a:t>
            </a:r>
            <a:endParaRPr lang="en-IN" b="1" u="sn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F33CA7-8AB2-4F76-9A6C-02C6C2BE46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09550"/>
            <a:ext cx="12192000" cy="7067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85981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205</TotalTime>
  <Words>758</Words>
  <Application>Microsoft Office PowerPoint</Application>
  <PresentationFormat>Widescreen</PresentationFormat>
  <Paragraphs>93</Paragraphs>
  <Slides>17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Arial Narrow</vt:lpstr>
      <vt:lpstr>Calibri</vt:lpstr>
      <vt:lpstr>Century Gothic</vt:lpstr>
      <vt:lpstr>Wingdings</vt:lpstr>
      <vt:lpstr>Wingdings 3</vt:lpstr>
      <vt:lpstr>Wisp</vt:lpstr>
      <vt:lpstr>PowerPoint Presentation</vt:lpstr>
      <vt:lpstr>INTRODUCTION  As time changes people are becoming more and more busy. They even forgot to Pump water for their Household purposes and agriculture. That’s , why we introduce NE555 IC based Automated Water level Controller.</vt:lpstr>
      <vt:lpstr>WATER LEVEL CONTROLER </vt:lpstr>
      <vt:lpstr>OVERVIEW</vt:lpstr>
      <vt:lpstr>Components Required</vt:lpstr>
      <vt:lpstr>PowerPoint Presentation</vt:lpstr>
      <vt:lpstr>PowerPoint Presentation</vt:lpstr>
      <vt:lpstr>WORKING    </vt:lpstr>
      <vt:lpstr>Circuit Diagram</vt:lpstr>
      <vt:lpstr>PowerPoint Presentation</vt:lpstr>
      <vt:lpstr>PowerPoint Presentation</vt:lpstr>
      <vt:lpstr>PowerPoint Presentation</vt:lpstr>
      <vt:lpstr>Applications</vt:lpstr>
      <vt:lpstr>Advantages</vt:lpstr>
      <vt:lpstr>FUTURE ENHANCEMENT</vt:lpstr>
      <vt:lpstr>REFERENCE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ASWIN SEKHAR C S</dc:creator>
  <cp:lastModifiedBy>ASWIN SEKHAR C S</cp:lastModifiedBy>
  <cp:revision>1</cp:revision>
  <dcterms:created xsi:type="dcterms:W3CDTF">2021-11-09T14:43:13Z</dcterms:created>
  <dcterms:modified xsi:type="dcterms:W3CDTF">2021-11-09T18:08:38Z</dcterms:modified>
</cp:coreProperties>
</file>