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notesMasterIdLst>
    <p:notesMasterId r:id="rId19"/>
  </p:notesMasterIdLst>
  <p:sldIdLst>
    <p:sldId id="256" r:id="rId2"/>
    <p:sldId id="257" r:id="rId3"/>
    <p:sldId id="259" r:id="rId4"/>
    <p:sldId id="260" r:id="rId5"/>
    <p:sldId id="261" r:id="rId6"/>
    <p:sldId id="264" r:id="rId7"/>
    <p:sldId id="266" r:id="rId8"/>
    <p:sldId id="319" r:id="rId9"/>
    <p:sldId id="317" r:id="rId10"/>
    <p:sldId id="320" r:id="rId11"/>
    <p:sldId id="270" r:id="rId12"/>
    <p:sldId id="271" r:id="rId13"/>
    <p:sldId id="268" r:id="rId14"/>
    <p:sldId id="303" r:id="rId15"/>
    <p:sldId id="313" r:id="rId16"/>
    <p:sldId id="318" r:id="rId17"/>
    <p:sldId id="314"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5679" autoAdjust="0"/>
  </p:normalViewPr>
  <p:slideViewPr>
    <p:cSldViewPr>
      <p:cViewPr varScale="1">
        <p:scale>
          <a:sx n="99" d="100"/>
          <a:sy n="99" d="100"/>
        </p:scale>
        <p:origin x="99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8BF6E47-487D-4F2D-BD15-D2EEE556EF2F}" type="datetimeFigureOut">
              <a:rPr lang="en-US"/>
              <a:pPr>
                <a:defRPr/>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165AAAD-16BA-4A27-A332-E1367842356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13</a:t>
            </a:fld>
            <a:endParaRPr lang="en-US" dirty="0"/>
          </a:p>
        </p:txBody>
      </p:sp>
    </p:spTree>
    <p:extLst>
      <p:ext uri="{BB962C8B-B14F-4D97-AF65-F5344CB8AC3E}">
        <p14:creationId xmlns:p14="http://schemas.microsoft.com/office/powerpoint/2010/main" val="28760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FC7589E5-B1B7-4CC6-A0DB-0CEFD4A77451}" type="datetimeFigureOut">
              <a:rPr lang="en-US" smtClean="0"/>
              <a:pPr>
                <a:defRPr/>
              </a:pPr>
              <a:t>10/11/2023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A1627456-4AF4-4603-A0FA-911BBCF79B2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CC9578B-CB20-44A3-930D-9EB331E2F937}" type="datetimeFigureOut">
              <a:rPr lang="en-US" smtClean="0"/>
              <a:pPr>
                <a:defRPr/>
              </a:pPr>
              <a:t>10/11/2023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FFDE94-8138-4B0F-ADFD-FC85C7CA2E7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E843099-F621-40D2-864C-1AE0C54597AD}" type="datetimeFigureOut">
              <a:rPr lang="en-US" smtClean="0"/>
              <a:pPr>
                <a:defRPr/>
              </a:pPr>
              <a:t>10/11/2023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B3BC97-E63B-4151-89D0-7ABD5DF7082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99483C8-D457-4C3F-A542-4A29DD882B68}" type="datetimeFigureOut">
              <a:rPr lang="en-US" smtClean="0"/>
              <a:pPr>
                <a:defRPr/>
              </a:pPr>
              <a:t>10/11/2023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DC33C9-A703-4E7E-A61E-3DF64689661D}"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4D4AF178-FA0E-4335-8398-33B53B53A24B}" type="datetimeFigureOut">
              <a:rPr lang="en-US" smtClean="0"/>
              <a:pPr>
                <a:defRPr/>
              </a:pPr>
              <a:t>10/11/2023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9D828D-6FD6-4A8D-9D91-0F258EA2F697}"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C165124D-1CB0-4A17-BE2A-6F3D8C013A87}" type="datetimeFigureOut">
              <a:rPr lang="en-US" smtClean="0"/>
              <a:pPr>
                <a:defRPr/>
              </a:pPr>
              <a:t>10/11/2023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88231B8-CB59-42C1-806E-D6180689230D}"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AE09D3B-BB73-4140-8D2C-EBCDDB271D36}" type="datetimeFigureOut">
              <a:rPr lang="en-US" smtClean="0"/>
              <a:pPr>
                <a:defRPr/>
              </a:pPr>
              <a:t>10/11/2023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5C247B8-1854-4820-B812-28F18ED26A5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E927FAE-7CE5-4AA1-AA83-1884D9FA7D29}" type="datetimeFigureOut">
              <a:rPr lang="en-US" smtClean="0"/>
              <a:pPr>
                <a:defRPr/>
              </a:pPr>
              <a:t>10/11/2023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18452A4-40BF-47AB-85A8-5D2D996B4E98}"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181A207-4BB4-404E-89A8-CA5BBF0D32AF}" type="datetimeFigureOut">
              <a:rPr lang="en-US" smtClean="0"/>
              <a:pPr>
                <a:defRPr/>
              </a:pPr>
              <a:t>10/11/2023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671F284-7E25-40ED-AF4A-BE05DA1F2B6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CD0866CA-9DA1-4F10-9CF9-765839D84CF7}" type="datetimeFigureOut">
              <a:rPr lang="en-US" smtClean="0"/>
              <a:pPr>
                <a:defRPr/>
              </a:pPr>
              <a:t>10/11/2023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1CD3D06-AA46-4523-94B2-0B138DC2073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FD425A67-B7EE-4542-8C06-D4097C3F771C}" type="datetimeFigureOut">
              <a:rPr lang="en-US" smtClean="0"/>
              <a:pPr>
                <a:defRPr/>
              </a:pPr>
              <a:t>10/11/2023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8A953397-1DA1-434F-A9AC-4C7EF699DE9C}"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A722C180-2AC6-4584-A0F1-8D489BCD1533}" type="datetimeFigureOut">
              <a:rPr lang="en-US" smtClean="0"/>
              <a:pPr>
                <a:defRPr/>
              </a:pPr>
              <a:t>10/11/2023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FC1C9B8-237A-4D60-81A0-37CC0AFD024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0" y="1143000"/>
            <a:ext cx="9144000" cy="2000264"/>
          </a:xfrm>
          <a:prstGeom prst="rect">
            <a:avLst/>
          </a:prstGeom>
          <a:noFill/>
          <a:ln w="9525">
            <a:noFill/>
            <a:miter lim="800000"/>
            <a:headEnd/>
            <a:tailEnd/>
          </a:ln>
        </p:spPr>
        <p:txBody>
          <a:bodyPr/>
          <a:lstStyle/>
          <a:p>
            <a:pPr fontAlgn="auto">
              <a:spcBef>
                <a:spcPts val="0"/>
              </a:spcBef>
              <a:spcAft>
                <a:spcPts val="0"/>
              </a:spcAft>
              <a:defRPr/>
            </a:pPr>
            <a:endPar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endParaRPr>
          </a:p>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         </a:t>
            </a:r>
          </a:p>
          <a:p>
            <a:pPr algn="ctr" eaLnBrk="0" fontAlgn="auto" hangingPunct="0">
              <a:spcBef>
                <a:spcPct val="20000"/>
              </a:spcBef>
              <a:spcAft>
                <a:spcPts val="0"/>
              </a:spcAft>
              <a:buFont typeface="Arial" charset="0"/>
              <a:buNone/>
              <a:defRPr/>
            </a:pPr>
            <a:endParaRPr lang="en-US" sz="3200" dirty="0">
              <a:solidFill>
                <a:schemeClr val="accent3">
                  <a:lumMod val="20000"/>
                  <a:lumOff val="80000"/>
                </a:schemeClr>
              </a:solidFill>
              <a:latin typeface="+mn-lt"/>
              <a:cs typeface="+mn-cs"/>
            </a:endParaRP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2400" dirty="0">
                <a:solidFill>
                  <a:schemeClr val="accent3">
                    <a:lumMod val="20000"/>
                    <a:lumOff val="80000"/>
                  </a:schemeClr>
                </a:solidFill>
                <a:latin typeface="Verdana" pitchFamily="34" charset="0"/>
                <a:cs typeface="+mn-cs"/>
              </a:rPr>
              <a:t>                                           </a:t>
            </a:r>
          </a:p>
          <a:p>
            <a:pPr algn="ctr" eaLnBrk="0" fontAlgn="auto" hangingPunct="0">
              <a:spcBef>
                <a:spcPct val="20000"/>
              </a:spcBef>
              <a:spcAft>
                <a:spcPts val="0"/>
              </a:spcAft>
              <a:buFont typeface="Arial" charset="0"/>
              <a:buNone/>
              <a:defRPr/>
            </a:pPr>
            <a:r>
              <a:rPr lang="en-US" sz="3200" dirty="0">
                <a:solidFill>
                  <a:srgbClr val="735F68"/>
                </a:solidFill>
                <a:latin typeface="+mn-lt"/>
                <a:cs typeface="+mn-cs"/>
              </a:rPr>
              <a:t>                                                        </a:t>
            </a:r>
            <a:endParaRPr lang="en-US" dirty="0">
              <a:solidFill>
                <a:srgbClr val="735F68"/>
              </a:solidFill>
              <a:latin typeface="+mn-lt"/>
              <a:cs typeface="+mn-cs"/>
            </a:endParaRPr>
          </a:p>
        </p:txBody>
      </p:sp>
      <p:sp>
        <p:nvSpPr>
          <p:cNvPr id="9" name="Rectangle 8"/>
          <p:cNvSpPr/>
          <p:nvPr/>
        </p:nvSpPr>
        <p:spPr>
          <a:xfrm>
            <a:off x="914400" y="3429000"/>
            <a:ext cx="7543800" cy="369332"/>
          </a:xfrm>
          <a:prstGeom prst="rect">
            <a:avLst/>
          </a:prstGeom>
        </p:spPr>
        <p:txBody>
          <a:bodyPr>
            <a:spAutoFit/>
          </a:bodyPr>
          <a:lstStyle/>
          <a:p>
            <a:pPr fontAlgn="auto">
              <a:spcBef>
                <a:spcPts val="0"/>
              </a:spcBef>
              <a:spcAft>
                <a:spcPts val="0"/>
              </a:spcAft>
              <a:defRPr/>
            </a:pPr>
            <a:r>
              <a:rPr lang="en-US" b="1" spc="50" dirty="0">
                <a:ln w="12700" cmpd="sng">
                  <a:solidFill>
                    <a:schemeClr val="tx1"/>
                  </a:solidFill>
                  <a:prstDash val="solid"/>
                </a:ln>
                <a:solidFill>
                  <a:srgbClr val="FFFF00"/>
                </a:solidFill>
                <a:effectLst>
                  <a:glow rad="53100">
                    <a:schemeClr val="accent6">
                      <a:satMod val="180000"/>
                      <a:alpha val="30000"/>
                    </a:schemeClr>
                  </a:glow>
                </a:effectLst>
                <a:latin typeface="Verdana" pitchFamily="34" charset="0"/>
                <a:cs typeface="+mn-cs"/>
              </a:rPr>
              <a:t>      </a:t>
            </a:r>
            <a:r>
              <a:rPr lang="en-US" b="1" spc="50" dirty="0">
                <a:ln w="12700" cmpd="sng">
                  <a:solidFill>
                    <a:schemeClr val="tx1"/>
                  </a:solidFill>
                  <a:prstDash val="solid"/>
                </a:ln>
                <a:solidFill>
                  <a:schemeClr val="accent6">
                    <a:lumMod val="60000"/>
                    <a:lumOff val="40000"/>
                  </a:schemeClr>
                </a:solidFill>
                <a:effectLst>
                  <a:glow rad="53100">
                    <a:schemeClr val="accent6">
                      <a:satMod val="180000"/>
                      <a:alpha val="30000"/>
                    </a:schemeClr>
                  </a:glow>
                </a:effectLst>
                <a:latin typeface="Verdana" pitchFamily="34" charset="0"/>
                <a:cs typeface="+mn-cs"/>
              </a:rPr>
              <a:t>  </a:t>
            </a:r>
            <a:endParaRPr lang="en-US" dirty="0">
              <a:solidFill>
                <a:schemeClr val="accent6">
                  <a:lumMod val="60000"/>
                  <a:lumOff val="40000"/>
                </a:schemeClr>
              </a:solidFill>
              <a:latin typeface="+mn-lt"/>
              <a:cs typeface="+mn-cs"/>
            </a:endParaRPr>
          </a:p>
        </p:txBody>
      </p:sp>
      <p:sp>
        <p:nvSpPr>
          <p:cNvPr id="10" name="Title 1"/>
          <p:cNvSpPr>
            <a:spLocks noGrp="1"/>
          </p:cNvSpPr>
          <p:nvPr>
            <p:ph type="ctrTitle"/>
          </p:nvPr>
        </p:nvSpPr>
        <p:spPr>
          <a:xfrm>
            <a:off x="228600" y="457201"/>
            <a:ext cx="8915400" cy="990599"/>
          </a:xfrm>
        </p:spPr>
        <p:txBody>
          <a:bodyPr anchor="ctr">
            <a:normAutofit/>
          </a:bodyPr>
          <a:lstStyle/>
          <a:p>
            <a:pPr algn="ctr"/>
            <a:r>
              <a:rPr lang="en-US" dirty="0">
                <a:latin typeface="Times New Roman" pitchFamily="18" charset="0"/>
                <a:cs typeface="Times New Roman" pitchFamily="18" charset="0"/>
              </a:rPr>
              <a:t>Breast Cancer </a:t>
            </a:r>
            <a:r>
              <a:rPr lang="en-US" dirty="0" err="1">
                <a:latin typeface="Times New Roman" pitchFamily="18" charset="0"/>
                <a:cs typeface="Times New Roman" pitchFamily="18" charset="0"/>
              </a:rPr>
              <a:t>Classifiaction</a:t>
            </a:r>
            <a:r>
              <a:rPr lang="en-US" dirty="0">
                <a:latin typeface="Times New Roman" pitchFamily="18" charset="0"/>
                <a:cs typeface="Times New Roman" pitchFamily="18" charset="0"/>
              </a:rPr>
              <a:t> </a:t>
            </a:r>
          </a:p>
        </p:txBody>
      </p:sp>
      <p:sp>
        <p:nvSpPr>
          <p:cNvPr id="11" name="TextBox 10"/>
          <p:cNvSpPr txBox="1"/>
          <p:nvPr/>
        </p:nvSpPr>
        <p:spPr>
          <a:xfrm>
            <a:off x="5943600" y="3810000"/>
            <a:ext cx="2819400" cy="923330"/>
          </a:xfrm>
          <a:prstGeom prst="rect">
            <a:avLst/>
          </a:prstGeom>
          <a:noFill/>
        </p:spPr>
        <p:txBody>
          <a:bodyPr wrap="square" rtlCol="0">
            <a:spAutoFit/>
          </a:bodyPr>
          <a:lstStyle/>
          <a:p>
            <a:r>
              <a:rPr lang="en-US" dirty="0"/>
              <a:t>Submitted By:</a:t>
            </a:r>
          </a:p>
          <a:p>
            <a:endParaRPr lang="en-IN" dirty="0"/>
          </a:p>
          <a:p>
            <a:r>
              <a:rPr lang="en-IN" dirty="0"/>
              <a:t>MEMBERS ROLL NO.</a:t>
            </a:r>
            <a:endParaRPr dirty="0"/>
          </a:p>
        </p:txBody>
      </p:sp>
      <p:sp>
        <p:nvSpPr>
          <p:cNvPr id="12" name="TextBox 11"/>
          <p:cNvSpPr txBox="1"/>
          <p:nvPr/>
        </p:nvSpPr>
        <p:spPr>
          <a:xfrm>
            <a:off x="609600" y="3481671"/>
            <a:ext cx="2438400" cy="923330"/>
          </a:xfrm>
          <a:prstGeom prst="rect">
            <a:avLst/>
          </a:prstGeom>
          <a:noFill/>
        </p:spPr>
        <p:txBody>
          <a:bodyPr wrap="square" rtlCol="0">
            <a:spAutoFit/>
          </a:bodyPr>
          <a:lstStyle/>
          <a:p>
            <a:endParaRPr dirty="0"/>
          </a:p>
          <a:p>
            <a:r>
              <a:rPr dirty="0"/>
              <a:t>Submitted to:</a:t>
            </a:r>
          </a:p>
          <a:p>
            <a:r>
              <a:rPr lang="en-IN" dirty="0"/>
              <a:t>Ms . Shakshi </a:t>
            </a:r>
            <a:endParaRPr dirty="0"/>
          </a:p>
        </p:txBody>
      </p:sp>
      <p:pic>
        <p:nvPicPr>
          <p:cNvPr id="13" name="Picture"/>
          <p:cNvPicPr>
            <a:picLocks noChangeAspect="1"/>
          </p:cNvPicPr>
          <p:nvPr/>
        </p:nvPicPr>
        <p:blipFill>
          <a:blip r:embed="rId3"/>
          <a:stretch>
            <a:fillRect/>
          </a:stretch>
        </p:blipFill>
        <p:spPr>
          <a:xfrm>
            <a:off x="760095" y="1371600"/>
            <a:ext cx="7449502"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10"/>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7BEB4-56C9-4B8F-AEDD-1739A91B1E9F}"/>
              </a:ext>
            </a:extLst>
          </p:cNvPr>
          <p:cNvSpPr txBox="1"/>
          <p:nvPr/>
        </p:nvSpPr>
        <p:spPr>
          <a:xfrm>
            <a:off x="457200" y="762000"/>
            <a:ext cx="8363019" cy="3139321"/>
          </a:xfrm>
          <a:prstGeom prst="rect">
            <a:avLst/>
          </a:prstGeom>
          <a:noFill/>
        </p:spPr>
        <p:txBody>
          <a:bodyPr wrap="square" rtlCol="0">
            <a:spAutoFit/>
          </a:bodyPr>
          <a:lstStyle/>
          <a:p>
            <a:r>
              <a:rPr lang="en-IN" b="1" dirty="0"/>
              <a:t>                                                LIMITATIONS</a:t>
            </a:r>
          </a:p>
          <a:p>
            <a:endParaRPr lang="en-IN" b="1" dirty="0">
              <a:solidFill>
                <a:schemeClr val="bg2">
                  <a:lumMod val="10000"/>
                </a:schemeClr>
              </a:solidFill>
            </a:endParaRPr>
          </a:p>
          <a:p>
            <a:pPr marL="342900" indent="-342900">
              <a:buAutoNum type="arabicPeriod"/>
            </a:pPr>
            <a:r>
              <a:rPr lang="en-US" dirty="0">
                <a:solidFill>
                  <a:schemeClr val="bg2">
                    <a:lumMod val="10000"/>
                  </a:schemeClr>
                </a:solidFill>
              </a:rPr>
              <a:t>Limited by dataset quality.</a:t>
            </a:r>
          </a:p>
          <a:p>
            <a:pPr marL="342900" indent="-342900">
              <a:buAutoNum type="arabicPeriod"/>
            </a:pPr>
            <a:endParaRPr lang="en-US" dirty="0">
              <a:solidFill>
                <a:schemeClr val="bg2">
                  <a:lumMod val="10000"/>
                </a:schemeClr>
              </a:solidFill>
            </a:endParaRPr>
          </a:p>
          <a:p>
            <a:r>
              <a:rPr lang="en-US" dirty="0">
                <a:solidFill>
                  <a:schemeClr val="bg2">
                    <a:lumMod val="10000"/>
                  </a:schemeClr>
                </a:solidFill>
              </a:rPr>
              <a:t>2. Interpretability of models.</a:t>
            </a:r>
          </a:p>
          <a:p>
            <a:endParaRPr lang="en-US" dirty="0">
              <a:solidFill>
                <a:schemeClr val="bg2">
                  <a:lumMod val="10000"/>
                </a:schemeClr>
              </a:solidFill>
            </a:endParaRPr>
          </a:p>
          <a:p>
            <a:r>
              <a:rPr lang="en-US" dirty="0">
                <a:solidFill>
                  <a:schemeClr val="bg2">
                    <a:lumMod val="10000"/>
                  </a:schemeClr>
                </a:solidFill>
              </a:rPr>
              <a:t>3. Variability in breast cancer types.</a:t>
            </a:r>
          </a:p>
          <a:p>
            <a:endParaRPr lang="en-US" dirty="0">
              <a:solidFill>
                <a:schemeClr val="bg2">
                  <a:lumMod val="10000"/>
                </a:schemeClr>
              </a:solidFill>
            </a:endParaRPr>
          </a:p>
          <a:p>
            <a:r>
              <a:rPr lang="en-US" dirty="0">
                <a:solidFill>
                  <a:schemeClr val="bg2">
                    <a:lumMod val="10000"/>
                  </a:schemeClr>
                </a:solidFill>
              </a:rPr>
              <a:t>4. Ethical concerns with sensitive medical data.</a:t>
            </a:r>
          </a:p>
          <a:p>
            <a:endParaRPr lang="en-US" dirty="0">
              <a:solidFill>
                <a:schemeClr val="bg2">
                  <a:lumMod val="10000"/>
                </a:schemeClr>
              </a:solidFill>
            </a:endParaRPr>
          </a:p>
          <a:p>
            <a:r>
              <a:rPr lang="en-US" dirty="0">
                <a:solidFill>
                  <a:schemeClr val="bg2">
                    <a:lumMod val="10000"/>
                  </a:schemeClr>
                </a:solidFill>
              </a:rPr>
              <a:t>5. Generalization to diverse populations.</a:t>
            </a:r>
            <a:endParaRPr lang="en-IN" dirty="0">
              <a:solidFill>
                <a:schemeClr val="bg2">
                  <a:lumMod val="10000"/>
                </a:schemeClr>
              </a:solidFill>
            </a:endParaRPr>
          </a:p>
        </p:txBody>
      </p:sp>
    </p:spTree>
    <p:extLst>
      <p:ext uri="{BB962C8B-B14F-4D97-AF65-F5344CB8AC3E}">
        <p14:creationId xmlns:p14="http://schemas.microsoft.com/office/powerpoint/2010/main" val="331829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1219200" y="533400"/>
            <a:ext cx="7162800" cy="369332"/>
          </a:xfrm>
          <a:prstGeom prst="rect">
            <a:avLst/>
          </a:prstGeom>
          <a:noFill/>
        </p:spPr>
        <p:txBody>
          <a:bodyPr wrap="square" rtlCol="0">
            <a:spAutoFit/>
          </a:bodyPr>
          <a:lstStyle/>
          <a:p>
            <a:pPr algn="ctr"/>
            <a:r>
              <a:rPr lang="en-US" b="1" dirty="0">
                <a:latin typeface="+mn-lt"/>
              </a:rPr>
              <a:t>DESIGN AND IMPLEMENTATION(ER DIAGRAM)</a:t>
            </a:r>
          </a:p>
        </p:txBody>
      </p:sp>
      <p:pic>
        <p:nvPicPr>
          <p:cNvPr id="2" name="Picture 2">
            <a:extLst>
              <a:ext uri="{FF2B5EF4-FFF2-40B4-BE49-F238E27FC236}">
                <a16:creationId xmlns:a16="http://schemas.microsoft.com/office/drawing/2014/main" id="{F92C3451-8D72-C04B-E262-19C3A939F7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r="150" b="304"/>
          <a:stretch>
            <a:fillRect/>
          </a:stretch>
        </p:blipFill>
        <p:spPr bwMode="auto">
          <a:xfrm>
            <a:off x="838200" y="1118148"/>
            <a:ext cx="7467600" cy="462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Rectangle 58"/>
          <p:cNvSpPr>
            <a:spLocks noChangeArrowheads="1"/>
          </p:cNvSpPr>
          <p:nvPr/>
        </p:nvSpPr>
        <p:spPr bwMode="auto">
          <a:xfrm>
            <a:off x="381000" y="304800"/>
            <a:ext cx="8229600" cy="646331"/>
          </a:xfrm>
          <a:prstGeom prst="rect">
            <a:avLst/>
          </a:prstGeom>
          <a:noFill/>
          <a:ln w="9525">
            <a:noFill/>
            <a:miter lim="800000"/>
            <a:headEnd/>
            <a:tailEnd/>
          </a:ln>
          <a:effectLst/>
        </p:spPr>
        <p:txBody>
          <a:bodyPr wrap="square" anchor="ctr">
            <a:spAutoFit/>
          </a:bodyPr>
          <a:lstStyle/>
          <a:p>
            <a:pPr lvl="7" fontAlgn="base">
              <a:spcBef>
                <a:spcPct val="0"/>
              </a:spcBef>
              <a:spcAft>
                <a:spcPct val="0"/>
              </a:spcAft>
              <a:tabLst>
                <a:tab pos="1828800" algn="l"/>
              </a:tabLst>
              <a:defRPr/>
            </a:pPr>
            <a:r>
              <a:rPr lang="en-US" b="1" dirty="0">
                <a:latin typeface="+mn-lt"/>
                <a:ea typeface="Calibri" pitchFamily="34" charset="0"/>
                <a:cs typeface="Times New Roman" pitchFamily="18" charset="0"/>
              </a:rPr>
              <a:t>DATA FLOW DIAGRAM</a:t>
            </a:r>
            <a:endParaRPr lang="en-US" dirty="0">
              <a:latin typeface="+mn-lt"/>
              <a:cs typeface="Arial" pitchFamily="34" charset="0"/>
            </a:endParaRPr>
          </a:p>
          <a:p>
            <a:pPr eaLnBrk="0" hangingPunct="0">
              <a:tabLst>
                <a:tab pos="1828800" algn="l"/>
              </a:tabLst>
              <a:defRPr/>
            </a:pPr>
            <a:endParaRPr lang="en-US" dirty="0">
              <a:latin typeface="Arial" pitchFamily="34" charset="0"/>
              <a:cs typeface="Arial" pitchFamily="34" charset="0"/>
            </a:endParaRPr>
          </a:p>
        </p:txBody>
      </p:sp>
      <p:sp>
        <p:nvSpPr>
          <p:cNvPr id="24580" name="Rectangle 85"/>
          <p:cNvSpPr>
            <a:spLocks noChangeArrowheads="1"/>
          </p:cNvSpPr>
          <p:nvPr/>
        </p:nvSpPr>
        <p:spPr bwMode="auto">
          <a:xfrm>
            <a:off x="0" y="5265738"/>
            <a:ext cx="9144000" cy="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284052"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533400" y="85777"/>
            <a:ext cx="7924800" cy="5301451"/>
          </a:xfrm>
          <a:prstGeom prst="rect">
            <a:avLst/>
          </a:prstGeom>
        </p:spPr>
        <p:txBody>
          <a:bodyPr wrap="square">
            <a:spAutoFit/>
          </a:bodyPr>
          <a:lstStyle/>
          <a:p>
            <a:pPr lvl="0" algn="ctr"/>
            <a:r>
              <a:rPr lang="en-US" b="1" dirty="0">
                <a:latin typeface="+mn-lt"/>
                <a:ea typeface="Times New Roman" pitchFamily="18" charset="0"/>
                <a:cs typeface="Arial" pitchFamily="34" charset="0"/>
              </a:rPr>
              <a:t>PROJECT MODULES</a:t>
            </a:r>
          </a:p>
          <a:p>
            <a:pPr lvl="0" algn="ctr"/>
            <a:r>
              <a:rPr lang="en-US" sz="1200" b="1" dirty="0">
                <a:latin typeface="+mn-lt"/>
                <a:cs typeface="Arial" pitchFamily="34" charset="0"/>
              </a:rPr>
              <a:t>(MODULES DESCRIPTION)</a:t>
            </a:r>
          </a:p>
          <a:p>
            <a:pPr lvl="0" algn="ctr"/>
            <a:endParaRPr lang="en-US" sz="1200" b="1" dirty="0">
              <a:latin typeface="+mn-lt"/>
              <a:cs typeface="Arial" pitchFamily="34" charset="0"/>
            </a:endParaRPr>
          </a:p>
          <a:p>
            <a:pPr lvl="0"/>
            <a:r>
              <a:rPr lang="en-US" sz="1600" b="1" dirty="0">
                <a:latin typeface="Arial" pitchFamily="34" charset="0"/>
                <a:cs typeface="Arial" pitchFamily="34" charset="0"/>
              </a:rPr>
              <a:t>1</a:t>
            </a:r>
            <a:r>
              <a:rPr lang="en-US" b="1" dirty="0">
                <a:latin typeface="Arial" pitchFamily="34" charset="0"/>
                <a:cs typeface="Arial" pitchFamily="34" charset="0"/>
              </a:rPr>
              <a:t>. Data Collection: </a:t>
            </a:r>
            <a:r>
              <a:rPr lang="en-US" dirty="0">
                <a:latin typeface="Arial" pitchFamily="34" charset="0"/>
                <a:cs typeface="Arial" pitchFamily="34" charset="0"/>
              </a:rPr>
              <a:t>Gather breast cancer dataset.</a:t>
            </a:r>
          </a:p>
          <a:p>
            <a:pPr lvl="0"/>
            <a:r>
              <a:rPr lang="en-US" b="1" dirty="0">
                <a:latin typeface="Arial" pitchFamily="34" charset="0"/>
                <a:cs typeface="Arial" pitchFamily="34" charset="0"/>
              </a:rPr>
              <a:t>2. Data Preprocessing: </a:t>
            </a:r>
            <a:r>
              <a:rPr lang="en-US" dirty="0">
                <a:latin typeface="Arial" pitchFamily="34" charset="0"/>
                <a:cs typeface="Arial" pitchFamily="34" charset="0"/>
              </a:rPr>
              <a:t>Clean, normalize, and prepare data.</a:t>
            </a:r>
          </a:p>
          <a:p>
            <a:pPr lvl="0"/>
            <a:r>
              <a:rPr lang="en-US" b="1" dirty="0">
                <a:latin typeface="Arial" pitchFamily="34" charset="0"/>
                <a:cs typeface="Arial" pitchFamily="34" charset="0"/>
              </a:rPr>
              <a:t>3. Feature Selection: </a:t>
            </a:r>
            <a:r>
              <a:rPr lang="en-US" dirty="0">
                <a:latin typeface="Arial" pitchFamily="34" charset="0"/>
                <a:cs typeface="Arial" pitchFamily="34" charset="0"/>
              </a:rPr>
              <a:t>Identify relevant features</a:t>
            </a:r>
            <a:r>
              <a:rPr lang="en-US" b="1" dirty="0">
                <a:latin typeface="Arial" pitchFamily="34" charset="0"/>
                <a:cs typeface="Arial" pitchFamily="34" charset="0"/>
              </a:rPr>
              <a:t>.</a:t>
            </a:r>
          </a:p>
          <a:p>
            <a:pPr lvl="0"/>
            <a:r>
              <a:rPr lang="en-US" b="1" dirty="0">
                <a:latin typeface="Arial" pitchFamily="34" charset="0"/>
                <a:cs typeface="Arial" pitchFamily="34" charset="0"/>
              </a:rPr>
              <a:t>4. Model Selection: </a:t>
            </a:r>
            <a:r>
              <a:rPr lang="en-US" dirty="0">
                <a:latin typeface="Arial" pitchFamily="34" charset="0"/>
                <a:cs typeface="Arial" pitchFamily="34" charset="0"/>
              </a:rPr>
              <a:t>Choose ML algorithms (e.g., SVM, CNN</a:t>
            </a:r>
            <a:r>
              <a:rPr lang="en-US" b="1" dirty="0">
                <a:latin typeface="Arial" pitchFamily="34" charset="0"/>
                <a:cs typeface="Arial" pitchFamily="34" charset="0"/>
              </a:rPr>
              <a:t>).</a:t>
            </a:r>
          </a:p>
          <a:p>
            <a:pPr lvl="0"/>
            <a:r>
              <a:rPr lang="en-US" b="1" dirty="0">
                <a:latin typeface="Arial" pitchFamily="34" charset="0"/>
                <a:cs typeface="Arial" pitchFamily="34" charset="0"/>
              </a:rPr>
              <a:t>5. Model Training: </a:t>
            </a:r>
            <a:r>
              <a:rPr lang="en-US" dirty="0">
                <a:latin typeface="Arial" pitchFamily="34" charset="0"/>
                <a:cs typeface="Arial" pitchFamily="34" charset="0"/>
              </a:rPr>
              <a:t>Train the selected models.</a:t>
            </a:r>
          </a:p>
          <a:p>
            <a:pPr lvl="0"/>
            <a:r>
              <a:rPr lang="en-US" b="1" dirty="0">
                <a:latin typeface="Arial" pitchFamily="34" charset="0"/>
                <a:cs typeface="Arial" pitchFamily="34" charset="0"/>
              </a:rPr>
              <a:t>6. Evaluation Metrics: </a:t>
            </a:r>
            <a:r>
              <a:rPr lang="en-US" dirty="0">
                <a:latin typeface="Arial" pitchFamily="34" charset="0"/>
                <a:cs typeface="Arial" pitchFamily="34" charset="0"/>
              </a:rPr>
              <a:t>Define performance metrics.</a:t>
            </a:r>
          </a:p>
          <a:p>
            <a:pPr lvl="0"/>
            <a:r>
              <a:rPr lang="en-US" b="1" dirty="0">
                <a:latin typeface="Arial" pitchFamily="34" charset="0"/>
                <a:cs typeface="Arial" pitchFamily="34" charset="0"/>
              </a:rPr>
              <a:t>7. Model Evaluation: </a:t>
            </a:r>
            <a:r>
              <a:rPr lang="en-US" dirty="0">
                <a:latin typeface="Arial" pitchFamily="34" charset="0"/>
                <a:cs typeface="Arial" pitchFamily="34" charset="0"/>
              </a:rPr>
              <a:t>Assess model accuracy and performance.</a:t>
            </a:r>
          </a:p>
          <a:p>
            <a:pPr lvl="0"/>
            <a:r>
              <a:rPr lang="en-US" b="1" dirty="0">
                <a:latin typeface="Arial" pitchFamily="34" charset="0"/>
                <a:cs typeface="Arial" pitchFamily="34" charset="0"/>
              </a:rPr>
              <a:t>8. Hyperparameter Tuning: </a:t>
            </a:r>
            <a:r>
              <a:rPr lang="en-US" dirty="0">
                <a:latin typeface="Arial" pitchFamily="34" charset="0"/>
                <a:cs typeface="Arial" pitchFamily="34" charset="0"/>
              </a:rPr>
              <a:t>Optimize model parameters.</a:t>
            </a:r>
          </a:p>
          <a:p>
            <a:pPr lvl="0"/>
            <a:r>
              <a:rPr lang="en-US" b="1" dirty="0">
                <a:latin typeface="Arial" pitchFamily="34" charset="0"/>
                <a:cs typeface="Arial" pitchFamily="34" charset="0"/>
              </a:rPr>
              <a:t>9. Model Validation: </a:t>
            </a:r>
            <a:r>
              <a:rPr lang="en-US" dirty="0">
                <a:latin typeface="Arial" pitchFamily="34" charset="0"/>
                <a:cs typeface="Arial" pitchFamily="34" charset="0"/>
              </a:rPr>
              <a:t>Validate on unseen data.</a:t>
            </a:r>
          </a:p>
          <a:p>
            <a:pPr lvl="0"/>
            <a:r>
              <a:rPr lang="en-US" b="1" dirty="0">
                <a:latin typeface="Arial" pitchFamily="34" charset="0"/>
                <a:cs typeface="Arial" pitchFamily="34" charset="0"/>
              </a:rPr>
              <a:t>10. Interpretability</a:t>
            </a:r>
            <a:r>
              <a:rPr lang="en-US" dirty="0">
                <a:latin typeface="Arial" pitchFamily="34" charset="0"/>
                <a:cs typeface="Arial" pitchFamily="34" charset="0"/>
              </a:rPr>
              <a:t>: Explain model decisions.</a:t>
            </a:r>
          </a:p>
          <a:p>
            <a:pPr lvl="0"/>
            <a:r>
              <a:rPr lang="en-US" b="1" dirty="0">
                <a:latin typeface="Arial" pitchFamily="34" charset="0"/>
                <a:cs typeface="Arial" pitchFamily="34" charset="0"/>
              </a:rPr>
              <a:t>11. Visualization: </a:t>
            </a:r>
            <a:r>
              <a:rPr lang="en-US" dirty="0">
                <a:latin typeface="Arial" pitchFamily="34" charset="0"/>
                <a:cs typeface="Arial" pitchFamily="34" charset="0"/>
              </a:rPr>
              <a:t>Visualize results.</a:t>
            </a:r>
          </a:p>
          <a:p>
            <a:pPr lvl="0"/>
            <a:r>
              <a:rPr lang="en-US" b="1" dirty="0">
                <a:latin typeface="Arial" pitchFamily="34" charset="0"/>
                <a:cs typeface="Arial" pitchFamily="34" charset="0"/>
              </a:rPr>
              <a:t>12. Deployment</a:t>
            </a:r>
            <a:r>
              <a:rPr lang="en-US" dirty="0">
                <a:latin typeface="Arial" pitchFamily="34" charset="0"/>
                <a:cs typeface="Arial" pitchFamily="34" charset="0"/>
              </a:rPr>
              <a:t>: Implement the model in a user-friendly interface.</a:t>
            </a:r>
          </a:p>
          <a:p>
            <a:pPr lvl="0"/>
            <a:r>
              <a:rPr lang="en-US" b="1" dirty="0">
                <a:latin typeface="Arial" pitchFamily="34" charset="0"/>
                <a:cs typeface="Arial" pitchFamily="34" charset="0"/>
              </a:rPr>
              <a:t>13. Testing: </a:t>
            </a:r>
            <a:r>
              <a:rPr lang="en-US" dirty="0">
                <a:latin typeface="Arial" pitchFamily="34" charset="0"/>
                <a:cs typeface="Arial" pitchFamily="34" charset="0"/>
              </a:rPr>
              <a:t>Ensure system functionality.</a:t>
            </a:r>
          </a:p>
          <a:p>
            <a:pPr lvl="0"/>
            <a:r>
              <a:rPr lang="en-US" b="1" dirty="0">
                <a:latin typeface="Arial" pitchFamily="34" charset="0"/>
                <a:cs typeface="Arial" pitchFamily="34" charset="0"/>
              </a:rPr>
              <a:t>14. Documentation: </a:t>
            </a:r>
            <a:r>
              <a:rPr lang="en-US" dirty="0">
                <a:latin typeface="Arial" pitchFamily="34" charset="0"/>
                <a:cs typeface="Arial" pitchFamily="34" charset="0"/>
              </a:rPr>
              <a:t>Document the project thoroughly.</a:t>
            </a:r>
          </a:p>
          <a:p>
            <a:pPr lvl="0"/>
            <a:r>
              <a:rPr lang="en-US" b="1" dirty="0">
                <a:latin typeface="Arial" pitchFamily="34" charset="0"/>
                <a:cs typeface="Arial" pitchFamily="34" charset="0"/>
              </a:rPr>
              <a:t>15. Maintenance: </a:t>
            </a:r>
            <a:r>
              <a:rPr lang="en-US" dirty="0">
                <a:latin typeface="Arial" pitchFamily="34" charset="0"/>
                <a:cs typeface="Arial" pitchFamily="34" charset="0"/>
              </a:rPr>
              <a:t>Continuously update and improve the system</a:t>
            </a:r>
            <a:r>
              <a:rPr lang="en-US" sz="1600" dirty="0">
                <a:latin typeface="Arial" pitchFamily="34" charset="0"/>
                <a:cs typeface="Arial" pitchFamily="34" charset="0"/>
              </a:rPr>
              <a:t>.</a:t>
            </a:r>
          </a:p>
          <a:p>
            <a:pPr lvl="0"/>
            <a:endParaRPr lang="en-US" sz="1050" dirty="0">
              <a:latin typeface="Arial" pitchFamily="34" charset="0"/>
              <a:cs typeface="Arial" pitchFamily="34" charset="0"/>
            </a:endParaRPr>
          </a:p>
          <a:p>
            <a:pPr lvl="0" eaLnBrk="0" hangingPunct="0"/>
            <a:endParaRPr lang="en-US" sz="1600" dirty="0">
              <a:latin typeface="+mn-lt"/>
              <a:cs typeface="Arial" pitchFamily="34" charset="0"/>
            </a:endParaRPr>
          </a:p>
        </p:txBody>
      </p:sp>
    </p:spTree>
    <p:extLst>
      <p:ext uri="{BB962C8B-B14F-4D97-AF65-F5344CB8AC3E}">
        <p14:creationId xmlns:p14="http://schemas.microsoft.com/office/powerpoint/2010/main" val="194445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19BE9-1120-483A-A944-D5E9F59DEDAD}"/>
              </a:ext>
            </a:extLst>
          </p:cNvPr>
          <p:cNvSpPr txBox="1"/>
          <p:nvPr/>
        </p:nvSpPr>
        <p:spPr>
          <a:xfrm flipH="1">
            <a:off x="2971800" y="457200"/>
            <a:ext cx="4297681" cy="369332"/>
          </a:xfrm>
          <a:prstGeom prst="rect">
            <a:avLst/>
          </a:prstGeom>
          <a:noFill/>
        </p:spPr>
        <p:txBody>
          <a:bodyPr wrap="square" rtlCol="0">
            <a:spAutoFit/>
          </a:bodyPr>
          <a:lstStyle/>
          <a:p>
            <a:r>
              <a:rPr lang="en-IN" b="1" dirty="0"/>
              <a:t>SCREENSHOTS OF MODULES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465022" y="76200"/>
            <a:ext cx="8213956" cy="1477328"/>
          </a:xfrm>
          <a:prstGeom prst="rect">
            <a:avLst/>
          </a:prstGeom>
          <a:noFill/>
          <a:ln w="9525">
            <a:noFill/>
            <a:miter lim="800000"/>
            <a:headEnd/>
            <a:tailEnd/>
          </a:ln>
          <a:effectLst/>
        </p:spPr>
        <p:txBody>
          <a:bodyPr wrap="square" anchor="ctr">
            <a:spAutoFit/>
          </a:bodyPr>
          <a:lstStyle/>
          <a:p>
            <a:pPr algn="ctr">
              <a:tabLst>
                <a:tab pos="1852613" algn="l"/>
              </a:tabLst>
              <a:defRPr/>
            </a:pPr>
            <a:r>
              <a:rPr lang="en-US" b="1" dirty="0">
                <a:latin typeface="+mn-lt"/>
                <a:cs typeface="Arial" pitchFamily="34" charset="0"/>
              </a:rPr>
              <a:t>CONCLUSION</a:t>
            </a:r>
          </a:p>
          <a:p>
            <a:pPr algn="ctr">
              <a:tabLst>
                <a:tab pos="1852613" algn="l"/>
              </a:tabLst>
              <a:defRPr/>
            </a:pPr>
            <a:r>
              <a:rPr lang="en-US" b="1" dirty="0">
                <a:latin typeface="+mn-lt"/>
                <a:cs typeface="Arial" pitchFamily="34" charset="0"/>
              </a:rPr>
              <a:t>(SPECIFYING PROJECT PROGRESS PERCENTAGE)</a:t>
            </a:r>
          </a:p>
          <a:p>
            <a:pPr algn="ctr">
              <a:tabLst>
                <a:tab pos="1852613" algn="l"/>
              </a:tabLst>
              <a:defRPr/>
            </a:pPr>
            <a:endParaRPr lang="en-US" b="1" dirty="0">
              <a:latin typeface="+mn-lt"/>
              <a:cs typeface="Arial" pitchFamily="34" charset="0"/>
            </a:endParaRPr>
          </a:p>
          <a:p>
            <a:pPr algn="ctr">
              <a:tabLst>
                <a:tab pos="1852613" algn="l"/>
              </a:tabLst>
              <a:defRPr/>
            </a:pPr>
            <a:endParaRPr lang="en-US" b="1" dirty="0">
              <a:latin typeface="+mn-lt"/>
              <a:cs typeface="Arial" pitchFamily="34" charset="0"/>
            </a:endParaRPr>
          </a:p>
          <a:p>
            <a:pPr eaLnBrk="0" hangingPunct="0">
              <a:tabLst>
                <a:tab pos="1852613" algn="l"/>
              </a:tabLst>
              <a:defRPr/>
            </a:pPr>
            <a:endParaRPr lang="en-US" dirty="0">
              <a:latin typeface="Arial" pitchFamily="34" charset="0"/>
              <a:cs typeface="Arial" pitchFamily="34" charset="0"/>
            </a:endParaRPr>
          </a:p>
        </p:txBody>
      </p:sp>
      <p:sp>
        <p:nvSpPr>
          <p:cNvPr id="71682" name="Rectangle 2"/>
          <p:cNvSpPr>
            <a:spLocks noChangeArrowheads="1"/>
          </p:cNvSpPr>
          <p:nvPr/>
        </p:nvSpPr>
        <p:spPr bwMode="auto">
          <a:xfrm>
            <a:off x="0" y="0"/>
            <a:ext cx="2281394" cy="3785652"/>
          </a:xfrm>
          <a:prstGeom prst="rect">
            <a:avLst/>
          </a:prstGeom>
          <a:noFill/>
          <a:ln w="9525">
            <a:noFill/>
            <a:miter lim="800000"/>
            <a:headEnd/>
            <a:tailEnd/>
          </a:ln>
          <a:effectLst/>
        </p:spPr>
        <p:txBody>
          <a:bodyPr wrap="none" anchor="ct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r>
              <a:rPr lang="en-US" sz="6000" b="1" dirty="0">
                <a:ln/>
                <a:solidFill>
                  <a:schemeClr val="accent3"/>
                </a:solidFill>
                <a:latin typeface="Calibri" pitchFamily="34" charset="0"/>
                <a:ea typeface="Times New Roman" pitchFamily="18" charset="0"/>
                <a:cs typeface="Calibri" pitchFamily="34" charset="0"/>
              </a:rPr>
              <a:t>            </a:t>
            </a:r>
            <a:endParaRPr lang="en-US" sz="2000" b="1" dirty="0">
              <a:ln/>
              <a:solidFill>
                <a:schemeClr val="accent3"/>
              </a:solidFill>
              <a:latin typeface="Arial" pitchFamily="34" charset="0"/>
              <a:cs typeface="Arial" pitchFamily="34" charset="0"/>
            </a:endParaRPr>
          </a:p>
        </p:txBody>
      </p:sp>
      <p:sp>
        <p:nvSpPr>
          <p:cNvPr id="38916" name="Rectangle 3"/>
          <p:cNvSpPr>
            <a:spLocks noChangeArrowheads="1"/>
          </p:cNvSpPr>
          <p:nvPr/>
        </p:nvSpPr>
        <p:spPr bwMode="auto">
          <a:xfrm>
            <a:off x="2362200" y="0"/>
            <a:ext cx="184731" cy="4431983"/>
          </a:xfrm>
          <a:prstGeom prst="rect">
            <a:avLst/>
          </a:prstGeom>
          <a:noFill/>
          <a:ln w="9525">
            <a:noFill/>
            <a:miter lim="800000"/>
            <a:headEnd/>
            <a:tailEnd/>
          </a:ln>
        </p:spPr>
        <p:txBody>
          <a:bodyPr wrap="none"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dirty="0">
              <a:ea typeface="Times New Roman" pitchFamily="18" charset="0"/>
            </a:endParaRPr>
          </a:p>
        </p:txBody>
      </p:sp>
      <p:pic>
        <p:nvPicPr>
          <p:cNvPr id="2" name="Picture 1">
            <a:extLst>
              <a:ext uri="{FF2B5EF4-FFF2-40B4-BE49-F238E27FC236}">
                <a16:creationId xmlns:a16="http://schemas.microsoft.com/office/drawing/2014/main" id="{5003BDCE-DEAE-4155-3993-4BBDF8BDB9B6}"/>
              </a:ext>
            </a:extLst>
          </p:cNvPr>
          <p:cNvPicPr>
            <a:picLocks noChangeAspect="1"/>
          </p:cNvPicPr>
          <p:nvPr/>
        </p:nvPicPr>
        <p:blipFill>
          <a:blip r:embed="rId3"/>
          <a:stretch>
            <a:fillRect/>
          </a:stretch>
        </p:blipFill>
        <p:spPr>
          <a:xfrm>
            <a:off x="152400" y="762000"/>
            <a:ext cx="8610600" cy="59192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15810-C9EF-440B-95E2-CEB6103618CD}"/>
              </a:ext>
            </a:extLst>
          </p:cNvPr>
          <p:cNvSpPr txBox="1"/>
          <p:nvPr/>
        </p:nvSpPr>
        <p:spPr>
          <a:xfrm>
            <a:off x="3886200" y="304800"/>
            <a:ext cx="1762021" cy="369332"/>
          </a:xfrm>
          <a:prstGeom prst="rect">
            <a:avLst/>
          </a:prstGeom>
          <a:noFill/>
        </p:spPr>
        <p:txBody>
          <a:bodyPr wrap="none" rtlCol="0">
            <a:spAutoFit/>
          </a:bodyPr>
          <a:lstStyle/>
          <a:p>
            <a:r>
              <a:rPr lang="en-IN" b="1" dirty="0"/>
              <a:t>REFERENCES</a:t>
            </a:r>
          </a:p>
        </p:txBody>
      </p:sp>
    </p:spTree>
    <p:extLst>
      <p:ext uri="{BB962C8B-B14F-4D97-AF65-F5344CB8AC3E}">
        <p14:creationId xmlns:p14="http://schemas.microsoft.com/office/powerpoint/2010/main" val="132125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1219200" y="1012824"/>
            <a:ext cx="6477000" cy="4893647"/>
          </a:xfrm>
          <a:prstGeom prst="rect">
            <a:avLst/>
          </a:prstGeom>
          <a:noFill/>
          <a:ln w="9525">
            <a:noFill/>
            <a:miter lim="800000"/>
            <a:headEnd/>
            <a:tailEnd/>
          </a:ln>
        </p:spPr>
        <p:txBody>
          <a:bodyPr wrap="square">
            <a:spAutoFit/>
          </a:bodyPr>
          <a:lstStyle/>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pPr algn="ctr"/>
            <a:r>
              <a:rPr lang="en-US" sz="4800" b="1" dirty="0">
                <a:latin typeface="Verdana" pitchFamily="34" charset="0"/>
                <a:ea typeface="Times New Roman" pitchFamily="18" charset="0"/>
                <a:cs typeface="Calibri" pitchFamily="34" charset="0"/>
              </a:rPr>
              <a:t>THANK YOU</a:t>
            </a:r>
          </a:p>
          <a:p>
            <a:pPr algn="ctr"/>
            <a:endParaRPr lang="en-US" sz="4800" b="1" dirty="0">
              <a:latin typeface="Verdana" pitchFamily="34" charset="0"/>
              <a:ea typeface="Times New Roman" pitchFamily="18" charset="0"/>
              <a:cs typeface="Calibri" pitchFamily="34" charset="0"/>
            </a:endParaRPr>
          </a:p>
          <a:p>
            <a:pPr algn="ctr"/>
            <a:endParaRPr lang="en-US" sz="4800" b="1" dirty="0">
              <a:latin typeface="Verdana" pitchFamily="34" charset="0"/>
              <a:ea typeface="Times New Roman" pitchFamily="18" charset="0"/>
              <a:cs typeface="Calibri" pitchFamily="34" charset="0"/>
            </a:endParaRPr>
          </a:p>
          <a:p>
            <a:pPr algn="ctr"/>
            <a:endParaRPr lang="en-US" sz="4800" b="1" dirty="0">
              <a:latin typeface="Verdana" pitchFamily="34" charset="0"/>
              <a:ea typeface="Times New Roman" pitchFamily="18"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001000" cy="5355312"/>
          </a:xfrm>
          <a:prstGeom prst="rect">
            <a:avLst/>
          </a:prstGeom>
        </p:spPr>
        <p:txBody>
          <a:bodyPr wrap="square">
            <a:spAutoFit/>
          </a:bodyPr>
          <a:lstStyle/>
          <a:p>
            <a:pPr algn="ctr"/>
            <a:endParaRPr lang="en-US" b="1" dirty="0"/>
          </a:p>
          <a:p>
            <a:pPr algn="ctr"/>
            <a:r>
              <a:rPr lang="en-US" b="1" dirty="0"/>
              <a:t>INTRODUCTION</a:t>
            </a:r>
          </a:p>
          <a:p>
            <a:pPr algn="just"/>
            <a:endParaRPr lang="en-US" b="1" dirty="0"/>
          </a:p>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As of 2019, on average, 1 in 8 India women (approx. 12%) would develop invasive breast cancer at some point during her life. </a:t>
            </a:r>
          </a:p>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5-year survival rate for breast cancer is 100% with early detection and 15% with late detection (Cancer research) </a:t>
            </a:r>
          </a:p>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Machine learning (ML) techniques play a key role in healthcare in recent years.  </a:t>
            </a:r>
          </a:p>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In the case of breast cancer, machine learning techniques can be used to distinguish between malignant and benign tumours for enabling early detection. </a:t>
            </a:r>
          </a:p>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Most ML based applications focus on large data sets citing ML’s ability to handle big data. </a:t>
            </a:r>
          </a:p>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However, from a user’s perspective most users have access to publicly available small data sets.</a:t>
            </a:r>
          </a:p>
          <a:p>
            <a:pPr marL="285750" indent="-285750"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Thus, it is interesting to analyse if the traditional non complex basic ML algorithms can achieve high accuracy classifications using small datasets.</a:t>
            </a:r>
          </a:p>
          <a:p>
            <a:pPr marL="285750" indent="-285750" algn="just">
              <a:buFont typeface="Arial" panose="020B0604020202020204" pitchFamily="34" charset="0"/>
              <a:buChar char="•"/>
            </a:pPr>
            <a:endParaRPr lang="en-US" dirty="0">
              <a:latin typeface="Lucida Sans Unicode" pitchFamily="34" charset="0"/>
            </a:endParaRPr>
          </a:p>
          <a:p>
            <a:pPr algn="just"/>
            <a:r>
              <a:rPr lang="en-US" dirty="0">
                <a:latin typeface="Lucida Sans Unicode" pitchFamily="34" charset="0"/>
              </a:rPr>
              <a:t> </a:t>
            </a:r>
            <a:endParaRPr lang="en-US" sz="1600" dirty="0">
              <a:latin typeface="Lucida Sans Unicode" pitchFamily="34" charset="0"/>
            </a:endParaRPr>
          </a:p>
          <a:p>
            <a:r>
              <a:rPr lang="en-US" b="1" dirty="0">
                <a:latin typeface="Lucida Sans Unicode" pitchFamily="34" charset="0"/>
              </a:rPr>
              <a:t> </a:t>
            </a:r>
            <a:endParaRPr lang="en-US" sz="1600" dirty="0">
              <a:latin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457200" y="0"/>
            <a:ext cx="8686800" cy="5078313"/>
          </a:xfrm>
          <a:prstGeom prst="rect">
            <a:avLst/>
          </a:prstGeom>
          <a:noFill/>
          <a:ln w="9525">
            <a:noFill/>
            <a:miter lim="800000"/>
            <a:headEnd/>
            <a:tailEnd/>
          </a:ln>
        </p:spPr>
        <p:txBody>
          <a:bodyPr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r>
              <a:rPr lang="en-US" sz="1200" b="1" dirty="0">
                <a:latin typeface="Verdana" pitchFamily="34" charset="0"/>
                <a:ea typeface="Times New Roman" pitchFamily="18" charset="0"/>
                <a:cs typeface="Calibri" pitchFamily="34" charset="0"/>
              </a:rPr>
              <a:t> </a:t>
            </a:r>
          </a:p>
          <a:p>
            <a:endParaRPr lang="en-US" sz="1200" b="1" dirty="0">
              <a:latin typeface="Verdana" pitchFamily="34" charset="0"/>
              <a:ea typeface="Times New Roman" pitchFamily="18" charset="0"/>
              <a:cs typeface="Calibri" pitchFamily="34" charset="0"/>
            </a:endParaRPr>
          </a:p>
          <a:p>
            <a:r>
              <a:rPr lang="en-US" b="1" dirty="0">
                <a:latin typeface="Lucida Sans Unicode" pitchFamily="34" charset="0"/>
              </a:rPr>
              <a:t>                                          </a:t>
            </a:r>
          </a:p>
          <a:p>
            <a:endParaRPr lang="en-US" dirty="0">
              <a:latin typeface="Lucida Sans Unicode" pitchFamily="34" charset="0"/>
            </a:endParaRPr>
          </a:p>
          <a:p>
            <a:endParaRPr lang="en-US" b="1"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
        <p:nvSpPr>
          <p:cNvPr id="11" name="Rectangle 10"/>
          <p:cNvSpPr/>
          <p:nvPr/>
        </p:nvSpPr>
        <p:spPr>
          <a:xfrm>
            <a:off x="304800" y="685800"/>
            <a:ext cx="7924800" cy="5047536"/>
          </a:xfrm>
          <a:prstGeom prst="rect">
            <a:avLst/>
          </a:prstGeom>
        </p:spPr>
        <p:txBody>
          <a:bodyPr wrap="square">
            <a:spAutoFit/>
          </a:bodyPr>
          <a:lstStyle/>
          <a:p>
            <a:pPr algn="just"/>
            <a:r>
              <a:rPr lang="en-US" b="1" dirty="0">
                <a:cs typeface="Times New Roman" pitchFamily="18" charset="0"/>
              </a:rPr>
              <a:t>                            OBJECTIVES OF PROJECT</a:t>
            </a:r>
          </a:p>
          <a:p>
            <a:pPr algn="just"/>
            <a:endParaRPr lang="en-US" dirty="0">
              <a:cs typeface="Times New Roman" pitchFamily="18" charset="0"/>
            </a:endParaRPr>
          </a:p>
          <a:p>
            <a:pPr algn="just"/>
            <a:endParaRPr lang="en-US" dirty="0">
              <a:cs typeface="Times New Roman" pitchFamily="18" charset="0"/>
            </a:endParaRPr>
          </a:p>
          <a:p>
            <a:pPr algn="just"/>
            <a:r>
              <a:rPr lang="en-GB" sz="1800" dirty="0">
                <a:latin typeface="Times New Roman" panose="02020603050405020304" pitchFamily="18" charset="0"/>
                <a:cs typeface="Times New Roman" panose="02020603050405020304" pitchFamily="18" charset="0"/>
              </a:rPr>
              <a:t>Objective of this paper is to apply ML algorithms to classify breast cancer outcomes using a small publicly available data set.</a:t>
            </a:r>
          </a:p>
          <a:p>
            <a:pPr marL="0" indent="0" algn="just">
              <a:buNone/>
            </a:pPr>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Research Question 1: Can basic machine learning based algorithms classify breast cancer outcomes with high accuracies for small datasets?</a:t>
            </a:r>
          </a:p>
          <a:p>
            <a:pPr marL="0" indent="0" algn="just">
              <a:buNone/>
            </a:pPr>
            <a:endParaRPr lang="en-GB" sz="1800" dirty="0">
              <a:latin typeface="Times New Roman" panose="02020603050405020304" pitchFamily="18" charset="0"/>
              <a:cs typeface="Times New Roman" panose="02020603050405020304" pitchFamily="18" charset="0"/>
            </a:endParaRPr>
          </a:p>
          <a:p>
            <a:pPr marL="0" indent="0" algn="just">
              <a:buNone/>
            </a:pPr>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Research Question 2: Which factors are most important for classification of breast cancer outcomes? </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In addition, this study develops a breast cancer prediction platform.</a:t>
            </a:r>
          </a:p>
          <a:p>
            <a:pPr algn="just"/>
            <a:endParaRPr lang="en-GB" sz="1800" dirty="0">
              <a:latin typeface="Times New Roman" panose="02020603050405020304" pitchFamily="18" charset="0"/>
              <a:cs typeface="Times New Roman" panose="02020603050405020304" pitchFamily="18" charset="0"/>
            </a:endParaRPr>
          </a:p>
          <a:p>
            <a:pPr algn="just"/>
            <a:endParaRPr lang="en-US" dirty="0">
              <a:cs typeface="Times New Roman" pitchFamily="18" charset="0"/>
            </a:endParaRPr>
          </a:p>
          <a:p>
            <a:pPr algn="just"/>
            <a:endParaRPr lang="en-US" dirty="0">
              <a:latin typeface="Lucida Sans Unicode" pitchFamily="34" charset="0"/>
            </a:endParaRPr>
          </a:p>
          <a:p>
            <a:pPr algn="just"/>
            <a:endParaRPr lang="en-US" sz="1600" dirty="0">
              <a:latin typeface="+mn-lt"/>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489734"/>
            <a:ext cx="8305800" cy="5878532"/>
          </a:xfrm>
          <a:prstGeom prst="rect">
            <a:avLst/>
          </a:prstGeom>
        </p:spPr>
        <p:txBody>
          <a:bodyPr wrap="square">
            <a:spAutoFit/>
          </a:bodyPr>
          <a:lstStyle/>
          <a:p>
            <a:pPr algn="ctr" eaLnBrk="0" hangingPunct="0">
              <a:tabLst>
                <a:tab pos="1816100" algn="l"/>
              </a:tabLst>
            </a:pPr>
            <a:r>
              <a:rPr lang="en-US" b="1" dirty="0">
                <a:latin typeface="+mn-lt"/>
                <a:cs typeface="Times New Roman" pitchFamily="18" charset="0"/>
              </a:rPr>
              <a:t>TECHNOLOGIES USED</a:t>
            </a:r>
          </a:p>
          <a:p>
            <a:pPr algn="ctr" eaLnBrk="0" hangingPunct="0">
              <a:tabLst>
                <a:tab pos="1816100" algn="l"/>
              </a:tabLst>
            </a:pPr>
            <a:endParaRPr lang="en-US" b="1" dirty="0">
              <a:latin typeface="+mn-lt"/>
              <a:cs typeface="Times New Roman" pitchFamily="18" charset="0"/>
            </a:endParaRPr>
          </a:p>
          <a:p>
            <a:pPr algn="l">
              <a:buFont typeface="+mj-lt"/>
              <a:buAutoNum type="arabicPeriod"/>
            </a:pPr>
            <a:r>
              <a:rPr lang="en-US" b="1" i="0" dirty="0">
                <a:effectLst/>
                <a:latin typeface="Söhne"/>
              </a:rPr>
              <a:t>Feature Extraction</a:t>
            </a:r>
            <a:r>
              <a:rPr lang="en-US" b="0" i="0" dirty="0">
                <a:effectLst/>
                <a:latin typeface="Söhne"/>
              </a:rPr>
              <a:t>:</a:t>
            </a:r>
          </a:p>
          <a:p>
            <a:pPr marL="742950" lvl="1" indent="-285750" algn="l">
              <a:buFont typeface="+mj-lt"/>
              <a:buAutoNum type="arabicPeriod"/>
            </a:pPr>
            <a:r>
              <a:rPr lang="en-US" b="1" i="0" dirty="0">
                <a:effectLst/>
                <a:latin typeface="Söhne"/>
              </a:rPr>
              <a:t>Texture Analysis</a:t>
            </a:r>
            <a:r>
              <a:rPr lang="en-US" b="0" i="0" dirty="0">
                <a:effectLst/>
                <a:latin typeface="Söhne"/>
              </a:rPr>
              <a:t>: ML algorithms can extract texture features from breast cancer images (e.g., mammograms or MRIs) to identify subtle patterns associated with different tumor types.</a:t>
            </a:r>
          </a:p>
          <a:p>
            <a:pPr marL="742950" lvl="1" indent="-285750" algn="l">
              <a:buFont typeface="+mj-lt"/>
              <a:buAutoNum type="arabicPeriod"/>
            </a:pPr>
            <a:r>
              <a:rPr lang="en-US" b="1" i="0" dirty="0">
                <a:effectLst/>
                <a:latin typeface="Söhne"/>
              </a:rPr>
              <a:t>Shape Analysis</a:t>
            </a:r>
            <a:r>
              <a:rPr lang="en-US" b="0" i="0" dirty="0">
                <a:effectLst/>
                <a:latin typeface="Söhne"/>
              </a:rPr>
              <a:t>: ML models can analyze the shape of tumors and surrounding tissue to distinguish between benign and malignant lesions.</a:t>
            </a:r>
          </a:p>
          <a:p>
            <a:pPr algn="l">
              <a:buFont typeface="+mj-lt"/>
              <a:buAutoNum type="arabicPeriod"/>
            </a:pPr>
            <a:r>
              <a:rPr lang="en-US" b="1" i="0" dirty="0">
                <a:effectLst/>
                <a:latin typeface="Söhne"/>
              </a:rPr>
              <a:t>Image Classification</a:t>
            </a:r>
            <a:r>
              <a:rPr lang="en-US" b="0" i="0" dirty="0">
                <a:effectLst/>
                <a:latin typeface="Söhne"/>
              </a:rPr>
              <a:t>:</a:t>
            </a:r>
          </a:p>
          <a:p>
            <a:pPr marL="742950" lvl="1" indent="-285750" algn="l">
              <a:buFont typeface="+mj-lt"/>
              <a:buAutoNum type="arabicPeriod"/>
            </a:pPr>
            <a:r>
              <a:rPr lang="en-US" b="1" i="0" dirty="0">
                <a:effectLst/>
                <a:latin typeface="Söhne"/>
              </a:rPr>
              <a:t>Convolutional Neural Networks (CNNs)</a:t>
            </a:r>
            <a:r>
              <a:rPr lang="en-US" b="0" i="0" dirty="0">
                <a:effectLst/>
                <a:latin typeface="Söhne"/>
              </a:rPr>
              <a:t>: CNNs are widely used for image classification tasks. They can automatically learn and extract relevant features from breast cancer images, enabling the classification of tumors into various categories (e.g., benign or malignant).</a:t>
            </a:r>
          </a:p>
          <a:p>
            <a:pPr algn="l">
              <a:buFont typeface="+mj-lt"/>
              <a:buAutoNum type="arabicPeriod"/>
            </a:pPr>
            <a:r>
              <a:rPr lang="en-US" b="1" i="0" dirty="0">
                <a:effectLst/>
                <a:latin typeface="Söhne"/>
              </a:rPr>
              <a:t>Data Fusion</a:t>
            </a:r>
            <a:r>
              <a:rPr lang="en-US" b="0" i="0" dirty="0">
                <a:effectLst/>
                <a:latin typeface="Söhne"/>
              </a:rPr>
              <a:t>:</a:t>
            </a:r>
          </a:p>
          <a:p>
            <a:pPr marL="742950" lvl="1" indent="-285750" algn="l">
              <a:buFont typeface="+mj-lt"/>
              <a:buAutoNum type="arabicPeriod"/>
            </a:pPr>
            <a:r>
              <a:rPr lang="en-US" b="1" i="0" dirty="0">
                <a:effectLst/>
                <a:latin typeface="Söhne"/>
              </a:rPr>
              <a:t>Multi-Modal Integration</a:t>
            </a:r>
            <a:r>
              <a:rPr lang="en-US" b="0" i="0" dirty="0">
                <a:effectLst/>
                <a:latin typeface="Söhne"/>
              </a:rPr>
              <a:t>: ML models can integrate information from various imaging modalities, such as mammography, ultrasound, and MRI, to improve classification accuracy.</a:t>
            </a:r>
          </a:p>
          <a:p>
            <a:pPr marL="285750" indent="-285750" algn="l">
              <a:buFont typeface="Arial" panose="020B0604020202020204" pitchFamily="34" charset="0"/>
              <a:buChar char="•"/>
            </a:pPr>
            <a:r>
              <a:rPr lang="en-US" b="1" i="0" dirty="0">
                <a:effectLst/>
                <a:latin typeface="Söhne"/>
              </a:rPr>
              <a:t>Histopathology Analysis</a:t>
            </a:r>
            <a:r>
              <a:rPr lang="en-US" b="0" i="0" dirty="0">
                <a:effectLst/>
                <a:latin typeface="Söhne"/>
              </a:rPr>
              <a:t>:</a:t>
            </a:r>
          </a:p>
          <a:p>
            <a:pPr marL="742950" lvl="1" indent="-285750" algn="l">
              <a:buFont typeface="+mj-lt"/>
              <a:buAutoNum type="arabicPeriod"/>
            </a:pPr>
            <a:r>
              <a:rPr lang="en-US" b="1" i="0" dirty="0">
                <a:effectLst/>
                <a:latin typeface="Söhne"/>
              </a:rPr>
              <a:t>Digital Pathology</a:t>
            </a:r>
            <a:r>
              <a:rPr lang="en-US" b="0" i="0" dirty="0">
                <a:effectLst/>
                <a:latin typeface="Söhne"/>
              </a:rPr>
              <a:t>: ML is used to analyze digitized histopathology slides, identifying features and patterns that might be missed by human pathologists.</a:t>
            </a:r>
          </a:p>
          <a:p>
            <a:pPr algn="ctr" eaLnBrk="0" hangingPunct="0">
              <a:tabLst>
                <a:tab pos="1816100" algn="l"/>
              </a:tabLst>
            </a:pPr>
            <a:r>
              <a:rPr lang="en-US" sz="1600" dirty="0">
                <a:latin typeface="+mn-lt"/>
                <a:ea typeface="Calibri" pitchFamily="34" charset="0"/>
                <a:cs typeface="Calibri" pitchFamily="34" charset="0"/>
              </a:rPr>
              <a:t> </a:t>
            </a:r>
            <a:endParaRPr lang="en-US" sz="1600" b="1" dirty="0">
              <a:latin typeface="+mn-lt"/>
              <a:ea typeface="Calibri"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308475"/>
          </a:xfrm>
          <a:prstGeom prst="rect">
            <a:avLst/>
          </a:prstGeom>
          <a:noFill/>
          <a:ln w="9525">
            <a:noFill/>
            <a:miter lim="800000"/>
            <a:headEnd/>
            <a:tailEnd/>
          </a:ln>
          <a:effectLst/>
        </p:spPr>
        <p:txBody>
          <a:bodyPr anchor="ctr">
            <a:spAutoFit/>
          </a:bodyPr>
          <a:lstStyle/>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p:txBody>
      </p:sp>
      <p:sp>
        <p:nvSpPr>
          <p:cNvPr id="15364" name="Rectangle 5"/>
          <p:cNvSpPr>
            <a:spLocks noChangeArrowheads="1"/>
          </p:cNvSpPr>
          <p:nvPr/>
        </p:nvSpPr>
        <p:spPr bwMode="auto">
          <a:xfrm>
            <a:off x="457200" y="304800"/>
            <a:ext cx="8229600" cy="5570756"/>
          </a:xfrm>
          <a:prstGeom prst="rect">
            <a:avLst/>
          </a:prstGeom>
          <a:noFill/>
          <a:ln w="9525">
            <a:noFill/>
            <a:miter lim="800000"/>
            <a:headEnd/>
            <a:tailEnd/>
          </a:ln>
        </p:spPr>
        <p:txBody>
          <a:bodyPr wrap="square" anchor="ctr">
            <a:spAutoFit/>
          </a:bodyPr>
          <a:lstStyle/>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indent="457200" algn="ctr" eaLnBrk="0" hangingPunct="0"/>
            <a:r>
              <a:rPr lang="en-US" sz="1600" b="1" dirty="0">
                <a:latin typeface="Verdana" pitchFamily="34" charset="0"/>
                <a:ea typeface="Calibri" pitchFamily="34" charset="0"/>
                <a:cs typeface="Calibri" pitchFamily="34" charset="0"/>
              </a:rPr>
              <a:t>ABOUT THE TECHNOLOGIES</a:t>
            </a:r>
            <a:endParaRPr lang="en-US" sz="1600" b="1" dirty="0">
              <a:latin typeface="+mn-lt"/>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lgn="l">
              <a:buFont typeface="+mj-lt"/>
              <a:buAutoNum type="arabicPeriod"/>
            </a:pPr>
            <a:r>
              <a:rPr lang="en-US" b="1" i="0" dirty="0">
                <a:effectLst/>
                <a:latin typeface="Söhne"/>
              </a:rPr>
              <a:t>Risk Assessment</a:t>
            </a:r>
            <a:r>
              <a:rPr lang="en-US" b="0" i="0" dirty="0">
                <a:effectLst/>
                <a:latin typeface="Söhne"/>
              </a:rPr>
              <a:t>:</a:t>
            </a:r>
          </a:p>
          <a:p>
            <a:pPr marL="742950" lvl="1" indent="-285750" algn="l">
              <a:buFont typeface="+mj-lt"/>
              <a:buAutoNum type="arabicPeriod"/>
            </a:pPr>
            <a:r>
              <a:rPr lang="en-US" b="0" i="0" dirty="0">
                <a:effectLst/>
                <a:latin typeface="Söhne"/>
              </a:rPr>
              <a:t>ML models can predict a patient's risk of developing breast cancer based on various risk factors, aiding in early detection and prevention efforts.</a:t>
            </a:r>
          </a:p>
          <a:p>
            <a:pPr algn="l">
              <a:buFont typeface="+mj-lt"/>
              <a:buAutoNum type="arabicPeriod"/>
            </a:pPr>
            <a:r>
              <a:rPr lang="en-US" b="1" i="0" dirty="0">
                <a:effectLst/>
                <a:latin typeface="Söhne"/>
              </a:rPr>
              <a:t>Radiomics</a:t>
            </a:r>
            <a:r>
              <a:rPr lang="en-US" b="0" i="0" dirty="0">
                <a:effectLst/>
                <a:latin typeface="Söhne"/>
              </a:rPr>
              <a:t>:</a:t>
            </a:r>
          </a:p>
          <a:p>
            <a:pPr marL="742950" lvl="1" indent="-285750" algn="l">
              <a:buFont typeface="+mj-lt"/>
              <a:buAutoNum type="arabicPeriod"/>
            </a:pPr>
            <a:r>
              <a:rPr lang="en-US" b="0" i="0" dirty="0">
                <a:effectLst/>
                <a:latin typeface="Söhne"/>
              </a:rPr>
              <a:t>Radiomics involves extracting a large number of quantitative features from medical images and using ML to analyze these features to predict cancer presence, subtype, and prognosis.</a:t>
            </a:r>
          </a:p>
          <a:p>
            <a:pPr algn="l">
              <a:buFont typeface="+mj-lt"/>
              <a:buAutoNum type="arabicPeriod"/>
            </a:pPr>
            <a:r>
              <a:rPr lang="en-US" b="1" i="0" dirty="0">
                <a:effectLst/>
                <a:latin typeface="Söhne"/>
              </a:rPr>
              <a:t>Deep Learning</a:t>
            </a:r>
            <a:r>
              <a:rPr lang="en-US" b="0" i="0" dirty="0">
                <a:effectLst/>
                <a:latin typeface="Söhne"/>
              </a:rPr>
              <a:t>:</a:t>
            </a:r>
          </a:p>
          <a:p>
            <a:pPr marL="742950" lvl="1" indent="-285750" algn="l">
              <a:buFont typeface="+mj-lt"/>
              <a:buAutoNum type="arabicPeriod"/>
            </a:pPr>
            <a:r>
              <a:rPr lang="en-US" b="0" i="0" dirty="0">
                <a:effectLst/>
                <a:latin typeface="Söhne"/>
              </a:rPr>
              <a:t>Deep learning techniques, including deep neural networks, can automatically learn complex patterns and relationships in breast cancer data, improving classification accuracy.</a:t>
            </a:r>
          </a:p>
          <a:p>
            <a:pPr algn="l">
              <a:buFont typeface="+mj-lt"/>
              <a:buAutoNum type="arabicPeriod"/>
            </a:pPr>
            <a:r>
              <a:rPr lang="en-US" b="1" i="0" dirty="0">
                <a:effectLst/>
                <a:latin typeface="Söhne"/>
              </a:rPr>
              <a:t>Model Validation</a:t>
            </a:r>
            <a:r>
              <a:rPr lang="en-US" b="0" i="0" dirty="0">
                <a:effectLst/>
                <a:latin typeface="Söhne"/>
              </a:rPr>
              <a:t>:</a:t>
            </a:r>
          </a:p>
          <a:p>
            <a:pPr marL="742950" lvl="1" indent="-285750" algn="l">
              <a:buFont typeface="+mj-lt"/>
              <a:buAutoNum type="arabicPeriod"/>
            </a:pPr>
            <a:r>
              <a:rPr lang="en-US" b="0" i="0" dirty="0">
                <a:effectLst/>
                <a:latin typeface="Söhne"/>
              </a:rPr>
              <a:t>Cross-validation and other validation techniques are used to assess the performance of ML models, ensuring their reliability in breast cancer classification.</a:t>
            </a: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tabLst>
                <a:tab pos="1816100" algn="l"/>
              </a:tabLst>
            </a:pPr>
            <a:r>
              <a:rPr lang="en-US" sz="1400" b="1" dirty="0">
                <a:latin typeface="Verdana" pitchFamily="34" charset="0"/>
                <a:ea typeface="Calibri" pitchFamily="34" charset="0"/>
                <a:cs typeface="Times New Roman" pitchFamily="18" charset="0"/>
              </a:rPr>
              <a:t> </a:t>
            </a: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81000" y="304800"/>
            <a:ext cx="8077200" cy="6063198"/>
          </a:xfrm>
          <a:prstGeom prst="rect">
            <a:avLst/>
          </a:prstGeom>
          <a:noFill/>
          <a:ln w="9525">
            <a:noFill/>
            <a:miter lim="800000"/>
            <a:headEnd/>
            <a:tailEnd/>
          </a:ln>
        </p:spPr>
        <p:txBody>
          <a:bodyPr wrap="square" anchor="ctr">
            <a:spAutoFit/>
          </a:bodyPr>
          <a:lstStyle/>
          <a:p>
            <a:pPr lvl="2" algn="ctr">
              <a:buClr>
                <a:schemeClr val="tx1"/>
              </a:buClr>
              <a:tabLst>
                <a:tab pos="1397000" algn="l"/>
              </a:tabLst>
            </a:pPr>
            <a:r>
              <a:rPr lang="en-US" b="1" dirty="0">
                <a:latin typeface="Verdana" pitchFamily="34" charset="0"/>
                <a:cs typeface="Times New Roman" pitchFamily="18" charset="0"/>
              </a:rPr>
              <a:t>HARDWARE REQUIREMENTS</a:t>
            </a:r>
          </a:p>
          <a:p>
            <a:pPr lvl="2">
              <a:buClr>
                <a:schemeClr val="tx1"/>
              </a:buClr>
              <a:buFont typeface="Symbol" pitchFamily="18" charset="2"/>
              <a:buChar char=""/>
              <a:tabLst>
                <a:tab pos="1397000" algn="l"/>
              </a:tabLst>
            </a:pPr>
            <a:endParaRPr lang="en-US" sz="1400" dirty="0">
              <a:latin typeface="Calibri" pitchFamily="34" charset="0"/>
              <a:ea typeface="Times New Roman" pitchFamily="18" charset="0"/>
              <a:cs typeface="Calibri" pitchFamily="34" charset="0"/>
            </a:endParaRPr>
          </a:p>
          <a:p>
            <a:pPr algn="l">
              <a:buFont typeface="+mj-lt"/>
              <a:buAutoNum type="arabicPeriod"/>
            </a:pPr>
            <a:r>
              <a:rPr lang="en-US" b="1" i="0" dirty="0">
                <a:effectLst/>
                <a:latin typeface="Söhne"/>
              </a:rPr>
              <a:t>Central Processing Unit (CPU)</a:t>
            </a:r>
            <a:r>
              <a:rPr lang="en-US" b="0" i="0" dirty="0">
                <a:effectLst/>
                <a:latin typeface="Söhne"/>
              </a:rPr>
              <a:t>:</a:t>
            </a:r>
          </a:p>
          <a:p>
            <a:pPr marL="742950" lvl="1" indent="-285750" algn="l">
              <a:buFont typeface="+mj-lt"/>
              <a:buAutoNum type="arabicPeriod"/>
            </a:pPr>
            <a:r>
              <a:rPr lang="en-US" b="0" i="0" dirty="0">
                <a:effectLst/>
                <a:latin typeface="Söhne"/>
              </a:rPr>
              <a:t>A multi-core CPU is essential for data preprocessing, model training, and feature extraction.  </a:t>
            </a:r>
          </a:p>
          <a:p>
            <a:pPr algn="l">
              <a:buFont typeface="+mj-lt"/>
              <a:buAutoNum type="arabicPeriod"/>
            </a:pPr>
            <a:r>
              <a:rPr lang="en-US" b="1" i="0" dirty="0">
                <a:effectLst/>
                <a:latin typeface="Söhne"/>
              </a:rPr>
              <a:t>Graphics Processing Unit (GPU)</a:t>
            </a:r>
            <a:r>
              <a:rPr lang="en-US" b="0" i="0" dirty="0">
                <a:effectLst/>
                <a:latin typeface="Söhne"/>
              </a:rPr>
              <a:t>:</a:t>
            </a:r>
          </a:p>
          <a:p>
            <a:pPr marL="742950" lvl="1" indent="-285750" algn="l">
              <a:buFont typeface="+mj-lt"/>
              <a:buAutoNum type="arabicPeriod"/>
            </a:pPr>
            <a:r>
              <a:rPr lang="en-US" b="0" i="0" dirty="0">
                <a:effectLst/>
                <a:latin typeface="Söhne"/>
              </a:rPr>
              <a:t>GPUs are crucial for accelerating the training of deep learning models, such as convolutional neural networks (CNNs), which are commonly used in image-based breast cancer classification.</a:t>
            </a:r>
          </a:p>
          <a:p>
            <a:pPr algn="l">
              <a:buFont typeface="+mj-lt"/>
              <a:buAutoNum type="arabicPeriod"/>
            </a:pPr>
            <a:r>
              <a:rPr lang="en-US" b="1" i="0" dirty="0">
                <a:effectLst/>
                <a:latin typeface="Söhne"/>
              </a:rPr>
              <a:t>Memory (RAM)</a:t>
            </a:r>
            <a:r>
              <a:rPr lang="en-US" b="0" i="0" dirty="0">
                <a:effectLst/>
                <a:latin typeface="Söhne"/>
              </a:rPr>
              <a:t>:</a:t>
            </a:r>
          </a:p>
          <a:p>
            <a:pPr marL="742950" lvl="1" indent="-285750" algn="l">
              <a:buFont typeface="+mj-lt"/>
              <a:buAutoNum type="arabicPeriod"/>
            </a:pPr>
            <a:r>
              <a:rPr lang="en-US" b="0" i="0" dirty="0">
                <a:effectLst/>
                <a:latin typeface="Söhne"/>
              </a:rPr>
              <a:t>The amount of RAM required depends on the size of the dataset and the complexity of the ML models.</a:t>
            </a:r>
          </a:p>
          <a:p>
            <a:pPr algn="l">
              <a:buFont typeface="+mj-lt"/>
              <a:buAutoNum type="arabicPeriod"/>
            </a:pPr>
            <a:r>
              <a:rPr lang="en-US" b="1" i="0" dirty="0">
                <a:effectLst/>
                <a:latin typeface="Söhne"/>
              </a:rPr>
              <a:t>Storage</a:t>
            </a:r>
            <a:r>
              <a:rPr lang="en-US" b="0" i="0" dirty="0">
                <a:effectLst/>
                <a:latin typeface="Söhne"/>
              </a:rPr>
              <a:t>:</a:t>
            </a:r>
          </a:p>
          <a:p>
            <a:pPr marL="742950" lvl="1" indent="-285750" algn="l">
              <a:buFont typeface="+mj-lt"/>
              <a:buAutoNum type="arabicPeriod"/>
            </a:pPr>
            <a:r>
              <a:rPr lang="en-US" b="0" i="0" dirty="0">
                <a:effectLst/>
                <a:latin typeface="Söhne"/>
              </a:rPr>
              <a:t>Breast cancer datasets, especially if they include high-resolution medical images, can be substantial.. </a:t>
            </a:r>
          </a:p>
          <a:p>
            <a:pPr algn="l">
              <a:buFont typeface="+mj-lt"/>
              <a:buAutoNum type="arabicPeriod"/>
            </a:pPr>
            <a:r>
              <a:rPr lang="en-US" b="1" i="0" dirty="0">
                <a:effectLst/>
                <a:latin typeface="Söhne"/>
              </a:rPr>
              <a:t>Cluster or Cloud Computing</a:t>
            </a:r>
            <a:r>
              <a:rPr lang="en-US" b="0" i="0" dirty="0">
                <a:effectLst/>
                <a:latin typeface="Söhne"/>
              </a:rPr>
              <a:t>:</a:t>
            </a:r>
          </a:p>
          <a:p>
            <a:pPr marL="742950" lvl="1" indent="-285750" algn="l">
              <a:buFont typeface="+mj-lt"/>
              <a:buAutoNum type="arabicPeriod"/>
            </a:pPr>
            <a:r>
              <a:rPr lang="en-US" b="0" i="0" dirty="0">
                <a:effectLst/>
                <a:latin typeface="Söhne"/>
              </a:rPr>
              <a:t>Cloud platforms offer scalable compute resources, including high-performance GPUs, on-demand.</a:t>
            </a:r>
          </a:p>
          <a:p>
            <a:pPr algn="l">
              <a:buFont typeface="+mj-lt"/>
              <a:buAutoNum type="arabicPeriod"/>
            </a:pPr>
            <a:r>
              <a:rPr lang="en-US" b="1" i="0" dirty="0">
                <a:effectLst/>
                <a:latin typeface="Söhne"/>
              </a:rPr>
              <a:t>Dedicated Workstation or Server</a:t>
            </a:r>
            <a:r>
              <a:rPr lang="en-US" b="0" i="0" dirty="0">
                <a:effectLst/>
                <a:latin typeface="Söhne"/>
              </a:rPr>
              <a:t>:</a:t>
            </a:r>
          </a:p>
          <a:p>
            <a:pPr marL="742950" lvl="1" indent="-285750" algn="l">
              <a:buFont typeface="+mj-lt"/>
              <a:buAutoNum type="arabicPeriod"/>
            </a:pPr>
            <a:r>
              <a:rPr lang="en-US" b="0" i="0" dirty="0">
                <a:effectLst/>
                <a:latin typeface="Söhne"/>
              </a:rPr>
              <a:t>For smaller-scale projects or research labs, a dedicated workstation or server with a powerful CPU and GPU configuration can suffice. High-end </a:t>
            </a:r>
          </a:p>
          <a:p>
            <a:pPr indent="412750" eaLnBrk="0" hangingPunct="0">
              <a:tabLst>
                <a:tab pos="1397000" algn="l"/>
              </a:tabLst>
            </a:pP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533400"/>
            <a:ext cx="8229600" cy="4062651"/>
          </a:xfrm>
          <a:prstGeom prst="rect">
            <a:avLst/>
          </a:prstGeom>
        </p:spPr>
        <p:txBody>
          <a:bodyPr wrap="square">
            <a:spAutoFit/>
          </a:bodyPr>
          <a:lstStyle/>
          <a:p>
            <a:pPr lvl="1" algn="ctr" eaLnBrk="0" hangingPunct="0">
              <a:tabLst>
                <a:tab pos="1397000" algn="l"/>
              </a:tabLst>
            </a:pPr>
            <a:r>
              <a:rPr lang="en-US" b="1" dirty="0">
                <a:latin typeface="Verdana" pitchFamily="34" charset="0"/>
                <a:cs typeface="Times New Roman" pitchFamily="18" charset="0"/>
              </a:rPr>
              <a:t>SOFTWARE REQUIREMENTS</a:t>
            </a:r>
          </a:p>
          <a:p>
            <a:pPr indent="412750" algn="just" eaLnBrk="0" hangingPunct="0">
              <a:tabLst>
                <a:tab pos="1397000" algn="l"/>
              </a:tabLst>
            </a:pPr>
            <a:endParaRPr lang="en-US" sz="1600" b="1" dirty="0">
              <a:latin typeface="Verdana" pitchFamily="34" charset="0"/>
              <a:ea typeface="Times New Roman" pitchFamily="18" charset="0"/>
              <a:cs typeface="Times New Roman" pitchFamily="18" charset="0"/>
            </a:endParaRPr>
          </a:p>
          <a:p>
            <a:pPr indent="412750" algn="just" eaLnBrk="0" hangingPunct="0">
              <a:tabLst>
                <a:tab pos="1397000" algn="l"/>
              </a:tabLst>
            </a:pPr>
            <a:r>
              <a:rPr lang="en-US" sz="1600" dirty="0">
                <a:ea typeface="Times New Roman" pitchFamily="18" charset="0"/>
              </a:rPr>
              <a:t>To Handel the system, Administrator requires some software. This software is used for the development such as coding and testing. Lists are given below:</a:t>
            </a:r>
          </a:p>
          <a:p>
            <a:pPr indent="412750" algn="just" eaLnBrk="0" hangingPunct="0">
              <a:tabLst>
                <a:tab pos="1397000" algn="l"/>
              </a:tabLst>
            </a:pPr>
            <a:r>
              <a:rPr lang="en-US" sz="1600" dirty="0">
                <a:cs typeface="Times New Roman" pitchFamily="18" charset="0"/>
              </a:rPr>
              <a:t>Software requirements for breast cancer classification using machine learning:</a:t>
            </a:r>
          </a:p>
          <a:p>
            <a:pPr indent="412750" algn="just" eaLnBrk="0" hangingPunct="0">
              <a:tabLst>
                <a:tab pos="1397000" algn="l"/>
              </a:tabLst>
            </a:pPr>
            <a:endParaRPr lang="en-US" sz="1600" dirty="0">
              <a:cs typeface="Times New Roman" pitchFamily="18" charset="0"/>
            </a:endParaRPr>
          </a:p>
          <a:p>
            <a:pPr indent="412750" algn="just" eaLnBrk="0" hangingPunct="0">
              <a:tabLst>
                <a:tab pos="1397000" algn="l"/>
              </a:tabLst>
            </a:pPr>
            <a:r>
              <a:rPr lang="en-US" sz="1600" dirty="0">
                <a:cs typeface="Times New Roman" pitchFamily="18" charset="0"/>
              </a:rPr>
              <a:t>1. Python programming language.</a:t>
            </a:r>
          </a:p>
          <a:p>
            <a:pPr indent="412750" algn="just" eaLnBrk="0" hangingPunct="0">
              <a:tabLst>
                <a:tab pos="1397000" algn="l"/>
              </a:tabLst>
            </a:pPr>
            <a:r>
              <a:rPr lang="en-US" sz="1600" dirty="0">
                <a:cs typeface="Times New Roman" pitchFamily="18" charset="0"/>
              </a:rPr>
              <a:t>2. Scikit-learn, TensorFlow, or </a:t>
            </a:r>
            <a:r>
              <a:rPr lang="en-US" sz="1600" dirty="0" err="1">
                <a:cs typeface="Times New Roman" pitchFamily="18" charset="0"/>
              </a:rPr>
              <a:t>PyTorch</a:t>
            </a:r>
            <a:r>
              <a:rPr lang="en-US" sz="1600" dirty="0">
                <a:cs typeface="Times New Roman" pitchFamily="18" charset="0"/>
              </a:rPr>
              <a:t> for ML frameworks.</a:t>
            </a:r>
          </a:p>
          <a:p>
            <a:pPr indent="412750" algn="just" eaLnBrk="0" hangingPunct="0">
              <a:tabLst>
                <a:tab pos="1397000" algn="l"/>
              </a:tabLst>
            </a:pPr>
            <a:r>
              <a:rPr lang="en-US" sz="1600" dirty="0">
                <a:cs typeface="Times New Roman" pitchFamily="18" charset="0"/>
              </a:rPr>
              <a:t>3. Data preprocessing libraries (NumPy, Pandas).</a:t>
            </a:r>
          </a:p>
          <a:p>
            <a:pPr indent="412750" algn="just" eaLnBrk="0" hangingPunct="0">
              <a:tabLst>
                <a:tab pos="1397000" algn="l"/>
              </a:tabLst>
            </a:pPr>
            <a:r>
              <a:rPr lang="en-US" sz="1600" dirty="0">
                <a:cs typeface="Times New Roman" pitchFamily="18" charset="0"/>
              </a:rPr>
              <a:t>4. </a:t>
            </a:r>
            <a:r>
              <a:rPr lang="en-US" sz="1600" dirty="0" err="1">
                <a:cs typeface="Times New Roman" pitchFamily="18" charset="0"/>
              </a:rPr>
              <a:t>Jupyter</a:t>
            </a:r>
            <a:r>
              <a:rPr lang="en-US" sz="1600" dirty="0">
                <a:cs typeface="Times New Roman" pitchFamily="18" charset="0"/>
              </a:rPr>
              <a:t> Notebook for code development.</a:t>
            </a:r>
          </a:p>
          <a:p>
            <a:pPr indent="412750" algn="just" eaLnBrk="0" hangingPunct="0">
              <a:tabLst>
                <a:tab pos="1397000" algn="l"/>
              </a:tabLst>
            </a:pPr>
            <a:r>
              <a:rPr lang="en-US" sz="1600" dirty="0">
                <a:cs typeface="Times New Roman" pitchFamily="18" charset="0"/>
              </a:rPr>
              <a:t>5. Matplotlib or Seaborn for data visualization.</a:t>
            </a:r>
          </a:p>
          <a:p>
            <a:pPr indent="412750" algn="just" eaLnBrk="0" hangingPunct="0">
              <a:tabLst>
                <a:tab pos="1397000" algn="l"/>
              </a:tabLst>
            </a:pPr>
            <a:r>
              <a:rPr lang="en-US" sz="1600" dirty="0">
                <a:cs typeface="Times New Roman" pitchFamily="18" charset="0"/>
              </a:rPr>
              <a:t>6. Data storage and retrieval tools (SQL, NoSQL).</a:t>
            </a:r>
          </a:p>
          <a:p>
            <a:pPr indent="412750" algn="just" eaLnBrk="0" hangingPunct="0">
              <a:tabLst>
                <a:tab pos="1397000" algn="l"/>
              </a:tabLst>
            </a:pPr>
            <a:r>
              <a:rPr lang="en-US" sz="1600" dirty="0">
                <a:cs typeface="Times New Roman" pitchFamily="18" charset="0"/>
              </a:rPr>
              <a:t>7. Libraries for feature selection and extraction.</a:t>
            </a:r>
          </a:p>
          <a:p>
            <a:pPr indent="412750" algn="just" eaLnBrk="0" hangingPunct="0">
              <a:tabLst>
                <a:tab pos="1397000" algn="l"/>
              </a:tabLst>
            </a:pPr>
            <a:r>
              <a:rPr lang="en-US" sz="1600" dirty="0">
                <a:cs typeface="Times New Roman" pitchFamily="18" charset="0"/>
              </a:rPr>
              <a:t>8. Evaluation metrics (e.g., accuracy, ROC AUC).</a:t>
            </a:r>
          </a:p>
          <a:p>
            <a:pPr indent="412750" algn="just" eaLnBrk="0" hangingPunct="0">
              <a:tabLst>
                <a:tab pos="1397000" algn="l"/>
              </a:tabLst>
            </a:pPr>
            <a:r>
              <a:rPr lang="en-US" sz="1600" dirty="0">
                <a:cs typeface="Times New Roman" pitchFamily="18" charset="0"/>
              </a:rPr>
              <a:t>9. Deployment tools (e.g., Flask, Docker).</a:t>
            </a:r>
          </a:p>
          <a:p>
            <a:pPr indent="412750" algn="just" eaLnBrk="0" hangingPunct="0">
              <a:tabLst>
                <a:tab pos="1397000" algn="l"/>
              </a:tabLst>
            </a:pPr>
            <a:r>
              <a:rPr lang="en-US" sz="1600" dirty="0">
                <a:cs typeface="Times New Roman" pitchFamily="18" charset="0"/>
              </a:rPr>
              <a:t>10. Version control (e.g., Git) for collaboration.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C8E6C-1500-4030-AC78-538306F33F82}"/>
              </a:ext>
            </a:extLst>
          </p:cNvPr>
          <p:cNvSpPr txBox="1"/>
          <p:nvPr/>
        </p:nvSpPr>
        <p:spPr>
          <a:xfrm>
            <a:off x="381000" y="1066800"/>
            <a:ext cx="7211834" cy="3693319"/>
          </a:xfrm>
          <a:prstGeom prst="rect">
            <a:avLst/>
          </a:prstGeom>
          <a:noFill/>
        </p:spPr>
        <p:txBody>
          <a:bodyPr wrap="square" rtlCol="0">
            <a:spAutoFit/>
          </a:bodyPr>
          <a:lstStyle/>
          <a:p>
            <a:r>
              <a:rPr lang="en-IN" b="1" dirty="0"/>
              <a:t>                                 APPLICATIONS OF PROJECT</a:t>
            </a:r>
          </a:p>
          <a:p>
            <a:endParaRPr lang="en-IN" b="1" dirty="0"/>
          </a:p>
          <a:p>
            <a:endParaRPr lang="en-IN" dirty="0"/>
          </a:p>
          <a:p>
            <a:endParaRPr lang="en-IN" dirty="0"/>
          </a:p>
          <a:p>
            <a:pPr marL="342900" indent="-342900">
              <a:buAutoNum type="arabicPeriod"/>
            </a:pPr>
            <a:r>
              <a:rPr lang="en-US" dirty="0"/>
              <a:t>Early diagnosis and risk assessment.</a:t>
            </a:r>
          </a:p>
          <a:p>
            <a:pPr marL="342900" indent="-342900">
              <a:buAutoNum type="arabicPeriod"/>
            </a:pPr>
            <a:endParaRPr lang="en-US" dirty="0"/>
          </a:p>
          <a:p>
            <a:r>
              <a:rPr lang="en-US" dirty="0"/>
              <a:t>2. Personalized treatment plans.</a:t>
            </a:r>
          </a:p>
          <a:p>
            <a:endParaRPr lang="en-US" dirty="0"/>
          </a:p>
          <a:p>
            <a:r>
              <a:rPr lang="en-US" dirty="0"/>
              <a:t>3. Identifying malignancy from imaging.</a:t>
            </a:r>
          </a:p>
          <a:p>
            <a:endParaRPr lang="en-US" dirty="0"/>
          </a:p>
          <a:p>
            <a:r>
              <a:rPr lang="en-US" dirty="0"/>
              <a:t>4. Predicting patient outcomes.</a:t>
            </a:r>
          </a:p>
          <a:p>
            <a:endParaRPr lang="en-US" dirty="0"/>
          </a:p>
          <a:p>
            <a:r>
              <a:rPr lang="en-US" dirty="0"/>
              <a:t>5. Optimizing healthcare resources.</a:t>
            </a:r>
            <a:endParaRPr lang="en-IN" dirty="0"/>
          </a:p>
        </p:txBody>
      </p:sp>
    </p:spTree>
    <p:extLst>
      <p:ext uri="{BB962C8B-B14F-4D97-AF65-F5344CB8AC3E}">
        <p14:creationId xmlns:p14="http://schemas.microsoft.com/office/powerpoint/2010/main" val="92139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F0BAF-ED77-4828-A814-08575B0C97EC}"/>
              </a:ext>
            </a:extLst>
          </p:cNvPr>
          <p:cNvSpPr txBox="1"/>
          <p:nvPr/>
        </p:nvSpPr>
        <p:spPr>
          <a:xfrm>
            <a:off x="304800" y="381000"/>
            <a:ext cx="8298155" cy="4801314"/>
          </a:xfrm>
          <a:prstGeom prst="rect">
            <a:avLst/>
          </a:prstGeom>
          <a:noFill/>
        </p:spPr>
        <p:txBody>
          <a:bodyPr wrap="square" rtlCol="0">
            <a:spAutoFit/>
          </a:bodyPr>
          <a:lstStyle/>
          <a:p>
            <a:r>
              <a:rPr lang="en-IN" b="1" dirty="0"/>
              <a:t>                                          SCOPE OF PROJECT</a:t>
            </a:r>
          </a:p>
          <a:p>
            <a:endParaRPr lang="en-IN" b="1" dirty="0"/>
          </a:p>
          <a:p>
            <a:pPr marL="342900" indent="-342900">
              <a:buAutoNum type="arabicPeriod"/>
            </a:pPr>
            <a:r>
              <a:rPr lang="en-US" dirty="0"/>
              <a:t>Early detection and diagnosis.</a:t>
            </a:r>
          </a:p>
          <a:p>
            <a:endParaRPr lang="en-US" dirty="0"/>
          </a:p>
          <a:p>
            <a:r>
              <a:rPr lang="en-US" dirty="0"/>
              <a:t>2. Predicting cancer subtypes.</a:t>
            </a:r>
          </a:p>
          <a:p>
            <a:endParaRPr lang="en-US" dirty="0"/>
          </a:p>
          <a:p>
            <a:r>
              <a:rPr lang="en-US" dirty="0"/>
              <a:t>3. Treatment recommendations.</a:t>
            </a:r>
          </a:p>
          <a:p>
            <a:endParaRPr lang="en-US" dirty="0"/>
          </a:p>
          <a:p>
            <a:r>
              <a:rPr lang="en-US" dirty="0"/>
              <a:t>4. Personalized medicine.</a:t>
            </a:r>
          </a:p>
          <a:p>
            <a:endParaRPr lang="en-US" dirty="0"/>
          </a:p>
          <a:p>
            <a:r>
              <a:rPr lang="en-US" dirty="0"/>
              <a:t>5. Risk assessment and prevention strategies.</a:t>
            </a:r>
          </a:p>
          <a:p>
            <a:endParaRPr lang="en-US" dirty="0"/>
          </a:p>
          <a:p>
            <a:r>
              <a:rPr lang="en-US" dirty="0"/>
              <a:t>6. Automating mammogram analysis.</a:t>
            </a:r>
          </a:p>
          <a:p>
            <a:endParaRPr lang="en-US" dirty="0"/>
          </a:p>
          <a:p>
            <a:r>
              <a:rPr lang="en-US" dirty="0"/>
              <a:t>7. Research insights.</a:t>
            </a:r>
          </a:p>
          <a:p>
            <a:endParaRPr lang="en-US" dirty="0"/>
          </a:p>
          <a:p>
            <a:r>
              <a:rPr lang="en-US" dirty="0"/>
              <a:t>8. Resource allocation optimization.</a:t>
            </a:r>
            <a:endParaRPr lang="en-IN" dirty="0"/>
          </a:p>
        </p:txBody>
      </p:sp>
    </p:spTree>
    <p:extLst>
      <p:ext uri="{BB962C8B-B14F-4D97-AF65-F5344CB8AC3E}">
        <p14:creationId xmlns:p14="http://schemas.microsoft.com/office/powerpoint/2010/main" val="3751967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1414</TotalTime>
  <Words>1157</Words>
  <Application>Microsoft Office PowerPoint</Application>
  <PresentationFormat>On-screen Show (4:3)</PresentationFormat>
  <Paragraphs>246</Paragraphs>
  <Slides>17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Lucida Sans Unicode</vt:lpstr>
      <vt:lpstr>Söhne</vt:lpstr>
      <vt:lpstr>Symbol</vt:lpstr>
      <vt:lpstr>Times New Roman</vt:lpstr>
      <vt:lpstr>Verdana</vt:lpstr>
      <vt:lpstr>Wingdings 2</vt:lpstr>
      <vt:lpstr>Wingdings 3</vt:lpstr>
      <vt:lpstr>Concourse</vt:lpstr>
      <vt:lpstr>Breast Cancer Classifiaction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jigar</dc:creator>
  <cp:lastModifiedBy>Abhijeet Swami</cp:lastModifiedBy>
  <cp:revision>143</cp:revision>
  <dcterms:created xsi:type="dcterms:W3CDTF">2010-05-03T14:08:05Z</dcterms:created>
  <dcterms:modified xsi:type="dcterms:W3CDTF">2023-10-11T05:41:28Z</dcterms:modified>
</cp:coreProperties>
</file>