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2" r:id="rId2"/>
    <p:sldId id="273" r:id="rId3"/>
    <p:sldId id="274" r:id="rId4"/>
    <p:sldId id="279" r:id="rId5"/>
    <p:sldId id="280" r:id="rId6"/>
    <p:sldId id="281" r:id="rId7"/>
    <p:sldId id="269" r:id="rId8"/>
    <p:sldId id="276" r:id="rId9"/>
    <p:sldId id="277" r:id="rId10"/>
    <p:sldId id="282" r:id="rId11"/>
    <p:sldId id="275" r:id="rId12"/>
    <p:sldId id="283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904E1A-6291-AA41-936F-A4A16F05D494}">
          <p14:sldIdLst>
            <p14:sldId id="262"/>
            <p14:sldId id="273"/>
            <p14:sldId id="274"/>
            <p14:sldId id="279"/>
            <p14:sldId id="280"/>
            <p14:sldId id="281"/>
            <p14:sldId id="269"/>
            <p14:sldId id="276"/>
            <p14:sldId id="277"/>
            <p14:sldId id="282"/>
            <p14:sldId id="275"/>
            <p14:sldId id="283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5820"/>
  </p:normalViewPr>
  <p:slideViewPr>
    <p:cSldViewPr snapToGrid="0" snapToObjects="1">
      <p:cViewPr varScale="1">
        <p:scale>
          <a:sx n="73" d="100"/>
          <a:sy n="73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2537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4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7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9327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1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2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8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97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994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8569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4.wdp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tiff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FEBB1F-508E-4ACE-A53B-525FFA07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687ADC4-1812-437A-97AA-230888706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6170E629-727E-4A2F-8228-0A71B67B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D7BA438-8B0C-BF47-9D5C-F22A98F8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7" y="1035595"/>
            <a:ext cx="7469895" cy="591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36CAC4-0DDA-AC40-948A-B3C7F68EE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46388"/>
              </p:ext>
            </p:extLst>
          </p:nvPr>
        </p:nvGraphicFramePr>
        <p:xfrm>
          <a:off x="7613021" y="1438484"/>
          <a:ext cx="3619541" cy="313301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619541">
                  <a:extLst>
                    <a:ext uri="{9D8B030D-6E8A-4147-A177-3AD203B41FA5}">
                      <a16:colId xmlns:a16="http://schemas.microsoft.com/office/drawing/2014/main" val="3279691702"/>
                    </a:ext>
                  </a:extLst>
                </a:gridCol>
              </a:tblGrid>
              <a:tr h="542215">
                <a:tc>
                  <a:txBody>
                    <a:bodyPr/>
                    <a:lstStyle/>
                    <a:p>
                      <a:pPr algn="ctr"/>
                      <a:r>
                        <a:rPr lang="en-ZA" sz="2800" b="0" i="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TEAM MEMBERS: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00916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ARSHAD SACOOR</a:t>
                      </a:r>
                      <a:endParaRPr lang="en-ZA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7833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JD PERUMAL</a:t>
                      </a:r>
                      <a:endParaRPr lang="en-ZA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56299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KEVAL MAHARAJ</a:t>
                      </a:r>
                      <a:endParaRPr lang="en-ZA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87204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MOHAMMED CARRIM</a:t>
                      </a:r>
                      <a:endParaRPr lang="en-ZA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287848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TIASHKA SEETAL</a:t>
                      </a:r>
                      <a:endParaRPr lang="en-ZA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99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55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>
            <a:extLst>
              <a:ext uri="{FF2B5EF4-FFF2-40B4-BE49-F238E27FC236}">
                <a16:creationId xmlns:a16="http://schemas.microsoft.com/office/drawing/2014/main" id="{B5FEBB1F-508E-4ACE-A53B-525FFA07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687ADC4-1812-437A-97AA-230888706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170E629-727E-4A2F-8228-0A71B67B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1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5243C-B937-6D41-8CF7-C2F17A5D2D8C}"/>
              </a:ext>
            </a:extLst>
          </p:cNvPr>
          <p:cNvSpPr txBox="1"/>
          <p:nvPr/>
        </p:nvSpPr>
        <p:spPr>
          <a:xfrm>
            <a:off x="4343400" y="2043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9636F0B6-140D-6641-9BFC-C41B3E77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35" y="4978869"/>
            <a:ext cx="1433094" cy="11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364E0F-86C3-874D-AE39-8D9FDDD8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7" y="5997114"/>
            <a:ext cx="784864" cy="774099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FA2E4F8-EA2F-480A-96DD-09A5CA4B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029" y="887798"/>
            <a:ext cx="9601200" cy="3886200"/>
          </a:xfrm>
        </p:spPr>
        <p:txBody>
          <a:bodyPr>
            <a:normAutofit/>
          </a:bodyPr>
          <a:lstStyle/>
          <a:p>
            <a:pPr algn="ctr"/>
            <a:r>
              <a:rPr lang="en-ZA" dirty="0"/>
              <a:t>How the recommender works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EA22487-4753-4A8A-B086-CFB9FEC4C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170" y="1705043"/>
            <a:ext cx="4559028" cy="4920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26F53B-FE5B-42D5-80F7-B54A22C2B7BB}"/>
              </a:ext>
            </a:extLst>
          </p:cNvPr>
          <p:cNvSpPr txBox="1"/>
          <p:nvPr/>
        </p:nvSpPr>
        <p:spPr>
          <a:xfrm>
            <a:off x="6338931" y="1876958"/>
            <a:ext cx="50554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Let’s consider Tim and John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Tim and John like Chocolate and Ice Cream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since Tim also likes waffle and donut, the system will recommend waffle and donut to John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3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>
            <a:extLst>
              <a:ext uri="{FF2B5EF4-FFF2-40B4-BE49-F238E27FC236}">
                <a16:creationId xmlns:a16="http://schemas.microsoft.com/office/drawing/2014/main" id="{B5FEBB1F-508E-4ACE-A53B-525FFA07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687ADC4-1812-437A-97AA-230888706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170E629-727E-4A2F-8228-0A71B67B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1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DC618-4952-0445-B6EA-ACD46DB4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59" y="1010266"/>
            <a:ext cx="9878828" cy="3164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latin typeface="Century Schoolbook" panose="02040604050505020304" pitchFamily="18" charset="0"/>
              </a:rPr>
              <a:t>Tools used in our project</a:t>
            </a:r>
            <a:br>
              <a:rPr lang="en-US" sz="4800" b="1" dirty="0">
                <a:latin typeface="Century Schoolbook" panose="02040604050505020304" pitchFamily="18" charset="0"/>
              </a:rPr>
            </a:br>
            <a:endParaRPr lang="en-US" sz="4800" b="1" cap="all" spc="300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5243C-B937-6D41-8CF7-C2F17A5D2D8C}"/>
              </a:ext>
            </a:extLst>
          </p:cNvPr>
          <p:cNvSpPr txBox="1"/>
          <p:nvPr/>
        </p:nvSpPr>
        <p:spPr>
          <a:xfrm>
            <a:off x="4343400" y="2043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9636F0B6-140D-6641-9BFC-C41B3E77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35" y="4978869"/>
            <a:ext cx="1433094" cy="11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364E0F-86C3-874D-AE39-8D9FDDD8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7" y="5997114"/>
            <a:ext cx="784864" cy="774099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81963D-97EC-492F-90A7-67E5ECD07067}"/>
              </a:ext>
            </a:extLst>
          </p:cNvPr>
          <p:cNvSpPr txBox="1"/>
          <p:nvPr/>
        </p:nvSpPr>
        <p:spPr>
          <a:xfrm>
            <a:off x="1609063" y="2357157"/>
            <a:ext cx="670642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Azure Custom Vision</a:t>
            </a:r>
            <a:endParaRPr lang="en-Z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/>
              <a:t>AWS Cognito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/>
              <a:t>AWS 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/>
              <a:t>Amazon DynamoDB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/>
              <a:t>React/React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Microsoft Azure and Why we choose it? - ITC Group">
            <a:extLst>
              <a:ext uri="{FF2B5EF4-FFF2-40B4-BE49-F238E27FC236}">
                <a16:creationId xmlns:a16="http://schemas.microsoft.com/office/drawing/2014/main" id="{4F76540C-87FD-4655-98CB-4D2754CE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831" y="1685652"/>
            <a:ext cx="2828406" cy="188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hine Learning - Infolytx">
            <a:extLst>
              <a:ext uri="{FF2B5EF4-FFF2-40B4-BE49-F238E27FC236}">
                <a16:creationId xmlns:a16="http://schemas.microsoft.com/office/drawing/2014/main" id="{1744722D-6D0F-4C37-93CB-A26AECEF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93" y="3204316"/>
            <a:ext cx="823686" cy="8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Lambda [ Download - Logo - icon ] png svg">
            <a:extLst>
              <a:ext uri="{FF2B5EF4-FFF2-40B4-BE49-F238E27FC236}">
                <a16:creationId xmlns:a16="http://schemas.microsoft.com/office/drawing/2014/main" id="{2F3563A4-A4F1-41C4-8796-504FE4B92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765" y="4231684"/>
            <a:ext cx="747185" cy="74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7C7D6FA-82EE-452A-B338-6469375A7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52" y="5158508"/>
            <a:ext cx="880891" cy="79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act Native - Wikipedia">
            <a:extLst>
              <a:ext uri="{FF2B5EF4-FFF2-40B4-BE49-F238E27FC236}">
                <a16:creationId xmlns:a16="http://schemas.microsoft.com/office/drawing/2014/main" id="{9D1E8790-0C7F-4A5F-9D8C-B17B5160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959" y="6094140"/>
            <a:ext cx="1139876" cy="8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47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>
            <a:extLst>
              <a:ext uri="{FF2B5EF4-FFF2-40B4-BE49-F238E27FC236}">
                <a16:creationId xmlns:a16="http://schemas.microsoft.com/office/drawing/2014/main" id="{B5FEBB1F-508E-4ACE-A53B-525FFA07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687ADC4-1812-437A-97AA-230888706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170E629-727E-4A2F-8228-0A71B67B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1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DC618-4952-0445-B6EA-ACD46DB4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543" y="1140560"/>
            <a:ext cx="8230751" cy="3164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latin typeface="Century Schoolbook" panose="02040604050505020304" pitchFamily="18" charset="0"/>
              </a:rPr>
              <a:t>Testing</a:t>
            </a:r>
            <a:endParaRPr lang="en-US" sz="4800" b="1" cap="all" spc="300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5243C-B937-6D41-8CF7-C2F17A5D2D8C}"/>
              </a:ext>
            </a:extLst>
          </p:cNvPr>
          <p:cNvSpPr txBox="1"/>
          <p:nvPr/>
        </p:nvSpPr>
        <p:spPr>
          <a:xfrm>
            <a:off x="4343400" y="2043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9636F0B6-140D-6641-9BFC-C41B3E77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35" y="4978869"/>
            <a:ext cx="1433094" cy="11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364E0F-86C3-874D-AE39-8D9FDDD8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7" y="5997114"/>
            <a:ext cx="784864" cy="774099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769C94-3F45-408E-A157-CB44B2041BD9}"/>
              </a:ext>
            </a:extLst>
          </p:cNvPr>
          <p:cNvSpPr txBox="1"/>
          <p:nvPr/>
        </p:nvSpPr>
        <p:spPr>
          <a:xfrm flipH="1">
            <a:off x="1387832" y="2530193"/>
            <a:ext cx="48019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Functional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Github</a:t>
            </a:r>
            <a:r>
              <a:rPr lang="en-US" sz="2800" dirty="0"/>
              <a:t> Actions – Automated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Pytest</a:t>
            </a:r>
            <a:r>
              <a:rPr lang="en-US" sz="2800" dirty="0"/>
              <a:t> – Python testing tool</a:t>
            </a:r>
            <a:endParaRPr lang="en-Z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B4C47-A4E1-426F-8A80-41296890B535}"/>
              </a:ext>
            </a:extLst>
          </p:cNvPr>
          <p:cNvSpPr txBox="1"/>
          <p:nvPr/>
        </p:nvSpPr>
        <p:spPr>
          <a:xfrm>
            <a:off x="6717290" y="2416394"/>
            <a:ext cx="48019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Non-Functional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Availability – </a:t>
            </a:r>
            <a:r>
              <a:rPr lang="en-US" sz="2800" dirty="0" err="1"/>
              <a:t>UptimeRobot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Maintainability – </a:t>
            </a:r>
            <a:r>
              <a:rPr lang="en-US" sz="2800" dirty="0" err="1"/>
              <a:t>SonarCloud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/>
              <a:t>Reliability - </a:t>
            </a:r>
            <a:r>
              <a:rPr lang="en-ZA" sz="2800" dirty="0" err="1"/>
              <a:t>SonarCloud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103652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>
            <a:extLst>
              <a:ext uri="{FF2B5EF4-FFF2-40B4-BE49-F238E27FC236}">
                <a16:creationId xmlns:a16="http://schemas.microsoft.com/office/drawing/2014/main" id="{B5FEBB1F-508E-4ACE-A53B-525FFA07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687ADC4-1812-437A-97AA-230888706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170E629-727E-4A2F-8228-0A71B67B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1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5243C-B937-6D41-8CF7-C2F17A5D2D8C}"/>
              </a:ext>
            </a:extLst>
          </p:cNvPr>
          <p:cNvSpPr txBox="1"/>
          <p:nvPr/>
        </p:nvSpPr>
        <p:spPr>
          <a:xfrm>
            <a:off x="4343400" y="2043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9636F0B6-140D-6641-9BFC-C41B3E77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35" y="4978869"/>
            <a:ext cx="1433094" cy="11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364E0F-86C3-874D-AE39-8D9FDDD8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7" y="5997114"/>
            <a:ext cx="784864" cy="774099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4CBA28B-D974-4BF5-93ED-9D4D7F28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363" y="1458875"/>
            <a:ext cx="4480560" cy="5024728"/>
          </a:xfrm>
        </p:spPr>
        <p:txBody>
          <a:bodyPr>
            <a:normAutofit/>
          </a:bodyPr>
          <a:lstStyle/>
          <a:p>
            <a:pPr algn="ctr"/>
            <a:r>
              <a:rPr lang="en-ZA" sz="4800" dirty="0"/>
              <a:t>Project Management with GitHub Projects</a:t>
            </a:r>
          </a:p>
        </p:txBody>
      </p:sp>
    </p:spTree>
    <p:extLst>
      <p:ext uri="{BB962C8B-B14F-4D97-AF65-F5344CB8AC3E}">
        <p14:creationId xmlns:p14="http://schemas.microsoft.com/office/powerpoint/2010/main" val="221276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>
            <a:extLst>
              <a:ext uri="{FF2B5EF4-FFF2-40B4-BE49-F238E27FC236}">
                <a16:creationId xmlns:a16="http://schemas.microsoft.com/office/drawing/2014/main" id="{B5FEBB1F-508E-4ACE-A53B-525FFA07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687ADC4-1812-437A-97AA-230888706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170E629-727E-4A2F-8228-0A71B67B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1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DC618-4952-0445-B6EA-ACD46DB4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755" y="1030312"/>
            <a:ext cx="8110584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 dirty="0">
                <a:latin typeface="Century Schoolbook" panose="02040604050505020304" pitchFamily="18" charset="0"/>
              </a:rPr>
              <a:t>What is Harmony?</a:t>
            </a:r>
            <a:endParaRPr lang="en-US" sz="5400" b="1" cap="all" spc="300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5243C-B937-6D41-8CF7-C2F17A5D2D8C}"/>
              </a:ext>
            </a:extLst>
          </p:cNvPr>
          <p:cNvSpPr txBox="1"/>
          <p:nvPr/>
        </p:nvSpPr>
        <p:spPr>
          <a:xfrm>
            <a:off x="4343400" y="2043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C4B99-7ED6-424A-BE9D-481C6FFAE23B}"/>
              </a:ext>
            </a:extLst>
          </p:cNvPr>
          <p:cNvSpPr txBox="1"/>
          <p:nvPr/>
        </p:nvSpPr>
        <p:spPr>
          <a:xfrm>
            <a:off x="1587678" y="1908227"/>
            <a:ext cx="63874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can Scan/Upload a food image and the system will recognize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will view drinks suggestion based on food item that was scanned/uploaded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can view Pairing which consists of Food item and a Drink item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Live rating system of a Pairing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Add/View </a:t>
            </a:r>
            <a:r>
              <a:rPr lang="en-GB" sz="2400" dirty="0"/>
              <a:t>Favourite</a:t>
            </a:r>
            <a:r>
              <a:rPr lang="en-US" sz="2400" dirty="0"/>
              <a:t> Pairings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can create a Pairing which consists of Food item and a Drink item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F5043E-F304-BB43-A260-8F0612DA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359" y="2948713"/>
            <a:ext cx="2504390" cy="24700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873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>
            <a:extLst>
              <a:ext uri="{FF2B5EF4-FFF2-40B4-BE49-F238E27FC236}">
                <a16:creationId xmlns:a16="http://schemas.microsoft.com/office/drawing/2014/main" id="{B5FEBB1F-508E-4ACE-A53B-525FFA07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687ADC4-1812-437A-97AA-230888706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170E629-727E-4A2F-8228-0A71B67B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1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DC618-4952-0445-B6EA-ACD46DB4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52" y="993679"/>
            <a:ext cx="8110584" cy="10051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latin typeface="Century Schoolbook" panose="02040604050505020304" pitchFamily="18" charset="0"/>
              </a:rPr>
              <a:t>Mobile App</a:t>
            </a:r>
            <a:endParaRPr lang="en-US" sz="4800" b="1" cap="all" spc="300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5243C-B937-6D41-8CF7-C2F17A5D2D8C}"/>
              </a:ext>
            </a:extLst>
          </p:cNvPr>
          <p:cNvSpPr txBox="1"/>
          <p:nvPr/>
        </p:nvSpPr>
        <p:spPr>
          <a:xfrm>
            <a:off x="4343400" y="2043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9636F0B6-140D-6641-9BFC-C41B3E77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35" y="4978869"/>
            <a:ext cx="1433094" cy="11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364E0F-86C3-874D-AE39-8D9FDDD8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7" y="5997114"/>
            <a:ext cx="784864" cy="774099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21C88B-C883-42CC-A1BC-F862CAA97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439" y="1685276"/>
            <a:ext cx="2450059" cy="5172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C5E18-EED2-40E1-ADC8-CBD1FB3EF13B}"/>
              </a:ext>
            </a:extLst>
          </p:cNvPr>
          <p:cNvSpPr txBox="1"/>
          <p:nvPr/>
        </p:nvSpPr>
        <p:spPr>
          <a:xfrm>
            <a:off x="4905273" y="1875082"/>
            <a:ext cx="71258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Users can scan food items and get drink pairings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Shows pairing cards to user that have been created by other users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Users can filter between pairings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sponsored ads that have been created by Businesses (Wow Factor)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254963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>
            <a:extLst>
              <a:ext uri="{FF2B5EF4-FFF2-40B4-BE49-F238E27FC236}">
                <a16:creationId xmlns:a16="http://schemas.microsoft.com/office/drawing/2014/main" id="{B5FEBB1F-508E-4ACE-A53B-525FFA07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687ADC4-1812-437A-97AA-230888706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170E629-727E-4A2F-8228-0A71B67B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1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DC618-4952-0445-B6EA-ACD46DB4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345" y="980760"/>
            <a:ext cx="8110584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latin typeface="Century Schoolbook" panose="02040604050505020304" pitchFamily="18" charset="0"/>
              </a:rPr>
              <a:t>Admin Website</a:t>
            </a:r>
            <a:endParaRPr lang="en-US" sz="4800" b="1" cap="all" spc="300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5243C-B937-6D41-8CF7-C2F17A5D2D8C}"/>
              </a:ext>
            </a:extLst>
          </p:cNvPr>
          <p:cNvSpPr txBox="1"/>
          <p:nvPr/>
        </p:nvSpPr>
        <p:spPr>
          <a:xfrm>
            <a:off x="4343400" y="2043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9636F0B6-140D-6641-9BFC-C41B3E77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35" y="4978869"/>
            <a:ext cx="1433094" cy="11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364E0F-86C3-874D-AE39-8D9FDDD8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7" y="5997114"/>
            <a:ext cx="784864" cy="774099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411E0F-1F30-43B5-A850-B018B4125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45" y="2641162"/>
            <a:ext cx="6594782" cy="3100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DD48E-CF29-464E-A15D-FD9725BC90B3}"/>
              </a:ext>
            </a:extLst>
          </p:cNvPr>
          <p:cNvSpPr txBox="1"/>
          <p:nvPr/>
        </p:nvSpPr>
        <p:spPr>
          <a:xfrm flipH="1">
            <a:off x="8222853" y="1997443"/>
            <a:ext cx="38082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Admin can view app statistics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Admin can add new images to be trained by AI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/>
              <a:t>Admins can view user feedback to see images that have been identified</a:t>
            </a:r>
          </a:p>
        </p:txBody>
      </p:sp>
    </p:spTree>
    <p:extLst>
      <p:ext uri="{BB962C8B-B14F-4D97-AF65-F5344CB8AC3E}">
        <p14:creationId xmlns:p14="http://schemas.microsoft.com/office/powerpoint/2010/main" val="59692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>
            <a:extLst>
              <a:ext uri="{FF2B5EF4-FFF2-40B4-BE49-F238E27FC236}">
                <a16:creationId xmlns:a16="http://schemas.microsoft.com/office/drawing/2014/main" id="{B5FEBB1F-508E-4ACE-A53B-525FFA07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687ADC4-1812-437A-97AA-230888706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170E629-727E-4A2F-8228-0A71B67B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1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DC618-4952-0445-B6EA-ACD46DB4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42" y="1013049"/>
            <a:ext cx="8110584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latin typeface="Century Schoolbook" panose="02040604050505020304" pitchFamily="18" charset="0"/>
              </a:rPr>
              <a:t>Business Website</a:t>
            </a:r>
            <a:endParaRPr lang="en-US" b="1" cap="all" spc="300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5243C-B937-6D41-8CF7-C2F17A5D2D8C}"/>
              </a:ext>
            </a:extLst>
          </p:cNvPr>
          <p:cNvSpPr txBox="1"/>
          <p:nvPr/>
        </p:nvSpPr>
        <p:spPr>
          <a:xfrm>
            <a:off x="4343400" y="2043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9636F0B6-140D-6641-9BFC-C41B3E77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35" y="4978869"/>
            <a:ext cx="1433094" cy="11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364E0F-86C3-874D-AE39-8D9FDDD8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7" y="5997114"/>
            <a:ext cx="784864" cy="774099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59D0C4-86BB-4CEF-9E58-219ED59603BD}"/>
              </a:ext>
            </a:extLst>
          </p:cNvPr>
          <p:cNvSpPr txBox="1"/>
          <p:nvPr/>
        </p:nvSpPr>
        <p:spPr>
          <a:xfrm flipH="1">
            <a:off x="7992679" y="2214085"/>
            <a:ext cx="38082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Businesses can view trending statistics returned by our recommendation system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Businesses can add sponsored ads which can be geofenced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Businesses can make payments on the ads they have created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51F7F-EED0-4FE3-BE63-FD2313BAA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809" y="2579437"/>
            <a:ext cx="6597189" cy="31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8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>
            <a:extLst>
              <a:ext uri="{FF2B5EF4-FFF2-40B4-BE49-F238E27FC236}">
                <a16:creationId xmlns:a16="http://schemas.microsoft.com/office/drawing/2014/main" id="{B5FEBB1F-508E-4ACE-A53B-525FFA07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687ADC4-1812-437A-97AA-230888706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170E629-727E-4A2F-8228-0A71B67B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1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DC618-4952-0445-B6EA-ACD46DB4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42" y="1407264"/>
            <a:ext cx="8110584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b="1" dirty="0">
                <a:latin typeface="Century Schoolbook" panose="02040604050505020304" pitchFamily="18" charset="0"/>
              </a:rPr>
              <a:t>Harmony</a:t>
            </a:r>
            <a:br>
              <a:rPr lang="en-US" sz="6600" b="1" dirty="0">
                <a:latin typeface="Century Schoolbook" panose="02040604050505020304" pitchFamily="18" charset="0"/>
              </a:rPr>
            </a:br>
            <a:r>
              <a:rPr lang="en-US" sz="6600" b="1" dirty="0">
                <a:latin typeface="Century Schoolbook" panose="02040604050505020304" pitchFamily="18" charset="0"/>
              </a:rPr>
              <a:t>System</a:t>
            </a:r>
            <a:br>
              <a:rPr lang="en-US" sz="6600" b="1" dirty="0">
                <a:latin typeface="Century Schoolbook" panose="02040604050505020304" pitchFamily="18" charset="0"/>
              </a:rPr>
            </a:br>
            <a:r>
              <a:rPr lang="en-US" sz="6600" b="1" dirty="0">
                <a:latin typeface="Century Schoolbook" panose="02040604050505020304" pitchFamily="18" charset="0"/>
              </a:rPr>
              <a:t>Demo</a:t>
            </a:r>
            <a:endParaRPr lang="en-US" sz="6600" b="1" cap="all" spc="300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5243C-B937-6D41-8CF7-C2F17A5D2D8C}"/>
              </a:ext>
            </a:extLst>
          </p:cNvPr>
          <p:cNvSpPr txBox="1"/>
          <p:nvPr/>
        </p:nvSpPr>
        <p:spPr>
          <a:xfrm>
            <a:off x="4343400" y="2043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9636F0B6-140D-6641-9BFC-C41B3E77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35" y="4978869"/>
            <a:ext cx="1433094" cy="11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364E0F-86C3-874D-AE39-8D9FDDD8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7" y="5997114"/>
            <a:ext cx="784864" cy="774099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05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>
            <a:extLst>
              <a:ext uri="{FF2B5EF4-FFF2-40B4-BE49-F238E27FC236}">
                <a16:creationId xmlns:a16="http://schemas.microsoft.com/office/drawing/2014/main" id="{B5FEBB1F-508E-4ACE-A53B-525FFA07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687ADC4-1812-437A-97AA-230888706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170E629-727E-4A2F-8228-0A71B67B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1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5243C-B937-6D41-8CF7-C2F17A5D2D8C}"/>
              </a:ext>
            </a:extLst>
          </p:cNvPr>
          <p:cNvSpPr txBox="1"/>
          <p:nvPr/>
        </p:nvSpPr>
        <p:spPr>
          <a:xfrm>
            <a:off x="4343400" y="2043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9636F0B6-140D-6641-9BFC-C41B3E77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35" y="4978869"/>
            <a:ext cx="1433094" cy="11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364E0F-86C3-874D-AE39-8D9FDDD8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7" y="5997114"/>
            <a:ext cx="784864" cy="774099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FA2E4F8-EA2F-480A-96DD-09A5CA4B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3374"/>
            <a:ext cx="9601200" cy="3886200"/>
          </a:xfrm>
        </p:spPr>
        <p:txBody>
          <a:bodyPr>
            <a:normAutofit/>
          </a:bodyPr>
          <a:lstStyle/>
          <a:p>
            <a:pPr algn="ctr"/>
            <a:r>
              <a:rPr lang="en-ZA" sz="4800" dirty="0"/>
              <a:t>WOW FACTOR</a:t>
            </a:r>
            <a:br>
              <a:rPr lang="en-ZA" dirty="0"/>
            </a:br>
            <a:r>
              <a:rPr lang="en-ZA" dirty="0"/>
              <a:t>Recommendation system using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100006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>
            <a:extLst>
              <a:ext uri="{FF2B5EF4-FFF2-40B4-BE49-F238E27FC236}">
                <a16:creationId xmlns:a16="http://schemas.microsoft.com/office/drawing/2014/main" id="{B5FEBB1F-508E-4ACE-A53B-525FFA07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687ADC4-1812-437A-97AA-230888706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170E629-727E-4A2F-8228-0A71B67B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1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5243C-B937-6D41-8CF7-C2F17A5D2D8C}"/>
              </a:ext>
            </a:extLst>
          </p:cNvPr>
          <p:cNvSpPr txBox="1"/>
          <p:nvPr/>
        </p:nvSpPr>
        <p:spPr>
          <a:xfrm>
            <a:off x="4343400" y="2043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9636F0B6-140D-6641-9BFC-C41B3E77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35" y="4978869"/>
            <a:ext cx="1433094" cy="11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364E0F-86C3-874D-AE39-8D9FDDD8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7" y="5997114"/>
            <a:ext cx="784864" cy="774099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4CBA28B-D974-4BF5-93ED-9D4D7F28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2" y="1031404"/>
            <a:ext cx="9601200" cy="1485900"/>
          </a:xfrm>
        </p:spPr>
        <p:txBody>
          <a:bodyPr/>
          <a:lstStyle/>
          <a:p>
            <a:r>
              <a:rPr lang="en-ZA" dirty="0"/>
              <a:t>Why we picked collaborative Filtering 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F3471FD2-3DC3-4CB8-ABFC-CF4BCD31194A}"/>
              </a:ext>
            </a:extLst>
          </p:cNvPr>
          <p:cNvSpPr txBox="1">
            <a:spLocks/>
          </p:cNvSpPr>
          <p:nvPr/>
        </p:nvSpPr>
        <p:spPr>
          <a:xfrm>
            <a:off x="6634316" y="2541895"/>
            <a:ext cx="4754880" cy="402336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Collaborative Filter allows us make  predictions based on what other users like that are similar to our user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F7B8C1F0-5F52-44BF-9875-F064F9A3BEE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51" y="2693180"/>
            <a:ext cx="5174459" cy="372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83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>
            <a:extLst>
              <a:ext uri="{FF2B5EF4-FFF2-40B4-BE49-F238E27FC236}">
                <a16:creationId xmlns:a16="http://schemas.microsoft.com/office/drawing/2014/main" id="{B5FEBB1F-508E-4ACE-A53B-525FFA07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687ADC4-1812-437A-97AA-230888706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170E629-727E-4A2F-8228-0A71B67B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1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5243C-B937-6D41-8CF7-C2F17A5D2D8C}"/>
              </a:ext>
            </a:extLst>
          </p:cNvPr>
          <p:cNvSpPr txBox="1"/>
          <p:nvPr/>
        </p:nvSpPr>
        <p:spPr>
          <a:xfrm>
            <a:off x="4343400" y="2043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9636F0B6-140D-6641-9BFC-C41B3E77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35" y="4978869"/>
            <a:ext cx="1433094" cy="11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364E0F-86C3-874D-AE39-8D9FDDD8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7" y="5997114"/>
            <a:ext cx="784864" cy="774099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4CBA28B-D974-4BF5-93ED-9D4D7F28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03812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ZA" dirty="0"/>
              <a:t>What Type of method we used:</a:t>
            </a:r>
            <a:br>
              <a:rPr lang="en-ZA" dirty="0"/>
            </a:br>
            <a:br>
              <a:rPr lang="en-ZA" dirty="0"/>
            </a:br>
            <a:r>
              <a:rPr lang="en-ZA" dirty="0"/>
              <a:t>KNN Algorithm</a:t>
            </a:r>
          </a:p>
        </p:txBody>
      </p:sp>
      <p:pic>
        <p:nvPicPr>
          <p:cNvPr id="1026" name="Picture 2" descr="Prototyping a Recommender System Step by Step Part 1: KNN Item-Based  Collaborative Filtering | by Kevin Liao | Towards Data Science">
            <a:extLst>
              <a:ext uri="{FF2B5EF4-FFF2-40B4-BE49-F238E27FC236}">
                <a16:creationId xmlns:a16="http://schemas.microsoft.com/office/drawing/2014/main" id="{2D3299E8-2B7F-4A1C-9113-89E12BA0B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96" y="3129974"/>
            <a:ext cx="5667783" cy="330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4">
            <a:extLst>
              <a:ext uri="{FF2B5EF4-FFF2-40B4-BE49-F238E27FC236}">
                <a16:creationId xmlns:a16="http://schemas.microsoft.com/office/drawing/2014/main" id="{9687D62F-492E-4FFC-8F6B-BC7AD584791D}"/>
              </a:ext>
            </a:extLst>
          </p:cNvPr>
          <p:cNvSpPr txBox="1">
            <a:spLocks/>
          </p:cNvSpPr>
          <p:nvPr/>
        </p:nvSpPr>
        <p:spPr>
          <a:xfrm>
            <a:off x="7736443" y="3171552"/>
            <a:ext cx="3378925" cy="313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dirty="0"/>
              <a:t>K = 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dirty="0"/>
              <a:t>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36251515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3">
      <a:dk1>
        <a:srgbClr val="000000"/>
      </a:dk1>
      <a:lt1>
        <a:srgbClr val="FFFFFF"/>
      </a:lt1>
      <a:dk2>
        <a:srgbClr val="714383"/>
      </a:dk2>
      <a:lt2>
        <a:srgbClr val="DFE3E5"/>
      </a:lt2>
      <a:accent1>
        <a:srgbClr val="1CADE4"/>
      </a:accent1>
      <a:accent2>
        <a:srgbClr val="704383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{DE5D0E73-D3A1-3B49-B411-2EF22F8D678D}tf10001072</Template>
  <TotalTime>900</TotalTime>
  <Words>321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Franklin Gothic Book</vt:lpstr>
      <vt:lpstr>Crop</vt:lpstr>
      <vt:lpstr>PowerPoint Presentation</vt:lpstr>
      <vt:lpstr>What is Harmony?</vt:lpstr>
      <vt:lpstr>Mobile App</vt:lpstr>
      <vt:lpstr>Admin Website</vt:lpstr>
      <vt:lpstr>Business Website</vt:lpstr>
      <vt:lpstr>Harmony System Demo</vt:lpstr>
      <vt:lpstr>WOW FACTOR Recommendation system using collaborative filtering</vt:lpstr>
      <vt:lpstr>Why we picked collaborative Filtering </vt:lpstr>
      <vt:lpstr>What Type of method we used:  KNN Algorithm</vt:lpstr>
      <vt:lpstr>How the recommender works</vt:lpstr>
      <vt:lpstr>Tools used in our project </vt:lpstr>
      <vt:lpstr>Testing</vt:lpstr>
      <vt:lpstr>Project Management with GitHub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Arshad Sacoor, Mr</dc:creator>
  <cp:lastModifiedBy>Mohammed Carrim</cp:lastModifiedBy>
  <cp:revision>8</cp:revision>
  <dcterms:created xsi:type="dcterms:W3CDTF">2021-08-15T16:36:14Z</dcterms:created>
  <dcterms:modified xsi:type="dcterms:W3CDTF">2021-10-05T07:09:02Z</dcterms:modified>
</cp:coreProperties>
</file>