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5" r:id="rId4"/>
    <p:sldId id="258" r:id="rId5"/>
    <p:sldId id="297" r:id="rId6"/>
    <p:sldId id="260" r:id="rId7"/>
    <p:sldId id="261" r:id="rId8"/>
    <p:sldId id="262" r:id="rId9"/>
    <p:sldId id="263" r:id="rId10"/>
    <p:sldId id="299" r:id="rId11"/>
    <p:sldId id="303" r:id="rId12"/>
    <p:sldId id="301" r:id="rId13"/>
    <p:sldId id="304" r:id="rId14"/>
    <p:sldId id="305" r:id="rId15"/>
    <p:sldId id="306" r:id="rId16"/>
    <p:sldId id="307" r:id="rId17"/>
    <p:sldId id="308" r:id="rId18"/>
    <p:sldId id="309" r:id="rId19"/>
    <p:sldId id="310" r:id="rId20"/>
    <p:sldId id="313" r:id="rId21"/>
    <p:sldId id="315" r:id="rId22"/>
    <p:sldId id="316" r:id="rId23"/>
    <p:sldId id="317" r:id="rId24"/>
    <p:sldId id="319" r:id="rId25"/>
    <p:sldId id="323" r:id="rId26"/>
    <p:sldId id="324" r:id="rId27"/>
    <p:sldId id="326" r:id="rId28"/>
    <p:sldId id="327" r:id="rId29"/>
    <p:sldId id="330" r:id="rId30"/>
    <p:sldId id="332" r:id="rId31"/>
    <p:sldId id="333" r:id="rId32"/>
    <p:sldId id="334" r:id="rId33"/>
    <p:sldId id="336" r:id="rId34"/>
    <p:sldId id="337" r:id="rId35"/>
    <p:sldId id="338" r:id="rId36"/>
    <p:sldId id="340" r:id="rId37"/>
    <p:sldId id="341" r:id="rId38"/>
    <p:sldId id="342" r:id="rId39"/>
    <p:sldId id="292" r:id="rId40"/>
    <p:sldId id="293" r:id="rId41"/>
    <p:sldId id="294" r:id="rId4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5339" y="810260"/>
            <a:ext cx="9761321"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800" b="1" i="0" u="heavy">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50068" y="326136"/>
            <a:ext cx="1409661" cy="379476"/>
          </a:xfrm>
          <a:prstGeom prst="rect">
            <a:avLst/>
          </a:prstGeom>
        </p:spPr>
      </p:pic>
      <p:pic>
        <p:nvPicPr>
          <p:cNvPr id="17" name="bg object 17"/>
          <p:cNvPicPr/>
          <p:nvPr/>
        </p:nvPicPr>
        <p:blipFill>
          <a:blip r:embed="rId8" cstate="print"/>
          <a:stretch>
            <a:fillRect/>
          </a:stretch>
        </p:blipFill>
        <p:spPr>
          <a:xfrm>
            <a:off x="169934" y="200067"/>
            <a:ext cx="936814" cy="626681"/>
          </a:xfrm>
          <a:prstGeom prst="rect">
            <a:avLst/>
          </a:prstGeom>
        </p:spPr>
      </p:pic>
      <p:sp>
        <p:nvSpPr>
          <p:cNvPr id="2" name="Holder 2"/>
          <p:cNvSpPr>
            <a:spLocks noGrp="1"/>
          </p:cNvSpPr>
          <p:nvPr>
            <p:ph type="title"/>
          </p:nvPr>
        </p:nvSpPr>
        <p:spPr>
          <a:xfrm>
            <a:off x="1328166" y="663956"/>
            <a:ext cx="9535667" cy="513715"/>
          </a:xfrm>
          <a:prstGeom prst="rect">
            <a:avLst/>
          </a:prstGeom>
        </p:spPr>
        <p:txBody>
          <a:bodyPr wrap="square" lIns="0" tIns="0" rIns="0" bIns="0">
            <a:spAutoFit/>
          </a:bodyPr>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711250" y="1553718"/>
            <a:ext cx="10769498" cy="3756660"/>
          </a:xfrm>
          <a:prstGeom prst="rect">
            <a:avLst/>
          </a:prstGeom>
        </p:spPr>
        <p:txBody>
          <a:bodyPr wrap="square" lIns="0" tIns="0" rIns="0" bIns="0">
            <a:spAutoFit/>
          </a:bodyPr>
          <a:lstStyle>
            <a:lvl1pPr>
              <a:defRPr sz="1800" b="1" i="0" u="heavy">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handari.sravya66@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888/notebooks/Desktop/Manish_Files/Upgrad_course/Course_2/3.Lending_Club_Case_Study/loan/CaseStudy_EDA.ipynb#5.1.9-Understanding-Interest-Rates-v/s-DTI-v/s-annual-income-v/s-verification-stat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6162" y="1022984"/>
            <a:ext cx="9254237" cy="2628925"/>
          </a:xfrm>
          <a:prstGeom prst="rect">
            <a:avLst/>
          </a:prstGeom>
        </p:spPr>
        <p:txBody>
          <a:bodyPr vert="horz" wrap="square" lIns="0" tIns="12700" rIns="0" bIns="0" rtlCol="0">
            <a:spAutoFit/>
          </a:bodyPr>
          <a:lstStyle/>
          <a:p>
            <a:pPr algn="ctr">
              <a:lnSpc>
                <a:spcPts val="6840"/>
              </a:lnSpc>
              <a:spcBef>
                <a:spcPts val="100"/>
              </a:spcBef>
            </a:pPr>
            <a:r>
              <a:rPr lang="en-US" sz="4400" b="0" spc="-5" dirty="0">
                <a:latin typeface="Arial Black" panose="020B0A04020102020204"/>
                <a:cs typeface="Arial Black" panose="020B0A04020102020204"/>
              </a:rPr>
              <a:t>Course-2</a:t>
            </a:r>
            <a:br>
              <a:rPr lang="en-US" sz="4400" b="0" spc="-5" dirty="0">
                <a:latin typeface="Arial Black" panose="020B0A04020102020204"/>
                <a:cs typeface="Arial Black" panose="020B0A04020102020204"/>
              </a:rPr>
            </a:br>
            <a:r>
              <a:rPr sz="4400" b="0" spc="-5" dirty="0">
                <a:latin typeface="Arial Black" panose="020B0A04020102020204"/>
                <a:cs typeface="Arial Black" panose="020B0A04020102020204"/>
              </a:rPr>
              <a:t>Lending</a:t>
            </a:r>
            <a:r>
              <a:rPr sz="4400" b="0" spc="-50" dirty="0">
                <a:latin typeface="Arial Black" panose="020B0A04020102020204"/>
                <a:cs typeface="Arial Black" panose="020B0A04020102020204"/>
              </a:rPr>
              <a:t> </a:t>
            </a:r>
            <a:r>
              <a:rPr sz="4400" b="0" dirty="0">
                <a:latin typeface="Arial Black" panose="020B0A04020102020204"/>
                <a:cs typeface="Arial Black" panose="020B0A04020102020204"/>
              </a:rPr>
              <a:t>Club</a:t>
            </a:r>
            <a:r>
              <a:rPr sz="4400" b="0" spc="-50" dirty="0">
                <a:latin typeface="Arial Black" panose="020B0A04020102020204"/>
                <a:cs typeface="Arial Black" panose="020B0A04020102020204"/>
              </a:rPr>
              <a:t> </a:t>
            </a:r>
            <a:r>
              <a:rPr sz="4400" b="0" spc="-5" dirty="0">
                <a:latin typeface="Arial Black" panose="020B0A04020102020204"/>
                <a:cs typeface="Arial Black" panose="020B0A04020102020204"/>
              </a:rPr>
              <a:t>Case</a:t>
            </a:r>
            <a:endParaRPr sz="4400" dirty="0">
              <a:latin typeface="Arial Black" panose="020B0A04020102020204"/>
              <a:cs typeface="Arial Black" panose="020B0A04020102020204"/>
            </a:endParaRPr>
          </a:p>
          <a:p>
            <a:pPr marL="255270" algn="ctr">
              <a:lnSpc>
                <a:spcPts val="6840"/>
              </a:lnSpc>
            </a:pPr>
            <a:r>
              <a:rPr sz="4400" b="0" spc="-5" dirty="0">
                <a:latin typeface="Arial Black" panose="020B0A04020102020204"/>
                <a:cs typeface="Arial Black" panose="020B0A04020102020204"/>
              </a:rPr>
              <a:t>Study</a:t>
            </a:r>
            <a:endParaRPr sz="4400" dirty="0">
              <a:latin typeface="Arial Black" panose="020B0A04020102020204"/>
              <a:cs typeface="Arial Black" panose="020B0A04020102020204"/>
            </a:endParaRPr>
          </a:p>
        </p:txBody>
      </p:sp>
      <p:sp>
        <p:nvSpPr>
          <p:cNvPr id="4" name="object 4"/>
          <p:cNvSpPr txBox="1"/>
          <p:nvPr/>
        </p:nvSpPr>
        <p:spPr>
          <a:xfrm>
            <a:off x="1219200" y="4724400"/>
            <a:ext cx="5031105" cy="894476"/>
          </a:xfrm>
          <a:prstGeom prst="rect">
            <a:avLst/>
          </a:prstGeom>
        </p:spPr>
        <p:txBody>
          <a:bodyPr vert="horz" wrap="square" lIns="0" tIns="60325" rIns="0" bIns="0" rtlCol="0">
            <a:spAutoFit/>
          </a:bodyPr>
          <a:lstStyle/>
          <a:p>
            <a:pPr marL="12700" marR="5080">
              <a:lnSpc>
                <a:spcPts val="3030"/>
              </a:lnSpc>
              <a:spcBef>
                <a:spcPts val="475"/>
              </a:spcBef>
            </a:pPr>
            <a:r>
              <a:rPr lang="en-US" sz="2800" dirty="0">
                <a:latin typeface="Times New Roman" panose="02020603050405020304"/>
                <a:cs typeface="Times New Roman" panose="02020603050405020304"/>
              </a:rPr>
              <a:t>Sai Manish Akula</a:t>
            </a:r>
            <a:endParaRPr lang="en-IN" sz="2800" dirty="0">
              <a:latin typeface="Times New Roman" panose="02020603050405020304"/>
              <a:cs typeface="Times New Roman" panose="02020603050405020304"/>
            </a:endParaRPr>
          </a:p>
          <a:p>
            <a:pPr marL="12700" marR="5080">
              <a:lnSpc>
                <a:spcPts val="3030"/>
              </a:lnSpc>
              <a:spcBef>
                <a:spcPts val="475"/>
              </a:spcBef>
            </a:pPr>
            <a:r>
              <a:rPr lang="en-US" sz="2800" u="heavy" spc="-5" dirty="0">
                <a:solidFill>
                  <a:srgbClr val="0462C1"/>
                </a:solidFill>
                <a:uFill>
                  <a:solidFill>
                    <a:srgbClr val="0462C1"/>
                  </a:solidFill>
                </a:uFill>
                <a:latin typeface="Times New Roman" panose="02020603050405020304"/>
                <a:cs typeface="Times New Roman" panose="02020603050405020304"/>
                <a:hlinkClick r:id="rId2"/>
              </a:rPr>
              <a:t>saimanish07</a:t>
            </a:r>
            <a:r>
              <a:rPr sz="2800" u="heavy" spc="-5" dirty="0">
                <a:solidFill>
                  <a:srgbClr val="0462C1"/>
                </a:solidFill>
                <a:uFill>
                  <a:solidFill>
                    <a:srgbClr val="0462C1"/>
                  </a:solidFill>
                </a:uFill>
                <a:latin typeface="Times New Roman" panose="02020603050405020304"/>
                <a:cs typeface="Times New Roman" panose="02020603050405020304"/>
                <a:hlinkClick r:id="rId2"/>
              </a:rPr>
              <a:t>@gmail.com</a:t>
            </a:r>
            <a:endParaRPr sz="28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8727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Univariate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1" i="0" dirty="0">
                <a:solidFill>
                  <a:srgbClr val="000000"/>
                </a:solidFill>
                <a:effectLst/>
                <a:latin typeface="Helvetica Neue"/>
              </a:rPr>
              <a:t>2. </a:t>
            </a:r>
            <a:r>
              <a:rPr lang="en-IN" b="1" i="0" dirty="0">
                <a:solidFill>
                  <a:srgbClr val="000000"/>
                </a:solidFill>
                <a:effectLst/>
                <a:latin typeface="Helvetica Neue"/>
              </a:rPr>
              <a:t>Default Rate Percentage</a:t>
            </a:r>
          </a:p>
        </p:txBody>
      </p:sp>
      <p:sp>
        <p:nvSpPr>
          <p:cNvPr id="5" name="object 5"/>
          <p:cNvSpPr txBox="1"/>
          <p:nvPr/>
        </p:nvSpPr>
        <p:spPr>
          <a:xfrm>
            <a:off x="867109" y="5607655"/>
            <a:ext cx="10334291" cy="289823"/>
          </a:xfrm>
          <a:prstGeom prst="rect">
            <a:avLst/>
          </a:prstGeom>
        </p:spPr>
        <p:txBody>
          <a:bodyPr vert="horz" wrap="square" lIns="0" tIns="12700" rIns="0" bIns="0" rtlCol="0">
            <a:spAutoFit/>
          </a:bodyPr>
          <a:lstStyle/>
          <a:p>
            <a:pPr marL="12700">
              <a:lnSpc>
                <a:spcPct val="100000"/>
              </a:lnSpc>
              <a:spcBef>
                <a:spcPts val="100"/>
              </a:spcBef>
            </a:pPr>
            <a:r>
              <a:rPr lang="en-IN" sz="1800" b="1" spc="-5" dirty="0">
                <a:latin typeface="Calibri" panose="020F0502020204030204"/>
                <a:cs typeface="Calibri" panose="020F0502020204030204"/>
              </a:rPr>
              <a:t>Around 14 percen</a:t>
            </a:r>
            <a:r>
              <a:rPr lang="en-IN" b="1" spc="-5" dirty="0">
                <a:latin typeface="Calibri" panose="020F0502020204030204"/>
                <a:cs typeface="Calibri" panose="020F0502020204030204"/>
              </a:rPr>
              <a:t>t of entire loans are defaulted.</a:t>
            </a:r>
            <a:endParaRPr sz="1800" dirty="0">
              <a:latin typeface="Calibri" panose="020F0502020204030204"/>
              <a:cs typeface="Calibri" panose="020F0502020204030204"/>
            </a:endParaRPr>
          </a:p>
        </p:txBody>
      </p:sp>
      <p:pic>
        <p:nvPicPr>
          <p:cNvPr id="4100" name="Picture 4">
            <a:extLst>
              <a:ext uri="{FF2B5EF4-FFF2-40B4-BE49-F238E27FC236}">
                <a16:creationId xmlns:a16="http://schemas.microsoft.com/office/drawing/2014/main" id="{9FD840F1-EA17-2A48-4E72-8580EB713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362623"/>
            <a:ext cx="355282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58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Term</a:t>
            </a:r>
            <a:endParaRPr lang="en-IN" b="1" i="0" dirty="0">
              <a:solidFill>
                <a:srgbClr val="000000"/>
              </a:solidFill>
              <a:effectLst/>
              <a:latin typeface="Helvetica Neue"/>
            </a:endParaRPr>
          </a:p>
        </p:txBody>
      </p:sp>
      <p:sp>
        <p:nvSpPr>
          <p:cNvPr id="5" name="object 5"/>
          <p:cNvSpPr txBox="1"/>
          <p:nvPr/>
        </p:nvSpPr>
        <p:spPr>
          <a:xfrm>
            <a:off x="867109" y="5607655"/>
            <a:ext cx="10334291" cy="1133644"/>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1. Around 10.88% of the loans given for 36 months are defaulted whereas 24.86% of the loans given for a duration of 60 months are defaulted. </a:t>
            </a:r>
          </a:p>
          <a:p>
            <a:pPr marL="12700">
              <a:lnSpc>
                <a:spcPct val="100000"/>
              </a:lnSpc>
              <a:spcBef>
                <a:spcPts val="100"/>
              </a:spcBef>
            </a:pPr>
            <a:r>
              <a:rPr lang="en-US" b="1" spc="-5" dirty="0">
                <a:latin typeface="Calibri" panose="020F0502020204030204"/>
                <a:cs typeface="Calibri" panose="020F0502020204030204"/>
              </a:rPr>
              <a:t>Therefore, loans should be given for shorter terms as loans given for longer periods like 60 months are more likely to be defaulter.</a:t>
            </a:r>
            <a:r>
              <a:rPr lang="en-IN" b="1" spc="-5" dirty="0">
                <a:latin typeface="Calibri" panose="020F0502020204030204"/>
                <a:cs typeface="Calibri" panose="020F0502020204030204"/>
              </a:rPr>
              <a:t>.</a:t>
            </a:r>
            <a:endParaRPr sz="1800" dirty="0">
              <a:latin typeface="Calibri" panose="020F0502020204030204"/>
              <a:cs typeface="Calibri" panose="020F0502020204030204"/>
            </a:endParaRPr>
          </a:p>
        </p:txBody>
      </p:sp>
      <p:pic>
        <p:nvPicPr>
          <p:cNvPr id="5122" name="Picture 2">
            <a:extLst>
              <a:ext uri="{FF2B5EF4-FFF2-40B4-BE49-F238E27FC236}">
                <a16:creationId xmlns:a16="http://schemas.microsoft.com/office/drawing/2014/main" id="{AC3E66D8-9752-4E84-F097-60B2E820E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00" y="2145942"/>
            <a:ext cx="10986397" cy="326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5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Issue_D_Year</a:t>
            </a:r>
            <a:endParaRPr lang="en-IN" b="1" i="0" dirty="0">
              <a:solidFill>
                <a:srgbClr val="000000"/>
              </a:solidFill>
              <a:effectLst/>
              <a:latin typeface="Helvetica Neue"/>
            </a:endParaRPr>
          </a:p>
        </p:txBody>
      </p:sp>
      <p:sp>
        <p:nvSpPr>
          <p:cNvPr id="5" name="object 5"/>
          <p:cNvSpPr txBox="1"/>
          <p:nvPr/>
        </p:nvSpPr>
        <p:spPr>
          <a:xfrm>
            <a:off x="867109" y="5218667"/>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 We can see highest default rate is observed in 2007 and there on default rate is decreasing. This is a very clear trend due to recession of 2008 and led to more defaults especially on loans on the mortgaged property. After it, banks were more cautious. That is why the number of fully paid loans also goes up.</a:t>
            </a:r>
            <a:endParaRPr sz="1600" dirty="0">
              <a:latin typeface="Calibri" panose="020F0502020204030204"/>
              <a:cs typeface="Calibri" panose="020F0502020204030204"/>
            </a:endParaRPr>
          </a:p>
        </p:txBody>
      </p:sp>
      <p:pic>
        <p:nvPicPr>
          <p:cNvPr id="5124" name="Picture 4">
            <a:extLst>
              <a:ext uri="{FF2B5EF4-FFF2-40B4-BE49-F238E27FC236}">
                <a16:creationId xmlns:a16="http://schemas.microsoft.com/office/drawing/2014/main" id="{4F73486F-7D98-D483-ACE1-89DD14D28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192338"/>
            <a:ext cx="11031146" cy="28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6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460729"/>
            <a:ext cx="105825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Purpose</a:t>
            </a:r>
            <a:endParaRPr lang="en-IN" b="1" i="0" dirty="0">
              <a:solidFill>
                <a:srgbClr val="000000"/>
              </a:solidFill>
              <a:effectLst/>
              <a:latin typeface="Helvetica Neue"/>
            </a:endParaRPr>
          </a:p>
        </p:txBody>
      </p:sp>
      <p:sp>
        <p:nvSpPr>
          <p:cNvPr id="5" name="object 5"/>
          <p:cNvSpPr txBox="1"/>
          <p:nvPr/>
        </p:nvSpPr>
        <p:spPr>
          <a:xfrm>
            <a:off x="847445" y="5128666"/>
            <a:ext cx="11020091" cy="1331134"/>
          </a:xfrm>
          <a:prstGeom prst="rect">
            <a:avLst/>
          </a:prstGeom>
        </p:spPr>
        <p:txBody>
          <a:bodyPr vert="horz" wrap="square" lIns="0" tIns="12700" rIns="0" bIns="0" rtlCol="0">
            <a:spAutoFit/>
          </a:bodyPr>
          <a:lstStyle/>
          <a:p>
            <a:pPr marL="12700">
              <a:lnSpc>
                <a:spcPct val="100000"/>
              </a:lnSpc>
              <a:spcBef>
                <a:spcPts val="100"/>
              </a:spcBef>
            </a:pPr>
            <a:r>
              <a:rPr lang="en-US" sz="1400" b="1" spc="-5" dirty="0">
                <a:latin typeface="Calibri" panose="020F0502020204030204"/>
                <a:cs typeface="Calibri" panose="020F0502020204030204"/>
              </a:rPr>
              <a:t>3. We can observe most of the "Purpose" of loans are hovering between 10 and 15 percent. On top is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 with 26.19% defaulted next to </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with "19.35". Just these 2 purposes namely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 and "</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are contributing to almost 45.5% of Defaulters.</a:t>
            </a:r>
          </a:p>
          <a:p>
            <a:pPr marL="12700">
              <a:lnSpc>
                <a:spcPct val="100000"/>
              </a:lnSpc>
              <a:spcBef>
                <a:spcPts val="100"/>
              </a:spcBef>
            </a:pPr>
            <a:r>
              <a:rPr lang="en-US" sz="1400" b="1" spc="-5" dirty="0">
                <a:latin typeface="Calibri" panose="020F0502020204030204"/>
                <a:cs typeface="Calibri" panose="020F0502020204030204"/>
              </a:rPr>
              <a:t>- Interestingly we can also observe that loans taken on purpose of wedding or on </a:t>
            </a:r>
            <a:r>
              <a:rPr lang="en-US" sz="1400" b="1" spc="-5" dirty="0" err="1">
                <a:latin typeface="Calibri" panose="020F0502020204030204"/>
                <a:cs typeface="Calibri" panose="020F0502020204030204"/>
              </a:rPr>
              <a:t>credit_cards</a:t>
            </a:r>
            <a:r>
              <a:rPr lang="en-US" sz="1400" b="1" spc="-5" dirty="0">
                <a:latin typeface="Calibri" panose="020F0502020204030204"/>
                <a:cs typeface="Calibri" panose="020F0502020204030204"/>
              </a:rPr>
              <a:t>, cars and </a:t>
            </a:r>
            <a:r>
              <a:rPr lang="en-US" sz="1400" b="1" spc="-5" dirty="0" err="1">
                <a:latin typeface="Calibri" panose="020F0502020204030204"/>
                <a:cs typeface="Calibri" panose="020F0502020204030204"/>
              </a:rPr>
              <a:t>major_purchaces</a:t>
            </a:r>
            <a:r>
              <a:rPr lang="en-US" sz="1400" b="1" spc="-5" dirty="0">
                <a:latin typeface="Calibri" panose="020F0502020204030204"/>
                <a:cs typeface="Calibri" panose="020F0502020204030204"/>
              </a:rPr>
              <a:t> stand at bottom with higher pay-off rate</a:t>
            </a:r>
          </a:p>
          <a:p>
            <a:pPr marL="12700">
              <a:lnSpc>
                <a:spcPct val="100000"/>
              </a:lnSpc>
              <a:spcBef>
                <a:spcPts val="100"/>
              </a:spcBef>
            </a:pPr>
            <a:r>
              <a:rPr lang="en-US" sz="1400" b="1" spc="-5" dirty="0">
                <a:latin typeface="Calibri" panose="020F0502020204030204"/>
                <a:cs typeface="Calibri" panose="020F0502020204030204"/>
              </a:rPr>
              <a:t>- So while providing loans for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should be </a:t>
            </a:r>
            <a:r>
              <a:rPr lang="en-US" sz="1400" b="1" spc="-5" dirty="0" err="1">
                <a:latin typeface="Calibri" panose="020F0502020204030204"/>
                <a:cs typeface="Calibri" panose="020F0502020204030204"/>
              </a:rPr>
              <a:t>carefull</a:t>
            </a:r>
            <a:r>
              <a:rPr lang="en-US" sz="1400" b="1" spc="-5" dirty="0">
                <a:latin typeface="Calibri" panose="020F0502020204030204"/>
                <a:cs typeface="Calibri" panose="020F0502020204030204"/>
              </a:rPr>
              <a:t>.</a:t>
            </a:r>
            <a:endParaRPr sz="1400" dirty="0">
              <a:latin typeface="Calibri" panose="020F0502020204030204"/>
              <a:cs typeface="Calibri" panose="020F0502020204030204"/>
            </a:endParaRPr>
          </a:p>
        </p:txBody>
      </p:sp>
      <p:pic>
        <p:nvPicPr>
          <p:cNvPr id="12290" name="Picture 2">
            <a:extLst>
              <a:ext uri="{FF2B5EF4-FFF2-40B4-BE49-F238E27FC236}">
                <a16:creationId xmlns:a16="http://schemas.microsoft.com/office/drawing/2014/main" id="{500BA0CC-35BD-1A7C-04A0-271927BF8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64538"/>
            <a:ext cx="11125200" cy="314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29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Verification status</a:t>
            </a:r>
            <a:endParaRPr lang="en-IN" b="1" i="0" dirty="0">
              <a:solidFill>
                <a:srgbClr val="000000"/>
              </a:solidFill>
              <a:effectLst/>
              <a:latin typeface="Helvetica Neue"/>
            </a:endParaRPr>
          </a:p>
        </p:txBody>
      </p:sp>
      <p:sp>
        <p:nvSpPr>
          <p:cNvPr id="5" name="object 5"/>
          <p:cNvSpPr txBox="1"/>
          <p:nvPr/>
        </p:nvSpPr>
        <p:spPr>
          <a:xfrm>
            <a:off x="867109" y="5607655"/>
            <a:ext cx="10334291" cy="1133644"/>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4. Though there is no much difference </a:t>
            </a:r>
            <a:r>
              <a:rPr lang="en-US" b="1" spc="-5" dirty="0" err="1">
                <a:latin typeface="Calibri" panose="020F0502020204030204"/>
                <a:cs typeface="Calibri" panose="020F0502020204030204"/>
              </a:rPr>
              <a:t>beween</a:t>
            </a:r>
            <a:r>
              <a:rPr lang="en-US" b="1" spc="-5" dirty="0">
                <a:latin typeface="Calibri" panose="020F0502020204030204"/>
                <a:cs typeface="Calibri" panose="020F0502020204030204"/>
              </a:rPr>
              <a:t> percentages of defaulters of all 3 </a:t>
            </a:r>
            <a:r>
              <a:rPr lang="en-US" b="1" spc="-5" dirty="0" err="1">
                <a:latin typeface="Calibri" panose="020F0502020204030204"/>
                <a:cs typeface="Calibri" panose="020F0502020204030204"/>
              </a:rPr>
              <a:t>verifications_status</a:t>
            </a:r>
            <a:r>
              <a:rPr lang="en-US" b="1" spc="-5" dirty="0">
                <a:latin typeface="Calibri" panose="020F0502020204030204"/>
                <a:cs typeface="Calibri" panose="020F0502020204030204"/>
              </a:rPr>
              <a:t>, But it surprising to see verified </a:t>
            </a:r>
            <a:r>
              <a:rPr lang="en-US" b="1" spc="-5" dirty="0" err="1">
                <a:latin typeface="Calibri" panose="020F0502020204030204"/>
                <a:cs typeface="Calibri" panose="020F0502020204030204"/>
              </a:rPr>
              <a:t>annual_income</a:t>
            </a:r>
            <a:r>
              <a:rPr lang="en-US" b="1" spc="-5" dirty="0">
                <a:latin typeface="Calibri" panose="020F0502020204030204"/>
                <a:cs typeface="Calibri" panose="020F0502020204030204"/>
              </a:rPr>
              <a:t> people has more default rate. </a:t>
            </a:r>
          </a:p>
          <a:p>
            <a:pPr marL="12700">
              <a:lnSpc>
                <a:spcPct val="100000"/>
              </a:lnSpc>
              <a:spcBef>
                <a:spcPts val="100"/>
              </a:spcBef>
            </a:pPr>
            <a:r>
              <a:rPr lang="en-US" b="1" spc="-5" dirty="0">
                <a:latin typeface="Calibri" panose="020F0502020204030204"/>
                <a:cs typeface="Calibri" panose="020F0502020204030204"/>
              </a:rPr>
              <a:t>- Meaning out of 100 people whose income status is verified, 16 people are most likely to default, where as if those 100 people status is not verified, then 14 people are likely to default. </a:t>
            </a:r>
            <a:endParaRPr sz="1800" dirty="0">
              <a:latin typeface="Calibri" panose="020F0502020204030204"/>
              <a:cs typeface="Calibri" panose="020F0502020204030204"/>
            </a:endParaRPr>
          </a:p>
        </p:txBody>
      </p:sp>
      <p:pic>
        <p:nvPicPr>
          <p:cNvPr id="11266" name="Picture 2">
            <a:extLst>
              <a:ext uri="{FF2B5EF4-FFF2-40B4-BE49-F238E27FC236}">
                <a16:creationId xmlns:a16="http://schemas.microsoft.com/office/drawing/2014/main" id="{35FEE27C-1ACA-4951-85A8-277CC7896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222561"/>
            <a:ext cx="10885398" cy="297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Home_ownership</a:t>
            </a:r>
            <a:endParaRPr lang="en-IN" b="1" i="0" dirty="0">
              <a:solidFill>
                <a:srgbClr val="000000"/>
              </a:solidFill>
              <a:effectLst/>
              <a:latin typeface="Helvetica Neue"/>
            </a:endParaRPr>
          </a:p>
        </p:txBody>
      </p:sp>
      <p:sp>
        <p:nvSpPr>
          <p:cNvPr id="5" name="object 5"/>
          <p:cNvSpPr txBox="1"/>
          <p:nvPr/>
        </p:nvSpPr>
        <p:spPr>
          <a:xfrm>
            <a:off x="867109" y="5607655"/>
            <a:ext cx="10334291" cy="566822"/>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5. It's clear that people living in OTHER are more likely to default on their loans (close to 18%). It could be an import factor to decide whether to provide loan or not.</a:t>
            </a:r>
          </a:p>
        </p:txBody>
      </p:sp>
      <p:pic>
        <p:nvPicPr>
          <p:cNvPr id="10242" name="Picture 2">
            <a:extLst>
              <a:ext uri="{FF2B5EF4-FFF2-40B4-BE49-F238E27FC236}">
                <a16:creationId xmlns:a16="http://schemas.microsoft.com/office/drawing/2014/main" id="{32C3A128-6988-3E52-3A07-1A88552D1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92" y="2170266"/>
            <a:ext cx="10885399" cy="308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3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Emp_Length</a:t>
            </a:r>
            <a:endParaRPr lang="en-IN" b="1" i="0" dirty="0">
              <a:solidFill>
                <a:srgbClr val="000000"/>
              </a:solidFill>
              <a:effectLst/>
              <a:latin typeface="Helvetica Neue"/>
            </a:endParaRPr>
          </a:p>
        </p:txBody>
      </p:sp>
      <p:sp>
        <p:nvSpPr>
          <p:cNvPr id="5" name="object 5"/>
          <p:cNvSpPr txBox="1"/>
          <p:nvPr/>
        </p:nvSpPr>
        <p:spPr>
          <a:xfrm>
            <a:off x="867109" y="5607655"/>
            <a:ext cx="10334291" cy="843821"/>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6. The graph is very symmetrical across all employee years of working. It doesn't give any conclusion. But looking at counts from initial steps, people with 10+ years or &lt;1 years have higher </a:t>
            </a:r>
            <a:r>
              <a:rPr lang="en-US" b="1" spc="-5" dirty="0" err="1">
                <a:latin typeface="Calibri" panose="020F0502020204030204"/>
                <a:cs typeface="Calibri" panose="020F0502020204030204"/>
              </a:rPr>
              <a:t>charged_off</a:t>
            </a:r>
            <a:r>
              <a:rPr lang="en-US" b="1" spc="-5" dirty="0">
                <a:latin typeface="Calibri" panose="020F0502020204030204"/>
                <a:cs typeface="Calibri" panose="020F0502020204030204"/>
              </a:rPr>
              <a:t> counts from initial analysis.</a:t>
            </a:r>
            <a:endParaRPr sz="1800" dirty="0">
              <a:latin typeface="Calibri" panose="020F0502020204030204"/>
              <a:cs typeface="Calibri" panose="020F0502020204030204"/>
            </a:endParaRPr>
          </a:p>
        </p:txBody>
      </p:sp>
      <p:pic>
        <p:nvPicPr>
          <p:cNvPr id="9218" name="Picture 2">
            <a:extLst>
              <a:ext uri="{FF2B5EF4-FFF2-40B4-BE49-F238E27FC236}">
                <a16:creationId xmlns:a16="http://schemas.microsoft.com/office/drawing/2014/main" id="{4E52B180-370E-5F3B-C72A-2373BC038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69" y="2176890"/>
            <a:ext cx="11031146" cy="308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53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Grade</a:t>
            </a:r>
            <a:endParaRPr lang="en-IN" b="1" i="0" dirty="0">
              <a:solidFill>
                <a:srgbClr val="000000"/>
              </a:solidFill>
              <a:effectLst/>
              <a:latin typeface="Helvetica Neue"/>
            </a:endParaRPr>
          </a:p>
        </p:txBody>
      </p:sp>
      <p:sp>
        <p:nvSpPr>
          <p:cNvPr id="5" name="object 5"/>
          <p:cNvSpPr txBox="1"/>
          <p:nvPr/>
        </p:nvSpPr>
        <p:spPr>
          <a:xfrm>
            <a:off x="867109" y="5607655"/>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7. Default rate of G grade &gt; F grade &gt; E grade and so on till A. This may be due to the fact that as grade increases , interest rate increases and so default rate increases. We see that even though G grade has lowest number of defaulters, its default rate is maximum. This is a alarming situation and LC should be careful about it.</a:t>
            </a:r>
            <a:endParaRPr sz="1600" dirty="0">
              <a:latin typeface="Calibri" panose="020F0502020204030204"/>
              <a:cs typeface="Calibri" panose="020F0502020204030204"/>
            </a:endParaRPr>
          </a:p>
        </p:txBody>
      </p:sp>
      <p:pic>
        <p:nvPicPr>
          <p:cNvPr id="8194" name="Picture 2">
            <a:extLst>
              <a:ext uri="{FF2B5EF4-FFF2-40B4-BE49-F238E27FC236}">
                <a16:creationId xmlns:a16="http://schemas.microsoft.com/office/drawing/2014/main" id="{FBDC2FA4-3AB4-D996-3C0D-A6386ED97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5662"/>
            <a:ext cx="11314484" cy="294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6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Sub_grade</a:t>
            </a:r>
            <a:endParaRPr lang="en-IN" b="1" i="0" dirty="0">
              <a:solidFill>
                <a:srgbClr val="000000"/>
              </a:solidFill>
              <a:effectLst/>
              <a:latin typeface="Helvetica Neue"/>
            </a:endParaRPr>
          </a:p>
        </p:txBody>
      </p:sp>
      <p:sp>
        <p:nvSpPr>
          <p:cNvPr id="5" name="object 5"/>
          <p:cNvSpPr txBox="1"/>
          <p:nvPr/>
        </p:nvSpPr>
        <p:spPr>
          <a:xfrm>
            <a:off x="867109" y="5607655"/>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8. As expected Higher grades loans have the highest default rates. This may be due to the fact that these also have higher interest rate. So LC properly need to check the people who get loans at higher grades</a:t>
            </a:r>
            <a:endParaRPr sz="1600" dirty="0">
              <a:latin typeface="Calibri" panose="020F0502020204030204"/>
              <a:cs typeface="Calibri" panose="020F0502020204030204"/>
            </a:endParaRPr>
          </a:p>
        </p:txBody>
      </p:sp>
      <p:pic>
        <p:nvPicPr>
          <p:cNvPr id="7170" name="Picture 2">
            <a:extLst>
              <a:ext uri="{FF2B5EF4-FFF2-40B4-BE49-F238E27FC236}">
                <a16:creationId xmlns:a16="http://schemas.microsoft.com/office/drawing/2014/main" id="{E9EF092A-6292-FE06-CA66-75CD22108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158717"/>
            <a:ext cx="10568986" cy="294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9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addr_state</a:t>
            </a:r>
            <a:endParaRPr lang="en-IN" b="1" i="0" dirty="0">
              <a:solidFill>
                <a:srgbClr val="000000"/>
              </a:solidFill>
              <a:effectLst/>
              <a:latin typeface="Helvetica Neue"/>
            </a:endParaRPr>
          </a:p>
        </p:txBody>
      </p:sp>
      <p:sp>
        <p:nvSpPr>
          <p:cNvPr id="5" name="object 5"/>
          <p:cNvSpPr txBox="1"/>
          <p:nvPr/>
        </p:nvSpPr>
        <p:spPr>
          <a:xfrm>
            <a:off x="1009676" y="5302863"/>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9. In Graph *"</a:t>
            </a:r>
            <a:r>
              <a:rPr lang="en-US" sz="1600" b="1" spc="-5" dirty="0" err="1">
                <a:latin typeface="Calibri" panose="020F0502020204030204"/>
                <a:cs typeface="Calibri" panose="020F0502020204030204"/>
              </a:rPr>
              <a:t>Comparision</a:t>
            </a:r>
            <a:r>
              <a:rPr lang="en-US" sz="1600" b="1" spc="-5" dirty="0">
                <a:latin typeface="Calibri" panose="020F0502020204030204"/>
                <a:cs typeface="Calibri" panose="020F0502020204030204"/>
              </a:rPr>
              <a:t> between Default rate and the </a:t>
            </a:r>
            <a:r>
              <a:rPr lang="en-US" sz="1600" b="1" spc="-5" dirty="0" err="1">
                <a:latin typeface="Calibri" panose="020F0502020204030204"/>
                <a:cs typeface="Calibri" panose="020F0502020204030204"/>
              </a:rPr>
              <a:t>addr_state</a:t>
            </a:r>
            <a:r>
              <a:rPr lang="en-US" sz="1600" b="1" spc="-5" dirty="0">
                <a:latin typeface="Calibri" panose="020F0502020204030204"/>
                <a:cs typeface="Calibri" panose="020F0502020204030204"/>
              </a:rPr>
              <a:t>"*, This is an Interesting observation as it says people of NE state are more likely to default their loans with 60 percent default rate but out of 36k only 5 loans are there from NE State. And next immediate value is 21.33 for NV state and 20.55 for AK state. Analysis on this variable need to be considered in </a:t>
            </a:r>
            <a:r>
              <a:rPr lang="en-US" sz="1600" b="1" spc="-5" dirty="0" err="1">
                <a:latin typeface="Calibri" panose="020F0502020204030204"/>
                <a:cs typeface="Calibri" panose="020F0502020204030204"/>
              </a:rPr>
              <a:t>bivarite</a:t>
            </a:r>
            <a:r>
              <a:rPr lang="en-US" sz="1600" b="1" spc="-5" dirty="0">
                <a:latin typeface="Calibri" panose="020F0502020204030204"/>
                <a:cs typeface="Calibri" panose="020F0502020204030204"/>
              </a:rPr>
              <a:t> as we couldn't get much information this variable.</a:t>
            </a:r>
            <a:endParaRPr sz="1600" dirty="0">
              <a:latin typeface="Calibri" panose="020F0502020204030204"/>
              <a:cs typeface="Calibri" panose="020F0502020204030204"/>
            </a:endParaRPr>
          </a:p>
        </p:txBody>
      </p:sp>
      <p:pic>
        <p:nvPicPr>
          <p:cNvPr id="6146" name="Picture 2">
            <a:extLst>
              <a:ext uri="{FF2B5EF4-FFF2-40B4-BE49-F238E27FC236}">
                <a16:creationId xmlns:a16="http://schemas.microsoft.com/office/drawing/2014/main" id="{3D7C6E95-7BA8-1133-867E-FA84E9842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5" y="2193498"/>
            <a:ext cx="10986397" cy="283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43200" y="3111883"/>
            <a:ext cx="6096000" cy="2590800"/>
          </a:xfrm>
          <a:prstGeom prst="rect">
            <a:avLst/>
          </a:prstGeom>
        </p:spPr>
      </p:pic>
      <p:sp>
        <p:nvSpPr>
          <p:cNvPr id="3" name="object 3"/>
          <p:cNvSpPr txBox="1"/>
          <p:nvPr/>
        </p:nvSpPr>
        <p:spPr>
          <a:xfrm>
            <a:off x="294233" y="1382013"/>
            <a:ext cx="11309985" cy="1558760"/>
          </a:xfrm>
          <a:prstGeom prst="rect">
            <a:avLst/>
          </a:prstGeom>
        </p:spPr>
        <p:txBody>
          <a:bodyPr vert="horz" wrap="square" lIns="0" tIns="37465" rIns="0" bIns="0" rtlCol="0">
            <a:spAutoFit/>
          </a:bodyPr>
          <a:lstStyle/>
          <a:p>
            <a:pPr marL="12700" marR="5080">
              <a:lnSpc>
                <a:spcPts val="1510"/>
              </a:lnSpc>
              <a:spcBef>
                <a:spcPts val="295"/>
              </a:spcBef>
            </a:pPr>
            <a:r>
              <a:rPr sz="1600" spc="-60" dirty="0">
                <a:solidFill>
                  <a:srgbClr val="333333"/>
                </a:solidFill>
                <a:latin typeface="Times New Roman" panose="02020603050405020304"/>
                <a:cs typeface="Times New Roman" panose="02020603050405020304"/>
              </a:rPr>
              <a:t>We </a:t>
            </a:r>
            <a:r>
              <a:rPr sz="1600" spc="-5" dirty="0">
                <a:solidFill>
                  <a:srgbClr val="333333"/>
                </a:solidFill>
                <a:latin typeface="Times New Roman" panose="02020603050405020304"/>
                <a:cs typeface="Times New Roman" panose="02020603050405020304"/>
              </a:rPr>
              <a:t>work </a:t>
            </a:r>
            <a:r>
              <a:rPr sz="1600" dirty="0">
                <a:solidFill>
                  <a:srgbClr val="333333"/>
                </a:solidFill>
                <a:latin typeface="Times New Roman" panose="02020603050405020304"/>
                <a:cs typeface="Times New Roman" panose="02020603050405020304"/>
              </a:rPr>
              <a:t>for a </a:t>
            </a:r>
            <a:r>
              <a:rPr sz="1600" b="1" dirty="0">
                <a:solidFill>
                  <a:srgbClr val="333333"/>
                </a:solidFill>
                <a:latin typeface="Times New Roman" panose="02020603050405020304"/>
                <a:cs typeface="Times New Roman" panose="02020603050405020304"/>
              </a:rPr>
              <a:t>Lending </a:t>
            </a:r>
            <a:r>
              <a:rPr sz="1600" b="1" spc="-5" dirty="0">
                <a:solidFill>
                  <a:srgbClr val="333333"/>
                </a:solidFill>
                <a:latin typeface="Times New Roman" panose="02020603050405020304"/>
                <a:cs typeface="Times New Roman" panose="02020603050405020304"/>
              </a:rPr>
              <a:t>Club (LC) </a:t>
            </a:r>
            <a:r>
              <a:rPr sz="1600" spc="-5" dirty="0">
                <a:solidFill>
                  <a:srgbClr val="333333"/>
                </a:solidFill>
                <a:latin typeface="Times New Roman" panose="02020603050405020304"/>
                <a:cs typeface="Times New Roman" panose="02020603050405020304"/>
              </a:rPr>
              <a:t>which </a:t>
            </a:r>
            <a:r>
              <a:rPr sz="1600" dirty="0">
                <a:solidFill>
                  <a:srgbClr val="333333"/>
                </a:solidFill>
                <a:latin typeface="Times New Roman" panose="02020603050405020304"/>
                <a:cs typeface="Times New Roman" panose="02020603050405020304"/>
              </a:rPr>
              <a:t>specialises in lending various </a:t>
            </a:r>
            <a:r>
              <a:rPr sz="1600" spc="-5" dirty="0">
                <a:solidFill>
                  <a:srgbClr val="333333"/>
                </a:solidFill>
                <a:latin typeface="Times New Roman" panose="02020603050405020304"/>
                <a:cs typeface="Times New Roman" panose="02020603050405020304"/>
              </a:rPr>
              <a:t>types </a:t>
            </a:r>
            <a:r>
              <a:rPr sz="1600" dirty="0">
                <a:solidFill>
                  <a:srgbClr val="333333"/>
                </a:solidFill>
                <a:latin typeface="Times New Roman" panose="02020603050405020304"/>
                <a:cs typeface="Times New Roman" panose="02020603050405020304"/>
              </a:rPr>
              <a:t>of loans to urban customers. </a:t>
            </a:r>
            <a:r>
              <a:rPr sz="1600" spc="-5" dirty="0">
                <a:solidFill>
                  <a:srgbClr val="333333"/>
                </a:solidFill>
                <a:latin typeface="Times New Roman" panose="02020603050405020304"/>
                <a:cs typeface="Times New Roman" panose="02020603050405020304"/>
              </a:rPr>
              <a:t>When </a:t>
            </a:r>
            <a:r>
              <a:rPr sz="1600" dirty="0">
                <a:solidFill>
                  <a:srgbClr val="333333"/>
                </a:solidFill>
                <a:latin typeface="Times New Roman" panose="02020603050405020304"/>
                <a:cs typeface="Times New Roman" panose="02020603050405020304"/>
              </a:rPr>
              <a:t>the company receives a loan application, the </a:t>
            </a:r>
            <a:r>
              <a:rPr sz="1600" spc="-3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has</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make</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decision</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approval</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based</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on</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applicant’s</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profile.</a:t>
            </a:r>
            <a:r>
              <a:rPr sz="1600" spc="-55" dirty="0">
                <a:solidFill>
                  <a:srgbClr val="333333"/>
                </a:solidFill>
                <a:latin typeface="Times New Roman" panose="02020603050405020304"/>
                <a:cs typeface="Times New Roman" panose="02020603050405020304"/>
              </a:rPr>
              <a:t> </a:t>
            </a:r>
            <a:r>
              <a:rPr sz="1600" spc="-40" dirty="0">
                <a:solidFill>
                  <a:srgbClr val="333333"/>
                </a:solidFill>
                <a:latin typeface="Times New Roman" panose="02020603050405020304"/>
                <a:cs typeface="Times New Roman" panose="02020603050405020304"/>
              </a:rPr>
              <a:t>Two</a:t>
            </a:r>
            <a:r>
              <a:rPr sz="1600" spc="5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types</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of</a:t>
            </a:r>
            <a:r>
              <a:rPr sz="1600" b="1"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risks</a:t>
            </a:r>
            <a:r>
              <a:rPr sz="1600" b="1"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are</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associated</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with</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bank’s</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decision:</a:t>
            </a:r>
            <a:endParaRPr sz="1600" dirty="0">
              <a:latin typeface="Times New Roman" panose="02020603050405020304"/>
              <a:cs typeface="Times New Roman" panose="02020603050405020304"/>
            </a:endParaRPr>
          </a:p>
          <a:p>
            <a:pPr marL="241300" indent="-228600">
              <a:lnSpc>
                <a:spcPct val="100000"/>
              </a:lnSpc>
              <a:spcBef>
                <a:spcPts val="810"/>
              </a:spcBef>
              <a:buFont typeface="Arial MT"/>
              <a:buChar char="•"/>
              <a:tabLst>
                <a:tab pos="240665" algn="l"/>
                <a:tab pos="241300" algn="l"/>
              </a:tabLst>
            </a:pPr>
            <a:r>
              <a:rPr sz="1600" dirty="0">
                <a:solidFill>
                  <a:srgbClr val="333333"/>
                </a:solidFill>
                <a:latin typeface="Times New Roman" panose="02020603050405020304"/>
                <a:cs typeface="Times New Roman" panose="02020603050405020304"/>
              </a:rPr>
              <a:t>If</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applicant</a:t>
            </a:r>
            <a:r>
              <a:rPr sz="1600" spc="-4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likely</a:t>
            </a:r>
            <a:r>
              <a:rPr sz="1600" b="1" spc="-1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to</a:t>
            </a:r>
            <a:r>
              <a:rPr sz="1600" b="1" spc="-5" dirty="0">
                <a:solidFill>
                  <a:srgbClr val="333333"/>
                </a:solidFill>
                <a:latin typeface="Times New Roman" panose="02020603050405020304"/>
                <a:cs typeface="Times New Roman" panose="02020603050405020304"/>
              </a:rPr>
              <a:t> repay</a:t>
            </a:r>
            <a:r>
              <a:rPr sz="1600" b="1" spc="-2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the</a:t>
            </a:r>
            <a:r>
              <a:rPr sz="1600" b="1" spc="5" dirty="0">
                <a:solidFill>
                  <a:srgbClr val="333333"/>
                </a:solidFill>
                <a:latin typeface="Times New Roman" panose="02020603050405020304"/>
                <a:cs typeface="Times New Roman" panose="02020603050405020304"/>
              </a:rPr>
              <a:t> loan</a:t>
            </a:r>
            <a:r>
              <a:rPr sz="1600" spc="5" dirty="0">
                <a:solidFill>
                  <a:srgbClr val="333333"/>
                </a:solidFill>
                <a:latin typeface="Times New Roman" panose="02020603050405020304"/>
                <a:cs typeface="Times New Roman" panose="02020603050405020304"/>
              </a:rPr>
              <a:t>,</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then</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not</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approving</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results</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in</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3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loss</a:t>
            </a:r>
            <a:r>
              <a:rPr sz="1600" b="1" spc="-1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of</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business</a:t>
            </a:r>
            <a:r>
              <a:rPr sz="1600" b="1"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endParaRPr sz="1600" dirty="0">
              <a:latin typeface="Times New Roman" panose="02020603050405020304"/>
              <a:cs typeface="Times New Roman" panose="02020603050405020304"/>
            </a:endParaRPr>
          </a:p>
          <a:p>
            <a:pPr marL="241300" indent="-228600">
              <a:lnSpc>
                <a:spcPct val="100000"/>
              </a:lnSpc>
              <a:spcBef>
                <a:spcPts val="825"/>
              </a:spcBef>
              <a:buFont typeface="Arial MT"/>
              <a:buChar char="•"/>
              <a:tabLst>
                <a:tab pos="240665" algn="l"/>
                <a:tab pos="241300" algn="l"/>
              </a:tabLst>
            </a:pPr>
            <a:r>
              <a:rPr sz="1600" dirty="0">
                <a:solidFill>
                  <a:srgbClr val="333333"/>
                </a:solidFill>
                <a:latin typeface="Times New Roman" panose="02020603050405020304"/>
                <a:cs typeface="Times New Roman" panose="02020603050405020304"/>
              </a:rPr>
              <a:t>If</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applicant</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2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not</a:t>
            </a:r>
            <a:r>
              <a:rPr sz="1600" b="1" spc="-2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likely</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to</a:t>
            </a:r>
            <a:r>
              <a:rPr sz="1600" b="1" spc="-10"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repay</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the</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loan,</a:t>
            </a:r>
            <a:r>
              <a:rPr sz="1600" b="1"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i.e. he/she</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likely</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default,</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then</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approving the</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may</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lead</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5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financial</a:t>
            </a:r>
            <a:r>
              <a:rPr sz="1600" b="1" spc="-4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loss</a:t>
            </a:r>
            <a:r>
              <a:rPr sz="1600" b="1"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endParaRPr sz="1600" dirty="0">
              <a:latin typeface="Times New Roman" panose="02020603050405020304"/>
              <a:cs typeface="Times New Roman" panose="02020603050405020304"/>
            </a:endParaRPr>
          </a:p>
        </p:txBody>
      </p:sp>
      <p:sp>
        <p:nvSpPr>
          <p:cNvPr id="5" name="object 5"/>
          <p:cNvSpPr txBox="1">
            <a:spLocks noGrp="1"/>
          </p:cNvSpPr>
          <p:nvPr>
            <p:ph type="title"/>
          </p:nvPr>
        </p:nvSpPr>
        <p:spPr>
          <a:xfrm>
            <a:off x="1348358" y="481711"/>
            <a:ext cx="5998210" cy="452120"/>
          </a:xfrm>
          <a:prstGeom prst="rect">
            <a:avLst/>
          </a:prstGeom>
        </p:spPr>
        <p:txBody>
          <a:bodyPr vert="horz" wrap="square" lIns="0" tIns="12065" rIns="0" bIns="0" rtlCol="0">
            <a:spAutoFit/>
          </a:bodyPr>
          <a:lstStyle/>
          <a:p>
            <a:pPr marL="12700" algn="ctr">
              <a:lnSpc>
                <a:spcPct val="100000"/>
              </a:lnSpc>
              <a:spcBef>
                <a:spcPts val="95"/>
              </a:spcBef>
            </a:pPr>
            <a:r>
              <a:rPr sz="2800" b="0" u="heavy" spc="-5" dirty="0">
                <a:uFill>
                  <a:solidFill>
                    <a:srgbClr val="000000"/>
                  </a:solidFill>
                </a:uFill>
                <a:latin typeface="Arial MT"/>
                <a:cs typeface="Arial MT"/>
              </a:rPr>
              <a:t> </a:t>
            </a:r>
            <a:r>
              <a:rPr sz="2800" b="0" u="heavy" dirty="0">
                <a:uFill>
                  <a:solidFill>
                    <a:srgbClr val="000000"/>
                  </a:solidFill>
                </a:uFill>
                <a:latin typeface="Arial MT"/>
                <a:cs typeface="Arial MT"/>
              </a:rPr>
              <a:t>Understanding</a:t>
            </a:r>
            <a:r>
              <a:rPr sz="2800" b="0" u="heavy" spc="5" dirty="0">
                <a:uFill>
                  <a:solidFill>
                    <a:srgbClr val="000000"/>
                  </a:solidFill>
                </a:uFill>
                <a:latin typeface="Arial MT"/>
                <a:cs typeface="Arial MT"/>
              </a:rPr>
              <a:t> </a:t>
            </a:r>
            <a:r>
              <a:rPr sz="2800" b="0" u="heavy" spc="-5" dirty="0">
                <a:uFill>
                  <a:solidFill>
                    <a:srgbClr val="000000"/>
                  </a:solidFill>
                </a:uFill>
                <a:latin typeface="Arial MT"/>
                <a:cs typeface="Arial MT"/>
              </a:rPr>
              <a:t>the</a:t>
            </a:r>
            <a:r>
              <a:rPr sz="2800" b="0" u="heavy" dirty="0">
                <a:uFill>
                  <a:solidFill>
                    <a:srgbClr val="000000"/>
                  </a:solidFill>
                </a:uFill>
                <a:latin typeface="Arial MT"/>
                <a:cs typeface="Arial MT"/>
              </a:rPr>
              <a:t> </a:t>
            </a:r>
            <a:r>
              <a:rPr sz="2800" b="0" u="heavy" spc="-5" dirty="0">
                <a:uFill>
                  <a:solidFill>
                    <a:srgbClr val="000000"/>
                  </a:solidFill>
                </a:uFill>
                <a:latin typeface="Arial MT"/>
                <a:cs typeface="Arial MT"/>
              </a:rPr>
              <a:t>Business</a:t>
            </a:r>
            <a:r>
              <a:rPr sz="2800" b="0" u="heavy" spc="-15" dirty="0">
                <a:uFill>
                  <a:solidFill>
                    <a:srgbClr val="000000"/>
                  </a:solidFill>
                </a:uFill>
                <a:latin typeface="Arial MT"/>
                <a:cs typeface="Arial MT"/>
              </a:rPr>
              <a:t> </a:t>
            </a:r>
            <a:r>
              <a:rPr sz="2800" b="0" u="heavy" spc="-5" dirty="0">
                <a:uFill>
                  <a:solidFill>
                    <a:srgbClr val="000000"/>
                  </a:solidFill>
                </a:uFill>
                <a:latin typeface="Arial MT"/>
                <a:cs typeface="Arial MT"/>
              </a:rPr>
              <a:t>Problem</a:t>
            </a:r>
            <a:endParaRPr sz="2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Interest rates</a:t>
            </a:r>
          </a:p>
        </p:txBody>
      </p:sp>
      <p:sp>
        <p:nvSpPr>
          <p:cNvPr id="5" name="object 5"/>
          <p:cNvSpPr txBox="1"/>
          <p:nvPr/>
        </p:nvSpPr>
        <p:spPr>
          <a:xfrm>
            <a:off x="1009676" y="5302863"/>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10. We can observe that as interest rates goes up, default rate is also increasing. This is a clear trend which indicates that as interest rate increases, repay capacity decreases</a:t>
            </a:r>
          </a:p>
        </p:txBody>
      </p:sp>
      <p:pic>
        <p:nvPicPr>
          <p:cNvPr id="18434" name="Picture 2">
            <a:extLst>
              <a:ext uri="{FF2B5EF4-FFF2-40B4-BE49-F238E27FC236}">
                <a16:creationId xmlns:a16="http://schemas.microsoft.com/office/drawing/2014/main" id="{629C2B0D-77AA-6401-25D7-67E3FFFA4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5" y="1970094"/>
            <a:ext cx="10210800" cy="307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9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loan amounts</a:t>
            </a:r>
          </a:p>
        </p:txBody>
      </p:sp>
      <p:sp>
        <p:nvSpPr>
          <p:cNvPr id="5" name="object 5"/>
          <p:cNvSpPr txBox="1"/>
          <p:nvPr/>
        </p:nvSpPr>
        <p:spPr>
          <a:xfrm>
            <a:off x="1009676" y="5302863"/>
            <a:ext cx="10334291" cy="764312"/>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11. We can observe that for higher loan amounts, the default rate is high. It is for the loan amount between 0-15k where the default rate is </a:t>
            </a:r>
            <a:r>
              <a:rPr lang="en-US" sz="1600" b="1" spc="-5" dirty="0" err="1">
                <a:latin typeface="Calibri" panose="020F0502020204030204"/>
                <a:cs typeface="Calibri" panose="020F0502020204030204"/>
              </a:rPr>
              <a:t>comparitively</a:t>
            </a:r>
            <a:r>
              <a:rPr lang="en-US" sz="1600" b="1" spc="-5" dirty="0">
                <a:latin typeface="Calibri" panose="020F0502020204030204"/>
                <a:cs typeface="Calibri" panose="020F0502020204030204"/>
              </a:rPr>
              <a:t> lower. Also the number of loans that were charged off decreases as loan amount rises.</a:t>
            </a:r>
          </a:p>
          <a:p>
            <a:pPr marL="12700">
              <a:lnSpc>
                <a:spcPct val="100000"/>
              </a:lnSpc>
              <a:spcBef>
                <a:spcPts val="100"/>
              </a:spcBef>
            </a:pPr>
            <a:r>
              <a:rPr lang="en-US" sz="1600" b="1" spc="-5" dirty="0">
                <a:latin typeface="Calibri" panose="020F0502020204030204"/>
                <a:cs typeface="Calibri" panose="020F0502020204030204"/>
              </a:rPr>
              <a:t>- It indicates that the people who are taking a higher loan amount are more likely to default</a:t>
            </a:r>
            <a:endParaRPr sz="1600" dirty="0">
              <a:latin typeface="Calibri" panose="020F0502020204030204"/>
              <a:cs typeface="Calibri" panose="020F0502020204030204"/>
            </a:endParaRPr>
          </a:p>
        </p:txBody>
      </p:sp>
      <p:pic>
        <p:nvPicPr>
          <p:cNvPr id="16386" name="Picture 2">
            <a:extLst>
              <a:ext uri="{FF2B5EF4-FFF2-40B4-BE49-F238E27FC236}">
                <a16:creationId xmlns:a16="http://schemas.microsoft.com/office/drawing/2014/main" id="{CA256D8D-A49C-D3BC-36CD-4703756EF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3" y="2049117"/>
            <a:ext cx="11687233" cy="314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627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Annual income</a:t>
            </a:r>
          </a:p>
        </p:txBody>
      </p:sp>
      <p:sp>
        <p:nvSpPr>
          <p:cNvPr id="5" name="object 5"/>
          <p:cNvSpPr txBox="1"/>
          <p:nvPr/>
        </p:nvSpPr>
        <p:spPr>
          <a:xfrm>
            <a:off x="1009676" y="5302863"/>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12. It indicates that contradictorily very high income group people struggling to pay off loan. where as we observe clear trend in default rate decreasing from very low income group to high income. Meaning middle income groups try and clear off loans more compared to very  low income</a:t>
            </a:r>
            <a:endParaRPr sz="1600" dirty="0">
              <a:latin typeface="Calibri" panose="020F0502020204030204"/>
              <a:cs typeface="Calibri" panose="020F0502020204030204"/>
            </a:endParaRPr>
          </a:p>
        </p:txBody>
      </p:sp>
      <p:pic>
        <p:nvPicPr>
          <p:cNvPr id="15362" name="Picture 2">
            <a:extLst>
              <a:ext uri="{FF2B5EF4-FFF2-40B4-BE49-F238E27FC236}">
                <a16:creationId xmlns:a16="http://schemas.microsoft.com/office/drawing/2014/main" id="{27BD6988-3BEF-A0AA-2F2B-9FDBA5EDF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63" y="2182812"/>
            <a:ext cx="10937034" cy="277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78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8462062" cy="812402"/>
          </a:xfrm>
          <a:prstGeom prst="rect">
            <a:avLst/>
          </a:prstGeom>
        </p:spPr>
        <p:txBody>
          <a:bodyPr vert="horz" wrap="square" lIns="0" tIns="12065" rIns="0" bIns="0" rtlCol="0">
            <a:spAutoFit/>
          </a:bodyPr>
          <a:lstStyle/>
          <a:p>
            <a:pPr marL="12700" algn="l">
              <a:spcBef>
                <a:spcPts val="95"/>
              </a:spcBef>
            </a:pPr>
            <a:r>
              <a:rPr lang="en-US" sz="2000" b="1" i="0" dirty="0">
                <a:solidFill>
                  <a:srgbClr val="000000"/>
                </a:solidFill>
                <a:effectLst/>
                <a:latin typeface="Helvetica Neue"/>
              </a:rPr>
              <a:t>BIVARIATE ANALYSIS</a:t>
            </a:r>
            <a:br>
              <a:rPr lang="en-US" sz="1600" b="1" i="0" dirty="0">
                <a:solidFill>
                  <a:srgbClr val="000000"/>
                </a:solidFill>
                <a:effectLst/>
                <a:latin typeface="Helvetica Neue"/>
              </a:rPr>
            </a:br>
            <a:br>
              <a:rPr lang="en-US" sz="1600" b="1" i="0" dirty="0">
                <a:solidFill>
                  <a:srgbClr val="000000"/>
                </a:solidFill>
                <a:effectLst/>
                <a:latin typeface="Helvetica Neue"/>
              </a:rPr>
            </a:b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766622" y="1682282"/>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 </a:t>
            </a:r>
          </a:p>
          <a:p>
            <a:pPr algn="l"/>
            <a:r>
              <a:rPr lang="en-US" b="1" i="0" dirty="0">
                <a:solidFill>
                  <a:srgbClr val="000000"/>
                </a:solidFill>
                <a:effectLst/>
                <a:latin typeface="Helvetica Neue"/>
              </a:rPr>
              <a:t>5.1.1.A Purpose v/s Loan Amount</a:t>
            </a:r>
          </a:p>
        </p:txBody>
      </p:sp>
      <p:pic>
        <p:nvPicPr>
          <p:cNvPr id="14338" name="Picture 2">
            <a:extLst>
              <a:ext uri="{FF2B5EF4-FFF2-40B4-BE49-F238E27FC236}">
                <a16:creationId xmlns:a16="http://schemas.microsoft.com/office/drawing/2014/main" id="{DB4C9141-0C24-B127-2BD8-A66C493D6D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588327"/>
            <a:ext cx="9753600" cy="404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7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B) Purpose v/s Loan Amount</a:t>
            </a:r>
          </a:p>
        </p:txBody>
      </p:sp>
      <p:sp>
        <p:nvSpPr>
          <p:cNvPr id="5" name="object 5"/>
          <p:cNvSpPr txBox="1"/>
          <p:nvPr/>
        </p:nvSpPr>
        <p:spPr>
          <a:xfrm>
            <a:off x="1009676" y="5302863"/>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13. We can observe that for </a:t>
            </a:r>
            <a:r>
              <a:rPr lang="en-US" sz="1600" b="1" spc="-5" dirty="0" err="1">
                <a:latin typeface="Calibri" panose="020F0502020204030204"/>
                <a:cs typeface="Calibri" panose="020F0502020204030204"/>
              </a:rPr>
              <a:t>credit_card</a:t>
            </a:r>
            <a:r>
              <a:rPr lang="en-US" sz="1600" b="1" spc="-5" dirty="0">
                <a:latin typeface="Calibri" panose="020F0502020204030204"/>
                <a:cs typeface="Calibri" panose="020F0502020204030204"/>
              </a:rPr>
              <a:t>, Small Business, </a:t>
            </a:r>
            <a:r>
              <a:rPr lang="en-US" sz="1600" b="1" spc="-5" dirty="0" err="1">
                <a:latin typeface="Calibri" panose="020F0502020204030204"/>
                <a:cs typeface="Calibri" panose="020F0502020204030204"/>
              </a:rPr>
              <a:t>debt_consolidation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have the maximum loan density wise and with average. So loan applications from these category are quite high.</a:t>
            </a:r>
            <a:endParaRPr sz="1600" dirty="0">
              <a:latin typeface="Calibri" panose="020F0502020204030204"/>
              <a:cs typeface="Calibri" panose="020F0502020204030204"/>
            </a:endParaRPr>
          </a:p>
        </p:txBody>
      </p:sp>
      <p:pic>
        <p:nvPicPr>
          <p:cNvPr id="22530" name="Picture 2">
            <a:extLst>
              <a:ext uri="{FF2B5EF4-FFF2-40B4-BE49-F238E27FC236}">
                <a16:creationId xmlns:a16="http://schemas.microsoft.com/office/drawing/2014/main" id="{093077FE-3422-4BE5-262E-78FEE8A7B1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2209" y="1808237"/>
            <a:ext cx="9473690" cy="339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36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338819"/>
            <a:ext cx="10658755" cy="566822"/>
          </a:xfrm>
          <a:prstGeom prst="rect">
            <a:avLst/>
          </a:prstGeom>
        </p:spPr>
        <p:txBody>
          <a:bodyPr vert="horz" wrap="square" lIns="0" tIns="12700" rIns="0" bIns="0" rtlCol="0">
            <a:spAutoFit/>
          </a:bodyPr>
          <a:lstStyle/>
          <a:p>
            <a:r>
              <a:rPr lang="en-US" b="1" i="0" dirty="0">
                <a:solidFill>
                  <a:srgbClr val="000000"/>
                </a:solidFill>
                <a:effectLst/>
                <a:latin typeface="Helvetica Neue"/>
              </a:rPr>
              <a:t> 5.1.2 Purpose v/s Interest rate</a:t>
            </a:r>
          </a:p>
          <a:p>
            <a:pPr algn="l"/>
            <a:endParaRPr lang="en-US" b="1" i="0" dirty="0">
              <a:solidFill>
                <a:srgbClr val="000000"/>
              </a:solidFill>
              <a:effectLst/>
              <a:latin typeface="Helvetica Neue"/>
            </a:endParaRPr>
          </a:p>
        </p:txBody>
      </p:sp>
      <p:pic>
        <p:nvPicPr>
          <p:cNvPr id="24578" name="Picture 2">
            <a:extLst>
              <a:ext uri="{FF2B5EF4-FFF2-40B4-BE49-F238E27FC236}">
                <a16:creationId xmlns:a16="http://schemas.microsoft.com/office/drawing/2014/main" id="{482B406E-B6E6-2468-F6B4-15315D7C7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761" y="1633520"/>
            <a:ext cx="10112478" cy="422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44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5.1.2 Purpose v/s Interest rate</a:t>
            </a:r>
          </a:p>
        </p:txBody>
      </p:sp>
      <p:sp>
        <p:nvSpPr>
          <p:cNvPr id="5" name="object 5"/>
          <p:cNvSpPr txBox="1"/>
          <p:nvPr/>
        </p:nvSpPr>
        <p:spPr>
          <a:xfrm>
            <a:off x="1009676" y="5302863"/>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a) From plot *Distribution of </a:t>
            </a:r>
            <a:r>
              <a:rPr lang="en-US" sz="1600" b="1" spc="-5" dirty="0" err="1">
                <a:latin typeface="Calibri" panose="020F0502020204030204"/>
                <a:cs typeface="Calibri" panose="020F0502020204030204"/>
              </a:rPr>
              <a:t>int_rate</a:t>
            </a:r>
            <a:r>
              <a:rPr lang="en-US" sz="1600" b="1" spc="-5" dirty="0">
                <a:latin typeface="Calibri" panose="020F0502020204030204"/>
                <a:cs typeface="Calibri" panose="020F0502020204030204"/>
              </a:rPr>
              <a:t> with purpose* we can observe same trend as with purpose and </a:t>
            </a:r>
            <a:r>
              <a:rPr lang="en-US" sz="1600" b="1" spc="-5" dirty="0" err="1">
                <a:latin typeface="Calibri" panose="020F0502020204030204"/>
                <a:cs typeface="Calibri" panose="020F0502020204030204"/>
              </a:rPr>
              <a:t>loan_amnt</a:t>
            </a:r>
            <a:r>
              <a:rPr lang="en-US" sz="1600" b="1" spc="-5" dirty="0">
                <a:latin typeface="Calibri" panose="020F0502020204030204"/>
                <a:cs typeface="Calibri" panose="020F0502020204030204"/>
              </a:rPr>
              <a:t>, that for </a:t>
            </a:r>
            <a:r>
              <a:rPr lang="en-US" sz="1600" b="1" spc="-5" dirty="0" err="1">
                <a:latin typeface="Calibri" panose="020F0502020204030204"/>
                <a:cs typeface="Calibri" panose="020F0502020204030204"/>
              </a:rPr>
              <a:t>credit_card</a:t>
            </a:r>
            <a:r>
              <a:rPr lang="en-US" sz="1600" b="1" spc="-5" dirty="0">
                <a:latin typeface="Calibri" panose="020F0502020204030204"/>
                <a:cs typeface="Calibri" panose="020F0502020204030204"/>
              </a:rPr>
              <a:t>, Small Business, </a:t>
            </a:r>
            <a:r>
              <a:rPr lang="en-US" sz="1600" b="1" spc="-5" dirty="0" err="1">
                <a:latin typeface="Calibri" panose="020F0502020204030204"/>
                <a:cs typeface="Calibri" panose="020F0502020204030204"/>
              </a:rPr>
              <a:t>debt_consolidation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have interest rates starting from and almost going till 25. Where as educational purpose loans, LC tends to provide loans on lower interest. Though we can't derive much information here, we can add third variable default and check how interest rate with purpose can behave.</a:t>
            </a:r>
            <a:endParaRPr sz="1600" dirty="0">
              <a:latin typeface="Calibri" panose="020F0502020204030204"/>
              <a:cs typeface="Calibri" panose="020F0502020204030204"/>
            </a:endParaRPr>
          </a:p>
        </p:txBody>
      </p:sp>
      <p:pic>
        <p:nvPicPr>
          <p:cNvPr id="23554" name="Picture 2">
            <a:extLst>
              <a:ext uri="{FF2B5EF4-FFF2-40B4-BE49-F238E27FC236}">
                <a16:creationId xmlns:a16="http://schemas.microsoft.com/office/drawing/2014/main" id="{3C2A1EEF-7C6F-6520-0FD5-55C9513CEF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2597" y="1682933"/>
            <a:ext cx="9943155" cy="361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77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338819"/>
            <a:ext cx="10658755" cy="843821"/>
          </a:xfrm>
          <a:prstGeom prst="rect">
            <a:avLst/>
          </a:prstGeom>
        </p:spPr>
        <p:txBody>
          <a:bodyPr vert="horz" wrap="square" lIns="0" tIns="12700" rIns="0" bIns="0" rtlCol="0">
            <a:spAutoFit/>
          </a:bodyPr>
          <a:lstStyle/>
          <a:p>
            <a:r>
              <a:rPr lang="en-US" b="1" i="0" dirty="0">
                <a:solidFill>
                  <a:srgbClr val="000000"/>
                </a:solidFill>
                <a:effectLst/>
                <a:latin typeface="Helvetica Neue"/>
              </a:rPr>
              <a:t> 5.1.3 Purpose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a:p>
            <a:pPr algn="l"/>
            <a:endParaRPr lang="en-US" b="1" i="0" dirty="0">
              <a:solidFill>
                <a:srgbClr val="000000"/>
              </a:solidFill>
              <a:effectLst/>
              <a:latin typeface="Helvetica Neue"/>
            </a:endParaRPr>
          </a:p>
        </p:txBody>
      </p:sp>
      <p:pic>
        <p:nvPicPr>
          <p:cNvPr id="27650" name="Picture 2">
            <a:extLst>
              <a:ext uri="{FF2B5EF4-FFF2-40B4-BE49-F238E27FC236}">
                <a16:creationId xmlns:a16="http://schemas.microsoft.com/office/drawing/2014/main" id="{84F89E44-933F-FEE8-868A-90918DC683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727" y="1828800"/>
            <a:ext cx="9747516" cy="407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09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r>
              <a:rPr lang="en-US" b="1" i="0" dirty="0">
                <a:solidFill>
                  <a:srgbClr val="000000"/>
                </a:solidFill>
                <a:effectLst/>
                <a:latin typeface="Helvetica Neue"/>
              </a:rPr>
              <a:t>5.1.3 Purpose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b) As expected loans for any purpose with interest rate more than 15 are </a:t>
            </a:r>
            <a:r>
              <a:rPr lang="en-US" sz="1600" b="1" spc="-5" dirty="0" err="1">
                <a:latin typeface="Calibri" panose="020F0502020204030204"/>
                <a:cs typeface="Calibri" panose="020F0502020204030204"/>
              </a:rPr>
              <a:t>likeyly</a:t>
            </a:r>
            <a:r>
              <a:rPr lang="en-US" sz="1600" b="1" spc="-5" dirty="0">
                <a:latin typeface="Calibri" panose="020F0502020204030204"/>
                <a:cs typeface="Calibri" panose="020F0502020204030204"/>
              </a:rPr>
              <a:t> to be defaulted. </a:t>
            </a:r>
            <a:r>
              <a:rPr lang="en-US" sz="1600" b="1" spc="-5" dirty="0" err="1">
                <a:latin typeface="Calibri" panose="020F0502020204030204"/>
                <a:cs typeface="Calibri" panose="020F0502020204030204"/>
              </a:rPr>
              <a:t>Howver</a:t>
            </a:r>
            <a:r>
              <a:rPr lang="en-US" sz="1600" b="1" spc="-5" dirty="0">
                <a:latin typeface="Calibri" panose="020F0502020204030204"/>
                <a:cs typeface="Calibri" panose="020F0502020204030204"/>
              </a:rPr>
              <a:t>, if we dig further, we can observe that loans taken for purpose of </a:t>
            </a:r>
            <a:r>
              <a:rPr lang="en-US" sz="1600" b="1" spc="-5" dirty="0" err="1">
                <a:latin typeface="Calibri" panose="020F0502020204030204"/>
                <a:cs typeface="Calibri" panose="020F0502020204030204"/>
              </a:rPr>
              <a:t>small_business</a:t>
            </a:r>
            <a:r>
              <a:rPr lang="en-US" sz="1600" b="1" spc="-5" dirty="0">
                <a:latin typeface="Calibri" panose="020F0502020204030204"/>
                <a:cs typeface="Calibri" panose="020F0502020204030204"/>
              </a:rPr>
              <a:t>, </a:t>
            </a:r>
            <a:r>
              <a:rPr lang="en-US" sz="1600" b="1" spc="-5" dirty="0" err="1">
                <a:latin typeface="Calibri" panose="020F0502020204030204"/>
                <a:cs typeface="Calibri" panose="020F0502020204030204"/>
              </a:rPr>
              <a:t>credit_Cards</a:t>
            </a:r>
            <a:r>
              <a:rPr lang="en-US" sz="1600" b="1" spc="-5" dirty="0">
                <a:latin typeface="Calibri" panose="020F0502020204030204"/>
                <a:cs typeface="Calibri" panose="020F0502020204030204"/>
              </a:rPr>
              <a:t>, </a:t>
            </a:r>
            <a:r>
              <a:rPr lang="en-US" sz="1600" b="1" spc="-5" dirty="0" err="1">
                <a:latin typeface="Calibri" panose="020F0502020204030204"/>
                <a:cs typeface="Calibri" panose="020F0502020204030204"/>
              </a:rPr>
              <a:t>deby_cosolidation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are struggling to pay off loan even at </a:t>
            </a:r>
            <a:r>
              <a:rPr lang="en-US" sz="1600" b="1" spc="-5" dirty="0" err="1">
                <a:latin typeface="Calibri" panose="020F0502020204030204"/>
                <a:cs typeface="Calibri" panose="020F0502020204030204"/>
              </a:rPr>
              <a:t>lonwer</a:t>
            </a:r>
            <a:r>
              <a:rPr lang="en-US" sz="1600" b="1" spc="-5" dirty="0">
                <a:latin typeface="Calibri" panose="020F0502020204030204"/>
                <a:cs typeface="Calibri" panose="020F0502020204030204"/>
              </a:rPr>
              <a:t> interest rates.</a:t>
            </a:r>
            <a:endParaRPr sz="1600" dirty="0">
              <a:latin typeface="Calibri" panose="020F0502020204030204"/>
              <a:cs typeface="Calibri" panose="020F0502020204030204"/>
            </a:endParaRPr>
          </a:p>
        </p:txBody>
      </p:sp>
      <p:pic>
        <p:nvPicPr>
          <p:cNvPr id="25602" name="Picture 2">
            <a:extLst>
              <a:ext uri="{FF2B5EF4-FFF2-40B4-BE49-F238E27FC236}">
                <a16:creationId xmlns:a16="http://schemas.microsoft.com/office/drawing/2014/main" id="{F966AF3E-B99F-DD49-5DD9-29D419BE30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1729" y="1828800"/>
            <a:ext cx="9588541" cy="349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9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172831"/>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5.1.4 Variation of </a:t>
            </a:r>
            <a:r>
              <a:rPr lang="en-US" b="1" i="0" dirty="0" err="1">
                <a:solidFill>
                  <a:srgbClr val="000000"/>
                </a:solidFill>
                <a:effectLst/>
                <a:latin typeface="Helvetica Neue"/>
              </a:rPr>
              <a:t>interest_rate</a:t>
            </a:r>
            <a:r>
              <a:rPr lang="en-US" b="1" i="0" dirty="0">
                <a:solidFill>
                  <a:srgbClr val="000000"/>
                </a:solidFill>
                <a:effectLst/>
                <a:latin typeface="Helvetica Neue"/>
              </a:rPr>
              <a:t> across all purposes for every year</a:t>
            </a:r>
          </a:p>
          <a:p>
            <a:endParaRPr lang="en-US" b="1" i="0" dirty="0">
              <a:solidFill>
                <a:srgbClr val="000000"/>
              </a:solidFill>
              <a:effectLst/>
              <a:latin typeface="Helvetica Neue"/>
            </a:endParaRPr>
          </a:p>
        </p:txBody>
      </p:sp>
      <p:sp>
        <p:nvSpPr>
          <p:cNvPr id="5" name="object 5"/>
          <p:cNvSpPr txBox="1"/>
          <p:nvPr/>
        </p:nvSpPr>
        <p:spPr>
          <a:xfrm>
            <a:off x="1066800" y="5101142"/>
            <a:ext cx="10334291" cy="1528624"/>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c) We know 2007 is a year for recission and because of the inflation happened, lenders started to raise interest rates on loans provided and we can see this clear trend here across all purposes.</a:t>
            </a:r>
          </a:p>
          <a:p>
            <a:pPr marL="12700">
              <a:lnSpc>
                <a:spcPct val="100000"/>
              </a:lnSpc>
              <a:spcBef>
                <a:spcPts val="100"/>
              </a:spcBef>
            </a:pPr>
            <a:r>
              <a:rPr lang="en-US" sz="1600" b="1" spc="-5" dirty="0">
                <a:latin typeface="Calibri" panose="020F0502020204030204"/>
                <a:cs typeface="Calibri" panose="020F0502020204030204"/>
              </a:rPr>
              <a:t>- Average interest rate offered for moving sky rocketed from 7.43 to 10.9 from 2007 to 2008.</a:t>
            </a:r>
          </a:p>
          <a:p>
            <a:pPr marL="12700">
              <a:lnSpc>
                <a:spcPct val="100000"/>
              </a:lnSpc>
              <a:spcBef>
                <a:spcPts val="100"/>
              </a:spcBef>
            </a:pPr>
            <a:r>
              <a:rPr lang="en-US" sz="1600" b="1" spc="-5" dirty="0">
                <a:latin typeface="Calibri" panose="020F0502020204030204"/>
                <a:cs typeface="Calibri" panose="020F0502020204030204"/>
              </a:rPr>
              <a:t>- After 2007 crisis, because of price increase in oil and gas, country started to encourage </a:t>
            </a:r>
            <a:r>
              <a:rPr lang="en-US" sz="1600" b="1" spc="-5" dirty="0" err="1">
                <a:latin typeface="Calibri" panose="020F0502020204030204"/>
                <a:cs typeface="Calibri" panose="020F0502020204030204"/>
              </a:rPr>
              <a:t>renewable_energy</a:t>
            </a:r>
            <a:r>
              <a:rPr lang="en-US" sz="1600" b="1" spc="-5" dirty="0">
                <a:latin typeface="Calibri" panose="020F0502020204030204"/>
                <a:cs typeface="Calibri" panose="020F0502020204030204"/>
              </a:rPr>
              <a:t>. And so lenders started providing loans at higher rates to </a:t>
            </a:r>
            <a:r>
              <a:rPr lang="en-US" sz="1600" b="1" spc="-5" dirty="0" err="1">
                <a:latin typeface="Calibri" panose="020F0502020204030204"/>
                <a:cs typeface="Calibri" panose="020F0502020204030204"/>
              </a:rPr>
              <a:t>renewable_energy</a:t>
            </a:r>
            <a:r>
              <a:rPr lang="en-US" sz="1600" b="1" spc="-5" dirty="0">
                <a:latin typeface="Calibri" panose="020F0502020204030204"/>
                <a:cs typeface="Calibri" panose="020F0502020204030204"/>
              </a:rPr>
              <a:t> sector from 2008.</a:t>
            </a:r>
          </a:p>
          <a:p>
            <a:pPr marL="12700">
              <a:lnSpc>
                <a:spcPct val="100000"/>
              </a:lnSpc>
              <a:spcBef>
                <a:spcPts val="100"/>
              </a:spcBef>
            </a:pPr>
            <a:r>
              <a:rPr lang="en-US" sz="1600" b="1" spc="-5" dirty="0">
                <a:latin typeface="Calibri" panose="020F0502020204030204"/>
                <a:cs typeface="Calibri" panose="020F0502020204030204"/>
              </a:rPr>
              <a:t>- From year 2007 to 2008 interest rates kept on increasing for all purposes.</a:t>
            </a:r>
            <a:endParaRPr sz="1600" dirty="0">
              <a:latin typeface="Calibri" panose="020F0502020204030204"/>
              <a:cs typeface="Calibri" panose="020F0502020204030204"/>
            </a:endParaRPr>
          </a:p>
        </p:txBody>
      </p:sp>
      <p:pic>
        <p:nvPicPr>
          <p:cNvPr id="28674" name="Picture 2">
            <a:extLst>
              <a:ext uri="{FF2B5EF4-FFF2-40B4-BE49-F238E27FC236}">
                <a16:creationId xmlns:a16="http://schemas.microsoft.com/office/drawing/2014/main" id="{10C16C2A-48B7-BA8C-E5FC-5313E16FA9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020" y="1550222"/>
            <a:ext cx="9753599" cy="355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9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3F534-3140-BB49-0F8B-CE11DF432652}"/>
              </a:ext>
            </a:extLst>
          </p:cNvPr>
          <p:cNvSpPr txBox="1"/>
          <p:nvPr/>
        </p:nvSpPr>
        <p:spPr>
          <a:xfrm>
            <a:off x="914400" y="914401"/>
            <a:ext cx="10591800" cy="5164491"/>
          </a:xfrm>
          <a:prstGeom prst="rect">
            <a:avLst/>
          </a:prstGeom>
          <a:noFill/>
        </p:spPr>
        <p:txBody>
          <a:bodyPr wrap="square">
            <a:spAutoFit/>
          </a:bodyPr>
          <a:lstStyle/>
          <a:p>
            <a:pPr marL="12700">
              <a:lnSpc>
                <a:spcPct val="100000"/>
              </a:lnSpc>
              <a:spcBef>
                <a:spcPts val="905"/>
              </a:spcBef>
            </a:pPr>
            <a:r>
              <a:rPr lang="en-US" sz="1600" b="1" u="heavy" spc="-5" dirty="0">
                <a:uFill>
                  <a:solidFill>
                    <a:srgbClr val="000000"/>
                  </a:solidFill>
                </a:uFill>
                <a:latin typeface="Times New Roman" panose="02020603050405020304"/>
                <a:cs typeface="Times New Roman" panose="02020603050405020304"/>
              </a:rPr>
              <a:t>About</a:t>
            </a:r>
            <a:r>
              <a:rPr lang="en-US" sz="1600" b="1" u="heavy" spc="-15"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Lending</a:t>
            </a:r>
            <a:r>
              <a:rPr lang="en-US" sz="1600" b="1" u="heavy" spc="-15"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Club:-</a:t>
            </a:r>
            <a:endParaRPr lang="en-US" sz="1600" dirty="0">
              <a:latin typeface="Times New Roman" panose="02020603050405020304"/>
              <a:cs typeface="Times New Roman" panose="02020603050405020304"/>
            </a:endParaRPr>
          </a:p>
          <a:p>
            <a:pPr marL="12700" marR="487680">
              <a:lnSpc>
                <a:spcPts val="1730"/>
              </a:lnSpc>
              <a:spcBef>
                <a:spcPts val="1020"/>
              </a:spcBef>
            </a:pPr>
            <a:r>
              <a:rPr lang="en-US" sz="1600" spc="-5" dirty="0">
                <a:solidFill>
                  <a:srgbClr val="333333"/>
                </a:solidFill>
                <a:latin typeface="Times New Roman" panose="02020603050405020304"/>
                <a:cs typeface="Times New Roman" panose="02020603050405020304"/>
              </a:rPr>
              <a:t>This</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company</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online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marketplace,</a:t>
            </a:r>
            <a:r>
              <a:rPr lang="en-US" sz="1600" spc="6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facilitating</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personal</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business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financing</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medical</a:t>
            </a:r>
            <a:r>
              <a:rPr lang="en-US" sz="1600" spc="6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procedures. </a:t>
            </a:r>
            <a:r>
              <a:rPr lang="en-US" sz="1600" spc="-3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can</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easily</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access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lower</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interest</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rate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through</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fast</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online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interface.</a:t>
            </a:r>
            <a:endParaRPr lang="en-US" sz="1600" dirty="0">
              <a:latin typeface="Times New Roman" panose="02020603050405020304"/>
              <a:cs typeface="Times New Roman" panose="02020603050405020304"/>
            </a:endParaRPr>
          </a:p>
          <a:p>
            <a:pPr marL="12700" marR="107950">
              <a:lnSpc>
                <a:spcPct val="90000"/>
              </a:lnSpc>
              <a:spcBef>
                <a:spcPts val="975"/>
              </a:spcBef>
            </a:pPr>
            <a:r>
              <a:rPr lang="en-US" sz="1600" spc="-5" dirty="0">
                <a:solidFill>
                  <a:srgbClr val="333333"/>
                </a:solidFill>
                <a:latin typeface="Times New Roman" panose="02020603050405020304"/>
                <a:cs typeface="Times New Roman" panose="02020603050405020304"/>
              </a:rPr>
              <a:t>Like</a:t>
            </a:r>
            <a:r>
              <a:rPr lang="en-US" sz="1600" spc="5" dirty="0">
                <a:solidFill>
                  <a:srgbClr val="333333"/>
                </a:solidFill>
                <a:latin typeface="Times New Roman" panose="02020603050405020304"/>
                <a:cs typeface="Times New Roman" panose="02020603050405020304"/>
              </a:rPr>
              <a:t> </a:t>
            </a:r>
            <a:r>
              <a:rPr lang="en-US" sz="1600" spc="-15" dirty="0">
                <a:solidFill>
                  <a:srgbClr val="333333"/>
                </a:solidFill>
                <a:latin typeface="Times New Roman" panose="02020603050405020304"/>
                <a:cs typeface="Times New Roman" panose="02020603050405020304"/>
              </a:rPr>
              <a:t>most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other</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lending</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companies,</a:t>
            </a:r>
            <a:r>
              <a:rPr lang="en-US" sz="1600" spc="5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lending</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loans </a:t>
            </a:r>
            <a:r>
              <a:rPr lang="en-US" sz="1600" spc="-5" dirty="0">
                <a:solidFill>
                  <a:srgbClr val="333333"/>
                </a:solidFill>
                <a:latin typeface="Times New Roman" panose="02020603050405020304"/>
                <a:cs typeface="Times New Roman" panose="02020603050405020304"/>
              </a:rPr>
              <a:t>to</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‘risky’</a:t>
            </a:r>
            <a:r>
              <a:rPr lang="en-US" sz="1600" spc="-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applicants</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source</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 </a:t>
            </a:r>
            <a:r>
              <a:rPr lang="en-US" sz="1600" dirty="0">
                <a:solidFill>
                  <a:srgbClr val="333333"/>
                </a:solidFill>
                <a:latin typeface="Times New Roman" panose="02020603050405020304"/>
                <a:cs typeface="Times New Roman" panose="02020603050405020304"/>
              </a:rPr>
              <a:t>financial</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loss</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(called</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credit</a:t>
            </a:r>
            <a:r>
              <a:rPr lang="en-US" sz="1600" spc="9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credit </a:t>
            </a:r>
            <a:r>
              <a:rPr lang="en-US" sz="1600" spc="-3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amount</a:t>
            </a:r>
            <a:r>
              <a:rPr lang="en-US" sz="1600" spc="4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money</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lost</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by the</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lender</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when</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refuses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to</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pay</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or runs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away</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money</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owed.</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other</a:t>
            </a:r>
            <a:r>
              <a:rPr lang="en-US" sz="1600" spc="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words, </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who</a:t>
            </a:r>
            <a:r>
              <a:rPr lang="en-US" sz="1600" spc="5" dirty="0">
                <a:solidFill>
                  <a:srgbClr val="333333"/>
                </a:solidFill>
                <a:latin typeface="Times New Roman" panose="02020603050405020304"/>
                <a:cs typeface="Times New Roman" panose="02020603050405020304"/>
              </a:rPr>
              <a:t> </a:t>
            </a:r>
            <a:r>
              <a:rPr lang="en-US" sz="1600" b="1" spc="-5" dirty="0">
                <a:solidFill>
                  <a:srgbClr val="333333"/>
                </a:solidFill>
                <a:latin typeface="Times New Roman" panose="02020603050405020304"/>
                <a:cs typeface="Times New Roman" panose="02020603050405020304"/>
              </a:rPr>
              <a:t>default</a:t>
            </a:r>
            <a:r>
              <a:rPr lang="en-US" sz="1600" b="1"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cause</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2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amount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to</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lenders.</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case,</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customers</a:t>
            </a:r>
            <a:r>
              <a:rPr lang="en-US" sz="1600" spc="5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labelled</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'charged-off'</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are</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endParaRPr lang="en-US" sz="1600" dirty="0">
              <a:latin typeface="Times New Roman" panose="02020603050405020304"/>
              <a:cs typeface="Times New Roman" panose="02020603050405020304"/>
            </a:endParaRPr>
          </a:p>
          <a:p>
            <a:pPr marL="12700">
              <a:lnSpc>
                <a:spcPts val="1730"/>
              </a:lnSpc>
            </a:pPr>
            <a:r>
              <a:rPr lang="en-US" sz="1600" spc="-5" dirty="0">
                <a:solidFill>
                  <a:srgbClr val="333333"/>
                </a:solidFill>
                <a:latin typeface="Times New Roman" panose="02020603050405020304"/>
                <a:cs typeface="Times New Roman" panose="02020603050405020304"/>
              </a:rPr>
              <a:t>'defaulters’.</a:t>
            </a:r>
            <a:endParaRPr lang="en-US" sz="1600" dirty="0">
              <a:latin typeface="Times New Roman" panose="02020603050405020304"/>
              <a:cs typeface="Times New Roman" panose="02020603050405020304"/>
            </a:endParaRPr>
          </a:p>
          <a:p>
            <a:pPr marL="12700">
              <a:lnSpc>
                <a:spcPct val="100000"/>
              </a:lnSpc>
              <a:spcBef>
                <a:spcPts val="920"/>
              </a:spcBef>
            </a:pPr>
            <a:r>
              <a:rPr lang="en-US" sz="1600" b="1" u="heavy" spc="-5" dirty="0">
                <a:uFill>
                  <a:solidFill>
                    <a:srgbClr val="000000"/>
                  </a:solidFill>
                </a:uFill>
                <a:latin typeface="Times New Roman" panose="02020603050405020304"/>
                <a:cs typeface="Times New Roman" panose="02020603050405020304"/>
              </a:rPr>
              <a:t>Company</a:t>
            </a:r>
            <a:r>
              <a:rPr lang="en-US" sz="1600" b="1" u="heavy" spc="-20"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Constraints:-</a:t>
            </a:r>
            <a:endParaRPr lang="en-US" sz="1600" dirty="0">
              <a:latin typeface="Times New Roman" panose="02020603050405020304"/>
              <a:cs typeface="Times New Roman" panose="02020603050405020304"/>
            </a:endParaRPr>
          </a:p>
          <a:p>
            <a:pPr marL="241300" indent="-228600">
              <a:lnSpc>
                <a:spcPct val="100000"/>
              </a:lnSpc>
              <a:spcBef>
                <a:spcPts val="830"/>
              </a:spcBef>
              <a:buFont typeface="Arial MT"/>
              <a:buChar char="•"/>
              <a:tabLst>
                <a:tab pos="240665" algn="l"/>
                <a:tab pos="241300" algn="l"/>
              </a:tabLst>
            </a:pPr>
            <a:r>
              <a:rPr lang="en-US" sz="1600" spc="-5" dirty="0">
                <a:solidFill>
                  <a:srgbClr val="333333"/>
                </a:solidFill>
                <a:latin typeface="Times New Roman" panose="02020603050405020304"/>
                <a:cs typeface="Times New Roman" panose="02020603050405020304"/>
              </a:rPr>
              <a:t>When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person</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applies</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for</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are </a:t>
            </a:r>
            <a:r>
              <a:rPr lang="en-US" sz="1600" b="1" spc="5" dirty="0">
                <a:solidFill>
                  <a:srgbClr val="333333"/>
                </a:solidFill>
                <a:latin typeface="Times New Roman" panose="02020603050405020304"/>
                <a:cs typeface="Times New Roman" panose="02020603050405020304"/>
              </a:rPr>
              <a:t>two</a:t>
            </a:r>
            <a:r>
              <a:rPr lang="en-US" sz="1600" b="1" spc="-1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types</a:t>
            </a:r>
            <a:r>
              <a:rPr lang="en-US" sz="1600" b="1" spc="-20"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of</a:t>
            </a:r>
            <a:r>
              <a:rPr lang="en-US" sz="1600" b="1" spc="-10"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decisions</a:t>
            </a:r>
            <a:r>
              <a:rPr lang="en-US" sz="1600" b="1"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that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could</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taken</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by</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company:</a:t>
            </a:r>
            <a:endParaRPr lang="en-US" sz="1600" dirty="0">
              <a:latin typeface="Times New Roman" panose="02020603050405020304"/>
              <a:cs typeface="Times New Roman" panose="02020603050405020304"/>
            </a:endParaRPr>
          </a:p>
          <a:p>
            <a:pPr marL="241300" indent="-228600">
              <a:lnSpc>
                <a:spcPct val="100000"/>
              </a:lnSpc>
              <a:spcBef>
                <a:spcPts val="840"/>
              </a:spcBef>
              <a:buAutoNum type="arabicPeriod"/>
              <a:tabLst>
                <a:tab pos="241300" algn="l"/>
              </a:tabLst>
            </a:pPr>
            <a:r>
              <a:rPr lang="en-US" sz="1600" b="1" dirty="0">
                <a:solidFill>
                  <a:srgbClr val="333333"/>
                </a:solidFill>
                <a:latin typeface="Times New Roman" panose="02020603050405020304"/>
                <a:cs typeface="Times New Roman" panose="02020603050405020304"/>
              </a:rPr>
              <a:t>Loan</a:t>
            </a:r>
            <a:r>
              <a:rPr lang="en-US" sz="1600" b="1" spc="-1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accepted:</a:t>
            </a:r>
            <a:r>
              <a:rPr lang="en-US" sz="1600" b="1"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If</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approves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are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3</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possible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scenarios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described</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below:</a:t>
            </a:r>
            <a:endParaRPr lang="en-US" sz="1600" dirty="0">
              <a:latin typeface="Times New Roman" panose="02020603050405020304"/>
              <a:cs typeface="Times New Roman" panose="02020603050405020304"/>
            </a:endParaRPr>
          </a:p>
          <a:p>
            <a:pPr marL="756285" lvl="1" indent="-287020">
              <a:lnSpc>
                <a:spcPct val="100000"/>
              </a:lnSpc>
              <a:spcBef>
                <a:spcPts val="325"/>
              </a:spcBef>
              <a:buAutoNum type="arabicPeriod"/>
              <a:tabLst>
                <a:tab pos="756285" algn="l"/>
                <a:tab pos="756920" algn="l"/>
              </a:tabLst>
            </a:pPr>
            <a:r>
              <a:rPr lang="en-US" sz="1600" b="1" spc="-5" dirty="0">
                <a:solidFill>
                  <a:srgbClr val="333333"/>
                </a:solidFill>
                <a:latin typeface="Times New Roman" panose="02020603050405020304"/>
                <a:cs typeface="Times New Roman" panose="02020603050405020304"/>
              </a:rPr>
              <a:t>Fully</a:t>
            </a:r>
            <a:r>
              <a:rPr lang="en-US" sz="1600" b="1" spc="-3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paid</a:t>
            </a:r>
            <a:r>
              <a:rPr lang="en-US" sz="1600" dirty="0">
                <a:solidFill>
                  <a:srgbClr val="333333"/>
                </a:solidFill>
                <a:latin typeface="Times New Roman" panose="02020603050405020304"/>
                <a:cs typeface="Times New Roman" panose="02020603050405020304"/>
              </a:rPr>
              <a:t>:</a:t>
            </a:r>
            <a:r>
              <a:rPr lang="en-US" sz="1600" spc="-1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fully</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paid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principal</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interest</a:t>
            </a:r>
            <a:r>
              <a:rPr lang="en-US" sz="1600"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rate)</a:t>
            </a:r>
            <a:endParaRPr lang="en-US" sz="1600" dirty="0">
              <a:latin typeface="Times New Roman" panose="02020603050405020304"/>
              <a:cs typeface="Times New Roman" panose="02020603050405020304"/>
            </a:endParaRPr>
          </a:p>
          <a:p>
            <a:pPr marL="756285" marR="5080" lvl="1" indent="-287020">
              <a:lnSpc>
                <a:spcPts val="1510"/>
              </a:lnSpc>
              <a:spcBef>
                <a:spcPts val="530"/>
              </a:spcBef>
              <a:buAutoNum type="arabicPeriod"/>
              <a:tabLst>
                <a:tab pos="756285" algn="l"/>
                <a:tab pos="756920" algn="l"/>
              </a:tabLst>
            </a:pPr>
            <a:r>
              <a:rPr lang="en-US" sz="1600" b="1" spc="-5" dirty="0">
                <a:solidFill>
                  <a:srgbClr val="333333"/>
                </a:solidFill>
                <a:latin typeface="Times New Roman" panose="02020603050405020304"/>
                <a:cs typeface="Times New Roman" panose="02020603050405020304"/>
              </a:rPr>
              <a:t>Current</a:t>
            </a:r>
            <a:r>
              <a:rPr lang="en-US" sz="1600" spc="-5" dirty="0">
                <a:solidFill>
                  <a:srgbClr val="333333"/>
                </a:solidFill>
                <a:latin typeface="Times New Roman" panose="02020603050405020304"/>
                <a:cs typeface="Times New Roman" panose="02020603050405020304"/>
              </a:rPr>
              <a:t>:</a:t>
            </a:r>
            <a:r>
              <a:rPr lang="en-US" sz="1600" spc="-9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process</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paying </a:t>
            </a:r>
            <a:r>
              <a:rPr lang="en-US" sz="1600" dirty="0">
                <a:solidFill>
                  <a:srgbClr val="333333"/>
                </a:solidFill>
                <a:latin typeface="Times New Roman" panose="02020603050405020304"/>
                <a:cs typeface="Times New Roman" panose="02020603050405020304"/>
              </a:rPr>
              <a:t>the</a:t>
            </a:r>
            <a:r>
              <a:rPr lang="en-US" sz="1600" spc="-5" dirty="0">
                <a:solidFill>
                  <a:srgbClr val="333333"/>
                </a:solidFill>
                <a:latin typeface="Times New Roman" panose="02020603050405020304"/>
                <a:cs typeface="Times New Roman" panose="02020603050405020304"/>
              </a:rPr>
              <a:t> instalments,</a:t>
            </a:r>
            <a:r>
              <a:rPr lang="en-US" sz="1600" spc="-4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tenure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yet</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completed.</a:t>
            </a:r>
            <a:r>
              <a:rPr lang="en-US" sz="1600" spc="-4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These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candidates</a:t>
            </a:r>
            <a:r>
              <a:rPr lang="en-US" sz="1600" spc="-25" dirty="0">
                <a:solidFill>
                  <a:srgbClr val="333333"/>
                </a:solidFill>
                <a:latin typeface="Times New Roman" panose="02020603050405020304"/>
                <a:cs typeface="Times New Roman" panose="02020603050405020304"/>
              </a:rPr>
              <a:t> </a:t>
            </a:r>
            <a:r>
              <a:rPr lang="en-US" sz="1600" spc="35" dirty="0">
                <a:solidFill>
                  <a:srgbClr val="333333"/>
                </a:solidFill>
                <a:latin typeface="Times New Roman" panose="02020603050405020304"/>
                <a:cs typeface="Times New Roman" panose="02020603050405020304"/>
              </a:rPr>
              <a:t>are</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not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labelled</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as </a:t>
            </a:r>
            <a:r>
              <a:rPr lang="en-US" sz="1600" spc="-3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'defaulted'.</a:t>
            </a:r>
            <a:endParaRPr lang="en-US" sz="1600" dirty="0">
              <a:latin typeface="Times New Roman" panose="02020603050405020304"/>
              <a:cs typeface="Times New Roman" panose="02020603050405020304"/>
            </a:endParaRPr>
          </a:p>
          <a:p>
            <a:pPr marL="756285" lvl="1" indent="-287020">
              <a:lnSpc>
                <a:spcPct val="100000"/>
              </a:lnSpc>
              <a:spcBef>
                <a:spcPts val="315"/>
              </a:spcBef>
              <a:buAutoNum type="arabicPeriod"/>
              <a:tabLst>
                <a:tab pos="756285" algn="l"/>
                <a:tab pos="756920" algn="l"/>
              </a:tabLst>
            </a:pPr>
            <a:r>
              <a:rPr lang="en-US" sz="1600" b="1" dirty="0">
                <a:solidFill>
                  <a:srgbClr val="333333"/>
                </a:solidFill>
                <a:latin typeface="Times New Roman" panose="02020603050405020304"/>
                <a:cs typeface="Times New Roman" panose="02020603050405020304"/>
              </a:rPr>
              <a:t>Charged-off</a:t>
            </a:r>
            <a:r>
              <a:rPr lang="en-US" sz="1600" dirty="0">
                <a:solidFill>
                  <a:srgbClr val="333333"/>
                </a:solidFill>
                <a:latin typeface="Times New Roman" panose="02020603050405020304"/>
                <a:cs typeface="Times New Roman" panose="02020603050405020304"/>
              </a:rPr>
              <a:t>:</a:t>
            </a:r>
            <a:r>
              <a:rPr lang="en-US" sz="1600" spc="-1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paid</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instalments</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due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time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for</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long</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period of</a:t>
            </a:r>
            <a:r>
              <a:rPr lang="en-US" sz="1600" spc="-5" dirty="0">
                <a:solidFill>
                  <a:srgbClr val="333333"/>
                </a:solidFill>
                <a:latin typeface="Times New Roman" panose="02020603050405020304"/>
                <a:cs typeface="Times New Roman" panose="02020603050405020304"/>
              </a:rPr>
              <a:t> time,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he/she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8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defaulted</a:t>
            </a:r>
            <a:r>
              <a:rPr lang="en-US" sz="1600" b="1"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endParaRPr lang="en-US" sz="1600" dirty="0">
              <a:latin typeface="Times New Roman" panose="02020603050405020304"/>
              <a:cs typeface="Times New Roman" panose="02020603050405020304"/>
            </a:endParaRPr>
          </a:p>
          <a:p>
            <a:pPr marL="241300" marR="54610" indent="-228600">
              <a:lnSpc>
                <a:spcPts val="1510"/>
              </a:lnSpc>
              <a:spcBef>
                <a:spcPts val="1020"/>
              </a:spcBef>
              <a:buAutoNum type="arabicPeriod"/>
              <a:tabLst>
                <a:tab pos="241300" algn="l"/>
              </a:tabLst>
            </a:pPr>
            <a:r>
              <a:rPr lang="en-US" sz="1600" b="1" dirty="0">
                <a:solidFill>
                  <a:srgbClr val="333333"/>
                </a:solidFill>
                <a:latin typeface="Times New Roman" panose="02020603050405020304"/>
                <a:cs typeface="Times New Roman" panose="02020603050405020304"/>
              </a:rPr>
              <a:t>Loan</a:t>
            </a:r>
            <a:r>
              <a:rPr lang="en-US" sz="1600" b="1" spc="-10" dirty="0">
                <a:solidFill>
                  <a:srgbClr val="333333"/>
                </a:solidFill>
                <a:latin typeface="Times New Roman" panose="02020603050405020304"/>
                <a:cs typeface="Times New Roman" panose="02020603050405020304"/>
              </a:rPr>
              <a:t> </a:t>
            </a:r>
            <a:r>
              <a:rPr lang="en-US" sz="1600" b="1" spc="-5" dirty="0">
                <a:solidFill>
                  <a:srgbClr val="333333"/>
                </a:solidFill>
                <a:latin typeface="Times New Roman" panose="02020603050405020304"/>
                <a:cs typeface="Times New Roman" panose="02020603050405020304"/>
              </a:rPr>
              <a:t>rejected</a:t>
            </a:r>
            <a:r>
              <a:rPr lang="en-US" sz="1600" spc="-5" dirty="0">
                <a:solidFill>
                  <a:srgbClr val="333333"/>
                </a:solidFill>
                <a:latin typeface="Times New Roman" panose="02020603050405020304"/>
                <a:cs typeface="Times New Roman" panose="02020603050405020304"/>
              </a:rPr>
              <a: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 </a:t>
            </a:r>
            <a:r>
              <a:rPr lang="en-US" sz="1600" dirty="0">
                <a:solidFill>
                  <a:srgbClr val="333333"/>
                </a:solidFill>
                <a:latin typeface="Times New Roman" panose="02020603050405020304"/>
                <a:cs typeface="Times New Roman" panose="02020603050405020304"/>
              </a:rPr>
              <a:t>company</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rejected</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(because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candidate</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does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meet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their</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requirements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etc.). Since</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was</a:t>
            </a:r>
            <a:r>
              <a:rPr lang="en-US" sz="1600" spc="10" dirty="0">
                <a:solidFill>
                  <a:srgbClr val="333333"/>
                </a:solidFill>
                <a:latin typeface="Times New Roman" panose="02020603050405020304"/>
                <a:cs typeface="Times New Roman" panose="02020603050405020304"/>
              </a:rPr>
              <a:t> rejected,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 </a:t>
            </a:r>
            <a:r>
              <a:rPr lang="en-US" sz="1600" spc="-3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transactional</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history</a:t>
            </a:r>
            <a:r>
              <a:rPr lang="en-US" sz="1600"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those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applicants</a:t>
            </a:r>
            <a:r>
              <a:rPr lang="en-US" sz="1600"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so</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this</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data</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available</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thus</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25" dirty="0">
                <a:solidFill>
                  <a:srgbClr val="333333"/>
                </a:solidFill>
                <a:latin typeface="Times New Roman" panose="02020603050405020304"/>
                <a:cs typeface="Times New Roman" panose="02020603050405020304"/>
              </a:rPr>
              <a:t> </a:t>
            </a:r>
            <a:r>
              <a:rPr lang="en-US" sz="1600" spc="30" dirty="0">
                <a:solidFill>
                  <a:srgbClr val="333333"/>
                </a:solidFill>
                <a:latin typeface="Times New Roman" panose="02020603050405020304"/>
                <a:cs typeface="Times New Roman" panose="02020603050405020304"/>
              </a:rPr>
              <a:t>this</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dataset)</a:t>
            </a:r>
          </a:p>
        </p:txBody>
      </p:sp>
    </p:spTree>
    <p:extLst>
      <p:ext uri="{BB962C8B-B14F-4D97-AF65-F5344CB8AC3E}">
        <p14:creationId xmlns:p14="http://schemas.microsoft.com/office/powerpoint/2010/main" val="3368365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5.1.5 Loan </a:t>
            </a:r>
            <a:r>
              <a:rPr lang="en-US" b="1" i="0" dirty="0" err="1">
                <a:solidFill>
                  <a:srgbClr val="000000"/>
                </a:solidFill>
                <a:effectLst/>
                <a:latin typeface="Helvetica Neue"/>
              </a:rPr>
              <a:t>issue_d_year</a:t>
            </a:r>
            <a:r>
              <a:rPr lang="en-US" b="1" i="0" dirty="0">
                <a:solidFill>
                  <a:srgbClr val="000000"/>
                </a:solidFill>
                <a:effectLst/>
                <a:latin typeface="Helvetica Neue"/>
              </a:rPr>
              <a:t>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64312"/>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15. In 2007 interest rates were lower and it helped people to pay off loans on time.</a:t>
            </a:r>
          </a:p>
          <a:p>
            <a:pPr marL="12700">
              <a:lnSpc>
                <a:spcPct val="100000"/>
              </a:lnSpc>
              <a:spcBef>
                <a:spcPts val="100"/>
              </a:spcBef>
            </a:pPr>
            <a:r>
              <a:rPr lang="en-US" sz="1600" b="1" spc="-5" dirty="0">
                <a:latin typeface="Calibri" panose="020F0502020204030204"/>
                <a:cs typeface="Calibri" panose="020F0502020204030204"/>
              </a:rPr>
              <a:t>As year increasing, interest rate is increasing and so default rate percentage as well. LC need to keep </a:t>
            </a:r>
            <a:r>
              <a:rPr lang="en-US" sz="1600" b="1" spc="-5" dirty="0" err="1">
                <a:latin typeface="Calibri" panose="020F0502020204030204"/>
                <a:cs typeface="Calibri" panose="020F0502020204030204"/>
              </a:rPr>
              <a:t>interest_rate</a:t>
            </a:r>
            <a:r>
              <a:rPr lang="en-US" sz="1600" b="1" spc="-5" dirty="0">
                <a:latin typeface="Calibri" panose="020F0502020204030204"/>
                <a:cs typeface="Calibri" panose="020F0502020204030204"/>
              </a:rPr>
              <a:t> in check and should provide at medium rates to avoid high number of defaulters.</a:t>
            </a:r>
            <a:endParaRPr sz="1600" dirty="0">
              <a:latin typeface="Calibri" panose="020F0502020204030204"/>
              <a:cs typeface="Calibri" panose="020F0502020204030204"/>
            </a:endParaRPr>
          </a:p>
        </p:txBody>
      </p:sp>
      <p:pic>
        <p:nvPicPr>
          <p:cNvPr id="32770" name="Picture 2">
            <a:extLst>
              <a:ext uri="{FF2B5EF4-FFF2-40B4-BE49-F238E27FC236}">
                <a16:creationId xmlns:a16="http://schemas.microsoft.com/office/drawing/2014/main" id="{586F8AF8-CCBC-2382-91DA-C3B2B943E9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174" y="1905000"/>
            <a:ext cx="8969652" cy="339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139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6197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5.1.6 </a:t>
            </a:r>
            <a:r>
              <a:rPr lang="en-US" b="1" i="0" dirty="0" err="1">
                <a:solidFill>
                  <a:srgbClr val="000000"/>
                </a:solidFill>
                <a:effectLst/>
                <a:latin typeface="Helvetica Neue"/>
              </a:rPr>
              <a:t>interest_rate</a:t>
            </a:r>
            <a:r>
              <a:rPr lang="en-US" b="1" i="0" dirty="0">
                <a:solidFill>
                  <a:srgbClr val="000000"/>
                </a:solidFill>
                <a:effectLst/>
                <a:latin typeface="Helvetica Neue"/>
              </a:rPr>
              <a:t> vs term</a:t>
            </a:r>
          </a:p>
          <a:p>
            <a:endParaRPr lang="en-US" b="1" i="0" dirty="0">
              <a:solidFill>
                <a:srgbClr val="000000"/>
              </a:solidFill>
              <a:effectLst/>
              <a:latin typeface="Helvetica Neue"/>
            </a:endParaRPr>
          </a:p>
        </p:txBody>
      </p:sp>
      <p:sp>
        <p:nvSpPr>
          <p:cNvPr id="5" name="object 5"/>
          <p:cNvSpPr txBox="1"/>
          <p:nvPr/>
        </p:nvSpPr>
        <p:spPr>
          <a:xfrm>
            <a:off x="990600" y="5549084"/>
            <a:ext cx="10334291"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16. `Interest Rates` are generally more for the Charged Off loans and increases as the term of loan increases.</a:t>
            </a:r>
            <a:endParaRPr sz="1600" dirty="0">
              <a:latin typeface="Calibri" panose="020F0502020204030204"/>
              <a:cs typeface="Calibri" panose="020F0502020204030204"/>
            </a:endParaRPr>
          </a:p>
        </p:txBody>
      </p:sp>
      <p:pic>
        <p:nvPicPr>
          <p:cNvPr id="31746" name="Picture 2">
            <a:extLst>
              <a:ext uri="{FF2B5EF4-FFF2-40B4-BE49-F238E27FC236}">
                <a16:creationId xmlns:a16="http://schemas.microsoft.com/office/drawing/2014/main" id="{4570CC69-0911-D96C-E824-34020038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39" y="1676400"/>
            <a:ext cx="10282094"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23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IN" b="1" i="0" dirty="0">
                <a:solidFill>
                  <a:srgbClr val="000000"/>
                </a:solidFill>
                <a:effectLst/>
                <a:latin typeface="Helvetica Neue"/>
              </a:rPr>
              <a:t>5.1.7 </a:t>
            </a:r>
            <a:r>
              <a:rPr lang="en-IN" b="1" i="0" dirty="0" err="1">
                <a:solidFill>
                  <a:srgbClr val="000000"/>
                </a:solidFill>
                <a:effectLst/>
                <a:latin typeface="Helvetica Neue"/>
              </a:rPr>
              <a:t>interest_rate</a:t>
            </a:r>
            <a:r>
              <a:rPr lang="en-IN" b="1" i="0" dirty="0">
                <a:solidFill>
                  <a:srgbClr val="000000"/>
                </a:solidFill>
                <a:effectLst/>
                <a:latin typeface="Helvetica Neue"/>
              </a:rPr>
              <a:t> vs grade</a:t>
            </a:r>
          </a:p>
          <a:p>
            <a:endParaRPr lang="en-US" b="1" i="0" dirty="0">
              <a:solidFill>
                <a:srgbClr val="000000"/>
              </a:solidFill>
              <a:effectLst/>
              <a:latin typeface="Helvetica Neue"/>
            </a:endParaRPr>
          </a:p>
        </p:txBody>
      </p:sp>
      <p:sp>
        <p:nvSpPr>
          <p:cNvPr id="5" name="object 5"/>
          <p:cNvSpPr txBox="1"/>
          <p:nvPr/>
        </p:nvSpPr>
        <p:spPr>
          <a:xfrm>
            <a:off x="990600" y="5549084"/>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17. As we saw </a:t>
            </a:r>
            <a:r>
              <a:rPr lang="en-US" sz="1600" b="1" spc="-5" dirty="0" err="1">
                <a:latin typeface="Calibri" panose="020F0502020204030204"/>
                <a:cs typeface="Calibri" panose="020F0502020204030204"/>
              </a:rPr>
              <a:t>ealier</a:t>
            </a:r>
            <a:r>
              <a:rPr lang="en-US" sz="1600" b="1" spc="-5" dirty="0">
                <a:latin typeface="Calibri" panose="020F0502020204030204"/>
                <a:cs typeface="Calibri" panose="020F0502020204030204"/>
              </a:rPr>
              <a:t> that higher grades have higher interest rates and so this </a:t>
            </a:r>
            <a:r>
              <a:rPr lang="en-US" sz="1600" b="1" spc="-5" dirty="0" err="1">
                <a:latin typeface="Calibri" panose="020F0502020204030204"/>
                <a:cs typeface="Calibri" panose="020F0502020204030204"/>
              </a:rPr>
              <a:t>obervation</a:t>
            </a:r>
            <a:r>
              <a:rPr lang="en-US" sz="1600" b="1" spc="-5" dirty="0">
                <a:latin typeface="Calibri" panose="020F0502020204030204"/>
                <a:cs typeface="Calibri" panose="020F0502020204030204"/>
              </a:rPr>
              <a:t> is not much </a:t>
            </a:r>
            <a:r>
              <a:rPr lang="en-US" sz="1600" b="1" spc="-5" dirty="0" err="1">
                <a:latin typeface="Calibri" panose="020F0502020204030204"/>
                <a:cs typeface="Calibri" panose="020F0502020204030204"/>
              </a:rPr>
              <a:t>usefull</a:t>
            </a:r>
            <a:r>
              <a:rPr lang="en-US" sz="1600" b="1" spc="-5" dirty="0">
                <a:latin typeface="Calibri" panose="020F0502020204030204"/>
                <a:cs typeface="Calibri" panose="020F0502020204030204"/>
              </a:rPr>
              <a:t> for our Analysis</a:t>
            </a:r>
            <a:endParaRPr sz="1600" dirty="0">
              <a:latin typeface="Calibri" panose="020F0502020204030204"/>
              <a:cs typeface="Calibri" panose="020F0502020204030204"/>
            </a:endParaRPr>
          </a:p>
        </p:txBody>
      </p:sp>
      <p:pic>
        <p:nvPicPr>
          <p:cNvPr id="30722" name="Picture 2">
            <a:extLst>
              <a:ext uri="{FF2B5EF4-FFF2-40B4-BE49-F238E27FC236}">
                <a16:creationId xmlns:a16="http://schemas.microsoft.com/office/drawing/2014/main" id="{2DFB5571-EFF9-EAEF-5074-1D4E981A7F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9839" y="1895282"/>
            <a:ext cx="9812321" cy="354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9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1884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5.1.8.A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pic>
        <p:nvPicPr>
          <p:cNvPr id="35842" name="Picture 2">
            <a:extLst>
              <a:ext uri="{FF2B5EF4-FFF2-40B4-BE49-F238E27FC236}">
                <a16:creationId xmlns:a16="http://schemas.microsoft.com/office/drawing/2014/main" id="{6D0B6462-B18F-5400-247F-0CFB5BFFD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019" y="1721353"/>
            <a:ext cx="10682040" cy="382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667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5.1.8.B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pic>
        <p:nvPicPr>
          <p:cNvPr id="34818" name="Picture 2">
            <a:extLst>
              <a:ext uri="{FF2B5EF4-FFF2-40B4-BE49-F238E27FC236}">
                <a16:creationId xmlns:a16="http://schemas.microsoft.com/office/drawing/2014/main" id="{9699092D-71AE-08D5-C8B7-28A5E55F6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543" y="1815694"/>
            <a:ext cx="10384465"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04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5.1.8.C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18. Verified loans have on an average higher loan amount than others irrespective of </a:t>
            </a:r>
            <a:r>
              <a:rPr lang="en-US" sz="1600" b="1" spc="-5" dirty="0" err="1">
                <a:latin typeface="Calibri" panose="020F0502020204030204"/>
                <a:cs typeface="Calibri" panose="020F0502020204030204"/>
              </a:rPr>
              <a:t>home_ownership</a:t>
            </a:r>
            <a:r>
              <a:rPr lang="en-US" sz="1600" b="1" spc="-5" dirty="0">
                <a:latin typeface="Calibri" panose="020F0502020204030204"/>
                <a:cs typeface="Calibri" panose="020F0502020204030204"/>
              </a:rPr>
              <a:t>. However, as we saw before, Verified status loans also defaulted more than the other types. So combining these 3 </a:t>
            </a:r>
            <a:r>
              <a:rPr lang="en-US" sz="1600" b="1" spc="-5" dirty="0" err="1">
                <a:latin typeface="Calibri" panose="020F0502020204030204"/>
                <a:cs typeface="Calibri" panose="020F0502020204030204"/>
              </a:rPr>
              <a:t>graphsn</a:t>
            </a:r>
            <a:r>
              <a:rPr lang="en-US" sz="1600" b="1" spc="-5" dirty="0">
                <a:latin typeface="Calibri" panose="020F0502020204030204"/>
                <a:cs typeface="Calibri" panose="020F0502020204030204"/>
              </a:rPr>
              <a:t> it explains that it is due to the higher loan Amount on average that more verified loans default. Banks or </a:t>
            </a:r>
            <a:r>
              <a:rPr lang="en-US" sz="1600" b="1" spc="-5" dirty="0" err="1">
                <a:latin typeface="Calibri" panose="020F0502020204030204"/>
                <a:cs typeface="Calibri" panose="020F0502020204030204"/>
              </a:rPr>
              <a:t>lendes</a:t>
            </a:r>
            <a:r>
              <a:rPr lang="en-US" sz="1600" b="1" spc="-5" dirty="0">
                <a:latin typeface="Calibri" panose="020F0502020204030204"/>
                <a:cs typeface="Calibri" panose="020F0502020204030204"/>
              </a:rPr>
              <a:t> usually tend to give more loan amount if income is verified, which should be avoided.</a:t>
            </a:r>
            <a:endParaRPr sz="1600" dirty="0">
              <a:latin typeface="Calibri" panose="020F0502020204030204"/>
              <a:cs typeface="Calibri" panose="020F0502020204030204"/>
            </a:endParaRPr>
          </a:p>
        </p:txBody>
      </p:sp>
      <p:pic>
        <p:nvPicPr>
          <p:cNvPr id="33794" name="Picture 2">
            <a:extLst>
              <a:ext uri="{FF2B5EF4-FFF2-40B4-BE49-F238E27FC236}">
                <a16:creationId xmlns:a16="http://schemas.microsoft.com/office/drawing/2014/main" id="{B253565D-5D7C-05F6-3C91-E7C699F719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601" y="1764484"/>
            <a:ext cx="9870218" cy="353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897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5.1.9 Understanding Interest Rates v/s DTI v/s annual income v/s verification status</a:t>
            </a:r>
            <a:r>
              <a:rPr lang="en-US" b="1" i="0" u="none" strike="noStrike" dirty="0">
                <a:solidFill>
                  <a:srgbClr val="296EAA"/>
                </a:solidFill>
                <a:effectLst/>
                <a:latin typeface="Helvetica Neue"/>
                <a:hlinkClick r:id="rId2"/>
              </a:rPr>
              <a:t>¶</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518091"/>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19 .The interest rate increases very marginally as the DTI increases. However, it increases by a big margin across grades.</a:t>
            </a:r>
          </a:p>
          <a:p>
            <a:pPr marL="12700">
              <a:lnSpc>
                <a:spcPct val="100000"/>
              </a:lnSpc>
              <a:spcBef>
                <a:spcPts val="100"/>
              </a:spcBef>
            </a:pPr>
            <a:r>
              <a:rPr lang="en-US" sz="1600" b="1" spc="-5" dirty="0">
                <a:latin typeface="Calibri" panose="020F0502020204030204"/>
                <a:cs typeface="Calibri" panose="020F0502020204030204"/>
              </a:rPr>
              <a:t>The overall annual income decreases as the DTI increases</a:t>
            </a:r>
            <a:endParaRPr sz="1600" dirty="0">
              <a:latin typeface="Calibri" panose="020F0502020204030204"/>
              <a:cs typeface="Calibri" panose="020F0502020204030204"/>
            </a:endParaRPr>
          </a:p>
        </p:txBody>
      </p:sp>
      <p:pic>
        <p:nvPicPr>
          <p:cNvPr id="38914" name="Picture 2">
            <a:extLst>
              <a:ext uri="{FF2B5EF4-FFF2-40B4-BE49-F238E27FC236}">
                <a16:creationId xmlns:a16="http://schemas.microsoft.com/office/drawing/2014/main" id="{00F3221F-CE72-E798-D512-48FF35FED0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8016" y="1828800"/>
            <a:ext cx="9702290" cy="347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204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5.1.10 Loan Amount v/s Installment buckets</a:t>
            </a:r>
          </a:p>
          <a:p>
            <a:endParaRPr lang="en-US" b="1" i="0" dirty="0">
              <a:solidFill>
                <a:srgbClr val="000000"/>
              </a:solidFill>
              <a:effectLst/>
              <a:latin typeface="Helvetica Neue"/>
            </a:endParaRPr>
          </a:p>
        </p:txBody>
      </p:sp>
      <p:sp>
        <p:nvSpPr>
          <p:cNvPr id="5" name="object 5"/>
          <p:cNvSpPr txBox="1"/>
          <p:nvPr/>
        </p:nvSpPr>
        <p:spPr>
          <a:xfrm>
            <a:off x="990600" y="5549084"/>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20. It is evident from plot that for higher loan amounts, the installments are also high. What's interesting is that the loan amount of charged off loans is linearly proportional to the installment.</a:t>
            </a:r>
          </a:p>
        </p:txBody>
      </p:sp>
      <p:pic>
        <p:nvPicPr>
          <p:cNvPr id="37890" name="Picture 2">
            <a:extLst>
              <a:ext uri="{FF2B5EF4-FFF2-40B4-BE49-F238E27FC236}">
                <a16:creationId xmlns:a16="http://schemas.microsoft.com/office/drawing/2014/main" id="{E7E2EBC1-D00E-17E5-43F1-F01A94B99B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443" y="1883472"/>
            <a:ext cx="9923721"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80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50015"/>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5.1.11 Understanding </a:t>
            </a:r>
            <a:r>
              <a:rPr lang="en-US" b="1" i="0" dirty="0" err="1">
                <a:solidFill>
                  <a:srgbClr val="000000"/>
                </a:solidFill>
                <a:effectLst/>
                <a:latin typeface="Helvetica Neue"/>
              </a:rPr>
              <a:t>loan_amount</a:t>
            </a:r>
            <a:r>
              <a:rPr lang="en-US" b="1" i="0" dirty="0">
                <a:solidFill>
                  <a:srgbClr val="000000"/>
                </a:solidFill>
                <a:effectLst/>
                <a:latin typeface="Helvetica Neue"/>
              </a:rPr>
              <a:t> v/s annual income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21. A general trend can be seen that with lower Annual Income, the loan amount also decreases, </a:t>
            </a:r>
            <a:r>
              <a:rPr lang="en-US" sz="1600" b="1" spc="-5" dirty="0" err="1">
                <a:latin typeface="Calibri" panose="020F0502020204030204"/>
                <a:cs typeface="Calibri" panose="020F0502020204030204"/>
              </a:rPr>
              <a:t>i.e</a:t>
            </a:r>
            <a:r>
              <a:rPr lang="en-US" sz="1600" b="1" spc="-5" dirty="0">
                <a:latin typeface="Calibri" panose="020F0502020204030204"/>
                <a:cs typeface="Calibri" panose="020F0502020204030204"/>
              </a:rPr>
              <a:t>, as income increases average loan amount increases. However we can also see clusters forming for lower income group for defaulters. So Even though lower </a:t>
            </a:r>
            <a:r>
              <a:rPr lang="en-US" sz="1600" b="1" spc="-5" dirty="0" err="1">
                <a:latin typeface="Calibri" panose="020F0502020204030204"/>
                <a:cs typeface="Calibri" panose="020F0502020204030204"/>
              </a:rPr>
              <a:t>loan_amount</a:t>
            </a:r>
            <a:r>
              <a:rPr lang="en-US" sz="1600" b="1" spc="-5" dirty="0">
                <a:latin typeface="Calibri" panose="020F0502020204030204"/>
                <a:cs typeface="Calibri" panose="020F0502020204030204"/>
              </a:rPr>
              <a:t> is provided to lower income people, the default rate is high.</a:t>
            </a:r>
            <a:endParaRPr sz="1600" dirty="0">
              <a:latin typeface="Calibri" panose="020F0502020204030204"/>
              <a:cs typeface="Calibri" panose="020F0502020204030204"/>
            </a:endParaRPr>
          </a:p>
        </p:txBody>
      </p:sp>
      <p:pic>
        <p:nvPicPr>
          <p:cNvPr id="36866" name="Picture 2">
            <a:extLst>
              <a:ext uri="{FF2B5EF4-FFF2-40B4-BE49-F238E27FC236}">
                <a16:creationId xmlns:a16="http://schemas.microsoft.com/office/drawing/2014/main" id="{0586C82E-1ED3-6D76-12F7-8217DD1DA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88" y="1774727"/>
            <a:ext cx="5061156" cy="3518121"/>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a:extLst>
              <a:ext uri="{FF2B5EF4-FFF2-40B4-BE49-F238E27FC236}">
                <a16:creationId xmlns:a16="http://schemas.microsoft.com/office/drawing/2014/main" id="{41C434D0-D58A-3E6A-FA3E-5D90A8FE4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965" y="1587275"/>
            <a:ext cx="4898926" cy="370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20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5339" y="810260"/>
            <a:ext cx="8462061" cy="886781"/>
          </a:xfrm>
          <a:prstGeom prst="rect">
            <a:avLst/>
          </a:prstGeom>
        </p:spPr>
        <p:txBody>
          <a:bodyPr vert="horz" wrap="square" lIns="0" tIns="12065" rIns="0" bIns="0" rtlCol="0">
            <a:spAutoFit/>
          </a:bodyPr>
          <a:lstStyle/>
          <a:p>
            <a:pPr marL="12700">
              <a:spcBef>
                <a:spcPts val="95"/>
              </a:spcBef>
            </a:pPr>
            <a:r>
              <a:rPr sz="2800" b="1" spc="-5" dirty="0">
                <a:latin typeface="Arial" panose="020B0604020202020204"/>
                <a:cs typeface="Arial" panose="020B0604020202020204"/>
              </a:rPr>
              <a:t>Multivariate</a:t>
            </a:r>
            <a:r>
              <a:rPr lang="en-IN" sz="2800" b="1" spc="-5" dirty="0">
                <a:latin typeface="Arial" panose="020B0604020202020204"/>
                <a:cs typeface="Arial" panose="020B0604020202020204"/>
              </a:rPr>
              <a:t>- </a:t>
            </a:r>
            <a:r>
              <a:rPr lang="en-US" sz="2800" b="1" spc="-5" dirty="0" err="1">
                <a:latin typeface="Calibri" panose="020F0502020204030204"/>
                <a:cs typeface="Calibri" panose="020F0502020204030204"/>
              </a:rPr>
              <a:t>HeatMap</a:t>
            </a:r>
            <a:r>
              <a:rPr lang="en-US" sz="2800" b="1" spc="-35" dirty="0">
                <a:latin typeface="Calibri" panose="020F0502020204030204"/>
                <a:cs typeface="Calibri" panose="020F0502020204030204"/>
              </a:rPr>
              <a:t> </a:t>
            </a:r>
            <a:r>
              <a:rPr lang="en-US" sz="2800" b="1" dirty="0">
                <a:latin typeface="Calibri" panose="020F0502020204030204"/>
                <a:cs typeface="Calibri" panose="020F0502020204030204"/>
              </a:rPr>
              <a:t>of</a:t>
            </a:r>
            <a:r>
              <a:rPr lang="en-US" sz="2800" b="1" spc="5" dirty="0">
                <a:latin typeface="Calibri" panose="020F0502020204030204"/>
                <a:cs typeface="Calibri" panose="020F0502020204030204"/>
              </a:rPr>
              <a:t> </a:t>
            </a:r>
            <a:r>
              <a:rPr lang="en-US" sz="2800" b="1" dirty="0">
                <a:latin typeface="Calibri" panose="020F0502020204030204"/>
                <a:cs typeface="Calibri" panose="020F0502020204030204"/>
              </a:rPr>
              <a:t>all</a:t>
            </a:r>
            <a:r>
              <a:rPr lang="en-US" sz="2800" b="1" spc="-15" dirty="0">
                <a:latin typeface="Calibri" panose="020F0502020204030204"/>
                <a:cs typeface="Calibri" panose="020F0502020204030204"/>
              </a:rPr>
              <a:t> </a:t>
            </a:r>
            <a:r>
              <a:rPr lang="en-US" sz="2800" b="1" dirty="0">
                <a:latin typeface="Calibri" panose="020F0502020204030204"/>
                <a:cs typeface="Calibri" panose="020F0502020204030204"/>
              </a:rPr>
              <a:t>the</a:t>
            </a:r>
            <a:r>
              <a:rPr lang="en-US" sz="2800" b="1" spc="-10" dirty="0">
                <a:latin typeface="Calibri" panose="020F0502020204030204"/>
                <a:cs typeface="Calibri" panose="020F0502020204030204"/>
              </a:rPr>
              <a:t> </a:t>
            </a:r>
            <a:r>
              <a:rPr lang="en-US" sz="2800" b="1" spc="-5" dirty="0">
                <a:latin typeface="Calibri" panose="020F0502020204030204"/>
                <a:cs typeface="Calibri" panose="020F0502020204030204"/>
              </a:rPr>
              <a:t>numeric</a:t>
            </a:r>
            <a:r>
              <a:rPr lang="en-US" sz="2800" b="1" spc="-55" dirty="0">
                <a:latin typeface="Calibri" panose="020F0502020204030204"/>
                <a:cs typeface="Calibri" panose="020F0502020204030204"/>
              </a:rPr>
              <a:t> </a:t>
            </a:r>
            <a:r>
              <a:rPr lang="en-US" sz="2800" b="1" spc="-5" dirty="0">
                <a:latin typeface="Calibri" panose="020F0502020204030204"/>
                <a:cs typeface="Calibri" panose="020F0502020204030204"/>
              </a:rPr>
              <a:t>variables</a:t>
            </a:r>
            <a:endParaRPr lang="en-US" sz="2800" dirty="0">
              <a:latin typeface="Calibri" panose="020F0502020204030204"/>
              <a:cs typeface="Calibri" panose="020F0502020204030204"/>
            </a:endParaRPr>
          </a:p>
          <a:p>
            <a:pPr marL="12700">
              <a:lnSpc>
                <a:spcPct val="100000"/>
              </a:lnSpc>
              <a:spcBef>
                <a:spcPts val="95"/>
              </a:spcBef>
            </a:pPr>
            <a:endParaRPr sz="2800" dirty="0">
              <a:latin typeface="Arial MT"/>
              <a:cs typeface="Arial MT"/>
            </a:endParaRPr>
          </a:p>
        </p:txBody>
      </p:sp>
      <p:sp>
        <p:nvSpPr>
          <p:cNvPr id="4" name="object 4"/>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pic>
        <p:nvPicPr>
          <p:cNvPr id="39938" name="Picture 2">
            <a:extLst>
              <a:ext uri="{FF2B5EF4-FFF2-40B4-BE49-F238E27FC236}">
                <a16:creationId xmlns:a16="http://schemas.microsoft.com/office/drawing/2014/main" id="{1DBF73A5-3118-F787-4DFC-686D6F436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258175" cy="511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233" y="1553616"/>
            <a:ext cx="11367135" cy="1644681"/>
          </a:xfrm>
          <a:prstGeom prst="rect">
            <a:avLst/>
          </a:prstGeom>
        </p:spPr>
        <p:txBody>
          <a:bodyPr vert="horz" wrap="square" lIns="0" tIns="114935" rIns="0" bIns="0" rtlCol="0">
            <a:spAutoFit/>
          </a:bodyPr>
          <a:lstStyle/>
          <a:p>
            <a:pPr marL="12700">
              <a:lnSpc>
                <a:spcPct val="100000"/>
              </a:lnSpc>
              <a:spcBef>
                <a:spcPts val="1085"/>
              </a:spcBef>
            </a:pPr>
            <a:r>
              <a:rPr sz="1600" b="1" u="heavy" spc="-15" dirty="0">
                <a:uFill>
                  <a:solidFill>
                    <a:srgbClr val="000000"/>
                  </a:solidFill>
                </a:uFill>
                <a:latin typeface="Times New Roman" panose="02020603050405020304"/>
                <a:cs typeface="Times New Roman" panose="02020603050405020304"/>
              </a:rPr>
              <a:t>G</a:t>
            </a:r>
            <a:r>
              <a:rPr sz="1600" b="1" u="heavy" spc="-5" dirty="0">
                <a:uFill>
                  <a:solidFill>
                    <a:srgbClr val="000000"/>
                  </a:solidFill>
                </a:uFill>
                <a:latin typeface="Times New Roman" panose="02020603050405020304"/>
                <a:cs typeface="Times New Roman" panose="02020603050405020304"/>
              </a:rPr>
              <a:t>oals</a:t>
            </a:r>
            <a:r>
              <a:rPr sz="1600" b="1" u="heavy" spc="10" dirty="0">
                <a:uFill>
                  <a:solidFill>
                    <a:srgbClr val="000000"/>
                  </a:solidFill>
                </a:uFill>
                <a:latin typeface="Times New Roman" panose="02020603050405020304"/>
                <a:cs typeface="Times New Roman" panose="02020603050405020304"/>
              </a:rPr>
              <a:t> </a:t>
            </a:r>
            <a:r>
              <a:rPr sz="1600" b="1" u="heavy" dirty="0">
                <a:uFill>
                  <a:solidFill>
                    <a:srgbClr val="000000"/>
                  </a:solidFill>
                </a:uFill>
                <a:latin typeface="Times New Roman" panose="02020603050405020304"/>
                <a:cs typeface="Times New Roman" panose="02020603050405020304"/>
              </a:rPr>
              <a:t>o</a:t>
            </a:r>
            <a:r>
              <a:rPr sz="1600" b="1" u="heavy" spc="-5" dirty="0">
                <a:uFill>
                  <a:solidFill>
                    <a:srgbClr val="000000"/>
                  </a:solidFill>
                </a:uFill>
                <a:latin typeface="Times New Roman" panose="02020603050405020304"/>
                <a:cs typeface="Times New Roman" panose="02020603050405020304"/>
              </a:rPr>
              <a:t>f</a:t>
            </a:r>
            <a:r>
              <a:rPr sz="1600" b="1" u="heavy" dirty="0">
                <a:uFill>
                  <a:solidFill>
                    <a:srgbClr val="000000"/>
                  </a:solidFill>
                </a:uFill>
                <a:latin typeface="Times New Roman" panose="02020603050405020304"/>
                <a:cs typeface="Times New Roman" panose="02020603050405020304"/>
              </a:rPr>
              <a:t> </a:t>
            </a:r>
            <a:r>
              <a:rPr sz="1600" b="1" u="heavy" spc="-5" dirty="0">
                <a:uFill>
                  <a:solidFill>
                    <a:srgbClr val="000000"/>
                  </a:solidFill>
                </a:uFill>
                <a:latin typeface="Times New Roman" panose="02020603050405020304"/>
                <a:cs typeface="Times New Roman" panose="02020603050405020304"/>
              </a:rPr>
              <a:t>Data</a:t>
            </a:r>
            <a:r>
              <a:rPr sz="1600" b="1" u="heavy" spc="-85" dirty="0">
                <a:uFill>
                  <a:solidFill>
                    <a:srgbClr val="000000"/>
                  </a:solidFill>
                </a:uFill>
                <a:latin typeface="Times New Roman" panose="02020603050405020304"/>
                <a:cs typeface="Times New Roman" panose="02020603050405020304"/>
              </a:rPr>
              <a:t> </a:t>
            </a:r>
            <a:r>
              <a:rPr sz="1600" b="1" u="heavy" spc="-5" dirty="0">
                <a:uFill>
                  <a:solidFill>
                    <a:srgbClr val="000000"/>
                  </a:solidFill>
                </a:uFill>
                <a:latin typeface="Times New Roman" panose="02020603050405020304"/>
                <a:cs typeface="Times New Roman" panose="02020603050405020304"/>
              </a:rPr>
              <a:t>Analysis</a:t>
            </a:r>
            <a:endParaRPr sz="1600" dirty="0">
              <a:latin typeface="Times New Roman" panose="02020603050405020304"/>
              <a:cs typeface="Times New Roman" panose="02020603050405020304"/>
            </a:endParaRPr>
          </a:p>
          <a:p>
            <a:pPr marL="698500" marR="5080" indent="-228600">
              <a:lnSpc>
                <a:spcPts val="1730"/>
              </a:lnSpc>
              <a:spcBef>
                <a:spcPts val="515"/>
              </a:spcBef>
              <a:buFont typeface="Arial MT"/>
              <a:buChar char="•"/>
              <a:tabLst>
                <a:tab pos="697865" algn="l"/>
                <a:tab pos="698500" algn="l"/>
              </a:tabLst>
            </a:pP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aim</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identify</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patterns</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which</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indicate</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if</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person</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likely</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which</a:t>
            </a:r>
            <a:r>
              <a:rPr sz="1600" spc="3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may</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used</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taking</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actions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such</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denying </a:t>
            </a:r>
            <a:r>
              <a:rPr sz="1600" spc="-38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loan,</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reducing</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amount</a:t>
            </a:r>
            <a:r>
              <a:rPr sz="1600" spc="4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of loan,</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lending</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risky</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applicants)</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at</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higher</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interest</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rate,</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etc.</a:t>
            </a:r>
            <a:endParaRPr lang="en-IN" sz="1600" spc="-5" dirty="0">
              <a:solidFill>
                <a:srgbClr val="333333"/>
              </a:solidFill>
              <a:latin typeface="Times New Roman" panose="02020603050405020304"/>
              <a:cs typeface="Times New Roman" panose="02020603050405020304"/>
            </a:endParaRPr>
          </a:p>
          <a:p>
            <a:pPr marL="469900" marR="5080">
              <a:lnSpc>
                <a:spcPts val="1730"/>
              </a:lnSpc>
              <a:spcBef>
                <a:spcPts val="515"/>
              </a:spcBef>
              <a:tabLst>
                <a:tab pos="697865" algn="l"/>
                <a:tab pos="698500" algn="l"/>
              </a:tabLst>
            </a:pPr>
            <a:endParaRPr sz="1600" dirty="0">
              <a:latin typeface="Times New Roman" panose="02020603050405020304"/>
              <a:cs typeface="Times New Roman" panose="02020603050405020304"/>
            </a:endParaRPr>
          </a:p>
          <a:p>
            <a:pPr marL="698500" indent="-228600">
              <a:lnSpc>
                <a:spcPts val="1825"/>
              </a:lnSpc>
              <a:spcBef>
                <a:spcPts val="285"/>
              </a:spcBef>
              <a:buFont typeface="Arial MT"/>
              <a:buChar char="•"/>
              <a:tabLst>
                <a:tab pos="697865" algn="l"/>
                <a:tab pos="698500" algn="l"/>
              </a:tabLst>
            </a:pPr>
            <a:r>
              <a:rPr sz="1600" spc="-5"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company</a:t>
            </a:r>
            <a:r>
              <a:rPr sz="1600" spc="5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wants</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understand</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4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driving</a:t>
            </a:r>
            <a:r>
              <a:rPr sz="1600" b="1"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factors</a:t>
            </a:r>
            <a:r>
              <a:rPr sz="1600" b="1" spc="4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(or</a:t>
            </a:r>
            <a:r>
              <a:rPr sz="1600" b="1" spc="-20"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driver variables)</a:t>
            </a:r>
            <a:r>
              <a:rPr sz="1600" b="1"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behind</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loan</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i.e.</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variables</a:t>
            </a:r>
            <a:r>
              <a:rPr sz="1600" spc="4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which</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are</a:t>
            </a:r>
            <a:endParaRPr sz="1600" dirty="0">
              <a:latin typeface="Times New Roman" panose="02020603050405020304"/>
              <a:cs typeface="Times New Roman" panose="02020603050405020304"/>
            </a:endParaRPr>
          </a:p>
          <a:p>
            <a:pPr marL="698500">
              <a:lnSpc>
                <a:spcPts val="1825"/>
              </a:lnSpc>
            </a:pPr>
            <a:r>
              <a:rPr sz="1600" spc="-5" dirty="0">
                <a:solidFill>
                  <a:srgbClr val="333333"/>
                </a:solidFill>
                <a:latin typeface="Times New Roman" panose="02020603050405020304"/>
                <a:cs typeface="Times New Roman" panose="02020603050405020304"/>
              </a:rPr>
              <a:t>strong</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indicators</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of</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company</a:t>
            </a:r>
            <a:r>
              <a:rPr sz="1600" spc="4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can</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utilise</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this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knowledge</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for</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its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portfolio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and</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risk</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assessment</a:t>
            </a:r>
            <a:r>
              <a:rPr lang="en-IN" sz="1600" spc="-5" dirty="0">
                <a:solidFill>
                  <a:srgbClr val="333333"/>
                </a:solidFill>
                <a:latin typeface="Times New Roman" panose="02020603050405020304"/>
                <a:cs typeface="Times New Roman" panose="02020603050405020304"/>
              </a:rPr>
              <a:t>.</a:t>
            </a:r>
            <a:endParaRPr lang="en-IN" sz="1600" b="1" u="heavy" spc="-5" dirty="0">
              <a:solidFill>
                <a:srgbClr val="333333"/>
              </a:solidFill>
              <a:uFill>
                <a:solidFill>
                  <a:srgbClr val="000000"/>
                </a:solidFill>
              </a:uFill>
              <a:latin typeface="Times New Roman" panose="02020603050405020304"/>
              <a:cs typeface="Times New Roman" panose="02020603050405020304"/>
            </a:endParaRPr>
          </a:p>
        </p:txBody>
      </p:sp>
      <p:sp>
        <p:nvSpPr>
          <p:cNvPr id="3" name="object 3"/>
          <p:cNvSpPr txBox="1">
            <a:spLocks noGrp="1"/>
          </p:cNvSpPr>
          <p:nvPr>
            <p:ph type="title"/>
          </p:nvPr>
        </p:nvSpPr>
        <p:spPr>
          <a:xfrm>
            <a:off x="1348358" y="481711"/>
            <a:ext cx="5998210" cy="452120"/>
          </a:xfrm>
          <a:prstGeom prst="rect">
            <a:avLst/>
          </a:prstGeom>
        </p:spPr>
        <p:txBody>
          <a:bodyPr vert="horz" wrap="square" lIns="0" tIns="12065" rIns="0" bIns="0" rtlCol="0">
            <a:spAutoFit/>
          </a:bodyPr>
          <a:lstStyle/>
          <a:p>
            <a:pPr marL="12700">
              <a:lnSpc>
                <a:spcPct val="100000"/>
              </a:lnSpc>
              <a:spcBef>
                <a:spcPts val="95"/>
              </a:spcBef>
            </a:pPr>
            <a:r>
              <a:rPr sz="2800" b="0" u="heavy" spc="-5" dirty="0">
                <a:uFill>
                  <a:solidFill>
                    <a:srgbClr val="000000"/>
                  </a:solidFill>
                </a:uFill>
                <a:latin typeface="Arial MT"/>
                <a:cs typeface="Arial MT"/>
              </a:rPr>
              <a:t>Business</a:t>
            </a:r>
            <a:r>
              <a:rPr sz="2800" b="0" u="heavy" spc="-15" dirty="0">
                <a:uFill>
                  <a:solidFill>
                    <a:srgbClr val="000000"/>
                  </a:solidFill>
                </a:uFill>
                <a:latin typeface="Arial MT"/>
                <a:cs typeface="Arial MT"/>
              </a:rPr>
              <a:t> </a:t>
            </a:r>
            <a:r>
              <a:rPr lang="en-IN" sz="2800" b="0" u="heavy" spc="-5" dirty="0" err="1">
                <a:uFill>
                  <a:solidFill>
                    <a:srgbClr val="000000"/>
                  </a:solidFill>
                </a:uFill>
                <a:latin typeface="Arial MT"/>
                <a:cs typeface="Arial MT"/>
              </a:rPr>
              <a:t>Objectivies</a:t>
            </a:r>
            <a:endParaRPr sz="2800" dirty="0">
              <a:latin typeface="Arial MT"/>
              <a:cs typeface="Arial MT"/>
            </a:endParaRPr>
          </a:p>
        </p:txBody>
      </p:sp>
      <p:sp>
        <p:nvSpPr>
          <p:cNvPr id="6" name="TextBox 5">
            <a:extLst>
              <a:ext uri="{FF2B5EF4-FFF2-40B4-BE49-F238E27FC236}">
                <a16:creationId xmlns:a16="http://schemas.microsoft.com/office/drawing/2014/main" id="{61956BF2-AFF9-89A4-1649-44443C7A8A89}"/>
              </a:ext>
            </a:extLst>
          </p:cNvPr>
          <p:cNvSpPr txBox="1"/>
          <p:nvPr/>
        </p:nvSpPr>
        <p:spPr>
          <a:xfrm>
            <a:off x="331104" y="3689201"/>
            <a:ext cx="11367135" cy="838691"/>
          </a:xfrm>
          <a:prstGeom prst="rect">
            <a:avLst/>
          </a:prstGeom>
          <a:noFill/>
        </p:spPr>
        <p:txBody>
          <a:bodyPr wrap="square">
            <a:spAutoFit/>
          </a:bodyPr>
          <a:lstStyle/>
          <a:p>
            <a:pPr marL="12700">
              <a:lnSpc>
                <a:spcPct val="100000"/>
              </a:lnSpc>
              <a:spcBef>
                <a:spcPts val="1085"/>
              </a:spcBef>
            </a:pPr>
            <a:r>
              <a:rPr lang="en-US" sz="1600" b="1" u="heavy" spc="-15" dirty="0">
                <a:uFill>
                  <a:solidFill>
                    <a:srgbClr val="000000"/>
                  </a:solidFill>
                </a:uFill>
                <a:latin typeface="Times New Roman" panose="02020603050405020304"/>
                <a:cs typeface="Times New Roman" panose="02020603050405020304"/>
              </a:rPr>
              <a:t>Data Source</a:t>
            </a:r>
            <a:endParaRPr lang="en-US" sz="1600" dirty="0">
              <a:latin typeface="Times New Roman" panose="02020603050405020304"/>
              <a:cs typeface="Times New Roman" panose="02020603050405020304"/>
            </a:endParaRPr>
          </a:p>
          <a:p>
            <a:pPr marL="698500" marR="5080" indent="-228600">
              <a:lnSpc>
                <a:spcPts val="1730"/>
              </a:lnSpc>
              <a:spcBef>
                <a:spcPts val="515"/>
              </a:spcBef>
              <a:buFont typeface="Arial MT"/>
              <a:buChar char="•"/>
              <a:tabLst>
                <a:tab pos="697865" algn="l"/>
                <a:tab pos="698500" algn="l"/>
              </a:tabLst>
            </a:pPr>
            <a:r>
              <a:rPr lang="en-US" sz="1600" spc="-5" dirty="0">
                <a:latin typeface="Times New Roman" panose="02020603050405020304"/>
                <a:cs typeface="Times New Roman" panose="02020603050405020304"/>
              </a:rPr>
              <a:t>Real</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data</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from</a:t>
            </a:r>
            <a:r>
              <a:rPr lang="en-US" sz="1600" spc="20" dirty="0">
                <a:latin typeface="Times New Roman" panose="02020603050405020304"/>
                <a:cs typeface="Times New Roman" panose="02020603050405020304"/>
              </a:rPr>
              <a:t> </a:t>
            </a:r>
            <a:r>
              <a:rPr lang="en-US" sz="1600" b="1" spc="-5" dirty="0">
                <a:latin typeface="Times New Roman" panose="02020603050405020304"/>
                <a:cs typeface="Times New Roman" panose="02020603050405020304"/>
              </a:rPr>
              <a:t>lendingclub.com</a:t>
            </a:r>
            <a:r>
              <a:rPr lang="en-US" sz="1600" b="1" spc="4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has</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been</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taken</a:t>
            </a:r>
            <a:r>
              <a:rPr lang="en-US" sz="1600" b="1" dirty="0">
                <a:latin typeface="Times New Roman" panose="02020603050405020304"/>
                <a:cs typeface="Times New Roman" panose="02020603050405020304"/>
              </a:rPr>
              <a:t>.</a:t>
            </a:r>
            <a:r>
              <a:rPr lang="en-US" sz="1600" b="1"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It</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is</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divided</a:t>
            </a:r>
            <a:r>
              <a:rPr lang="en-US" sz="1600" spc="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into</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1</a:t>
            </a:r>
            <a:r>
              <a:rPr lang="en-US" sz="1600" spc="1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main</a:t>
            </a:r>
            <a:r>
              <a:rPr lang="en-US" sz="1600" spc="5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dataset</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and</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a:t>
            </a:r>
            <a:r>
              <a:rPr lang="en-US" sz="1600" spc="1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description</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file</a:t>
            </a:r>
            <a:r>
              <a:rPr lang="en-US" sz="1600" spc="1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of</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variables</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for </a:t>
            </a:r>
            <a:r>
              <a:rPr lang="en-US" sz="1600" spc="-5" dirty="0">
                <a:latin typeface="Times New Roman" panose="02020603050405020304"/>
                <a:cs typeface="Times New Roman" panose="02020603050405020304"/>
              </a:rPr>
              <a:t>the</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analysis</a:t>
            </a:r>
            <a:r>
              <a:rPr lang="en-US" sz="1600" spc="-5" dirty="0">
                <a:solidFill>
                  <a:srgbClr val="333333"/>
                </a:solidFill>
                <a:latin typeface="Times New Roman" panose="02020603050405020304"/>
                <a:cs typeface="Times New Roman" panose="02020603050405020304"/>
              </a:rPr>
              <a:t>.</a:t>
            </a:r>
            <a:endParaRPr lang="en-US" sz="1600" b="1" u="heavy" spc="-5" dirty="0">
              <a:solidFill>
                <a:srgbClr val="333333"/>
              </a:solidFill>
              <a:uFill>
                <a:solidFill>
                  <a:srgbClr val="000000"/>
                </a:solidFill>
              </a:uFill>
              <a:latin typeface="Times New Roman" panose="02020603050405020304"/>
              <a:cs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9" y="810260"/>
            <a:ext cx="6240145" cy="289182"/>
          </a:xfrm>
          <a:prstGeom prst="rect">
            <a:avLst/>
          </a:prstGeom>
        </p:spPr>
        <p:txBody>
          <a:bodyPr vert="horz" wrap="square" lIns="0" tIns="12065" rIns="0" bIns="0" rtlCol="0">
            <a:spAutoFit/>
          </a:bodyPr>
          <a:lstStyle/>
          <a:p>
            <a:pPr marL="12700">
              <a:lnSpc>
                <a:spcPct val="100000"/>
              </a:lnSpc>
              <a:spcBef>
                <a:spcPts val="95"/>
              </a:spcBef>
            </a:pPr>
            <a:r>
              <a:rPr lang="en-IN"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driving factors (or driver variables)</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behind loan default,</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5" name="object 5"/>
          <p:cNvSpPr txBox="1"/>
          <p:nvPr/>
        </p:nvSpPr>
        <p:spPr>
          <a:xfrm>
            <a:off x="78739" y="1759710"/>
            <a:ext cx="8573648" cy="357533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Therefore, we can pick the top 7 most appropriate columns from the table above. They are:-</a:t>
            </a:r>
          </a:p>
          <a:p>
            <a:pPr marL="12700">
              <a:lnSpc>
                <a:spcPct val="100000"/>
              </a:lnSpc>
              <a:spcBef>
                <a:spcPts val="100"/>
              </a:spcBef>
            </a:pPr>
            <a:r>
              <a:rPr lang="en-US" sz="1600" b="1" spc="-5" dirty="0" err="1">
                <a:latin typeface="Calibri" panose="020F0502020204030204"/>
                <a:cs typeface="Calibri" panose="020F0502020204030204"/>
              </a:rPr>
              <a:t>int_rate</a:t>
            </a:r>
            <a:r>
              <a:rPr lang="en-US" sz="1600" b="1" spc="-5" dirty="0">
                <a:latin typeface="Calibri" panose="020F0502020204030204"/>
                <a:cs typeface="Calibri" panose="020F0502020204030204"/>
              </a:rPr>
              <a:t> : Interest Rate on the loan</a:t>
            </a:r>
          </a:p>
          <a:p>
            <a:pPr marL="12700">
              <a:lnSpc>
                <a:spcPct val="100000"/>
              </a:lnSpc>
              <a:spcBef>
                <a:spcPts val="100"/>
              </a:spcBef>
            </a:pPr>
            <a:endParaRPr lang="en-US" sz="1600" b="1" spc="-5" dirty="0">
              <a:latin typeface="Calibri" panose="020F0502020204030204"/>
              <a:cs typeface="Calibri" panose="020F0502020204030204"/>
            </a:endParaRP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int_rate</a:t>
            </a:r>
            <a:r>
              <a:rPr lang="en-US" sz="1600" spc="-5" dirty="0">
                <a:latin typeface="Calibri" panose="020F0502020204030204"/>
                <a:cs typeface="Calibri" panose="020F0502020204030204"/>
              </a:rPr>
              <a:t> : Interest Rate on the loan </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installments</a:t>
            </a:r>
            <a:r>
              <a:rPr lang="en-US" sz="1600" spc="-5" dirty="0">
                <a:latin typeface="Calibri" panose="020F0502020204030204"/>
                <a:cs typeface="Calibri" panose="020F0502020204030204"/>
              </a:rPr>
              <a:t> : The monthly payment owed by the borrower if the loan originates. Indirectly it depends on </a:t>
            </a:r>
            <a:r>
              <a:rPr lang="en-US" sz="1600" spc="-5" dirty="0" err="1">
                <a:latin typeface="Calibri" panose="020F0502020204030204"/>
                <a:cs typeface="Calibri" panose="020F0502020204030204"/>
              </a:rPr>
              <a:t>int_rate</a:t>
            </a:r>
            <a:r>
              <a:rPr lang="en-US" sz="1600" spc="-5" dirty="0">
                <a:latin typeface="Calibri" panose="020F0502020204030204"/>
                <a:cs typeface="Calibri" panose="020F0502020204030204"/>
              </a:rPr>
              <a:t>, </a:t>
            </a:r>
            <a:r>
              <a:rPr lang="en-US" sz="1600" spc="-5" dirty="0" err="1">
                <a:latin typeface="Calibri" panose="020F0502020204030204"/>
                <a:cs typeface="Calibri" panose="020F0502020204030204"/>
              </a:rPr>
              <a:t>loan_amnt</a:t>
            </a:r>
            <a:r>
              <a:rPr lang="en-US" sz="1600" spc="-5" dirty="0">
                <a:latin typeface="Calibri" panose="020F0502020204030204"/>
                <a:cs typeface="Calibri" panose="020F0502020204030204"/>
              </a:rPr>
              <a:t> and term variables</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annual</a:t>
            </a:r>
            <a:r>
              <a:rPr lang="en-US" sz="1600" spc="-5" dirty="0" err="1">
                <a:latin typeface="Calibri" panose="020F0502020204030204"/>
                <a:cs typeface="Calibri" panose="020F0502020204030204"/>
              </a:rPr>
              <a:t>_</a:t>
            </a:r>
            <a:r>
              <a:rPr lang="en-US" sz="1600" b="1" spc="-5" dirty="0" err="1">
                <a:latin typeface="Calibri" panose="020F0502020204030204"/>
                <a:cs typeface="Calibri" panose="020F0502020204030204"/>
              </a:rPr>
              <a:t>inc</a:t>
            </a:r>
            <a:r>
              <a:rPr lang="en-US" sz="1600" spc="-5" dirty="0">
                <a:latin typeface="Calibri" panose="020F0502020204030204"/>
                <a:cs typeface="Calibri" panose="020F0502020204030204"/>
              </a:rPr>
              <a:t> : The self-reported annual income provided by the borrower during registration.</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loan_amnt</a:t>
            </a:r>
            <a:r>
              <a:rPr lang="en-US" sz="1600" b="1" spc="-5" dirty="0">
                <a:latin typeface="Calibri" panose="020F0502020204030204"/>
                <a:cs typeface="Calibri" panose="020F0502020204030204"/>
              </a:rPr>
              <a:t> </a:t>
            </a:r>
            <a:r>
              <a:rPr lang="en-US" sz="1600" spc="-5" dirty="0">
                <a:latin typeface="Calibri" panose="020F0502020204030204"/>
                <a:cs typeface="Calibri" panose="020F0502020204030204"/>
              </a:rPr>
              <a:t>: The listed amount of the loan applied for by the borrower. If at some point in time, the credit department reduces the loan amount, then it will be reflected in this value.</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dti</a:t>
            </a:r>
            <a:r>
              <a:rPr lang="en-US" sz="1600" spc="-5" dirty="0">
                <a:latin typeface="Calibri" panose="020F0502020204030204"/>
                <a:cs typeface="Calibri" panose="020F0502020204030204"/>
              </a:rPr>
              <a:t> : A ratio calculated using the borrower’s total monthly debt payments on the total debt obligations, excluding mortgage and the requested LC loan, divided by the borrower’s self-reported monthly income.</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grade</a:t>
            </a:r>
            <a:r>
              <a:rPr lang="en-US" sz="1600" spc="-5" dirty="0">
                <a:latin typeface="Calibri" panose="020F0502020204030204"/>
                <a:cs typeface="Calibri" panose="020F0502020204030204"/>
              </a:rPr>
              <a:t> and </a:t>
            </a:r>
            <a:r>
              <a:rPr lang="en-US" sz="1600" b="1" spc="-5" dirty="0">
                <a:latin typeface="Calibri" panose="020F0502020204030204"/>
                <a:cs typeface="Calibri" panose="020F0502020204030204"/>
              </a:rPr>
              <a:t>sub-grade</a:t>
            </a:r>
            <a:r>
              <a:rPr lang="en-US" sz="1600" spc="-5" dirty="0">
                <a:latin typeface="Calibri" panose="020F0502020204030204"/>
                <a:cs typeface="Calibri" panose="020F0502020204030204"/>
              </a:rPr>
              <a:t> : LC assigned loan grade</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purpose</a:t>
            </a:r>
            <a:r>
              <a:rPr lang="en-US" sz="1600" spc="-5" dirty="0">
                <a:latin typeface="Calibri" panose="020F0502020204030204"/>
                <a:cs typeface="Calibri" panose="020F0502020204030204"/>
              </a:rPr>
              <a:t> : A category provided by the borrower for the loan request.</a:t>
            </a:r>
            <a:endParaRPr lang="en-US" sz="1600" dirty="0">
              <a:latin typeface="Calibri" panose="020F0502020204030204"/>
              <a:cs typeface="Calibri" panose="020F0502020204030204"/>
            </a:endParaRPr>
          </a:p>
        </p:txBody>
      </p:sp>
      <p:pic>
        <p:nvPicPr>
          <p:cNvPr id="7" name="Picture 6">
            <a:extLst>
              <a:ext uri="{FF2B5EF4-FFF2-40B4-BE49-F238E27FC236}">
                <a16:creationId xmlns:a16="http://schemas.microsoft.com/office/drawing/2014/main" id="{EEEB89E1-18E6-BB15-1EE3-960FDA02548C}"/>
              </a:ext>
            </a:extLst>
          </p:cNvPr>
          <p:cNvPicPr>
            <a:picLocks noChangeAspect="1"/>
          </p:cNvPicPr>
          <p:nvPr/>
        </p:nvPicPr>
        <p:blipFill>
          <a:blip r:embed="rId2"/>
          <a:stretch>
            <a:fillRect/>
          </a:stretch>
        </p:blipFill>
        <p:spPr>
          <a:xfrm>
            <a:off x="8823195" y="1036320"/>
            <a:ext cx="2835405" cy="5059680"/>
          </a:xfrm>
          <a:prstGeom prst="rect">
            <a:avLst/>
          </a:prstGeom>
        </p:spPr>
      </p:pic>
      <p:sp>
        <p:nvSpPr>
          <p:cNvPr id="8" name="Rectangle 1">
            <a:extLst>
              <a:ext uri="{FF2B5EF4-FFF2-40B4-BE49-F238E27FC236}">
                <a16:creationId xmlns:a16="http://schemas.microsoft.com/office/drawing/2014/main" id="{B967A179-FA0A-FDC2-33B8-7282CD42ED38}"/>
              </a:ext>
            </a:extLst>
          </p:cNvPr>
          <p:cNvSpPr>
            <a:spLocks noChangeArrowheads="1"/>
          </p:cNvSpPr>
          <p:nvPr/>
        </p:nvSpPr>
        <p:spPr bwMode="auto">
          <a:xfrm>
            <a:off x="533400" y="3531989"/>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09600" y="1447800"/>
            <a:ext cx="10769498" cy="4644861"/>
          </a:xfrm>
          <a:prstGeom prst="rect">
            <a:avLst/>
          </a:prstGeom>
        </p:spPr>
        <p:txBody>
          <a:bodyPr vert="horz" wrap="square" lIns="0" tIns="111760" rIns="0" bIns="0" rtlCol="0">
            <a:spAutoFit/>
          </a:bodyPr>
          <a:lstStyle/>
          <a:p>
            <a:pPr marL="516255">
              <a:lnSpc>
                <a:spcPct val="100000"/>
              </a:lnSpc>
              <a:spcBef>
                <a:spcPts val="880"/>
              </a:spcBef>
            </a:pPr>
            <a:r>
              <a:rPr spc="-5" dirty="0"/>
              <a:t>Recommendations:-</a:t>
            </a:r>
            <a:endParaRPr lang="en-IN" spc="-5" dirty="0"/>
          </a:p>
          <a:p>
            <a:pPr marL="516255" algn="just">
              <a:lnSpc>
                <a:spcPct val="100000"/>
              </a:lnSpc>
              <a:spcBef>
                <a:spcPts val="880"/>
              </a:spcBef>
            </a:pPr>
            <a:r>
              <a:rPr lang="en-US" sz="1600" b="0" u="none" spc="-5" dirty="0"/>
              <a:t>1. Though lending money at higher interest rate is profitable to the firm, at same time it can be dangerous as well as number of defaulters goes up. Hence</a:t>
            </a:r>
          </a:p>
          <a:p>
            <a:pPr marL="802005" indent="-285750" algn="just">
              <a:lnSpc>
                <a:spcPct val="100000"/>
              </a:lnSpc>
              <a:spcBef>
                <a:spcPts val="880"/>
              </a:spcBef>
              <a:buFont typeface="Arial" panose="020B0604020202020204" pitchFamily="34" charset="0"/>
              <a:buChar char="•"/>
            </a:pPr>
            <a:r>
              <a:rPr lang="en-US" sz="1600" b="0" u="none" spc="-5" dirty="0"/>
              <a:t>	 The LC should not lend loans to people who fall in G or F or E grade as they are likely to default and they have higher interest rate.</a:t>
            </a:r>
          </a:p>
          <a:p>
            <a:pPr marL="802005" indent="-285750" algn="just">
              <a:lnSpc>
                <a:spcPct val="100000"/>
              </a:lnSpc>
              <a:spcBef>
                <a:spcPts val="880"/>
              </a:spcBef>
              <a:buFont typeface="Arial" panose="020B0604020202020204" pitchFamily="34" charset="0"/>
              <a:buChar char="•"/>
            </a:pPr>
            <a:r>
              <a:rPr lang="en-US" sz="1600" b="0" u="none" spc="-5" dirty="0"/>
              <a:t>	 While lending loans for these graded people, "purpose" should also be kept in consideration as above 15% interest rate purposes like </a:t>
            </a:r>
            <a:r>
              <a:rPr lang="en-US" sz="1600" b="0" u="none" spc="-5" dirty="0" err="1"/>
              <a:t>credit_card</a:t>
            </a:r>
            <a:r>
              <a:rPr lang="en-US" sz="1600" b="0" u="none" spc="-5" dirty="0"/>
              <a:t>, Small Business, </a:t>
            </a:r>
            <a:r>
              <a:rPr lang="en-US" sz="1600" b="0" u="none" spc="-5" dirty="0" err="1"/>
              <a:t>debt_consolidation</a:t>
            </a:r>
            <a:r>
              <a:rPr lang="en-US" sz="1600" b="0" u="none" spc="-5" dirty="0"/>
              <a:t> and </a:t>
            </a:r>
            <a:r>
              <a:rPr lang="en-US" sz="1600" b="0" u="none" spc="-5" dirty="0" err="1"/>
              <a:t>home_improvement</a:t>
            </a:r>
            <a:r>
              <a:rPr lang="en-US" sz="1600" b="0" u="none" spc="-5" dirty="0"/>
              <a:t> have more tendency to default.</a:t>
            </a:r>
          </a:p>
          <a:p>
            <a:pPr marL="516255" algn="just">
              <a:lnSpc>
                <a:spcPct val="100000"/>
              </a:lnSpc>
              <a:spcBef>
                <a:spcPts val="880"/>
              </a:spcBef>
            </a:pPr>
            <a:r>
              <a:rPr lang="en-US" sz="1600" b="0" u="none" spc="-5" dirty="0"/>
              <a:t>2. The LC should ensure that those who are being lent the loans at higher interest rates should have a higher income and low DTI. </a:t>
            </a:r>
          </a:p>
          <a:p>
            <a:pPr marL="516255" algn="just">
              <a:lnSpc>
                <a:spcPct val="100000"/>
              </a:lnSpc>
              <a:spcBef>
                <a:spcPts val="880"/>
              </a:spcBef>
            </a:pPr>
            <a:r>
              <a:rPr lang="en-US" sz="1600" b="0" u="none" spc="-5" dirty="0"/>
              <a:t>3. Loan amount should be decided by factoring it against the DTI, annual income , interest rates/ grade, purpose and number of installments.</a:t>
            </a:r>
          </a:p>
          <a:p>
            <a:pPr marL="516255" algn="just">
              <a:lnSpc>
                <a:spcPct val="100000"/>
              </a:lnSpc>
              <a:spcBef>
                <a:spcPts val="880"/>
              </a:spcBef>
            </a:pPr>
            <a:r>
              <a:rPr lang="en-US" sz="1600" b="0" u="none" spc="-5" dirty="0"/>
              <a:t>4. Income Verified people are likely to default more than the non-verified people which throws light on income verification process. This process needs to be improved. Additionally along with income verification, </a:t>
            </a:r>
            <a:r>
              <a:rPr lang="en-US" sz="1600" b="0" u="none" spc="-5" dirty="0" err="1"/>
              <a:t>home_ownership</a:t>
            </a:r>
            <a:r>
              <a:rPr lang="en-US" sz="1600" b="0" u="none" spc="-5" dirty="0"/>
              <a:t> verification must also be done as own </a:t>
            </a:r>
            <a:r>
              <a:rPr lang="en-US" sz="1600" b="0" u="none" spc="-5" dirty="0" err="1"/>
              <a:t>home_ownership</a:t>
            </a:r>
            <a:r>
              <a:rPr lang="en-US" sz="1600" b="0" u="none" spc="-5" dirty="0"/>
              <a:t> are also tending to default more.</a:t>
            </a:r>
          </a:p>
          <a:p>
            <a:pPr marL="516255" algn="just">
              <a:lnSpc>
                <a:spcPct val="100000"/>
              </a:lnSpc>
              <a:spcBef>
                <a:spcPts val="880"/>
              </a:spcBef>
            </a:pPr>
            <a:r>
              <a:rPr lang="en-US" sz="1600" b="0" u="none" spc="-5" dirty="0"/>
              <a:t>5. The people with low annual income have higher DTI and therefore more likely to default.</a:t>
            </a:r>
            <a:endParaRPr sz="1600" b="0" u="none" spc="-5" dirty="0"/>
          </a:p>
        </p:txBody>
      </p:sp>
      <p:sp>
        <p:nvSpPr>
          <p:cNvPr id="3" name="object 3"/>
          <p:cNvSpPr txBox="1">
            <a:spLocks noGrp="1"/>
          </p:cNvSpPr>
          <p:nvPr>
            <p:ph type="title"/>
          </p:nvPr>
        </p:nvSpPr>
        <p:spPr>
          <a:xfrm>
            <a:off x="1328166" y="663956"/>
            <a:ext cx="2465070" cy="513715"/>
          </a:xfrm>
          <a:prstGeom prst="rect">
            <a:avLst/>
          </a:prstGeom>
        </p:spPr>
        <p:txBody>
          <a:bodyPr vert="horz" wrap="square" lIns="0" tIns="13335" rIns="0" bIns="0" rtlCol="0">
            <a:spAutoFit/>
          </a:bodyPr>
          <a:lstStyle/>
          <a:p>
            <a:pPr marL="12700">
              <a:lnSpc>
                <a:spcPct val="100000"/>
              </a:lnSpc>
              <a:spcBef>
                <a:spcPts val="105"/>
              </a:spcBef>
            </a:pPr>
            <a:r>
              <a:rPr dirty="0"/>
              <a:t>Concl</a:t>
            </a:r>
            <a:r>
              <a:rPr spc="-10" dirty="0"/>
              <a:t>u</a:t>
            </a:r>
            <a:r>
              <a:rPr dirty="0"/>
              <a:t>si</a:t>
            </a:r>
            <a:r>
              <a:rPr spc="-10" dirty="0"/>
              <a:t>o</a:t>
            </a:r>
            <a:r>
              <a:rPr dirty="0"/>
              <a:t>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9633" y="516712"/>
            <a:ext cx="4793615" cy="452120"/>
          </a:xfrm>
          <a:prstGeom prst="rect">
            <a:avLst/>
          </a:prstGeom>
        </p:spPr>
        <p:txBody>
          <a:bodyPr vert="horz" wrap="square" lIns="0" tIns="12065" rIns="0" bIns="0" rtlCol="0">
            <a:spAutoFit/>
          </a:bodyPr>
          <a:lstStyle/>
          <a:p>
            <a:pPr marL="12700">
              <a:lnSpc>
                <a:spcPct val="100000"/>
              </a:lnSpc>
              <a:spcBef>
                <a:spcPts val="95"/>
              </a:spcBef>
            </a:pPr>
            <a:r>
              <a:rPr sz="2800" b="0" u="heavy" spc="5" dirty="0">
                <a:uFill>
                  <a:solidFill>
                    <a:srgbClr val="000000"/>
                  </a:solidFill>
                </a:uFill>
                <a:latin typeface="Arial MT"/>
                <a:cs typeface="Arial MT"/>
              </a:rPr>
              <a:t> </a:t>
            </a:r>
            <a:r>
              <a:rPr sz="2800" b="0" u="heavy" spc="-5" dirty="0">
                <a:uFill>
                  <a:solidFill>
                    <a:srgbClr val="000000"/>
                  </a:solidFill>
                </a:uFill>
                <a:latin typeface="Arial MT"/>
                <a:cs typeface="Arial MT"/>
              </a:rPr>
              <a:t>Problem</a:t>
            </a:r>
            <a:r>
              <a:rPr sz="2800" b="0" u="heavy" dirty="0">
                <a:uFill>
                  <a:solidFill>
                    <a:srgbClr val="000000"/>
                  </a:solidFill>
                </a:uFill>
                <a:latin typeface="Arial MT"/>
                <a:cs typeface="Arial MT"/>
              </a:rPr>
              <a:t> solving </a:t>
            </a:r>
            <a:r>
              <a:rPr sz="2800" b="0" u="heavy" spc="-5" dirty="0">
                <a:uFill>
                  <a:solidFill>
                    <a:srgbClr val="000000"/>
                  </a:solidFill>
                </a:uFill>
                <a:latin typeface="Arial MT"/>
                <a:cs typeface="Arial MT"/>
              </a:rPr>
              <a:t>methodology</a:t>
            </a:r>
            <a:endParaRPr sz="2800">
              <a:latin typeface="Arial MT"/>
              <a:cs typeface="Arial MT"/>
            </a:endParaRPr>
          </a:p>
        </p:txBody>
      </p:sp>
      <p:sp>
        <p:nvSpPr>
          <p:cNvPr id="3" name="object 3"/>
          <p:cNvSpPr/>
          <p:nvPr/>
        </p:nvSpPr>
        <p:spPr>
          <a:xfrm>
            <a:off x="9673590" y="1462982"/>
            <a:ext cx="1163320" cy="701675"/>
          </a:xfrm>
          <a:custGeom>
            <a:avLst/>
            <a:gdLst/>
            <a:ahLst/>
            <a:cxnLst/>
            <a:rect l="l" t="t" r="r" b="b"/>
            <a:pathLst>
              <a:path w="1163320" h="701675">
                <a:moveTo>
                  <a:pt x="1162812" y="0"/>
                </a:moveTo>
                <a:lnTo>
                  <a:pt x="0" y="0"/>
                </a:lnTo>
                <a:lnTo>
                  <a:pt x="0" y="663194"/>
                </a:lnTo>
                <a:lnTo>
                  <a:pt x="62267" y="675523"/>
                </a:lnTo>
                <a:lnTo>
                  <a:pt x="120103" y="685221"/>
                </a:lnTo>
                <a:lnTo>
                  <a:pt x="173863" y="692458"/>
                </a:lnTo>
                <a:lnTo>
                  <a:pt x="223901" y="697403"/>
                </a:lnTo>
                <a:lnTo>
                  <a:pt x="270572" y="700226"/>
                </a:lnTo>
                <a:lnTo>
                  <a:pt x="314230" y="701098"/>
                </a:lnTo>
                <a:lnTo>
                  <a:pt x="355229" y="700188"/>
                </a:lnTo>
                <a:lnTo>
                  <a:pt x="393925" y="697666"/>
                </a:lnTo>
                <a:lnTo>
                  <a:pt x="465821" y="688466"/>
                </a:lnTo>
                <a:lnTo>
                  <a:pt x="532756" y="674857"/>
                </a:lnTo>
                <a:lnTo>
                  <a:pt x="597563" y="658198"/>
                </a:lnTo>
                <a:lnTo>
                  <a:pt x="696990" y="630467"/>
                </a:lnTo>
                <a:lnTo>
                  <a:pt x="732140" y="621171"/>
                </a:lnTo>
                <a:lnTo>
                  <a:pt x="807582" y="603520"/>
                </a:lnTo>
                <a:lnTo>
                  <a:pt x="848581" y="595505"/>
                </a:lnTo>
                <a:lnTo>
                  <a:pt x="892239" y="588257"/>
                </a:lnTo>
                <a:lnTo>
                  <a:pt x="938910" y="581946"/>
                </a:lnTo>
                <a:lnTo>
                  <a:pt x="988948" y="576742"/>
                </a:lnTo>
                <a:lnTo>
                  <a:pt x="1042708" y="572814"/>
                </a:lnTo>
                <a:lnTo>
                  <a:pt x="1100544" y="570332"/>
                </a:lnTo>
                <a:lnTo>
                  <a:pt x="1162812" y="569468"/>
                </a:lnTo>
                <a:lnTo>
                  <a:pt x="1162812" y="0"/>
                </a:lnTo>
                <a:close/>
              </a:path>
            </a:pathLst>
          </a:custGeom>
          <a:solidFill>
            <a:srgbClr val="FFC000">
              <a:alpha val="50195"/>
            </a:srgbClr>
          </a:solidFill>
        </p:spPr>
        <p:txBody>
          <a:bodyPr wrap="square" lIns="0" tIns="0" rIns="0" bIns="0" rtlCol="0"/>
          <a:lstStyle/>
          <a:p>
            <a:endParaRPr/>
          </a:p>
        </p:txBody>
      </p:sp>
      <p:sp>
        <p:nvSpPr>
          <p:cNvPr id="4" name="object 4"/>
          <p:cNvSpPr txBox="1"/>
          <p:nvPr/>
        </p:nvSpPr>
        <p:spPr>
          <a:xfrm>
            <a:off x="9726548" y="1379346"/>
            <a:ext cx="982344" cy="361315"/>
          </a:xfrm>
          <a:prstGeom prst="rect">
            <a:avLst/>
          </a:prstGeom>
        </p:spPr>
        <p:txBody>
          <a:bodyPr vert="horz" wrap="square" lIns="0" tIns="13335" rIns="0" bIns="0" rtlCol="0">
            <a:spAutoFit/>
          </a:bodyPr>
          <a:lstStyle/>
          <a:p>
            <a:pPr marL="276225" marR="5080" indent="-264160">
              <a:lnSpc>
                <a:spcPct val="100000"/>
              </a:lnSpc>
              <a:spcBef>
                <a:spcPts val="105"/>
              </a:spcBef>
            </a:pPr>
            <a:r>
              <a:rPr sz="1100" dirty="0">
                <a:latin typeface="Arial MT"/>
                <a:cs typeface="Arial MT"/>
              </a:rPr>
              <a:t>DataD</a:t>
            </a:r>
            <a:r>
              <a:rPr sz="1100" spc="-10" dirty="0">
                <a:latin typeface="Arial MT"/>
                <a:cs typeface="Arial MT"/>
              </a:rPr>
              <a:t>i</a:t>
            </a:r>
            <a:r>
              <a:rPr sz="1100" dirty="0">
                <a:latin typeface="Arial MT"/>
                <a:cs typeface="Arial MT"/>
              </a:rPr>
              <a:t>ct</a:t>
            </a:r>
            <a:r>
              <a:rPr sz="1100" spc="-10" dirty="0">
                <a:latin typeface="Arial MT"/>
                <a:cs typeface="Arial MT"/>
              </a:rPr>
              <a:t>i</a:t>
            </a:r>
            <a:r>
              <a:rPr sz="1100" dirty="0">
                <a:latin typeface="Arial MT"/>
                <a:cs typeface="Arial MT"/>
              </a:rPr>
              <a:t>ona</a:t>
            </a:r>
            <a:r>
              <a:rPr sz="1100" spc="5" dirty="0">
                <a:latin typeface="Arial MT"/>
                <a:cs typeface="Arial MT"/>
              </a:rPr>
              <a:t>r</a:t>
            </a:r>
            <a:r>
              <a:rPr sz="1100" spc="-15" dirty="0">
                <a:latin typeface="Arial MT"/>
                <a:cs typeface="Arial MT"/>
              </a:rPr>
              <a:t>y</a:t>
            </a:r>
            <a:r>
              <a:rPr sz="1100" dirty="0">
                <a:latin typeface="Arial MT"/>
                <a:cs typeface="Arial MT"/>
              </a:rPr>
              <a:t>.  csv</a:t>
            </a:r>
            <a:r>
              <a:rPr sz="1100" spc="-30" dirty="0">
                <a:latin typeface="Arial MT"/>
                <a:cs typeface="Arial MT"/>
              </a:rPr>
              <a:t> </a:t>
            </a:r>
            <a:r>
              <a:rPr sz="1100" spc="-5" dirty="0">
                <a:latin typeface="Arial MT"/>
                <a:cs typeface="Arial MT"/>
              </a:rPr>
              <a:t>file</a:t>
            </a:r>
            <a:endParaRPr sz="1100" dirty="0">
              <a:latin typeface="Arial MT"/>
              <a:cs typeface="Arial MT"/>
            </a:endParaRPr>
          </a:p>
        </p:txBody>
      </p:sp>
      <p:sp>
        <p:nvSpPr>
          <p:cNvPr id="5" name="object 5"/>
          <p:cNvSpPr/>
          <p:nvPr/>
        </p:nvSpPr>
        <p:spPr>
          <a:xfrm>
            <a:off x="800987" y="1522716"/>
            <a:ext cx="1163320" cy="632460"/>
          </a:xfrm>
          <a:custGeom>
            <a:avLst/>
            <a:gdLst/>
            <a:ahLst/>
            <a:cxnLst/>
            <a:rect l="l" t="t" r="r" b="b"/>
            <a:pathLst>
              <a:path w="1163320" h="632460">
                <a:moveTo>
                  <a:pt x="1162811" y="0"/>
                </a:moveTo>
                <a:lnTo>
                  <a:pt x="0" y="0"/>
                </a:lnTo>
                <a:lnTo>
                  <a:pt x="0" y="597788"/>
                </a:lnTo>
                <a:lnTo>
                  <a:pt x="62267" y="608899"/>
                </a:lnTo>
                <a:lnTo>
                  <a:pt x="120103" y="617638"/>
                </a:lnTo>
                <a:lnTo>
                  <a:pt x="173863" y="624160"/>
                </a:lnTo>
                <a:lnTo>
                  <a:pt x="223901" y="628616"/>
                </a:lnTo>
                <a:lnTo>
                  <a:pt x="270572" y="631160"/>
                </a:lnTo>
                <a:lnTo>
                  <a:pt x="314230" y="631946"/>
                </a:lnTo>
                <a:lnTo>
                  <a:pt x="355229" y="631126"/>
                </a:lnTo>
                <a:lnTo>
                  <a:pt x="393925" y="628854"/>
                </a:lnTo>
                <a:lnTo>
                  <a:pt x="465821" y="620563"/>
                </a:lnTo>
                <a:lnTo>
                  <a:pt x="532756" y="608300"/>
                </a:lnTo>
                <a:lnTo>
                  <a:pt x="597563" y="593290"/>
                </a:lnTo>
                <a:lnTo>
                  <a:pt x="696990" y="568300"/>
                </a:lnTo>
                <a:lnTo>
                  <a:pt x="732140" y="559924"/>
                </a:lnTo>
                <a:lnTo>
                  <a:pt x="807582" y="544019"/>
                </a:lnTo>
                <a:lnTo>
                  <a:pt x="848581" y="536796"/>
                </a:lnTo>
                <a:lnTo>
                  <a:pt x="892239" y="530265"/>
                </a:lnTo>
                <a:lnTo>
                  <a:pt x="938910" y="524578"/>
                </a:lnTo>
                <a:lnTo>
                  <a:pt x="988948" y="519888"/>
                </a:lnTo>
                <a:lnTo>
                  <a:pt x="1042708" y="516349"/>
                </a:lnTo>
                <a:lnTo>
                  <a:pt x="1100544" y="514113"/>
                </a:lnTo>
                <a:lnTo>
                  <a:pt x="1162811" y="513334"/>
                </a:lnTo>
                <a:lnTo>
                  <a:pt x="1162811" y="0"/>
                </a:lnTo>
                <a:close/>
              </a:path>
            </a:pathLst>
          </a:custGeom>
          <a:solidFill>
            <a:srgbClr val="FFC000">
              <a:alpha val="50195"/>
            </a:srgbClr>
          </a:solidFill>
        </p:spPr>
        <p:txBody>
          <a:bodyPr wrap="square" lIns="0" tIns="0" rIns="0" bIns="0" rtlCol="0"/>
          <a:lstStyle/>
          <a:p>
            <a:endParaRPr/>
          </a:p>
        </p:txBody>
      </p:sp>
      <p:sp>
        <p:nvSpPr>
          <p:cNvPr id="6" name="object 6"/>
          <p:cNvSpPr txBox="1"/>
          <p:nvPr/>
        </p:nvSpPr>
        <p:spPr>
          <a:xfrm>
            <a:off x="990600" y="1740661"/>
            <a:ext cx="818006"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Arial MT"/>
                <a:cs typeface="Arial MT"/>
              </a:rPr>
              <a:t>Loan.csv</a:t>
            </a:r>
            <a:r>
              <a:rPr sz="1100" spc="-75" dirty="0">
                <a:latin typeface="Arial MT"/>
                <a:cs typeface="Arial MT"/>
              </a:rPr>
              <a:t> </a:t>
            </a:r>
            <a:r>
              <a:rPr sz="1100" spc="-5" dirty="0">
                <a:latin typeface="Arial MT"/>
                <a:cs typeface="Arial MT"/>
              </a:rPr>
              <a:t>file</a:t>
            </a:r>
            <a:endParaRPr sz="1100" dirty="0">
              <a:latin typeface="Arial MT"/>
              <a:cs typeface="Arial MT"/>
            </a:endParaRPr>
          </a:p>
        </p:txBody>
      </p:sp>
      <p:sp>
        <p:nvSpPr>
          <p:cNvPr id="10" name="object 10"/>
          <p:cNvSpPr txBox="1"/>
          <p:nvPr/>
        </p:nvSpPr>
        <p:spPr>
          <a:xfrm>
            <a:off x="653795" y="2494788"/>
            <a:ext cx="1742313" cy="795089"/>
          </a:xfrm>
          <a:prstGeom prst="rect">
            <a:avLst/>
          </a:prstGeom>
          <a:solidFill>
            <a:srgbClr val="4471C4">
              <a:alpha val="50195"/>
            </a:srgbClr>
          </a:solidFill>
        </p:spPr>
        <p:txBody>
          <a:bodyPr vert="horz" wrap="square" lIns="0" tIns="2540" rIns="0" bIns="0" rtlCol="0">
            <a:spAutoFit/>
          </a:bodyPr>
          <a:lstStyle/>
          <a:p>
            <a:pPr>
              <a:lnSpc>
                <a:spcPct val="100000"/>
              </a:lnSpc>
              <a:spcBef>
                <a:spcPts val="20"/>
              </a:spcBef>
            </a:pPr>
            <a:endParaRPr sz="1550" dirty="0">
              <a:latin typeface="Times New Roman" panose="02020603050405020304"/>
              <a:cs typeface="Times New Roman" panose="02020603050405020304"/>
            </a:endParaRPr>
          </a:p>
          <a:p>
            <a:pPr marL="319405">
              <a:lnSpc>
                <a:spcPct val="100000"/>
              </a:lnSpc>
              <a:spcBef>
                <a:spcPts val="5"/>
              </a:spcBef>
            </a:pPr>
            <a:r>
              <a:rPr lang="en-IN" sz="1800" spc="-15" dirty="0">
                <a:solidFill>
                  <a:srgbClr val="FFFFFF"/>
                </a:solidFill>
                <a:latin typeface="Calibri" panose="020F0502020204030204"/>
                <a:cs typeface="Calibri" panose="020F0502020204030204"/>
              </a:rPr>
              <a:t>Load data into </a:t>
            </a:r>
            <a:r>
              <a:rPr lang="en-IN" sz="1800" spc="-15" dirty="0" err="1">
                <a:solidFill>
                  <a:srgbClr val="FFFFFF"/>
                </a:solidFill>
                <a:latin typeface="Calibri" panose="020F0502020204030204"/>
                <a:cs typeface="Calibri" panose="020F0502020204030204"/>
              </a:rPr>
              <a:t>dataframe</a:t>
            </a:r>
            <a:endParaRPr sz="1800" dirty="0">
              <a:latin typeface="Calibri" panose="020F0502020204030204"/>
              <a:cs typeface="Calibri" panose="020F0502020204030204"/>
            </a:endParaRPr>
          </a:p>
        </p:txBody>
      </p:sp>
      <p:sp>
        <p:nvSpPr>
          <p:cNvPr id="11" name="object 11"/>
          <p:cNvSpPr txBox="1"/>
          <p:nvPr/>
        </p:nvSpPr>
        <p:spPr>
          <a:xfrm>
            <a:off x="3151632" y="2488692"/>
            <a:ext cx="1571625" cy="948978"/>
          </a:xfrm>
          <a:prstGeom prst="rect">
            <a:avLst/>
          </a:prstGeom>
          <a:solidFill>
            <a:srgbClr val="4471C4">
              <a:alpha val="50195"/>
            </a:srgbClr>
          </a:solidFill>
        </p:spPr>
        <p:txBody>
          <a:bodyPr vert="horz" wrap="square" lIns="0" tIns="2540" rIns="0" bIns="0" rtlCol="0">
            <a:spAutoFit/>
          </a:bodyPr>
          <a:lstStyle/>
          <a:p>
            <a:pPr>
              <a:lnSpc>
                <a:spcPct val="100000"/>
              </a:lnSpc>
              <a:spcBef>
                <a:spcPts val="20"/>
              </a:spcBef>
            </a:pPr>
            <a:endParaRPr sz="1550" dirty="0">
              <a:latin typeface="Times New Roman" panose="02020603050405020304"/>
              <a:cs typeface="Times New Roman" panose="02020603050405020304"/>
            </a:endParaRPr>
          </a:p>
          <a:p>
            <a:pPr marL="143510" algn="just">
              <a:lnSpc>
                <a:spcPct val="100000"/>
              </a:lnSpc>
              <a:spcBef>
                <a:spcPts val="5"/>
              </a:spcBef>
            </a:pPr>
            <a:r>
              <a:rPr sz="1800" spc="-15" dirty="0">
                <a:solidFill>
                  <a:srgbClr val="FFFFFF"/>
                </a:solidFill>
                <a:latin typeface="Calibri" panose="020F0502020204030204"/>
                <a:cs typeface="Calibri" panose="020F0502020204030204"/>
              </a:rPr>
              <a:t>Data </a:t>
            </a:r>
            <a:r>
              <a:rPr sz="1800" spc="-5" dirty="0">
                <a:solidFill>
                  <a:srgbClr val="FFFFFF"/>
                </a:solidFill>
                <a:latin typeface="Calibri" panose="020F0502020204030204"/>
                <a:cs typeface="Calibri" panose="020F0502020204030204"/>
              </a:rPr>
              <a:t>Cleaning</a:t>
            </a:r>
            <a:endParaRPr lang="en-IN" sz="1800" spc="-5" dirty="0">
              <a:solidFill>
                <a:srgbClr val="FFFFFF"/>
              </a:solidFill>
              <a:latin typeface="Calibri" panose="020F0502020204030204"/>
              <a:cs typeface="Calibri" panose="020F0502020204030204"/>
            </a:endParaRPr>
          </a:p>
          <a:p>
            <a:pPr marL="143510" algn="just">
              <a:lnSpc>
                <a:spcPct val="100000"/>
              </a:lnSpc>
              <a:spcBef>
                <a:spcPts val="5"/>
              </a:spcBef>
            </a:pPr>
            <a:r>
              <a:rPr lang="en-IN" sz="1400" spc="-5" dirty="0">
                <a:solidFill>
                  <a:srgbClr val="FFFFFF"/>
                </a:solidFill>
                <a:latin typeface="Calibri" panose="020F0502020204030204"/>
                <a:cs typeface="Calibri" panose="020F0502020204030204"/>
              </a:rPr>
              <a:t>(Fix missing values and outliers)</a:t>
            </a:r>
            <a:endParaRPr sz="1400" dirty="0">
              <a:latin typeface="Calibri" panose="020F0502020204030204"/>
              <a:cs typeface="Calibri" panose="020F0502020204030204"/>
            </a:endParaRPr>
          </a:p>
        </p:txBody>
      </p:sp>
      <p:grpSp>
        <p:nvGrpSpPr>
          <p:cNvPr id="12" name="object 12"/>
          <p:cNvGrpSpPr/>
          <p:nvPr/>
        </p:nvGrpSpPr>
        <p:grpSpPr>
          <a:xfrm>
            <a:off x="5343125" y="2372855"/>
            <a:ext cx="2228215" cy="1143635"/>
            <a:chOff x="5343125" y="2372855"/>
            <a:chExt cx="2228215" cy="1143635"/>
          </a:xfrm>
        </p:grpSpPr>
        <p:pic>
          <p:nvPicPr>
            <p:cNvPr id="13" name="object 13"/>
            <p:cNvPicPr/>
            <p:nvPr/>
          </p:nvPicPr>
          <p:blipFill>
            <a:blip r:embed="rId2" cstate="print"/>
            <a:stretch>
              <a:fillRect/>
            </a:stretch>
          </p:blipFill>
          <p:spPr>
            <a:xfrm>
              <a:off x="5343125" y="2482592"/>
              <a:ext cx="2226601" cy="867159"/>
            </a:xfrm>
            <a:prstGeom prst="rect">
              <a:avLst/>
            </a:prstGeom>
          </p:spPr>
        </p:pic>
        <p:pic>
          <p:nvPicPr>
            <p:cNvPr id="14" name="object 14"/>
            <p:cNvPicPr/>
            <p:nvPr/>
          </p:nvPicPr>
          <p:blipFill>
            <a:blip r:embed="rId3" cstate="print"/>
            <a:stretch>
              <a:fillRect/>
            </a:stretch>
          </p:blipFill>
          <p:spPr>
            <a:xfrm>
              <a:off x="5391911" y="2372855"/>
              <a:ext cx="2179319" cy="1143012"/>
            </a:xfrm>
            <a:prstGeom prst="rect">
              <a:avLst/>
            </a:prstGeom>
          </p:spPr>
        </p:pic>
        <p:pic>
          <p:nvPicPr>
            <p:cNvPr id="15" name="object 15"/>
            <p:cNvPicPr/>
            <p:nvPr/>
          </p:nvPicPr>
          <p:blipFill>
            <a:blip r:embed="rId4" cstate="print"/>
            <a:stretch>
              <a:fillRect/>
            </a:stretch>
          </p:blipFill>
          <p:spPr>
            <a:xfrm>
              <a:off x="5393435" y="2513076"/>
              <a:ext cx="2130552" cy="763524"/>
            </a:xfrm>
            <a:prstGeom prst="rect">
              <a:avLst/>
            </a:prstGeom>
          </p:spPr>
        </p:pic>
      </p:grpSp>
      <p:sp>
        <p:nvSpPr>
          <p:cNvPr id="16" name="object 16"/>
          <p:cNvSpPr txBox="1"/>
          <p:nvPr/>
        </p:nvSpPr>
        <p:spPr>
          <a:xfrm>
            <a:off x="5393435" y="2513076"/>
            <a:ext cx="2131060" cy="763905"/>
          </a:xfrm>
          <a:prstGeom prst="rect">
            <a:avLst/>
          </a:prstGeom>
        </p:spPr>
        <p:txBody>
          <a:bodyPr vert="horz" wrap="square" lIns="0" tIns="0" rIns="0" bIns="0" rtlCol="0">
            <a:spAutoFit/>
          </a:bodyPr>
          <a:lstStyle/>
          <a:p>
            <a:pPr marL="1270" algn="ctr">
              <a:lnSpc>
                <a:spcPts val="1805"/>
              </a:lnSpc>
            </a:pPr>
            <a:r>
              <a:rPr sz="1800" spc="-5" dirty="0">
                <a:solidFill>
                  <a:srgbClr val="FFFFFF"/>
                </a:solidFill>
                <a:latin typeface="Calibri" panose="020F0502020204030204"/>
                <a:cs typeface="Calibri" panose="020F0502020204030204"/>
              </a:rPr>
              <a:t>Deriving</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new</a:t>
            </a:r>
            <a:endParaRPr sz="1800" dirty="0">
              <a:latin typeface="Calibri" panose="020F0502020204030204"/>
              <a:cs typeface="Calibri" panose="020F0502020204030204"/>
            </a:endParaRPr>
          </a:p>
          <a:p>
            <a:pPr algn="ctr">
              <a:lnSpc>
                <a:spcPct val="100000"/>
              </a:lnSpc>
            </a:pPr>
            <a:r>
              <a:rPr sz="1800" spc="-10" dirty="0">
                <a:solidFill>
                  <a:srgbClr val="FFFFFF"/>
                </a:solidFill>
                <a:latin typeface="Calibri" panose="020F0502020204030204"/>
                <a:cs typeface="Calibri" panose="020F0502020204030204"/>
              </a:rPr>
              <a:t>columns</a:t>
            </a:r>
            <a:r>
              <a:rPr sz="1800" spc="-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and</a:t>
            </a:r>
            <a:r>
              <a:rPr sz="1800" spc="-2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fixing</a:t>
            </a:r>
            <a:endParaRPr sz="1800" dirty="0">
              <a:latin typeface="Calibri" panose="020F0502020204030204"/>
              <a:cs typeface="Calibri" panose="020F0502020204030204"/>
            </a:endParaRPr>
          </a:p>
          <a:p>
            <a:pPr algn="ctr">
              <a:lnSpc>
                <a:spcPts val="2045"/>
              </a:lnSpc>
            </a:pPr>
            <a:r>
              <a:rPr sz="1800" spc="-5" dirty="0">
                <a:solidFill>
                  <a:srgbClr val="FFFFFF"/>
                </a:solidFill>
                <a:latin typeface="Calibri" panose="020F0502020204030204"/>
                <a:cs typeface="Calibri" panose="020F0502020204030204"/>
              </a:rPr>
              <a:t>dtypes</a:t>
            </a:r>
            <a:endParaRPr sz="1800" dirty="0">
              <a:latin typeface="Calibri" panose="020F0502020204030204"/>
              <a:cs typeface="Calibri" panose="020F0502020204030204"/>
            </a:endParaRPr>
          </a:p>
        </p:txBody>
      </p:sp>
      <p:sp>
        <p:nvSpPr>
          <p:cNvPr id="17" name="object 17"/>
          <p:cNvSpPr/>
          <p:nvPr/>
        </p:nvSpPr>
        <p:spPr>
          <a:xfrm>
            <a:off x="2395727" y="2832226"/>
            <a:ext cx="755650" cy="76200"/>
          </a:xfrm>
          <a:custGeom>
            <a:avLst/>
            <a:gdLst/>
            <a:ahLst/>
            <a:cxnLst/>
            <a:rect l="l" t="t" r="r" b="b"/>
            <a:pathLst>
              <a:path w="755650" h="76200">
                <a:moveTo>
                  <a:pt x="743347" y="31623"/>
                </a:moveTo>
                <a:lnTo>
                  <a:pt x="691769" y="31623"/>
                </a:lnTo>
                <a:lnTo>
                  <a:pt x="691769" y="44323"/>
                </a:lnTo>
                <a:lnTo>
                  <a:pt x="679111" y="44425"/>
                </a:lnTo>
                <a:lnTo>
                  <a:pt x="679323" y="76200"/>
                </a:lnTo>
                <a:lnTo>
                  <a:pt x="755269" y="37464"/>
                </a:lnTo>
                <a:lnTo>
                  <a:pt x="743347" y="31623"/>
                </a:lnTo>
                <a:close/>
              </a:path>
              <a:path w="755650" h="76200">
                <a:moveTo>
                  <a:pt x="679026" y="31725"/>
                </a:moveTo>
                <a:lnTo>
                  <a:pt x="0" y="37211"/>
                </a:lnTo>
                <a:lnTo>
                  <a:pt x="0" y="49911"/>
                </a:lnTo>
                <a:lnTo>
                  <a:pt x="679111" y="44425"/>
                </a:lnTo>
                <a:lnTo>
                  <a:pt x="679026" y="31725"/>
                </a:lnTo>
                <a:close/>
              </a:path>
              <a:path w="755650" h="76200">
                <a:moveTo>
                  <a:pt x="691769" y="31623"/>
                </a:moveTo>
                <a:lnTo>
                  <a:pt x="679026" y="31725"/>
                </a:lnTo>
                <a:lnTo>
                  <a:pt x="679111" y="44425"/>
                </a:lnTo>
                <a:lnTo>
                  <a:pt x="691769" y="44323"/>
                </a:lnTo>
                <a:lnTo>
                  <a:pt x="691769" y="31623"/>
                </a:lnTo>
                <a:close/>
              </a:path>
              <a:path w="755650" h="76200">
                <a:moveTo>
                  <a:pt x="678815" y="0"/>
                </a:moveTo>
                <a:lnTo>
                  <a:pt x="679026" y="31725"/>
                </a:lnTo>
                <a:lnTo>
                  <a:pt x="743347" y="31623"/>
                </a:lnTo>
                <a:lnTo>
                  <a:pt x="678815" y="0"/>
                </a:lnTo>
                <a:close/>
              </a:path>
            </a:pathLst>
          </a:custGeom>
          <a:solidFill>
            <a:srgbClr val="5B9BD4"/>
          </a:solidFill>
        </p:spPr>
        <p:txBody>
          <a:bodyPr wrap="square" lIns="0" tIns="0" rIns="0" bIns="0" rtlCol="0"/>
          <a:lstStyle/>
          <a:p>
            <a:endParaRPr/>
          </a:p>
        </p:txBody>
      </p:sp>
      <p:sp>
        <p:nvSpPr>
          <p:cNvPr id="18" name="object 18"/>
          <p:cNvSpPr/>
          <p:nvPr/>
        </p:nvSpPr>
        <p:spPr>
          <a:xfrm>
            <a:off x="4709282" y="2844666"/>
            <a:ext cx="667786" cy="45719"/>
          </a:xfrm>
          <a:custGeom>
            <a:avLst/>
            <a:gdLst/>
            <a:ahLst/>
            <a:cxnLst/>
            <a:rect l="l" t="t" r="r" b="b"/>
            <a:pathLst>
              <a:path w="671195" h="76200">
                <a:moveTo>
                  <a:pt x="596138" y="0"/>
                </a:moveTo>
                <a:lnTo>
                  <a:pt x="595024" y="31802"/>
                </a:lnTo>
                <a:lnTo>
                  <a:pt x="607694" y="32258"/>
                </a:lnTo>
                <a:lnTo>
                  <a:pt x="607313" y="44958"/>
                </a:lnTo>
                <a:lnTo>
                  <a:pt x="594564" y="44958"/>
                </a:lnTo>
                <a:lnTo>
                  <a:pt x="593470" y="76200"/>
                </a:lnTo>
                <a:lnTo>
                  <a:pt x="662023" y="44958"/>
                </a:lnTo>
                <a:lnTo>
                  <a:pt x="607313" y="44958"/>
                </a:lnTo>
                <a:lnTo>
                  <a:pt x="594580" y="44499"/>
                </a:lnTo>
                <a:lnTo>
                  <a:pt x="663028" y="44499"/>
                </a:lnTo>
                <a:lnTo>
                  <a:pt x="670940" y="40894"/>
                </a:lnTo>
                <a:lnTo>
                  <a:pt x="596138" y="0"/>
                </a:lnTo>
                <a:close/>
              </a:path>
              <a:path w="671195" h="76200">
                <a:moveTo>
                  <a:pt x="595024" y="31802"/>
                </a:moveTo>
                <a:lnTo>
                  <a:pt x="594580" y="44499"/>
                </a:lnTo>
                <a:lnTo>
                  <a:pt x="607313" y="44958"/>
                </a:lnTo>
                <a:lnTo>
                  <a:pt x="607694" y="32258"/>
                </a:lnTo>
                <a:lnTo>
                  <a:pt x="595024" y="31802"/>
                </a:lnTo>
                <a:close/>
              </a:path>
              <a:path w="671195" h="76200">
                <a:moveTo>
                  <a:pt x="507" y="10413"/>
                </a:moveTo>
                <a:lnTo>
                  <a:pt x="0" y="23113"/>
                </a:lnTo>
                <a:lnTo>
                  <a:pt x="594580" y="44499"/>
                </a:lnTo>
                <a:lnTo>
                  <a:pt x="595024" y="31802"/>
                </a:lnTo>
                <a:lnTo>
                  <a:pt x="507" y="10413"/>
                </a:lnTo>
                <a:close/>
              </a:path>
            </a:pathLst>
          </a:custGeom>
          <a:solidFill>
            <a:srgbClr val="5B9BD4"/>
          </a:solidFill>
        </p:spPr>
        <p:txBody>
          <a:bodyPr wrap="square" lIns="0" tIns="0" rIns="0" bIns="0" rtlCol="0"/>
          <a:lstStyle/>
          <a:p>
            <a:endParaRPr/>
          </a:p>
        </p:txBody>
      </p:sp>
      <p:sp>
        <p:nvSpPr>
          <p:cNvPr id="20" name="object 20"/>
          <p:cNvSpPr txBox="1"/>
          <p:nvPr/>
        </p:nvSpPr>
        <p:spPr>
          <a:xfrm>
            <a:off x="8194547" y="2532888"/>
            <a:ext cx="1961514" cy="763905"/>
          </a:xfrm>
          <a:prstGeom prst="rect">
            <a:avLst/>
          </a:prstGeom>
          <a:solidFill>
            <a:srgbClr val="4471C4">
              <a:alpha val="50195"/>
            </a:srgbClr>
          </a:solidFill>
        </p:spPr>
        <p:txBody>
          <a:bodyPr vert="horz" wrap="square" lIns="0" tIns="0" rIns="0" bIns="0" rtlCol="0">
            <a:spAutoFit/>
          </a:bodyPr>
          <a:lstStyle/>
          <a:p>
            <a:pPr marL="1270" algn="ctr">
              <a:lnSpc>
                <a:spcPts val="1805"/>
              </a:lnSpc>
            </a:pPr>
            <a:r>
              <a:rPr sz="1800" spc="-15" dirty="0">
                <a:solidFill>
                  <a:srgbClr val="FFFFFF"/>
                </a:solidFill>
                <a:latin typeface="Calibri" panose="020F0502020204030204"/>
                <a:cs typeface="Calibri" panose="020F0502020204030204"/>
              </a:rPr>
              <a:t>Drop</a:t>
            </a:r>
            <a:r>
              <a:rPr sz="1800" spc="-20"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Customer</a:t>
            </a:r>
            <a:endParaRPr sz="1800">
              <a:latin typeface="Calibri" panose="020F0502020204030204"/>
              <a:cs typeface="Calibri" panose="020F0502020204030204"/>
            </a:endParaRPr>
          </a:p>
          <a:p>
            <a:pPr marL="1905" algn="ctr">
              <a:lnSpc>
                <a:spcPct val="100000"/>
              </a:lnSpc>
            </a:pPr>
            <a:r>
              <a:rPr sz="1800" spc="-5" dirty="0">
                <a:solidFill>
                  <a:srgbClr val="FFFFFF"/>
                </a:solidFill>
                <a:latin typeface="Calibri" panose="020F0502020204030204"/>
                <a:cs typeface="Calibri" panose="020F0502020204030204"/>
              </a:rPr>
              <a:t>Behaviour</a:t>
            </a:r>
            <a:r>
              <a:rPr sz="1800" spc="-30" dirty="0">
                <a:solidFill>
                  <a:srgbClr val="FFFFFF"/>
                </a:solidFill>
                <a:latin typeface="Calibri" panose="020F0502020204030204"/>
                <a:cs typeface="Calibri" panose="020F0502020204030204"/>
              </a:rPr>
              <a:t> </a:t>
            </a:r>
            <a:r>
              <a:rPr sz="1800" spc="-15" dirty="0">
                <a:solidFill>
                  <a:srgbClr val="FFFFFF"/>
                </a:solidFill>
                <a:latin typeface="Calibri" panose="020F0502020204030204"/>
                <a:cs typeface="Calibri" panose="020F0502020204030204"/>
              </a:rPr>
              <a:t>related</a:t>
            </a:r>
            <a:endParaRPr sz="1800">
              <a:latin typeface="Calibri" panose="020F0502020204030204"/>
              <a:cs typeface="Calibri" panose="020F0502020204030204"/>
            </a:endParaRPr>
          </a:p>
          <a:p>
            <a:pPr marL="635" algn="ctr">
              <a:lnSpc>
                <a:spcPts val="2045"/>
              </a:lnSpc>
            </a:pPr>
            <a:r>
              <a:rPr sz="1800" spc="-5" dirty="0">
                <a:solidFill>
                  <a:srgbClr val="FFFFFF"/>
                </a:solidFill>
                <a:latin typeface="Calibri" panose="020F0502020204030204"/>
                <a:cs typeface="Calibri" panose="020F0502020204030204"/>
              </a:rPr>
              <a:t>variables</a:t>
            </a:r>
            <a:endParaRPr sz="1800">
              <a:latin typeface="Calibri" panose="020F0502020204030204"/>
              <a:cs typeface="Calibri" panose="020F0502020204030204"/>
            </a:endParaRPr>
          </a:p>
        </p:txBody>
      </p:sp>
      <p:grpSp>
        <p:nvGrpSpPr>
          <p:cNvPr id="21" name="object 21"/>
          <p:cNvGrpSpPr/>
          <p:nvPr/>
        </p:nvGrpSpPr>
        <p:grpSpPr>
          <a:xfrm>
            <a:off x="150876" y="2873501"/>
            <a:ext cx="9031605" cy="2428875"/>
            <a:chOff x="150876" y="2873501"/>
            <a:chExt cx="9031605" cy="2428875"/>
          </a:xfrm>
        </p:grpSpPr>
        <p:sp>
          <p:nvSpPr>
            <p:cNvPr id="22" name="object 22"/>
            <p:cNvSpPr/>
            <p:nvPr/>
          </p:nvSpPr>
          <p:spPr>
            <a:xfrm>
              <a:off x="1091184" y="2873501"/>
              <a:ext cx="8091170" cy="1106170"/>
            </a:xfrm>
            <a:custGeom>
              <a:avLst/>
              <a:gdLst/>
              <a:ahLst/>
              <a:cxnLst/>
              <a:rect l="l" t="t" r="r" b="b"/>
              <a:pathLst>
                <a:path w="8091170" h="1106170">
                  <a:moveTo>
                    <a:pt x="7093902" y="44831"/>
                  </a:moveTo>
                  <a:lnTo>
                    <a:pt x="7039864" y="44831"/>
                  </a:lnTo>
                  <a:lnTo>
                    <a:pt x="7027151" y="44831"/>
                  </a:lnTo>
                  <a:lnTo>
                    <a:pt x="7026275" y="76200"/>
                  </a:lnTo>
                  <a:lnTo>
                    <a:pt x="7093902" y="44831"/>
                  </a:lnTo>
                  <a:close/>
                </a:path>
                <a:path w="8091170" h="1106170">
                  <a:moveTo>
                    <a:pt x="7103491" y="40386"/>
                  </a:moveTo>
                  <a:lnTo>
                    <a:pt x="7028434" y="0"/>
                  </a:lnTo>
                  <a:lnTo>
                    <a:pt x="7027532" y="31762"/>
                  </a:lnTo>
                  <a:lnTo>
                    <a:pt x="6432931" y="14224"/>
                  </a:lnTo>
                  <a:lnTo>
                    <a:pt x="6432677" y="26924"/>
                  </a:lnTo>
                  <a:lnTo>
                    <a:pt x="7027164" y="44462"/>
                  </a:lnTo>
                  <a:lnTo>
                    <a:pt x="7039864" y="44462"/>
                  </a:lnTo>
                  <a:lnTo>
                    <a:pt x="7094702" y="44462"/>
                  </a:lnTo>
                  <a:lnTo>
                    <a:pt x="7103491" y="40386"/>
                  </a:lnTo>
                  <a:close/>
                </a:path>
                <a:path w="8091170" h="1106170">
                  <a:moveTo>
                    <a:pt x="8090916" y="422910"/>
                  </a:moveTo>
                  <a:lnTo>
                    <a:pt x="8078216" y="422910"/>
                  </a:lnTo>
                  <a:lnTo>
                    <a:pt x="8078216" y="758063"/>
                  </a:lnTo>
                  <a:lnTo>
                    <a:pt x="31750" y="758063"/>
                  </a:lnTo>
                  <a:lnTo>
                    <a:pt x="31750" y="1029716"/>
                  </a:lnTo>
                  <a:lnTo>
                    <a:pt x="0" y="1029716"/>
                  </a:lnTo>
                  <a:lnTo>
                    <a:pt x="38100" y="1105916"/>
                  </a:lnTo>
                  <a:lnTo>
                    <a:pt x="69850" y="1042416"/>
                  </a:lnTo>
                  <a:lnTo>
                    <a:pt x="76200" y="1029716"/>
                  </a:lnTo>
                  <a:lnTo>
                    <a:pt x="44450" y="1029716"/>
                  </a:lnTo>
                  <a:lnTo>
                    <a:pt x="44450" y="770763"/>
                  </a:lnTo>
                  <a:lnTo>
                    <a:pt x="8090916" y="770763"/>
                  </a:lnTo>
                  <a:lnTo>
                    <a:pt x="8090916" y="758063"/>
                  </a:lnTo>
                  <a:lnTo>
                    <a:pt x="8090916" y="422910"/>
                  </a:lnTo>
                  <a:close/>
                </a:path>
              </a:pathLst>
            </a:custGeom>
            <a:solidFill>
              <a:srgbClr val="5B9BD4"/>
            </a:solidFill>
          </p:spPr>
          <p:txBody>
            <a:bodyPr wrap="square" lIns="0" tIns="0" rIns="0" bIns="0" rtlCol="0"/>
            <a:lstStyle/>
            <a:p>
              <a:endParaRPr/>
            </a:p>
          </p:txBody>
        </p:sp>
        <p:pic>
          <p:nvPicPr>
            <p:cNvPr id="23" name="object 23"/>
            <p:cNvPicPr/>
            <p:nvPr/>
          </p:nvPicPr>
          <p:blipFill>
            <a:blip r:embed="rId5" cstate="print"/>
            <a:stretch>
              <a:fillRect/>
            </a:stretch>
          </p:blipFill>
          <p:spPr>
            <a:xfrm>
              <a:off x="150876" y="3939539"/>
              <a:ext cx="1952244" cy="1362456"/>
            </a:xfrm>
            <a:prstGeom prst="rect">
              <a:avLst/>
            </a:prstGeom>
          </p:spPr>
        </p:pic>
        <p:pic>
          <p:nvPicPr>
            <p:cNvPr id="24" name="object 24"/>
            <p:cNvPicPr/>
            <p:nvPr/>
          </p:nvPicPr>
          <p:blipFill>
            <a:blip r:embed="rId6" cstate="print"/>
            <a:stretch>
              <a:fillRect/>
            </a:stretch>
          </p:blipFill>
          <p:spPr>
            <a:xfrm>
              <a:off x="653795" y="4190974"/>
              <a:ext cx="967727" cy="914425"/>
            </a:xfrm>
            <a:prstGeom prst="rect">
              <a:avLst/>
            </a:prstGeom>
          </p:spPr>
        </p:pic>
        <p:pic>
          <p:nvPicPr>
            <p:cNvPr id="25" name="object 25"/>
            <p:cNvPicPr/>
            <p:nvPr/>
          </p:nvPicPr>
          <p:blipFill>
            <a:blip r:embed="rId7" cstate="print"/>
            <a:stretch>
              <a:fillRect/>
            </a:stretch>
          </p:blipFill>
          <p:spPr>
            <a:xfrm>
              <a:off x="210311" y="3979163"/>
              <a:ext cx="1837944" cy="1249680"/>
            </a:xfrm>
            <a:prstGeom prst="rect">
              <a:avLst/>
            </a:prstGeom>
          </p:spPr>
        </p:pic>
      </p:grpSp>
      <p:sp>
        <p:nvSpPr>
          <p:cNvPr id="26" name="object 26"/>
          <p:cNvSpPr txBox="1"/>
          <p:nvPr/>
        </p:nvSpPr>
        <p:spPr>
          <a:xfrm>
            <a:off x="808126" y="4259656"/>
            <a:ext cx="641985" cy="667385"/>
          </a:xfrm>
          <a:prstGeom prst="rect">
            <a:avLst/>
          </a:prstGeom>
        </p:spPr>
        <p:txBody>
          <a:bodyPr vert="horz" wrap="square" lIns="0" tIns="13335" rIns="0" bIns="0" rtlCol="0">
            <a:spAutoFit/>
          </a:bodyPr>
          <a:lstStyle/>
          <a:p>
            <a:pPr marL="12700" marR="5080" indent="63500" algn="just">
              <a:lnSpc>
                <a:spcPct val="100000"/>
              </a:lnSpc>
              <a:spcBef>
                <a:spcPts val="105"/>
              </a:spcBef>
            </a:pPr>
            <a:r>
              <a:rPr sz="1400" spc="-5" dirty="0">
                <a:solidFill>
                  <a:srgbClr val="FFFFFF"/>
                </a:solidFill>
                <a:latin typeface="Calibri" panose="020F0502020204030204"/>
                <a:cs typeface="Calibri" panose="020F0502020204030204"/>
              </a:rPr>
              <a:t>If Loan </a:t>
            </a:r>
            <a:r>
              <a:rPr sz="140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status </a:t>
            </a:r>
            <a:r>
              <a:rPr sz="1400" dirty="0">
                <a:solidFill>
                  <a:srgbClr val="FFFFFF"/>
                </a:solidFill>
                <a:latin typeface="Calibri" panose="020F0502020204030204"/>
                <a:cs typeface="Calibri" panose="020F0502020204030204"/>
              </a:rPr>
              <a:t>is </a:t>
            </a:r>
            <a:r>
              <a:rPr sz="1400" spc="-305" dirty="0">
                <a:solidFill>
                  <a:srgbClr val="FFFFFF"/>
                </a:solidFill>
                <a:latin typeface="Calibri" panose="020F0502020204030204"/>
                <a:cs typeface="Calibri" panose="020F0502020204030204"/>
              </a:rPr>
              <a:t> </a:t>
            </a:r>
            <a:r>
              <a:rPr sz="1400" spc="-65" dirty="0">
                <a:solidFill>
                  <a:srgbClr val="FFFFFF"/>
                </a:solidFill>
                <a:latin typeface="Calibri" panose="020F0502020204030204"/>
                <a:cs typeface="Calibri" panose="020F0502020204030204"/>
              </a:rPr>
              <a:t>‘</a:t>
            </a:r>
            <a:r>
              <a:rPr sz="1400" spc="-10" dirty="0">
                <a:solidFill>
                  <a:srgbClr val="FFFFFF"/>
                </a:solidFill>
                <a:latin typeface="Calibri" panose="020F0502020204030204"/>
                <a:cs typeface="Calibri" panose="020F0502020204030204"/>
              </a:rPr>
              <a:t>cu</a:t>
            </a:r>
            <a:r>
              <a:rPr sz="1400" dirty="0">
                <a:solidFill>
                  <a:srgbClr val="FFFFFF"/>
                </a:solidFill>
                <a:latin typeface="Calibri" panose="020F0502020204030204"/>
                <a:cs typeface="Calibri" panose="020F0502020204030204"/>
              </a:rPr>
              <a:t>r</a:t>
            </a:r>
            <a:r>
              <a:rPr sz="1400" spc="-20" dirty="0">
                <a:solidFill>
                  <a:srgbClr val="FFFFFF"/>
                </a:solidFill>
                <a:latin typeface="Calibri" panose="020F0502020204030204"/>
                <a:cs typeface="Calibri" panose="020F0502020204030204"/>
              </a:rPr>
              <a:t>r</a:t>
            </a:r>
            <a:r>
              <a:rPr sz="1400" dirty="0">
                <a:solidFill>
                  <a:srgbClr val="FFFFFF"/>
                </a:solidFill>
                <a:latin typeface="Calibri" panose="020F0502020204030204"/>
                <a:cs typeface="Calibri" panose="020F0502020204030204"/>
              </a:rPr>
              <a:t>e</a:t>
            </a:r>
            <a:r>
              <a:rPr sz="1400" spc="-20" dirty="0">
                <a:solidFill>
                  <a:srgbClr val="FFFFFF"/>
                </a:solidFill>
                <a:latin typeface="Calibri" panose="020F0502020204030204"/>
                <a:cs typeface="Calibri" panose="020F0502020204030204"/>
              </a:rPr>
              <a:t>n</a:t>
            </a:r>
            <a:r>
              <a:rPr sz="1400" spc="45" dirty="0">
                <a:solidFill>
                  <a:srgbClr val="FFFFFF"/>
                </a:solidFill>
                <a:latin typeface="Calibri" panose="020F0502020204030204"/>
                <a:cs typeface="Calibri" panose="020F0502020204030204"/>
              </a:rPr>
              <a:t>t</a:t>
            </a:r>
            <a:r>
              <a:rPr sz="1400" dirty="0">
                <a:solidFill>
                  <a:srgbClr val="FFFFFF"/>
                </a:solidFill>
                <a:latin typeface="Calibri" panose="020F0502020204030204"/>
                <a:cs typeface="Calibri" panose="020F0502020204030204"/>
              </a:rPr>
              <a:t>’</a:t>
            </a:r>
            <a:endParaRPr sz="1400">
              <a:latin typeface="Calibri" panose="020F0502020204030204"/>
              <a:cs typeface="Calibri" panose="020F0502020204030204"/>
            </a:endParaRPr>
          </a:p>
        </p:txBody>
      </p:sp>
      <p:sp>
        <p:nvSpPr>
          <p:cNvPr id="27" name="object 27"/>
          <p:cNvSpPr txBox="1"/>
          <p:nvPr/>
        </p:nvSpPr>
        <p:spPr>
          <a:xfrm>
            <a:off x="307035" y="5493511"/>
            <a:ext cx="1597660"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alibri" panose="020F0502020204030204"/>
                <a:cs typeface="Calibri" panose="020F0502020204030204"/>
              </a:rPr>
              <a:t>Drop</a:t>
            </a:r>
            <a:r>
              <a:rPr sz="1800" spc="-30" dirty="0">
                <a:latin typeface="Calibri" panose="020F0502020204030204"/>
                <a:cs typeface="Calibri" panose="020F0502020204030204"/>
              </a:rPr>
              <a:t> </a:t>
            </a:r>
            <a:r>
              <a:rPr sz="1800" dirty="0">
                <a:latin typeface="Calibri" panose="020F0502020204030204"/>
                <a:cs typeface="Calibri" panose="020F0502020204030204"/>
              </a:rPr>
              <a:t>those</a:t>
            </a:r>
            <a:r>
              <a:rPr sz="1800" spc="-30" dirty="0">
                <a:latin typeface="Calibri" panose="020F0502020204030204"/>
                <a:cs typeface="Calibri" panose="020F0502020204030204"/>
              </a:rPr>
              <a:t> </a:t>
            </a:r>
            <a:r>
              <a:rPr sz="1800" spc="-20" dirty="0">
                <a:latin typeface="Calibri" panose="020F0502020204030204"/>
                <a:cs typeface="Calibri" panose="020F0502020204030204"/>
              </a:rPr>
              <a:t>Rows </a:t>
            </a:r>
            <a:r>
              <a:rPr sz="1800" spc="-390" dirty="0">
                <a:latin typeface="Calibri" panose="020F0502020204030204"/>
                <a:cs typeface="Calibri" panose="020F0502020204030204"/>
              </a:rPr>
              <a:t> </a:t>
            </a:r>
            <a:r>
              <a:rPr sz="1800" dirty="0">
                <a:latin typeface="Calibri" panose="020F0502020204030204"/>
                <a:cs typeface="Calibri" panose="020F0502020204030204"/>
              </a:rPr>
              <a:t>and </a:t>
            </a:r>
            <a:r>
              <a:rPr sz="1800" spc="-10" dirty="0">
                <a:latin typeface="Calibri" panose="020F0502020204030204"/>
                <a:cs typeface="Calibri" panose="020F0502020204030204"/>
              </a:rPr>
              <a:t>filter</a:t>
            </a:r>
            <a:r>
              <a:rPr sz="1800" dirty="0">
                <a:latin typeface="Calibri" panose="020F0502020204030204"/>
                <a:cs typeface="Calibri" panose="020F0502020204030204"/>
              </a:rPr>
              <a:t> </a:t>
            </a:r>
            <a:r>
              <a:rPr sz="1800" spc="-15" dirty="0">
                <a:latin typeface="Calibri" panose="020F0502020204030204"/>
                <a:cs typeface="Calibri" panose="020F0502020204030204"/>
              </a:rPr>
              <a:t>data</a:t>
            </a:r>
            <a:endParaRPr sz="1800">
              <a:latin typeface="Calibri" panose="020F0502020204030204"/>
              <a:cs typeface="Calibri" panose="020F0502020204030204"/>
            </a:endParaRPr>
          </a:p>
        </p:txBody>
      </p:sp>
      <p:grpSp>
        <p:nvGrpSpPr>
          <p:cNvPr id="28" name="object 28"/>
          <p:cNvGrpSpPr/>
          <p:nvPr/>
        </p:nvGrpSpPr>
        <p:grpSpPr>
          <a:xfrm>
            <a:off x="2039492" y="5220080"/>
            <a:ext cx="2548890" cy="1042035"/>
            <a:chOff x="2039492" y="5220080"/>
            <a:chExt cx="2548890" cy="1042035"/>
          </a:xfrm>
        </p:grpSpPr>
        <p:sp>
          <p:nvSpPr>
            <p:cNvPr id="29" name="object 29"/>
            <p:cNvSpPr/>
            <p:nvPr/>
          </p:nvSpPr>
          <p:spPr>
            <a:xfrm>
              <a:off x="2049017" y="5229605"/>
              <a:ext cx="2529840" cy="1022985"/>
            </a:xfrm>
            <a:custGeom>
              <a:avLst/>
              <a:gdLst/>
              <a:ahLst/>
              <a:cxnLst/>
              <a:rect l="l" t="t" r="r" b="b"/>
              <a:pathLst>
                <a:path w="2529840" h="1022985">
                  <a:moveTo>
                    <a:pt x="2529839" y="0"/>
                  </a:moveTo>
                  <a:lnTo>
                    <a:pt x="0" y="0"/>
                  </a:lnTo>
                  <a:lnTo>
                    <a:pt x="0" y="1022604"/>
                  </a:lnTo>
                  <a:lnTo>
                    <a:pt x="2529839" y="1022604"/>
                  </a:lnTo>
                  <a:lnTo>
                    <a:pt x="2529839" y="0"/>
                  </a:lnTo>
                  <a:close/>
                </a:path>
              </a:pathLst>
            </a:custGeom>
            <a:solidFill>
              <a:srgbClr val="5B9BD4"/>
            </a:solidFill>
          </p:spPr>
          <p:txBody>
            <a:bodyPr wrap="square" lIns="0" tIns="0" rIns="0" bIns="0" rtlCol="0"/>
            <a:lstStyle/>
            <a:p>
              <a:endParaRPr/>
            </a:p>
          </p:txBody>
        </p:sp>
        <p:sp>
          <p:nvSpPr>
            <p:cNvPr id="30" name="object 30"/>
            <p:cNvSpPr/>
            <p:nvPr/>
          </p:nvSpPr>
          <p:spPr>
            <a:xfrm>
              <a:off x="2049017" y="5229605"/>
              <a:ext cx="2529840" cy="1022985"/>
            </a:xfrm>
            <a:custGeom>
              <a:avLst/>
              <a:gdLst/>
              <a:ahLst/>
              <a:cxnLst/>
              <a:rect l="l" t="t" r="r" b="b"/>
              <a:pathLst>
                <a:path w="2529840" h="1022985">
                  <a:moveTo>
                    <a:pt x="0" y="1022604"/>
                  </a:moveTo>
                  <a:lnTo>
                    <a:pt x="2529839" y="1022604"/>
                  </a:lnTo>
                  <a:lnTo>
                    <a:pt x="2529839" y="0"/>
                  </a:lnTo>
                  <a:lnTo>
                    <a:pt x="0" y="0"/>
                  </a:lnTo>
                  <a:lnTo>
                    <a:pt x="0" y="1022604"/>
                  </a:lnTo>
                  <a:close/>
                </a:path>
              </a:pathLst>
            </a:custGeom>
            <a:ln w="19050">
              <a:solidFill>
                <a:srgbClr val="FFFFFF"/>
              </a:solidFill>
            </a:ln>
          </p:spPr>
          <p:txBody>
            <a:bodyPr wrap="square" lIns="0" tIns="0" rIns="0" bIns="0" rtlCol="0"/>
            <a:lstStyle/>
            <a:p>
              <a:endParaRPr/>
            </a:p>
          </p:txBody>
        </p:sp>
      </p:grpSp>
      <p:sp>
        <p:nvSpPr>
          <p:cNvPr id="31" name="object 31"/>
          <p:cNvSpPr txBox="1"/>
          <p:nvPr/>
        </p:nvSpPr>
        <p:spPr>
          <a:xfrm>
            <a:off x="2049017" y="5229605"/>
            <a:ext cx="2529840" cy="1022985"/>
          </a:xfrm>
          <a:prstGeom prst="rect">
            <a:avLst/>
          </a:prstGeom>
        </p:spPr>
        <p:txBody>
          <a:bodyPr vert="horz" wrap="square" lIns="0" tIns="0" rIns="0" bIns="0" rtlCol="0">
            <a:spAutoFit/>
          </a:bodyPr>
          <a:lstStyle/>
          <a:p>
            <a:pPr algn="ctr">
              <a:lnSpc>
                <a:spcPts val="1750"/>
              </a:lnSpc>
            </a:pPr>
            <a:r>
              <a:rPr sz="1800" spc="-10" dirty="0">
                <a:solidFill>
                  <a:srgbClr val="FFFFFF"/>
                </a:solidFill>
                <a:latin typeface="Calibri" panose="020F0502020204030204"/>
                <a:cs typeface="Calibri" panose="020F0502020204030204"/>
              </a:rPr>
              <a:t>Compare</a:t>
            </a:r>
            <a:r>
              <a:rPr sz="1800" spc="-2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the</a:t>
            </a:r>
            <a:endParaRPr sz="1800" dirty="0">
              <a:latin typeface="Calibri" panose="020F0502020204030204"/>
              <a:cs typeface="Calibri" panose="020F0502020204030204"/>
            </a:endParaRPr>
          </a:p>
          <a:p>
            <a:pPr marL="186690" marR="182880" indent="-635" algn="ctr">
              <a:lnSpc>
                <a:spcPct val="100000"/>
              </a:lnSpc>
            </a:pPr>
            <a:r>
              <a:rPr sz="1800" spc="-10" dirty="0">
                <a:solidFill>
                  <a:srgbClr val="FFFFFF"/>
                </a:solidFill>
                <a:latin typeface="Calibri" panose="020F0502020204030204"/>
                <a:cs typeface="Calibri" panose="020F0502020204030204"/>
              </a:rPr>
              <a:t>characteristics </a:t>
            </a:r>
            <a:r>
              <a:rPr sz="1800" spc="-5" dirty="0">
                <a:solidFill>
                  <a:srgbClr val="FFFFFF"/>
                </a:solidFill>
                <a:latin typeface="Calibri" panose="020F0502020204030204"/>
                <a:cs typeface="Calibri" panose="020F0502020204030204"/>
              </a:rPr>
              <a:t>of ‘Fully </a:t>
            </a:r>
            <a:r>
              <a:rPr sz="1800" spc="-39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paid’ </a:t>
            </a:r>
            <a:r>
              <a:rPr sz="1800" dirty="0">
                <a:solidFill>
                  <a:srgbClr val="FFFFFF"/>
                </a:solidFill>
                <a:latin typeface="Calibri" panose="020F0502020204030204"/>
                <a:cs typeface="Calibri" panose="020F0502020204030204"/>
              </a:rPr>
              <a:t>and </a:t>
            </a:r>
            <a:r>
              <a:rPr sz="1800" spc="-10" dirty="0">
                <a:solidFill>
                  <a:srgbClr val="FFFFFF"/>
                </a:solidFill>
                <a:latin typeface="Calibri" panose="020F0502020204030204"/>
                <a:cs typeface="Calibri" panose="020F0502020204030204"/>
              </a:rPr>
              <a:t>‘Charged </a:t>
            </a:r>
            <a:r>
              <a:rPr sz="1800" spc="15" dirty="0">
                <a:solidFill>
                  <a:srgbClr val="FFFFFF"/>
                </a:solidFill>
                <a:latin typeface="Calibri" panose="020F0502020204030204"/>
                <a:cs typeface="Calibri" panose="020F0502020204030204"/>
              </a:rPr>
              <a:t>Off’ </a:t>
            </a:r>
            <a:r>
              <a:rPr sz="1800" spc="-39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Loans</a:t>
            </a:r>
            <a:endParaRPr sz="1800" dirty="0">
              <a:latin typeface="Calibri" panose="020F0502020204030204"/>
              <a:cs typeface="Calibri" panose="020F0502020204030204"/>
            </a:endParaRPr>
          </a:p>
        </p:txBody>
      </p:sp>
      <p:grpSp>
        <p:nvGrpSpPr>
          <p:cNvPr id="32" name="object 32"/>
          <p:cNvGrpSpPr/>
          <p:nvPr/>
        </p:nvGrpSpPr>
        <p:grpSpPr>
          <a:xfrm>
            <a:off x="5568696" y="3832834"/>
            <a:ext cx="2010410" cy="869315"/>
            <a:chOff x="5568696" y="3832834"/>
            <a:chExt cx="2010410" cy="869315"/>
          </a:xfrm>
        </p:grpSpPr>
        <p:pic>
          <p:nvPicPr>
            <p:cNvPr id="33" name="object 33"/>
            <p:cNvPicPr/>
            <p:nvPr/>
          </p:nvPicPr>
          <p:blipFill>
            <a:blip r:embed="rId8" cstate="print"/>
            <a:stretch>
              <a:fillRect/>
            </a:stretch>
          </p:blipFill>
          <p:spPr>
            <a:xfrm>
              <a:off x="5568696" y="3909034"/>
              <a:ext cx="2010155" cy="650773"/>
            </a:xfrm>
            <a:prstGeom prst="rect">
              <a:avLst/>
            </a:prstGeom>
          </p:spPr>
        </p:pic>
        <p:pic>
          <p:nvPicPr>
            <p:cNvPr id="34" name="object 34"/>
            <p:cNvPicPr/>
            <p:nvPr/>
          </p:nvPicPr>
          <p:blipFill>
            <a:blip r:embed="rId9" cstate="print"/>
            <a:stretch>
              <a:fillRect/>
            </a:stretch>
          </p:blipFill>
          <p:spPr>
            <a:xfrm>
              <a:off x="5902452" y="3832834"/>
              <a:ext cx="1395983" cy="868705"/>
            </a:xfrm>
            <a:prstGeom prst="rect">
              <a:avLst/>
            </a:prstGeom>
          </p:spPr>
        </p:pic>
        <p:pic>
          <p:nvPicPr>
            <p:cNvPr id="35" name="object 35"/>
            <p:cNvPicPr/>
            <p:nvPr/>
          </p:nvPicPr>
          <p:blipFill>
            <a:blip r:embed="rId10" cstate="print"/>
            <a:stretch>
              <a:fillRect/>
            </a:stretch>
          </p:blipFill>
          <p:spPr>
            <a:xfrm>
              <a:off x="5628132" y="3948684"/>
              <a:ext cx="1895856" cy="537971"/>
            </a:xfrm>
            <a:prstGeom prst="rect">
              <a:avLst/>
            </a:prstGeom>
          </p:spPr>
        </p:pic>
      </p:grpSp>
      <p:sp>
        <p:nvSpPr>
          <p:cNvPr id="36" name="object 36"/>
          <p:cNvSpPr txBox="1"/>
          <p:nvPr/>
        </p:nvSpPr>
        <p:spPr>
          <a:xfrm>
            <a:off x="5628132" y="3948684"/>
            <a:ext cx="1896110" cy="538480"/>
          </a:xfrm>
          <a:prstGeom prst="rect">
            <a:avLst/>
          </a:prstGeom>
        </p:spPr>
        <p:txBody>
          <a:bodyPr vert="horz" wrap="square" lIns="0" tIns="0" rIns="0" bIns="0" rtlCol="0">
            <a:spAutoFit/>
          </a:bodyPr>
          <a:lstStyle/>
          <a:p>
            <a:pPr marL="470535">
              <a:lnSpc>
                <a:spcPts val="2005"/>
              </a:lnSpc>
            </a:pPr>
            <a:r>
              <a:rPr sz="1800" spc="-10" dirty="0">
                <a:solidFill>
                  <a:srgbClr val="FFFFFF"/>
                </a:solidFill>
                <a:latin typeface="Calibri" panose="020F0502020204030204"/>
                <a:cs typeface="Calibri" panose="020F0502020204030204"/>
              </a:rPr>
              <a:t>Univariate</a:t>
            </a:r>
            <a:endParaRPr sz="1800">
              <a:latin typeface="Calibri" panose="020F0502020204030204"/>
              <a:cs typeface="Calibri" panose="020F0502020204030204"/>
            </a:endParaRPr>
          </a:p>
          <a:p>
            <a:pPr marL="574675">
              <a:lnSpc>
                <a:spcPct val="100000"/>
              </a:lnSpc>
            </a:pP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grpSp>
        <p:nvGrpSpPr>
          <p:cNvPr id="37" name="object 37"/>
          <p:cNvGrpSpPr/>
          <p:nvPr/>
        </p:nvGrpSpPr>
        <p:grpSpPr>
          <a:xfrm>
            <a:off x="4572889" y="4218432"/>
            <a:ext cx="7619365" cy="1526540"/>
            <a:chOff x="4572889" y="4218432"/>
            <a:chExt cx="7619365" cy="1526540"/>
          </a:xfrm>
        </p:grpSpPr>
        <p:sp>
          <p:nvSpPr>
            <p:cNvPr id="38" name="object 38"/>
            <p:cNvSpPr/>
            <p:nvPr/>
          </p:nvSpPr>
          <p:spPr>
            <a:xfrm>
              <a:off x="4572889" y="4218432"/>
              <a:ext cx="1056005" cy="1526540"/>
            </a:xfrm>
            <a:custGeom>
              <a:avLst/>
              <a:gdLst/>
              <a:ahLst/>
              <a:cxnLst/>
              <a:rect l="l" t="t" r="r" b="b"/>
              <a:pathLst>
                <a:path w="1056004" h="1526539">
                  <a:moveTo>
                    <a:pt x="1006974" y="59148"/>
                  </a:moveTo>
                  <a:lnTo>
                    <a:pt x="0" y="1518996"/>
                  </a:lnTo>
                  <a:lnTo>
                    <a:pt x="10413" y="1526197"/>
                  </a:lnTo>
                  <a:lnTo>
                    <a:pt x="1017421" y="66338"/>
                  </a:lnTo>
                  <a:lnTo>
                    <a:pt x="1006974" y="59148"/>
                  </a:lnTo>
                  <a:close/>
                </a:path>
                <a:path w="1056004" h="1526539">
                  <a:moveTo>
                    <a:pt x="1048611" y="48641"/>
                  </a:moveTo>
                  <a:lnTo>
                    <a:pt x="1014222" y="48641"/>
                  </a:lnTo>
                  <a:lnTo>
                    <a:pt x="1024636" y="55880"/>
                  </a:lnTo>
                  <a:lnTo>
                    <a:pt x="1017421" y="66338"/>
                  </a:lnTo>
                  <a:lnTo>
                    <a:pt x="1043559" y="84328"/>
                  </a:lnTo>
                  <a:lnTo>
                    <a:pt x="1048611" y="48641"/>
                  </a:lnTo>
                  <a:close/>
                </a:path>
                <a:path w="1056004" h="1526539">
                  <a:moveTo>
                    <a:pt x="1014222" y="48641"/>
                  </a:moveTo>
                  <a:lnTo>
                    <a:pt x="1006974" y="59148"/>
                  </a:lnTo>
                  <a:lnTo>
                    <a:pt x="1017421" y="66338"/>
                  </a:lnTo>
                  <a:lnTo>
                    <a:pt x="1024636" y="55880"/>
                  </a:lnTo>
                  <a:lnTo>
                    <a:pt x="1014222" y="48641"/>
                  </a:lnTo>
                  <a:close/>
                </a:path>
                <a:path w="1056004" h="1526539">
                  <a:moveTo>
                    <a:pt x="1055497" y="0"/>
                  </a:moveTo>
                  <a:lnTo>
                    <a:pt x="980821" y="41148"/>
                  </a:lnTo>
                  <a:lnTo>
                    <a:pt x="1006974" y="59148"/>
                  </a:lnTo>
                  <a:lnTo>
                    <a:pt x="1014222" y="48641"/>
                  </a:lnTo>
                  <a:lnTo>
                    <a:pt x="1048611" y="48641"/>
                  </a:lnTo>
                  <a:lnTo>
                    <a:pt x="1055497" y="0"/>
                  </a:lnTo>
                  <a:close/>
                </a:path>
              </a:pathLst>
            </a:custGeom>
            <a:solidFill>
              <a:srgbClr val="5B9BD4"/>
            </a:solidFill>
          </p:spPr>
          <p:txBody>
            <a:bodyPr wrap="square" lIns="0" tIns="0" rIns="0" bIns="0" rtlCol="0"/>
            <a:lstStyle/>
            <a:p>
              <a:endParaRPr/>
            </a:p>
          </p:txBody>
        </p:sp>
        <p:pic>
          <p:nvPicPr>
            <p:cNvPr id="39" name="object 39"/>
            <p:cNvPicPr/>
            <p:nvPr/>
          </p:nvPicPr>
          <p:blipFill>
            <a:blip r:embed="rId11" cstate="print"/>
            <a:stretch>
              <a:fillRect/>
            </a:stretch>
          </p:blipFill>
          <p:spPr>
            <a:xfrm>
              <a:off x="8558768" y="4387525"/>
              <a:ext cx="3633231" cy="1181170"/>
            </a:xfrm>
            <a:prstGeom prst="rect">
              <a:avLst/>
            </a:prstGeom>
          </p:spPr>
        </p:pic>
        <p:pic>
          <p:nvPicPr>
            <p:cNvPr id="40" name="object 40"/>
            <p:cNvPicPr/>
            <p:nvPr/>
          </p:nvPicPr>
          <p:blipFill>
            <a:blip r:embed="rId12" cstate="print"/>
            <a:stretch>
              <a:fillRect/>
            </a:stretch>
          </p:blipFill>
          <p:spPr>
            <a:xfrm>
              <a:off x="8674608" y="4297692"/>
              <a:ext cx="3497579" cy="1417320"/>
            </a:xfrm>
            <a:prstGeom prst="rect">
              <a:avLst/>
            </a:prstGeom>
          </p:spPr>
        </p:pic>
        <p:pic>
          <p:nvPicPr>
            <p:cNvPr id="41" name="object 41"/>
            <p:cNvPicPr/>
            <p:nvPr/>
          </p:nvPicPr>
          <p:blipFill>
            <a:blip r:embed="rId13" cstate="print"/>
            <a:stretch>
              <a:fillRect/>
            </a:stretch>
          </p:blipFill>
          <p:spPr>
            <a:xfrm>
              <a:off x="8609076" y="4418076"/>
              <a:ext cx="3582924" cy="1077468"/>
            </a:xfrm>
            <a:prstGeom prst="rect">
              <a:avLst/>
            </a:prstGeom>
          </p:spPr>
        </p:pic>
      </p:grpSp>
      <p:sp>
        <p:nvSpPr>
          <p:cNvPr id="42" name="object 42"/>
          <p:cNvSpPr txBox="1"/>
          <p:nvPr/>
        </p:nvSpPr>
        <p:spPr>
          <a:xfrm>
            <a:off x="8859393" y="4381245"/>
            <a:ext cx="3081655" cy="112268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 dirty="0">
                <a:solidFill>
                  <a:srgbClr val="FFFFFF"/>
                </a:solidFill>
                <a:latin typeface="Calibri" panose="020F0502020204030204"/>
                <a:cs typeface="Calibri" panose="020F0502020204030204"/>
              </a:rPr>
              <a:t>Conclude:-</a:t>
            </a:r>
            <a:r>
              <a:rPr sz="1800" spc="3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Suggest</a:t>
            </a:r>
            <a:r>
              <a:rPr sz="1800" spc="-2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the </a:t>
            </a:r>
            <a:r>
              <a:rPr sz="1800" spc="5" dirty="0">
                <a:solidFill>
                  <a:srgbClr val="FFFFFF"/>
                </a:solidFill>
                <a:latin typeface="Calibri" panose="020F0502020204030204"/>
                <a:cs typeface="Calibri" panose="020F0502020204030204"/>
              </a:rPr>
              <a:t> </a:t>
            </a:r>
            <a:r>
              <a:rPr sz="1800" spc="-20" dirty="0">
                <a:solidFill>
                  <a:srgbClr val="FFFFFF"/>
                </a:solidFill>
                <a:latin typeface="Calibri" panose="020F0502020204030204"/>
                <a:cs typeface="Calibri" panose="020F0502020204030204"/>
              </a:rPr>
              <a:t>Parameters</a:t>
            </a:r>
            <a:r>
              <a:rPr sz="1800" spc="-5" dirty="0">
                <a:solidFill>
                  <a:srgbClr val="FFFFFF"/>
                </a:solidFill>
                <a:latin typeface="Calibri" panose="020F0502020204030204"/>
                <a:cs typeface="Calibri" panose="020F0502020204030204"/>
              </a:rPr>
              <a:t> which</a:t>
            </a:r>
            <a:r>
              <a:rPr sz="1800" spc="2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need</a:t>
            </a:r>
            <a:r>
              <a:rPr sz="1800" spc="1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to </a:t>
            </a:r>
            <a:r>
              <a:rPr sz="1800" spc="-5" dirty="0">
                <a:solidFill>
                  <a:srgbClr val="FFFFFF"/>
                </a:solidFill>
                <a:latin typeface="Calibri" panose="020F0502020204030204"/>
                <a:cs typeface="Calibri" panose="020F0502020204030204"/>
              </a:rPr>
              <a:t>be </a:t>
            </a:r>
            <a:r>
              <a:rPr sz="1800" dirty="0">
                <a:solidFill>
                  <a:srgbClr val="FFFFFF"/>
                </a:solidFill>
                <a:latin typeface="Calibri" panose="020F0502020204030204"/>
                <a:cs typeface="Calibri" panose="020F0502020204030204"/>
              </a:rPr>
              <a:t> </a:t>
            </a:r>
            <a:r>
              <a:rPr sz="1800" spc="-20" dirty="0">
                <a:solidFill>
                  <a:srgbClr val="FFFFFF"/>
                </a:solidFill>
                <a:latin typeface="Calibri" panose="020F0502020204030204"/>
                <a:cs typeface="Calibri" panose="020F0502020204030204"/>
              </a:rPr>
              <a:t>taken </a:t>
            </a:r>
            <a:r>
              <a:rPr sz="1800" spc="-15" dirty="0">
                <a:solidFill>
                  <a:srgbClr val="FFFFFF"/>
                </a:solidFill>
                <a:latin typeface="Calibri" panose="020F0502020204030204"/>
                <a:cs typeface="Calibri" panose="020F0502020204030204"/>
              </a:rPr>
              <a:t>care </a:t>
            </a:r>
            <a:r>
              <a:rPr sz="1800" spc="-5" dirty="0">
                <a:solidFill>
                  <a:srgbClr val="FFFFFF"/>
                </a:solidFill>
                <a:latin typeface="Calibri" panose="020F0502020204030204"/>
                <a:cs typeface="Calibri" panose="020F0502020204030204"/>
              </a:rPr>
              <a:t>of most </a:t>
            </a:r>
            <a:r>
              <a:rPr sz="1800" dirty="0">
                <a:solidFill>
                  <a:srgbClr val="FFFFFF"/>
                </a:solidFill>
                <a:latin typeface="Calibri" panose="020F0502020204030204"/>
                <a:cs typeface="Calibri" panose="020F0502020204030204"/>
              </a:rPr>
              <a:t>and also </a:t>
            </a:r>
            <a:r>
              <a:rPr sz="1800" spc="-20" dirty="0">
                <a:solidFill>
                  <a:srgbClr val="FFFFFF"/>
                </a:solidFill>
                <a:latin typeface="Calibri" panose="020F0502020204030204"/>
                <a:cs typeface="Calibri" panose="020F0502020204030204"/>
              </a:rPr>
              <a:t>state </a:t>
            </a:r>
            <a:r>
              <a:rPr sz="1800" spc="-39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your</a:t>
            </a:r>
            <a:r>
              <a:rPr sz="1800"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observations</a:t>
            </a:r>
            <a:endParaRPr sz="1800">
              <a:latin typeface="Calibri" panose="020F0502020204030204"/>
              <a:cs typeface="Calibri" panose="020F0502020204030204"/>
            </a:endParaRPr>
          </a:p>
        </p:txBody>
      </p:sp>
      <p:grpSp>
        <p:nvGrpSpPr>
          <p:cNvPr id="43" name="object 43"/>
          <p:cNvGrpSpPr/>
          <p:nvPr/>
        </p:nvGrpSpPr>
        <p:grpSpPr>
          <a:xfrm>
            <a:off x="1122933" y="4797564"/>
            <a:ext cx="6456045" cy="980440"/>
            <a:chOff x="1122933" y="4797564"/>
            <a:chExt cx="6456045" cy="980440"/>
          </a:xfrm>
        </p:grpSpPr>
        <p:sp>
          <p:nvSpPr>
            <p:cNvPr id="44" name="object 44"/>
            <p:cNvSpPr/>
            <p:nvPr/>
          </p:nvSpPr>
          <p:spPr>
            <a:xfrm>
              <a:off x="1122933" y="5228843"/>
              <a:ext cx="925194" cy="549275"/>
            </a:xfrm>
            <a:custGeom>
              <a:avLst/>
              <a:gdLst/>
              <a:ahLst/>
              <a:cxnLst/>
              <a:rect l="l" t="t" r="r" b="b"/>
              <a:pathLst>
                <a:path w="925194" h="549275">
                  <a:moveTo>
                    <a:pt x="848995" y="472897"/>
                  </a:moveTo>
                  <a:lnTo>
                    <a:pt x="848995" y="549097"/>
                  </a:lnTo>
                  <a:lnTo>
                    <a:pt x="912495" y="517347"/>
                  </a:lnTo>
                  <a:lnTo>
                    <a:pt x="861695" y="517347"/>
                  </a:lnTo>
                  <a:lnTo>
                    <a:pt x="861695" y="504647"/>
                  </a:lnTo>
                  <a:lnTo>
                    <a:pt x="912495" y="504647"/>
                  </a:lnTo>
                  <a:lnTo>
                    <a:pt x="848995" y="472897"/>
                  </a:lnTo>
                  <a:close/>
                </a:path>
                <a:path w="925194" h="549275">
                  <a:moveTo>
                    <a:pt x="12700" y="0"/>
                  </a:moveTo>
                  <a:lnTo>
                    <a:pt x="0" y="0"/>
                  </a:lnTo>
                  <a:lnTo>
                    <a:pt x="0" y="517347"/>
                  </a:lnTo>
                  <a:lnTo>
                    <a:pt x="848995" y="517347"/>
                  </a:lnTo>
                  <a:lnTo>
                    <a:pt x="848995" y="510997"/>
                  </a:lnTo>
                  <a:lnTo>
                    <a:pt x="12700" y="510997"/>
                  </a:lnTo>
                  <a:lnTo>
                    <a:pt x="6350" y="504647"/>
                  </a:lnTo>
                  <a:lnTo>
                    <a:pt x="12700" y="504647"/>
                  </a:lnTo>
                  <a:lnTo>
                    <a:pt x="12700" y="0"/>
                  </a:lnTo>
                  <a:close/>
                </a:path>
                <a:path w="925194" h="549275">
                  <a:moveTo>
                    <a:pt x="912495" y="504647"/>
                  </a:moveTo>
                  <a:lnTo>
                    <a:pt x="861695" y="504647"/>
                  </a:lnTo>
                  <a:lnTo>
                    <a:pt x="861695" y="517347"/>
                  </a:lnTo>
                  <a:lnTo>
                    <a:pt x="912495" y="517347"/>
                  </a:lnTo>
                  <a:lnTo>
                    <a:pt x="925195" y="510997"/>
                  </a:lnTo>
                  <a:lnTo>
                    <a:pt x="912495" y="504647"/>
                  </a:lnTo>
                  <a:close/>
                </a:path>
                <a:path w="925194" h="549275">
                  <a:moveTo>
                    <a:pt x="12700" y="504647"/>
                  </a:moveTo>
                  <a:lnTo>
                    <a:pt x="6350" y="504647"/>
                  </a:lnTo>
                  <a:lnTo>
                    <a:pt x="12700" y="510997"/>
                  </a:lnTo>
                  <a:lnTo>
                    <a:pt x="12700" y="504647"/>
                  </a:lnTo>
                  <a:close/>
                </a:path>
                <a:path w="925194" h="549275">
                  <a:moveTo>
                    <a:pt x="848995" y="504647"/>
                  </a:moveTo>
                  <a:lnTo>
                    <a:pt x="12700" y="504647"/>
                  </a:lnTo>
                  <a:lnTo>
                    <a:pt x="12700" y="510997"/>
                  </a:lnTo>
                  <a:lnTo>
                    <a:pt x="848995" y="510997"/>
                  </a:lnTo>
                  <a:lnTo>
                    <a:pt x="848995" y="504647"/>
                  </a:lnTo>
                  <a:close/>
                </a:path>
              </a:pathLst>
            </a:custGeom>
            <a:solidFill>
              <a:srgbClr val="5B9BD4"/>
            </a:solidFill>
          </p:spPr>
          <p:txBody>
            <a:bodyPr wrap="square" lIns="0" tIns="0" rIns="0" bIns="0" rtlCol="0"/>
            <a:lstStyle/>
            <a:p>
              <a:endParaRPr/>
            </a:p>
          </p:txBody>
        </p:sp>
        <p:pic>
          <p:nvPicPr>
            <p:cNvPr id="45" name="object 45"/>
            <p:cNvPicPr/>
            <p:nvPr/>
          </p:nvPicPr>
          <p:blipFill>
            <a:blip r:embed="rId14" cstate="print"/>
            <a:stretch>
              <a:fillRect/>
            </a:stretch>
          </p:blipFill>
          <p:spPr>
            <a:xfrm>
              <a:off x="5568695" y="4797564"/>
              <a:ext cx="2010155" cy="719315"/>
            </a:xfrm>
            <a:prstGeom prst="rect">
              <a:avLst/>
            </a:prstGeom>
          </p:spPr>
        </p:pic>
        <p:pic>
          <p:nvPicPr>
            <p:cNvPr id="46" name="object 46"/>
            <p:cNvPicPr/>
            <p:nvPr/>
          </p:nvPicPr>
          <p:blipFill>
            <a:blip r:embed="rId15" cstate="print"/>
            <a:stretch>
              <a:fillRect/>
            </a:stretch>
          </p:blipFill>
          <p:spPr>
            <a:xfrm>
              <a:off x="5573268" y="4892001"/>
              <a:ext cx="2002536" cy="594398"/>
            </a:xfrm>
            <a:prstGeom prst="rect">
              <a:avLst/>
            </a:prstGeom>
          </p:spPr>
        </p:pic>
        <p:pic>
          <p:nvPicPr>
            <p:cNvPr id="47" name="object 47"/>
            <p:cNvPicPr/>
            <p:nvPr/>
          </p:nvPicPr>
          <p:blipFill>
            <a:blip r:embed="rId16" cstate="print"/>
            <a:stretch>
              <a:fillRect/>
            </a:stretch>
          </p:blipFill>
          <p:spPr>
            <a:xfrm>
              <a:off x="5628131" y="4837175"/>
              <a:ext cx="1895856" cy="606552"/>
            </a:xfrm>
            <a:prstGeom prst="rect">
              <a:avLst/>
            </a:prstGeom>
          </p:spPr>
        </p:pic>
      </p:grpSp>
      <p:sp>
        <p:nvSpPr>
          <p:cNvPr id="48" name="object 48"/>
          <p:cNvSpPr txBox="1"/>
          <p:nvPr/>
        </p:nvSpPr>
        <p:spPr>
          <a:xfrm>
            <a:off x="5628132" y="4837176"/>
            <a:ext cx="1896110" cy="607060"/>
          </a:xfrm>
          <a:prstGeom prst="rect">
            <a:avLst/>
          </a:prstGeom>
        </p:spPr>
        <p:txBody>
          <a:bodyPr vert="horz" wrap="square" lIns="0" tIns="151130" rIns="0" bIns="0" rtlCol="0">
            <a:spAutoFit/>
          </a:bodyPr>
          <a:lstStyle/>
          <a:p>
            <a:pPr marL="141605">
              <a:lnSpc>
                <a:spcPct val="100000"/>
              </a:lnSpc>
              <a:spcBef>
                <a:spcPts val="1190"/>
              </a:spcBef>
            </a:pPr>
            <a:r>
              <a:rPr sz="1800" spc="-10" dirty="0">
                <a:solidFill>
                  <a:srgbClr val="FFFFFF"/>
                </a:solidFill>
                <a:latin typeface="Calibri" panose="020F0502020204030204"/>
                <a:cs typeface="Calibri" panose="020F0502020204030204"/>
              </a:rPr>
              <a:t>Bivariate</a:t>
            </a:r>
            <a:r>
              <a:rPr sz="1800" spc="-3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grpSp>
        <p:nvGrpSpPr>
          <p:cNvPr id="49" name="object 49"/>
          <p:cNvGrpSpPr/>
          <p:nvPr/>
        </p:nvGrpSpPr>
        <p:grpSpPr>
          <a:xfrm>
            <a:off x="5577833" y="5850635"/>
            <a:ext cx="1991995" cy="869315"/>
            <a:chOff x="5577833" y="5850635"/>
            <a:chExt cx="1991995" cy="869315"/>
          </a:xfrm>
        </p:grpSpPr>
        <p:pic>
          <p:nvPicPr>
            <p:cNvPr id="50" name="object 50"/>
            <p:cNvPicPr/>
            <p:nvPr/>
          </p:nvPicPr>
          <p:blipFill>
            <a:blip r:embed="rId17" cstate="print"/>
            <a:stretch>
              <a:fillRect/>
            </a:stretch>
          </p:blipFill>
          <p:spPr>
            <a:xfrm>
              <a:off x="5577833" y="5900889"/>
              <a:ext cx="1991881" cy="710210"/>
            </a:xfrm>
            <a:prstGeom prst="rect">
              <a:avLst/>
            </a:prstGeom>
          </p:spPr>
        </p:pic>
        <p:pic>
          <p:nvPicPr>
            <p:cNvPr id="51" name="object 51"/>
            <p:cNvPicPr/>
            <p:nvPr/>
          </p:nvPicPr>
          <p:blipFill>
            <a:blip r:embed="rId18" cstate="print"/>
            <a:stretch>
              <a:fillRect/>
            </a:stretch>
          </p:blipFill>
          <p:spPr>
            <a:xfrm>
              <a:off x="5814060" y="5850635"/>
              <a:ext cx="1574291" cy="868705"/>
            </a:xfrm>
            <a:prstGeom prst="rect">
              <a:avLst/>
            </a:prstGeom>
          </p:spPr>
        </p:pic>
        <p:pic>
          <p:nvPicPr>
            <p:cNvPr id="52" name="object 52"/>
            <p:cNvPicPr/>
            <p:nvPr/>
          </p:nvPicPr>
          <p:blipFill>
            <a:blip r:embed="rId19" cstate="print"/>
            <a:stretch>
              <a:fillRect/>
            </a:stretch>
          </p:blipFill>
          <p:spPr>
            <a:xfrm>
              <a:off x="5628132" y="5931407"/>
              <a:ext cx="1895856" cy="606551"/>
            </a:xfrm>
            <a:prstGeom prst="rect">
              <a:avLst/>
            </a:prstGeom>
          </p:spPr>
        </p:pic>
      </p:grpSp>
      <p:sp>
        <p:nvSpPr>
          <p:cNvPr id="53" name="object 53"/>
          <p:cNvSpPr txBox="1"/>
          <p:nvPr/>
        </p:nvSpPr>
        <p:spPr>
          <a:xfrm>
            <a:off x="5628132" y="5931408"/>
            <a:ext cx="1896110" cy="607060"/>
          </a:xfrm>
          <a:prstGeom prst="rect">
            <a:avLst/>
          </a:prstGeom>
        </p:spPr>
        <p:txBody>
          <a:bodyPr vert="horz" wrap="square" lIns="0" tIns="15240" rIns="0" bIns="0" rtlCol="0">
            <a:spAutoFit/>
          </a:bodyPr>
          <a:lstStyle/>
          <a:p>
            <a:pPr marL="1270" algn="ctr">
              <a:lnSpc>
                <a:spcPct val="100000"/>
              </a:lnSpc>
              <a:spcBef>
                <a:spcPts val="120"/>
              </a:spcBef>
            </a:pPr>
            <a:r>
              <a:rPr sz="1800" spc="-10" dirty="0">
                <a:solidFill>
                  <a:srgbClr val="FFFFFF"/>
                </a:solidFill>
                <a:latin typeface="Calibri" panose="020F0502020204030204"/>
                <a:cs typeface="Calibri" panose="020F0502020204030204"/>
              </a:rPr>
              <a:t>Multivariate</a:t>
            </a:r>
            <a:endParaRPr sz="1800">
              <a:latin typeface="Calibri" panose="020F0502020204030204"/>
              <a:cs typeface="Calibri" panose="020F0502020204030204"/>
            </a:endParaRPr>
          </a:p>
          <a:p>
            <a:pPr marL="1270" algn="ctr">
              <a:lnSpc>
                <a:spcPct val="100000"/>
              </a:lnSpc>
            </a:pP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sp>
        <p:nvSpPr>
          <p:cNvPr id="54" name="object 54"/>
          <p:cNvSpPr/>
          <p:nvPr/>
        </p:nvSpPr>
        <p:spPr>
          <a:xfrm>
            <a:off x="4574921" y="4213225"/>
            <a:ext cx="3999865" cy="2025650"/>
          </a:xfrm>
          <a:custGeom>
            <a:avLst/>
            <a:gdLst/>
            <a:ahLst/>
            <a:cxnLst/>
            <a:rect l="l" t="t" r="r" b="b"/>
            <a:pathLst>
              <a:path w="3999865" h="2025650">
                <a:moveTo>
                  <a:pt x="1053465" y="927227"/>
                </a:moveTo>
                <a:lnTo>
                  <a:pt x="968375" y="931926"/>
                </a:lnTo>
                <a:lnTo>
                  <a:pt x="984173" y="959548"/>
                </a:lnTo>
                <a:lnTo>
                  <a:pt x="0" y="1522095"/>
                </a:lnTo>
                <a:lnTo>
                  <a:pt x="3187" y="1527644"/>
                </a:lnTo>
                <a:lnTo>
                  <a:pt x="508" y="1533423"/>
                </a:lnTo>
                <a:lnTo>
                  <a:pt x="981786" y="1995525"/>
                </a:lnTo>
                <a:lnTo>
                  <a:pt x="968248" y="2024240"/>
                </a:lnTo>
                <a:lnTo>
                  <a:pt x="1053465" y="2022233"/>
                </a:lnTo>
                <a:lnTo>
                  <a:pt x="1036675" y="2000923"/>
                </a:lnTo>
                <a:lnTo>
                  <a:pt x="1000760" y="1955304"/>
                </a:lnTo>
                <a:lnTo>
                  <a:pt x="987209" y="1984032"/>
                </a:lnTo>
                <a:lnTo>
                  <a:pt x="16852" y="1527136"/>
                </a:lnTo>
                <a:lnTo>
                  <a:pt x="990498" y="970610"/>
                </a:lnTo>
                <a:lnTo>
                  <a:pt x="1006221" y="998093"/>
                </a:lnTo>
                <a:lnTo>
                  <a:pt x="1036104" y="953262"/>
                </a:lnTo>
                <a:lnTo>
                  <a:pt x="1053465" y="927227"/>
                </a:lnTo>
                <a:close/>
              </a:path>
              <a:path w="3999865" h="2025650">
                <a:moveTo>
                  <a:pt x="3999357" y="943991"/>
                </a:moveTo>
                <a:lnTo>
                  <a:pt x="3918839" y="971931"/>
                </a:lnTo>
                <a:lnTo>
                  <a:pt x="3941584" y="994117"/>
                </a:lnTo>
                <a:lnTo>
                  <a:pt x="2944495" y="2016772"/>
                </a:lnTo>
                <a:lnTo>
                  <a:pt x="2953639" y="2025637"/>
                </a:lnTo>
                <a:lnTo>
                  <a:pt x="3950728" y="1003007"/>
                </a:lnTo>
                <a:lnTo>
                  <a:pt x="3973449" y="1025144"/>
                </a:lnTo>
                <a:lnTo>
                  <a:pt x="3986250" y="985012"/>
                </a:lnTo>
                <a:lnTo>
                  <a:pt x="3999357" y="943991"/>
                </a:lnTo>
                <a:close/>
              </a:path>
              <a:path w="3999865" h="2025650">
                <a:moveTo>
                  <a:pt x="3999357" y="927227"/>
                </a:moveTo>
                <a:lnTo>
                  <a:pt x="3986657" y="920877"/>
                </a:lnTo>
                <a:lnTo>
                  <a:pt x="3923157" y="889127"/>
                </a:lnTo>
                <a:lnTo>
                  <a:pt x="3923157" y="920877"/>
                </a:lnTo>
                <a:lnTo>
                  <a:pt x="2949067" y="920877"/>
                </a:lnTo>
                <a:lnTo>
                  <a:pt x="2949067" y="933577"/>
                </a:lnTo>
                <a:lnTo>
                  <a:pt x="3923157" y="933577"/>
                </a:lnTo>
                <a:lnTo>
                  <a:pt x="3923157" y="965327"/>
                </a:lnTo>
                <a:lnTo>
                  <a:pt x="3986657" y="933577"/>
                </a:lnTo>
                <a:lnTo>
                  <a:pt x="3999357" y="927227"/>
                </a:lnTo>
                <a:close/>
              </a:path>
              <a:path w="3999865" h="2025650">
                <a:moveTo>
                  <a:pt x="3999357" y="762127"/>
                </a:moveTo>
                <a:lnTo>
                  <a:pt x="3982656" y="730250"/>
                </a:lnTo>
                <a:lnTo>
                  <a:pt x="3959860" y="686689"/>
                </a:lnTo>
                <a:lnTo>
                  <a:pt x="3941267" y="712482"/>
                </a:lnTo>
                <a:lnTo>
                  <a:pt x="2952750" y="0"/>
                </a:lnTo>
                <a:lnTo>
                  <a:pt x="2945384" y="10414"/>
                </a:lnTo>
                <a:lnTo>
                  <a:pt x="3933812" y="722833"/>
                </a:lnTo>
                <a:lnTo>
                  <a:pt x="3915283" y="748538"/>
                </a:lnTo>
                <a:lnTo>
                  <a:pt x="3999357" y="762127"/>
                </a:lnTo>
                <a:close/>
              </a:path>
            </a:pathLst>
          </a:custGeom>
          <a:solidFill>
            <a:srgbClr val="5B9BD4"/>
          </a:solidFill>
        </p:spPr>
        <p:txBody>
          <a:bodyPr wrap="square" lIns="0" tIns="0" rIns="0" bIns="0" rtlCol="0"/>
          <a:lstStyle/>
          <a:p>
            <a:endParaRPr/>
          </a:p>
        </p:txBody>
      </p:sp>
      <p:sp>
        <p:nvSpPr>
          <p:cNvPr id="55" name="Rectangle 54">
            <a:extLst>
              <a:ext uri="{FF2B5EF4-FFF2-40B4-BE49-F238E27FC236}">
                <a16:creationId xmlns:a16="http://schemas.microsoft.com/office/drawing/2014/main" id="{8693F058-7A92-4D18-94DC-589826C49160}"/>
              </a:ext>
            </a:extLst>
          </p:cNvPr>
          <p:cNvSpPr/>
          <p:nvPr/>
        </p:nvSpPr>
        <p:spPr>
          <a:xfrm>
            <a:off x="5362320" y="1353641"/>
            <a:ext cx="149568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Lending Club</a:t>
            </a:r>
          </a:p>
        </p:txBody>
      </p:sp>
      <p:cxnSp>
        <p:nvCxnSpPr>
          <p:cNvPr id="59" name="Straight Arrow Connector 58">
            <a:extLst>
              <a:ext uri="{FF2B5EF4-FFF2-40B4-BE49-F238E27FC236}">
                <a16:creationId xmlns:a16="http://schemas.microsoft.com/office/drawing/2014/main" id="{B9E711F6-2062-8DA6-61CA-804D4EE606B1}"/>
              </a:ext>
            </a:extLst>
          </p:cNvPr>
          <p:cNvCxnSpPr>
            <a:cxnSpLocks/>
            <a:stCxn id="55" idx="1"/>
          </p:cNvCxnSpPr>
          <p:nvPr/>
        </p:nvCxnSpPr>
        <p:spPr>
          <a:xfrm flipH="1">
            <a:off x="1904695" y="1810841"/>
            <a:ext cx="34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A8B3FC6-3F7B-9D69-A8EB-5FDBDBC99286}"/>
              </a:ext>
            </a:extLst>
          </p:cNvPr>
          <p:cNvCxnSpPr>
            <a:stCxn id="55" idx="3"/>
          </p:cNvCxnSpPr>
          <p:nvPr/>
        </p:nvCxnSpPr>
        <p:spPr>
          <a:xfrm>
            <a:off x="6858000" y="1810841"/>
            <a:ext cx="2868548" cy="17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2B68698-2061-B3C4-518C-4547368BFE13}"/>
              </a:ext>
            </a:extLst>
          </p:cNvPr>
          <p:cNvCxnSpPr/>
          <p:nvPr/>
        </p:nvCxnSpPr>
        <p:spPr>
          <a:xfrm>
            <a:off x="1389633" y="2164657"/>
            <a:ext cx="0" cy="42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90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884" y="734390"/>
            <a:ext cx="5034915" cy="443070"/>
          </a:xfrm>
          <a:prstGeom prst="rect">
            <a:avLst/>
          </a:prstGeom>
        </p:spPr>
        <p:txBody>
          <a:bodyPr vert="horz" wrap="square" lIns="0" tIns="12065" rIns="0" bIns="0" rtlCol="0">
            <a:spAutoFit/>
          </a:bodyPr>
          <a:lstStyle/>
          <a:p>
            <a:pPr marL="12700">
              <a:lnSpc>
                <a:spcPct val="100000"/>
              </a:lnSpc>
              <a:spcBef>
                <a:spcPts val="95"/>
              </a:spcBef>
            </a:pPr>
            <a:r>
              <a:rPr lang="en-IN" sz="2800" spc="-25" dirty="0"/>
              <a:t>Distinguish Attributes</a:t>
            </a:r>
            <a:endParaRPr sz="2800" dirty="0">
              <a:latin typeface="Arial MT"/>
              <a:cs typeface="Arial MT"/>
            </a:endParaRPr>
          </a:p>
        </p:txBody>
      </p:sp>
      <p:sp>
        <p:nvSpPr>
          <p:cNvPr id="3" name="object 3"/>
          <p:cNvSpPr txBox="1"/>
          <p:nvPr/>
        </p:nvSpPr>
        <p:spPr>
          <a:xfrm>
            <a:off x="424992" y="1737970"/>
            <a:ext cx="9883140" cy="4496103"/>
          </a:xfrm>
          <a:prstGeom prst="rect">
            <a:avLst/>
          </a:prstGeom>
        </p:spPr>
        <p:txBody>
          <a:bodyPr vert="horz" wrap="square" lIns="0" tIns="114300" rIns="0" bIns="0" rtlCol="0">
            <a:spAutoFit/>
          </a:bodyPr>
          <a:lstStyle/>
          <a:p>
            <a:pPr marL="12700">
              <a:lnSpc>
                <a:spcPct val="100000"/>
              </a:lnSpc>
              <a:spcBef>
                <a:spcPts val="900"/>
              </a:spcBef>
            </a:pPr>
            <a:r>
              <a:rPr sz="1600" spc="-5" dirty="0">
                <a:solidFill>
                  <a:srgbClr val="333333"/>
                </a:solidFill>
                <a:latin typeface="Calibri" panose="020F0502020204030204"/>
                <a:cs typeface="Calibri" panose="020F0502020204030204"/>
              </a:rPr>
              <a:t>The </a:t>
            </a:r>
            <a:r>
              <a:rPr sz="1600" spc="-10" dirty="0">
                <a:solidFill>
                  <a:srgbClr val="333333"/>
                </a:solidFill>
                <a:latin typeface="Calibri" panose="020F0502020204030204"/>
                <a:cs typeface="Calibri" panose="020F0502020204030204"/>
              </a:rPr>
              <a:t>columns</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or</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variables</a:t>
            </a:r>
            <a:r>
              <a:rPr sz="1600" dirty="0">
                <a:solidFill>
                  <a:srgbClr val="333333"/>
                </a:solidFill>
                <a:latin typeface="Calibri" panose="020F0502020204030204"/>
                <a:cs typeface="Calibri" panose="020F0502020204030204"/>
              </a:rPr>
              <a:t> in</a:t>
            </a:r>
            <a:r>
              <a:rPr sz="1600" spc="-10" dirty="0">
                <a:solidFill>
                  <a:srgbClr val="333333"/>
                </a:solidFill>
                <a:latin typeface="Calibri" panose="020F0502020204030204"/>
                <a:cs typeface="Calibri" panose="020F0502020204030204"/>
              </a:rPr>
              <a:t> our</a:t>
            </a:r>
            <a:r>
              <a:rPr sz="1600" spc="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dataset</a:t>
            </a:r>
            <a:r>
              <a:rPr sz="1600" spc="-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can</a:t>
            </a:r>
            <a:r>
              <a:rPr sz="1600" spc="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be</a:t>
            </a:r>
            <a:r>
              <a:rPr sz="1600" spc="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classified</a:t>
            </a:r>
            <a:r>
              <a:rPr sz="1600" spc="-3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as:-</a:t>
            </a:r>
            <a:endParaRPr sz="1600" dirty="0">
              <a:latin typeface="Calibri" panose="020F0502020204030204"/>
              <a:cs typeface="Calibri" panose="020F0502020204030204"/>
            </a:endParaRPr>
          </a:p>
          <a:p>
            <a:pPr marL="212090" indent="-200025">
              <a:lnSpc>
                <a:spcPct val="100000"/>
              </a:lnSpc>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Applicant Demographic Variables : </a:t>
            </a:r>
            <a:r>
              <a:rPr lang="en-US" sz="1600" spc="-10" dirty="0">
                <a:solidFill>
                  <a:srgbClr val="333333"/>
                </a:solidFill>
                <a:latin typeface="Calibri" panose="020F0502020204030204"/>
                <a:cs typeface="Calibri" panose="020F0502020204030204"/>
              </a:rPr>
              <a:t>These are related to the applicants. During the time of application these are filled by applicant self.</a:t>
            </a:r>
          </a:p>
          <a:p>
            <a:pPr marL="212090" indent="-200025">
              <a:lnSpc>
                <a:spcPct val="100000"/>
              </a:lnSpc>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The characteristics of the loan </a:t>
            </a:r>
            <a:r>
              <a:rPr lang="en-US" sz="1600" spc="-10" dirty="0">
                <a:solidFill>
                  <a:srgbClr val="333333"/>
                </a:solidFill>
                <a:latin typeface="Calibri" panose="020F0502020204030204"/>
                <a:cs typeface="Calibri" panose="020F0502020204030204"/>
              </a:rPr>
              <a:t>: These describe the kind of loans and all its characteristics. Also can have </a:t>
            </a:r>
            <a:r>
              <a:rPr lang="en-US" sz="1600" spc="-10" dirty="0" err="1">
                <a:solidFill>
                  <a:srgbClr val="333333"/>
                </a:solidFill>
                <a:latin typeface="Calibri" panose="020F0502020204030204"/>
                <a:cs typeface="Calibri" panose="020F0502020204030204"/>
              </a:rPr>
              <a:t>infomartion</a:t>
            </a:r>
            <a:r>
              <a:rPr lang="en-US" sz="1600" spc="-10" dirty="0">
                <a:solidFill>
                  <a:srgbClr val="333333"/>
                </a:solidFill>
                <a:latin typeface="Calibri" panose="020F0502020204030204"/>
                <a:cs typeface="Calibri" panose="020F0502020204030204"/>
              </a:rPr>
              <a:t> about on what basis a loan is approved like Grades</a:t>
            </a:r>
            <a:r>
              <a:rPr lang="en-US" sz="1600" b="1" spc="-10" dirty="0">
                <a:solidFill>
                  <a:srgbClr val="333333"/>
                </a:solidFill>
                <a:latin typeface="Calibri" panose="020F0502020204030204"/>
                <a:cs typeface="Calibri" panose="020F0502020204030204"/>
              </a:rPr>
              <a:t>.</a:t>
            </a:r>
          </a:p>
          <a:p>
            <a:pPr marL="212090" indent="-200025">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Customer behavior variables : </a:t>
            </a:r>
            <a:r>
              <a:rPr lang="en-US" sz="1600" spc="-10" dirty="0">
                <a:solidFill>
                  <a:srgbClr val="333333"/>
                </a:solidFill>
                <a:latin typeface="Calibri" panose="020F0502020204030204"/>
                <a:cs typeface="Calibri" panose="020F0502020204030204"/>
              </a:rPr>
              <a:t>These are the variables which can occur only after the loan has been approved.</a:t>
            </a:r>
            <a:r>
              <a:rPr lang="en-US" sz="1600" dirty="0"/>
              <a:t> </a:t>
            </a:r>
          </a:p>
          <a:p>
            <a:pPr marL="12065">
              <a:spcBef>
                <a:spcPts val="805"/>
              </a:spcBef>
              <a:tabLst>
                <a:tab pos="212725" algn="l"/>
              </a:tabLst>
            </a:pPr>
            <a:endParaRPr sz="1600" dirty="0">
              <a:latin typeface="Calibri" panose="020F0502020204030204"/>
              <a:cs typeface="Calibri" panose="020F0502020204030204"/>
            </a:endParaRPr>
          </a:p>
          <a:p>
            <a:pPr marL="12700">
              <a:lnSpc>
                <a:spcPts val="1825"/>
              </a:lnSpc>
            </a:pPr>
            <a:r>
              <a:rPr sz="1600" spc="-5" dirty="0">
                <a:solidFill>
                  <a:srgbClr val="333333"/>
                </a:solidFill>
                <a:latin typeface="Calibri" panose="020F0502020204030204"/>
                <a:cs typeface="Calibri" panose="020F0502020204030204"/>
              </a:rPr>
              <a:t>Since</a:t>
            </a:r>
            <a:r>
              <a:rPr sz="1600" spc="35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we</a:t>
            </a:r>
            <a:r>
              <a:rPr sz="1600" spc="365" dirty="0">
                <a:solidFill>
                  <a:srgbClr val="333333"/>
                </a:solidFill>
                <a:latin typeface="Calibri" panose="020F0502020204030204"/>
                <a:cs typeface="Calibri" panose="020F0502020204030204"/>
              </a:rPr>
              <a:t> </a:t>
            </a:r>
            <a:r>
              <a:rPr sz="1600" spc="-15" dirty="0">
                <a:solidFill>
                  <a:srgbClr val="333333"/>
                </a:solidFill>
                <a:latin typeface="Calibri" panose="020F0502020204030204"/>
                <a:cs typeface="Calibri" panose="020F0502020204030204"/>
              </a:rPr>
              <a:t>have</a:t>
            </a:r>
            <a:r>
              <a:rPr sz="1600" spc="37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to</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identify</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36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`defaulting</a:t>
            </a:r>
            <a:r>
              <a:rPr sz="1600" spc="370" dirty="0">
                <a:solidFill>
                  <a:srgbClr val="333333"/>
                </a:solidFill>
                <a:latin typeface="Calibri" panose="020F0502020204030204"/>
                <a:cs typeface="Calibri" panose="020F0502020204030204"/>
              </a:rPr>
              <a:t> </a:t>
            </a:r>
            <a:r>
              <a:rPr sz="1600" spc="-15" dirty="0">
                <a:solidFill>
                  <a:srgbClr val="333333"/>
                </a:solidFill>
                <a:latin typeface="Calibri" panose="020F0502020204030204"/>
                <a:cs typeface="Calibri" panose="020F0502020204030204"/>
              </a:rPr>
              <a:t>parameters`</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while</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it</a:t>
            </a:r>
            <a:r>
              <a:rPr sz="1600" spc="37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being</a:t>
            </a:r>
            <a:r>
              <a:rPr sz="1600" spc="37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processed</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by</a:t>
            </a:r>
            <a:r>
              <a:rPr sz="1600" spc="35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38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LC</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i.e.</a:t>
            </a:r>
            <a:r>
              <a:rPr sz="1600" spc="365" dirty="0">
                <a:solidFill>
                  <a:srgbClr val="333333"/>
                </a:solidFill>
                <a:latin typeface="Calibri" panose="020F0502020204030204"/>
                <a:cs typeface="Calibri" panose="020F0502020204030204"/>
              </a:rPr>
              <a:t> </a:t>
            </a:r>
            <a:r>
              <a:rPr sz="1600" spc="-20" dirty="0">
                <a:solidFill>
                  <a:srgbClr val="333333"/>
                </a:solidFill>
                <a:latin typeface="Calibri" panose="020F0502020204030204"/>
                <a:cs typeface="Calibri" panose="020F0502020204030204"/>
              </a:rPr>
              <a:t>before</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the</a:t>
            </a:r>
            <a:r>
              <a:rPr sz="1600" spc="36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loan</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is</a:t>
            </a:r>
            <a:endParaRPr sz="1600" dirty="0">
              <a:latin typeface="Calibri" panose="020F0502020204030204"/>
              <a:cs typeface="Calibri" panose="020F0502020204030204"/>
            </a:endParaRPr>
          </a:p>
          <a:p>
            <a:pPr marL="12700">
              <a:lnSpc>
                <a:spcPts val="1825"/>
              </a:lnSpc>
            </a:pPr>
            <a:r>
              <a:rPr sz="1600" spc="-10" dirty="0">
                <a:solidFill>
                  <a:srgbClr val="333333"/>
                </a:solidFill>
                <a:latin typeface="Calibri" panose="020F0502020204030204"/>
                <a:cs typeface="Calibri" panose="020F0502020204030204"/>
              </a:rPr>
              <a:t>approved/rejected,</a:t>
            </a:r>
            <a:r>
              <a:rPr sz="1600" spc="5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we</a:t>
            </a:r>
            <a:r>
              <a:rPr sz="1600" spc="2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can</a:t>
            </a:r>
            <a:r>
              <a:rPr sz="1600" spc="-5" dirty="0">
                <a:solidFill>
                  <a:srgbClr val="333333"/>
                </a:solidFill>
                <a:latin typeface="Calibri" panose="020F0502020204030204"/>
                <a:cs typeface="Calibri" panose="020F0502020204030204"/>
              </a:rPr>
              <a:t> neglect</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1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customer</a:t>
            </a:r>
            <a:r>
              <a:rPr sz="1600" spc="2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behaviour</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variables.</a:t>
            </a:r>
            <a:endParaRPr sz="1600" dirty="0">
              <a:latin typeface="Calibri" panose="020F0502020204030204"/>
              <a:cs typeface="Calibri" panose="020F0502020204030204"/>
            </a:endParaRPr>
          </a:p>
          <a:p>
            <a:pPr>
              <a:lnSpc>
                <a:spcPct val="100000"/>
              </a:lnSpc>
            </a:pPr>
            <a:endParaRPr lang="en-IN" sz="1600" dirty="0">
              <a:latin typeface="Calibri" panose="020F0502020204030204"/>
              <a:cs typeface="Calibri" panose="020F0502020204030204"/>
            </a:endParaRPr>
          </a:p>
          <a:p>
            <a:pPr>
              <a:lnSpc>
                <a:spcPct val="100000"/>
              </a:lnSpc>
            </a:pPr>
            <a:r>
              <a:rPr lang="en-IN" sz="1600" dirty="0" err="1">
                <a:latin typeface="Calibri" panose="020F0502020204030204"/>
                <a:cs typeface="Calibri" panose="020F0502020204030204"/>
              </a:rPr>
              <a:t>Loan_status</a:t>
            </a:r>
            <a:r>
              <a:rPr lang="en-IN" sz="1600" dirty="0">
                <a:latin typeface="Calibri" panose="020F0502020204030204"/>
                <a:cs typeface="Calibri" panose="020F0502020204030204"/>
              </a:rPr>
              <a:t> is our target variable.</a:t>
            </a:r>
            <a:endParaRPr sz="1600" dirty="0">
              <a:latin typeface="Calibri" panose="020F0502020204030204"/>
              <a:cs typeface="Calibri" panose="020F0502020204030204"/>
            </a:endParaRPr>
          </a:p>
          <a:p>
            <a:pPr>
              <a:lnSpc>
                <a:spcPct val="100000"/>
              </a:lnSpc>
              <a:spcBef>
                <a:spcPts val="50"/>
              </a:spcBef>
            </a:pPr>
            <a:endParaRPr sz="1250" dirty="0">
              <a:latin typeface="Calibri" panose="020F0502020204030204"/>
              <a:cs typeface="Calibri" panose="020F0502020204030204"/>
            </a:endParaRPr>
          </a:p>
          <a:p>
            <a:pPr marL="12700">
              <a:lnSpc>
                <a:spcPct val="100000"/>
              </a:lnSpc>
            </a:pPr>
            <a:r>
              <a:rPr sz="1600" b="1" spc="-10" dirty="0">
                <a:solidFill>
                  <a:srgbClr val="333333"/>
                </a:solidFill>
                <a:latin typeface="Calibri" panose="020F0502020204030204"/>
                <a:cs typeface="Calibri" panose="020F0502020204030204"/>
              </a:rPr>
              <a:t>Drop</a:t>
            </a:r>
            <a:r>
              <a:rPr sz="1600" b="1" spc="5" dirty="0">
                <a:solidFill>
                  <a:srgbClr val="333333"/>
                </a:solidFill>
                <a:latin typeface="Calibri" panose="020F0502020204030204"/>
                <a:cs typeface="Calibri" panose="020F0502020204030204"/>
              </a:rPr>
              <a:t> </a:t>
            </a:r>
            <a:r>
              <a:rPr sz="1600" b="1" spc="-10" dirty="0">
                <a:solidFill>
                  <a:srgbClr val="333333"/>
                </a:solidFill>
                <a:latin typeface="Calibri" panose="020F0502020204030204"/>
                <a:cs typeface="Calibri" panose="020F0502020204030204"/>
              </a:rPr>
              <a:t>these</a:t>
            </a:r>
            <a:r>
              <a:rPr lang="en-IN" sz="1600" b="1" spc="-10" dirty="0">
                <a:solidFill>
                  <a:srgbClr val="333333"/>
                </a:solidFill>
                <a:latin typeface="Calibri" panose="020F0502020204030204"/>
                <a:cs typeface="Calibri" panose="020F0502020204030204"/>
              </a:rPr>
              <a:t> “</a:t>
            </a:r>
            <a:r>
              <a:rPr lang="en-US" sz="1600" b="1" spc="-10" dirty="0">
                <a:solidFill>
                  <a:srgbClr val="333333"/>
                </a:solidFill>
                <a:latin typeface="Calibri" panose="020F0502020204030204"/>
                <a:cs typeface="Calibri" panose="020F0502020204030204"/>
              </a:rPr>
              <a:t>Customer behavior variables”</a:t>
            </a:r>
            <a:r>
              <a:rPr sz="1600" b="1" spc="-20" dirty="0">
                <a:solidFill>
                  <a:srgbClr val="333333"/>
                </a:solidFill>
                <a:latin typeface="Calibri" panose="020F0502020204030204"/>
                <a:cs typeface="Calibri" panose="020F0502020204030204"/>
              </a:rPr>
              <a:t> </a:t>
            </a:r>
            <a:r>
              <a:rPr sz="1600" b="1" spc="-5" dirty="0">
                <a:solidFill>
                  <a:srgbClr val="333333"/>
                </a:solidFill>
                <a:latin typeface="Calibri" panose="020F0502020204030204"/>
                <a:cs typeface="Calibri" panose="020F0502020204030204"/>
              </a:rPr>
              <a:t>columns:-</a:t>
            </a:r>
            <a:endParaRPr sz="1600" dirty="0">
              <a:latin typeface="Calibri" panose="020F0502020204030204"/>
              <a:cs typeface="Calibri" panose="020F0502020204030204"/>
            </a:endParaRPr>
          </a:p>
          <a:p>
            <a:pPr marL="12700" algn="just">
              <a:lnSpc>
                <a:spcPct val="100000"/>
              </a:lnSpc>
              <a:spcBef>
                <a:spcPts val="820"/>
              </a:spcBef>
            </a:pPr>
            <a:r>
              <a:rPr lang="en-IN" sz="1600" spc="-5" dirty="0">
                <a:solidFill>
                  <a:srgbClr val="333333"/>
                </a:solidFill>
                <a:latin typeface="Calibri" panose="020F0502020204030204"/>
                <a:cs typeface="Calibri" panose="020F0502020204030204"/>
              </a:rPr>
              <a:t>['</a:t>
            </a:r>
            <a:r>
              <a:rPr lang="en-IN" sz="1600" spc="-5" dirty="0" err="1">
                <a:solidFill>
                  <a:srgbClr val="333333"/>
                </a:solidFill>
                <a:latin typeface="Calibri" panose="020F0502020204030204"/>
                <a:cs typeface="Calibri" panose="020F0502020204030204"/>
              </a:rPr>
              <a:t>last_credit_pull_d</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last_pymnt_amnt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last_pymnt_d</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collection_recovery_fee</a:t>
            </a:r>
            <a:r>
              <a:rPr lang="en-IN" sz="1600" spc="-5" dirty="0">
                <a:solidFill>
                  <a:srgbClr val="333333"/>
                </a:solidFill>
                <a:latin typeface="Calibri" panose="020F0502020204030204"/>
                <a:cs typeface="Calibri" panose="020F0502020204030204"/>
              </a:rPr>
              <a:t>', 'recoveries’, '</a:t>
            </a:r>
            <a:r>
              <a:rPr lang="en-IN" sz="1600" spc="-5" dirty="0" err="1">
                <a:solidFill>
                  <a:srgbClr val="333333"/>
                </a:solidFill>
                <a:latin typeface="Calibri" panose="020F0502020204030204"/>
                <a:cs typeface="Calibri" panose="020F0502020204030204"/>
              </a:rPr>
              <a:t>total_pymnt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total_pymnt_inv</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total_rec_prncp</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total_rec_int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total_rec_late_fee</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revol_bal</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revol_util</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total_acc</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out_prncp</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out_prncp_inv</a:t>
            </a:r>
            <a:r>
              <a:rPr lang="en-IN" sz="1600" spc="-5" dirty="0">
                <a:solidFill>
                  <a:srgbClr val="333333"/>
                </a:solidFill>
                <a:latin typeface="Calibri" panose="020F0502020204030204"/>
                <a:cs typeface="Calibri" panose="020F0502020204030204"/>
              </a:rPr>
              <a:t>', 'open_acc','delinq_2yrs’,  '</a:t>
            </a:r>
            <a:r>
              <a:rPr lang="en-IN" sz="1600" spc="-5" dirty="0" err="1">
                <a:solidFill>
                  <a:srgbClr val="333333"/>
                </a:solidFill>
                <a:latin typeface="Calibri" panose="020F0502020204030204"/>
                <a:cs typeface="Calibri" panose="020F0502020204030204"/>
              </a:rPr>
              <a:t>earliest_cr_line</a:t>
            </a:r>
            <a:r>
              <a:rPr lang="en-IN" sz="1600" spc="-5" dirty="0">
                <a:solidFill>
                  <a:srgbClr val="333333"/>
                </a:solidFill>
                <a:latin typeface="Calibri" panose="020F0502020204030204"/>
                <a:cs typeface="Calibri" panose="020F0502020204030204"/>
              </a:rPr>
              <a:t>', 'inq_last_6mths','pub_rec’]</a:t>
            </a:r>
            <a:endParaRPr lang="en-IN" sz="1600" dirty="0">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4450" y="810260"/>
            <a:ext cx="5619750"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Target Variable – Loan Status</a:t>
            </a:r>
            <a:endParaRPr sz="2800" dirty="0">
              <a:latin typeface="Arial MT"/>
              <a:cs typeface="Arial MT"/>
            </a:endParaRPr>
          </a:p>
        </p:txBody>
      </p:sp>
      <p:sp>
        <p:nvSpPr>
          <p:cNvPr id="3" name="object 3"/>
          <p:cNvSpPr txBox="1"/>
          <p:nvPr/>
        </p:nvSpPr>
        <p:spPr>
          <a:xfrm>
            <a:off x="483819" y="1851786"/>
            <a:ext cx="6798945" cy="3607435"/>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panose="020F0502020204030204"/>
                <a:cs typeface="Calibri" panose="020F0502020204030204"/>
              </a:rPr>
              <a:t>The </a:t>
            </a:r>
            <a:r>
              <a:rPr sz="1600" spc="-10" dirty="0">
                <a:latin typeface="Calibri" panose="020F0502020204030204"/>
                <a:cs typeface="Calibri" panose="020F0502020204030204"/>
              </a:rPr>
              <a:t>graph</a:t>
            </a:r>
            <a:r>
              <a:rPr sz="1600" spc="-5" dirty="0">
                <a:latin typeface="Calibri" panose="020F0502020204030204"/>
                <a:cs typeface="Calibri" panose="020F0502020204030204"/>
              </a:rPr>
              <a:t> gives us a</a:t>
            </a:r>
            <a:r>
              <a:rPr sz="1600" spc="-10" dirty="0">
                <a:latin typeface="Calibri" panose="020F0502020204030204"/>
                <a:cs typeface="Calibri" panose="020F0502020204030204"/>
              </a:rPr>
              <a:t> count</a:t>
            </a:r>
            <a:r>
              <a:rPr sz="1600" dirty="0">
                <a:latin typeface="Calibri" panose="020F0502020204030204"/>
                <a:cs typeface="Calibri" panose="020F0502020204030204"/>
              </a:rPr>
              <a:t> </a:t>
            </a:r>
            <a:r>
              <a:rPr sz="1600" spc="-5" dirty="0">
                <a:latin typeface="Calibri" panose="020F0502020204030204"/>
                <a:cs typeface="Calibri" panose="020F0502020204030204"/>
              </a:rPr>
              <a:t>of</a:t>
            </a:r>
            <a:r>
              <a:rPr sz="1600" spc="5" dirty="0">
                <a:latin typeface="Calibri" panose="020F0502020204030204"/>
                <a:cs typeface="Calibri" panose="020F0502020204030204"/>
              </a:rPr>
              <a:t> </a:t>
            </a:r>
            <a:r>
              <a:rPr sz="1600" spc="-5" dirty="0">
                <a:latin typeface="Calibri" panose="020F0502020204030204"/>
                <a:cs typeface="Calibri" panose="020F0502020204030204"/>
              </a:rPr>
              <a:t>the loans </a:t>
            </a:r>
            <a:r>
              <a:rPr sz="1600" spc="-10" dirty="0">
                <a:latin typeface="Calibri" panose="020F0502020204030204"/>
                <a:cs typeface="Calibri" panose="020F0502020204030204"/>
              </a:rPr>
              <a:t>by</a:t>
            </a:r>
            <a:r>
              <a:rPr sz="1600" dirty="0">
                <a:latin typeface="Calibri" panose="020F0502020204030204"/>
                <a:cs typeface="Calibri" panose="020F0502020204030204"/>
              </a:rPr>
              <a:t> </a:t>
            </a:r>
            <a:r>
              <a:rPr sz="1600" spc="-5" dirty="0">
                <a:latin typeface="Calibri" panose="020F0502020204030204"/>
                <a:cs typeface="Calibri" panose="020F0502020204030204"/>
              </a:rPr>
              <a:t>their </a:t>
            </a:r>
            <a:r>
              <a:rPr sz="1600" spc="-15" dirty="0">
                <a:latin typeface="Calibri" panose="020F0502020204030204"/>
                <a:cs typeface="Calibri" panose="020F0502020204030204"/>
              </a:rPr>
              <a:t>status</a:t>
            </a:r>
            <a:r>
              <a:rPr lang="en-IN" sz="1600" spc="-15" dirty="0">
                <a:latin typeface="Calibri" panose="020F0502020204030204"/>
                <a:cs typeface="Calibri" panose="020F0502020204030204"/>
              </a:rPr>
              <a:t> in percentages.</a:t>
            </a:r>
            <a:endParaRPr sz="1600" dirty="0">
              <a:latin typeface="Calibri" panose="020F0502020204030204"/>
              <a:cs typeface="Calibri" panose="020F0502020204030204"/>
            </a:endParaRPr>
          </a:p>
          <a:p>
            <a:pPr>
              <a:lnSpc>
                <a:spcPct val="100000"/>
              </a:lnSpc>
            </a:pPr>
            <a:endParaRPr sz="1600" dirty="0">
              <a:latin typeface="Calibri" panose="020F0502020204030204"/>
              <a:cs typeface="Calibri" panose="020F0502020204030204"/>
            </a:endParaRPr>
          </a:p>
          <a:p>
            <a:pPr>
              <a:lnSpc>
                <a:spcPct val="100000"/>
              </a:lnSpc>
              <a:spcBef>
                <a:spcPts val="35"/>
              </a:spcBef>
            </a:pPr>
            <a:endParaRPr sz="1450" dirty="0">
              <a:latin typeface="Calibri" panose="020F0502020204030204"/>
              <a:cs typeface="Calibri" panose="020F0502020204030204"/>
            </a:endParaRPr>
          </a:p>
          <a:p>
            <a:pPr marL="12700" marR="5080">
              <a:lnSpc>
                <a:spcPts val="1730"/>
              </a:lnSpc>
            </a:pPr>
            <a:r>
              <a:rPr sz="1600" spc="-5" dirty="0">
                <a:latin typeface="Calibri" panose="020F0502020204030204"/>
                <a:cs typeface="Calibri" panose="020F0502020204030204"/>
              </a:rPr>
              <a:t>Since</a:t>
            </a:r>
            <a:r>
              <a:rPr sz="1600" spc="5" dirty="0">
                <a:latin typeface="Calibri" panose="020F0502020204030204"/>
                <a:cs typeface="Calibri" panose="020F0502020204030204"/>
              </a:rPr>
              <a:t> </a:t>
            </a:r>
            <a:r>
              <a:rPr sz="1600" spc="-10" dirty="0">
                <a:latin typeface="Calibri" panose="020F0502020204030204"/>
                <a:cs typeface="Calibri" panose="020F0502020204030204"/>
              </a:rPr>
              <a:t>we</a:t>
            </a:r>
            <a:r>
              <a:rPr sz="1600" spc="10" dirty="0">
                <a:latin typeface="Calibri" panose="020F0502020204030204"/>
                <a:cs typeface="Calibri" panose="020F0502020204030204"/>
              </a:rPr>
              <a:t> </a:t>
            </a:r>
            <a:r>
              <a:rPr sz="1600" spc="-10" dirty="0">
                <a:latin typeface="Calibri" panose="020F0502020204030204"/>
                <a:cs typeface="Calibri" panose="020F0502020204030204"/>
              </a:rPr>
              <a:t>need</a:t>
            </a:r>
            <a:r>
              <a:rPr sz="1600" spc="10" dirty="0">
                <a:latin typeface="Calibri" panose="020F0502020204030204"/>
                <a:cs typeface="Calibri" panose="020F0502020204030204"/>
              </a:rPr>
              <a:t> </a:t>
            </a:r>
            <a:r>
              <a:rPr sz="1600" spc="-10" dirty="0">
                <a:latin typeface="Calibri" panose="020F0502020204030204"/>
                <a:cs typeface="Calibri" panose="020F0502020204030204"/>
              </a:rPr>
              <a:t>to</a:t>
            </a:r>
            <a:r>
              <a:rPr sz="1600" spc="10" dirty="0">
                <a:latin typeface="Calibri" panose="020F0502020204030204"/>
                <a:cs typeface="Calibri" panose="020F0502020204030204"/>
              </a:rPr>
              <a:t> </a:t>
            </a:r>
            <a:r>
              <a:rPr sz="1600" spc="-15" dirty="0">
                <a:latin typeface="Calibri" panose="020F0502020204030204"/>
                <a:cs typeface="Calibri" panose="020F0502020204030204"/>
              </a:rPr>
              <a:t>compare</a:t>
            </a:r>
            <a:r>
              <a:rPr sz="1600" spc="20" dirty="0">
                <a:latin typeface="Calibri" panose="020F0502020204030204"/>
                <a:cs typeface="Calibri" panose="020F0502020204030204"/>
              </a:rPr>
              <a:t> </a:t>
            </a:r>
            <a:r>
              <a:rPr sz="1600" spc="-5" dirty="0">
                <a:latin typeface="Calibri" panose="020F0502020204030204"/>
                <a:cs typeface="Calibri" panose="020F0502020204030204"/>
              </a:rPr>
              <a:t>the</a:t>
            </a:r>
            <a:r>
              <a:rPr sz="1600" spc="10" dirty="0">
                <a:latin typeface="Calibri" panose="020F0502020204030204"/>
                <a:cs typeface="Calibri" panose="020F0502020204030204"/>
              </a:rPr>
              <a:t> </a:t>
            </a:r>
            <a:r>
              <a:rPr sz="1600" spc="-15" dirty="0">
                <a:latin typeface="Calibri" panose="020F0502020204030204"/>
                <a:cs typeface="Calibri" panose="020F0502020204030204"/>
              </a:rPr>
              <a:t>difference</a:t>
            </a:r>
            <a:r>
              <a:rPr sz="1600" spc="5" dirty="0">
                <a:latin typeface="Calibri" panose="020F0502020204030204"/>
                <a:cs typeface="Calibri" panose="020F0502020204030204"/>
              </a:rPr>
              <a:t> </a:t>
            </a:r>
            <a:r>
              <a:rPr sz="1600" spc="-10" dirty="0">
                <a:latin typeface="Calibri" panose="020F0502020204030204"/>
                <a:cs typeface="Calibri" panose="020F0502020204030204"/>
              </a:rPr>
              <a:t>between</a:t>
            </a:r>
            <a:r>
              <a:rPr sz="1600" spc="25" dirty="0">
                <a:latin typeface="Calibri" panose="020F0502020204030204"/>
                <a:cs typeface="Calibri" panose="020F0502020204030204"/>
              </a:rPr>
              <a:t> </a:t>
            </a:r>
            <a:r>
              <a:rPr sz="1600" spc="-5" dirty="0">
                <a:latin typeface="Calibri" panose="020F0502020204030204"/>
                <a:cs typeface="Calibri" panose="020F0502020204030204"/>
              </a:rPr>
              <a:t>'Full</a:t>
            </a:r>
            <a:r>
              <a:rPr lang="en-IN" sz="1600" spc="-5" dirty="0">
                <a:latin typeface="Calibri" panose="020F0502020204030204"/>
                <a:cs typeface="Calibri" panose="020F0502020204030204"/>
              </a:rPr>
              <a:t>y</a:t>
            </a:r>
            <a:r>
              <a:rPr sz="1600" spc="-5" dirty="0">
                <a:latin typeface="Calibri" panose="020F0502020204030204"/>
                <a:cs typeface="Calibri" panose="020F0502020204030204"/>
              </a:rPr>
              <a:t> </a:t>
            </a:r>
            <a:r>
              <a:rPr sz="1600" spc="-10" dirty="0">
                <a:latin typeface="Calibri" panose="020F0502020204030204"/>
                <a:cs typeface="Calibri" panose="020F0502020204030204"/>
              </a:rPr>
              <a:t>Paid'</a:t>
            </a:r>
            <a:r>
              <a:rPr sz="1600" spc="-15" dirty="0">
                <a:latin typeface="Calibri" panose="020F0502020204030204"/>
                <a:cs typeface="Calibri" panose="020F0502020204030204"/>
              </a:rPr>
              <a:t> </a:t>
            </a:r>
            <a:r>
              <a:rPr sz="1600" spc="-5" dirty="0">
                <a:latin typeface="Calibri" panose="020F0502020204030204"/>
                <a:cs typeface="Calibri" panose="020F0502020204030204"/>
              </a:rPr>
              <a:t>and</a:t>
            </a:r>
            <a:r>
              <a:rPr sz="1600" dirty="0">
                <a:latin typeface="Calibri" panose="020F0502020204030204"/>
                <a:cs typeface="Calibri" panose="020F0502020204030204"/>
              </a:rPr>
              <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0" dirty="0">
                <a:latin typeface="Calibri" panose="020F0502020204030204"/>
                <a:cs typeface="Calibri" panose="020F0502020204030204"/>
              </a:rPr>
              <a:t>'Charged</a:t>
            </a:r>
            <a:r>
              <a:rPr sz="1600" spc="5" dirty="0">
                <a:latin typeface="Calibri" panose="020F0502020204030204"/>
                <a:cs typeface="Calibri" panose="020F0502020204030204"/>
              </a:rPr>
              <a:t> </a:t>
            </a:r>
            <a:r>
              <a:rPr sz="1600" spc="-10" dirty="0">
                <a:latin typeface="Calibri" panose="020F0502020204030204"/>
                <a:cs typeface="Calibri" panose="020F0502020204030204"/>
              </a:rPr>
              <a:t>Off' </a:t>
            </a:r>
            <a:r>
              <a:rPr sz="1600" spc="-345" dirty="0">
                <a:latin typeface="Calibri" panose="020F0502020204030204"/>
                <a:cs typeface="Calibri" panose="020F0502020204030204"/>
              </a:rPr>
              <a:t> </a:t>
            </a:r>
            <a:r>
              <a:rPr sz="1600" spc="-5" dirty="0">
                <a:latin typeface="Calibri" panose="020F0502020204030204"/>
                <a:cs typeface="Calibri" panose="020F0502020204030204"/>
              </a:rPr>
              <a:t>loans,</a:t>
            </a:r>
            <a:r>
              <a:rPr sz="1600" spc="-10" dirty="0">
                <a:latin typeface="Calibri" panose="020F0502020204030204"/>
                <a:cs typeface="Calibri" panose="020F0502020204030204"/>
              </a:rPr>
              <a:t> we</a:t>
            </a:r>
            <a:r>
              <a:rPr sz="1600" spc="15" dirty="0">
                <a:latin typeface="Calibri" panose="020F0502020204030204"/>
                <a:cs typeface="Calibri" panose="020F0502020204030204"/>
              </a:rPr>
              <a:t> </a:t>
            </a:r>
            <a:r>
              <a:rPr lang="en-IN" sz="1600" spc="-10" dirty="0">
                <a:latin typeface="Calibri" panose="020F0502020204030204"/>
                <a:cs typeface="Calibri" panose="020F0502020204030204"/>
              </a:rPr>
              <a:t>had</a:t>
            </a:r>
            <a:r>
              <a:rPr sz="1600" spc="-10" dirty="0">
                <a:latin typeface="Calibri" panose="020F0502020204030204"/>
                <a:cs typeface="Calibri" panose="020F0502020204030204"/>
              </a:rPr>
              <a:t> </a:t>
            </a:r>
            <a:r>
              <a:rPr sz="1600" spc="-15" dirty="0" err="1">
                <a:latin typeface="Calibri" panose="020F0502020204030204"/>
                <a:cs typeface="Calibri" panose="020F0502020204030204"/>
              </a:rPr>
              <a:t>dro</a:t>
            </a:r>
            <a:r>
              <a:rPr lang="en-IN" sz="1600" spc="-15" dirty="0">
                <a:latin typeface="Calibri" panose="020F0502020204030204"/>
                <a:cs typeface="Calibri" panose="020F0502020204030204"/>
              </a:rPr>
              <a:t>p</a:t>
            </a:r>
            <a:r>
              <a:rPr sz="1600" spc="-15" dirty="0">
                <a:latin typeface="Calibri" panose="020F0502020204030204"/>
                <a:cs typeface="Calibri" panose="020F0502020204030204"/>
              </a:rPr>
              <a:t>p</a:t>
            </a:r>
            <a:r>
              <a:rPr lang="en-IN" sz="1600" spc="-15" dirty="0">
                <a:latin typeface="Calibri" panose="020F0502020204030204"/>
                <a:cs typeface="Calibri" panose="020F0502020204030204"/>
              </a:rPr>
              <a:t>ed</a:t>
            </a:r>
            <a:r>
              <a:rPr sz="1600" spc="20" dirty="0">
                <a:latin typeface="Calibri" panose="020F0502020204030204"/>
                <a:cs typeface="Calibri" panose="020F0502020204030204"/>
              </a:rPr>
              <a:t> </a:t>
            </a:r>
            <a:r>
              <a:rPr sz="1600" dirty="0">
                <a:latin typeface="Calibri" panose="020F0502020204030204"/>
                <a:cs typeface="Calibri" panose="020F0502020204030204"/>
              </a:rPr>
              <a:t>all</a:t>
            </a:r>
            <a:r>
              <a:rPr sz="1600" spc="-25" dirty="0">
                <a:latin typeface="Calibri" panose="020F0502020204030204"/>
                <a:cs typeface="Calibri" panose="020F0502020204030204"/>
              </a:rPr>
              <a:t> </a:t>
            </a:r>
            <a:r>
              <a:rPr sz="1600" spc="-5" dirty="0">
                <a:latin typeface="Calibri" panose="020F0502020204030204"/>
                <a:cs typeface="Calibri" panose="020F0502020204030204"/>
              </a:rPr>
              <a:t>the </a:t>
            </a:r>
            <a:r>
              <a:rPr sz="1600" spc="-20" dirty="0">
                <a:latin typeface="Calibri" panose="020F0502020204030204"/>
                <a:cs typeface="Calibri" panose="020F0502020204030204"/>
              </a:rPr>
              <a:t>rows</a:t>
            </a:r>
            <a:r>
              <a:rPr sz="1600" spc="30" dirty="0">
                <a:latin typeface="Calibri" panose="020F0502020204030204"/>
                <a:cs typeface="Calibri" panose="020F0502020204030204"/>
              </a:rPr>
              <a:t> </a:t>
            </a:r>
            <a:r>
              <a:rPr sz="1600" spc="-10" dirty="0">
                <a:latin typeface="Calibri" panose="020F0502020204030204"/>
                <a:cs typeface="Calibri" panose="020F0502020204030204"/>
              </a:rPr>
              <a:t>where</a:t>
            </a:r>
            <a:r>
              <a:rPr sz="1600" spc="30" dirty="0">
                <a:latin typeface="Calibri" panose="020F0502020204030204"/>
                <a:cs typeface="Calibri" panose="020F0502020204030204"/>
              </a:rPr>
              <a:t> </a:t>
            </a:r>
            <a:r>
              <a:rPr sz="1600" spc="-5" dirty="0">
                <a:latin typeface="Calibri" panose="020F0502020204030204"/>
                <a:cs typeface="Calibri" panose="020F0502020204030204"/>
              </a:rPr>
              <a:t>the</a:t>
            </a:r>
            <a:r>
              <a:rPr sz="1600" spc="35" dirty="0">
                <a:latin typeface="Calibri" panose="020F0502020204030204"/>
                <a:cs typeface="Calibri" panose="020F0502020204030204"/>
              </a:rPr>
              <a:t> </a:t>
            </a:r>
            <a:r>
              <a:rPr sz="1600" spc="-10" dirty="0">
                <a:latin typeface="Calibri" panose="020F0502020204030204"/>
                <a:cs typeface="Calibri" panose="020F0502020204030204"/>
              </a:rPr>
              <a:t>loan_status </a:t>
            </a:r>
            <a:r>
              <a:rPr sz="1600" spc="-5" dirty="0">
                <a:latin typeface="Calibri" panose="020F0502020204030204"/>
                <a:cs typeface="Calibri" panose="020F0502020204030204"/>
              </a:rPr>
              <a:t>is</a:t>
            </a:r>
            <a:r>
              <a:rPr sz="1600" spc="-15" dirty="0">
                <a:latin typeface="Calibri" panose="020F0502020204030204"/>
                <a:cs typeface="Calibri" panose="020F0502020204030204"/>
              </a:rPr>
              <a:t> </a:t>
            </a:r>
            <a:r>
              <a:rPr sz="1600" spc="-20" dirty="0">
                <a:latin typeface="Calibri" panose="020F0502020204030204"/>
                <a:cs typeface="Calibri" panose="020F0502020204030204"/>
              </a:rPr>
              <a:t>'current’.</a:t>
            </a:r>
            <a:endParaRPr sz="1600" dirty="0">
              <a:latin typeface="Calibri" panose="020F0502020204030204"/>
              <a:cs typeface="Calibri" panose="020F0502020204030204"/>
            </a:endParaRPr>
          </a:p>
          <a:p>
            <a:pPr marL="12700" marR="2131060">
              <a:lnSpc>
                <a:spcPts val="5460"/>
              </a:lnSpc>
              <a:spcBef>
                <a:spcPts val="730"/>
              </a:spcBef>
            </a:pPr>
            <a:r>
              <a:rPr sz="1600" spc="-5" dirty="0">
                <a:latin typeface="Calibri" panose="020F0502020204030204"/>
                <a:cs typeface="Calibri" panose="020F0502020204030204"/>
              </a:rPr>
              <a:t>After</a:t>
            </a:r>
            <a:r>
              <a:rPr sz="1600" dirty="0">
                <a:latin typeface="Calibri" panose="020F0502020204030204"/>
                <a:cs typeface="Calibri" panose="020F0502020204030204"/>
              </a:rPr>
              <a:t> </a:t>
            </a:r>
            <a:r>
              <a:rPr sz="1600" spc="-5" dirty="0">
                <a:latin typeface="Calibri" panose="020F0502020204030204"/>
                <a:cs typeface="Calibri" panose="020F0502020204030204"/>
              </a:rPr>
              <a:t>that,</a:t>
            </a:r>
            <a:r>
              <a:rPr sz="1600" spc="-20" dirty="0">
                <a:latin typeface="Calibri" panose="020F0502020204030204"/>
                <a:cs typeface="Calibri" panose="020F0502020204030204"/>
              </a:rPr>
              <a:t> </a:t>
            </a:r>
            <a:r>
              <a:rPr sz="1600" spc="-10" dirty="0">
                <a:latin typeface="Calibri" panose="020F0502020204030204"/>
                <a:cs typeface="Calibri" panose="020F0502020204030204"/>
              </a:rPr>
              <a:t>we’ll</a:t>
            </a:r>
            <a:r>
              <a:rPr sz="1600" dirty="0">
                <a:latin typeface="Calibri" panose="020F0502020204030204"/>
                <a:cs typeface="Calibri" panose="020F0502020204030204"/>
              </a:rPr>
              <a:t> </a:t>
            </a:r>
            <a:r>
              <a:rPr sz="1600" spc="-5" dirty="0" err="1">
                <a:latin typeface="Calibri" panose="020F0502020204030204"/>
                <a:cs typeface="Calibri" panose="020F0502020204030204"/>
              </a:rPr>
              <a:t>Deriv</a:t>
            </a:r>
            <a:r>
              <a:rPr lang="en-IN" sz="1600" spc="-5" dirty="0">
                <a:latin typeface="Calibri" panose="020F0502020204030204"/>
                <a:cs typeface="Calibri" panose="020F0502020204030204"/>
              </a:rPr>
              <a:t>ed</a:t>
            </a:r>
            <a:r>
              <a:rPr sz="1600" spc="10" dirty="0">
                <a:latin typeface="Calibri" panose="020F0502020204030204"/>
                <a:cs typeface="Calibri" panose="020F0502020204030204"/>
              </a:rPr>
              <a:t> </a:t>
            </a:r>
            <a:r>
              <a:rPr sz="1600" spc="-5" dirty="0">
                <a:latin typeface="Calibri" panose="020F0502020204030204"/>
                <a:cs typeface="Calibri" panose="020F0502020204030204"/>
              </a:rPr>
              <a:t>a</a:t>
            </a:r>
            <a:r>
              <a:rPr sz="1600" spc="-15" dirty="0">
                <a:latin typeface="Calibri" panose="020F0502020204030204"/>
                <a:cs typeface="Calibri" panose="020F0502020204030204"/>
              </a:rPr>
              <a:t> </a:t>
            </a:r>
            <a:r>
              <a:rPr sz="1600" spc="-10" dirty="0">
                <a:latin typeface="Calibri" panose="020F0502020204030204"/>
                <a:cs typeface="Calibri" panose="020F0502020204030204"/>
              </a:rPr>
              <a:t>new</a:t>
            </a:r>
            <a:r>
              <a:rPr sz="1600" spc="20" dirty="0">
                <a:latin typeface="Calibri" panose="020F0502020204030204"/>
                <a:cs typeface="Calibri" panose="020F0502020204030204"/>
              </a:rPr>
              <a:t> </a:t>
            </a:r>
            <a:r>
              <a:rPr sz="1600" spc="-10" dirty="0">
                <a:latin typeface="Calibri" panose="020F0502020204030204"/>
                <a:cs typeface="Calibri" panose="020F0502020204030204"/>
              </a:rPr>
              <a:t>column</a:t>
            </a:r>
            <a:r>
              <a:rPr sz="1600" spc="-5" dirty="0">
                <a:latin typeface="Calibri" panose="020F0502020204030204"/>
                <a:cs typeface="Calibri" panose="020F0502020204030204"/>
              </a:rPr>
              <a:t> </a:t>
            </a:r>
            <a:r>
              <a:rPr sz="1600" spc="-10" dirty="0">
                <a:latin typeface="Calibri" panose="020F0502020204030204"/>
                <a:cs typeface="Calibri" panose="020F0502020204030204"/>
              </a:rPr>
              <a:t>`</a:t>
            </a:r>
            <a:r>
              <a:rPr lang="en-IN" sz="1600" spc="-10" dirty="0">
                <a:latin typeface="Calibri" panose="020F0502020204030204"/>
                <a:cs typeface="Calibri" panose="020F0502020204030204"/>
              </a:rPr>
              <a:t>D</a:t>
            </a:r>
            <a:r>
              <a:rPr sz="1600" spc="-10" dirty="0" err="1">
                <a:latin typeface="Calibri" panose="020F0502020204030204"/>
                <a:cs typeface="Calibri" panose="020F0502020204030204"/>
              </a:rPr>
              <a:t>efault</a:t>
            </a:r>
            <a:r>
              <a:rPr sz="1600" spc="-10" dirty="0">
                <a:latin typeface="Calibri" panose="020F0502020204030204"/>
                <a:cs typeface="Calibri" panose="020F0502020204030204"/>
              </a:rPr>
              <a:t>`</a:t>
            </a:r>
            <a:r>
              <a:rPr sz="1600" spc="-20" dirty="0">
                <a:latin typeface="Calibri" panose="020F0502020204030204"/>
                <a:cs typeface="Calibri" panose="020F0502020204030204"/>
              </a:rPr>
              <a:t> </a:t>
            </a:r>
            <a:r>
              <a:rPr sz="1600" spc="-5" dirty="0">
                <a:latin typeface="Calibri" panose="020F0502020204030204"/>
                <a:cs typeface="Calibri" panose="020F0502020204030204"/>
              </a:rPr>
              <a:t>where:- </a:t>
            </a:r>
            <a:r>
              <a:rPr sz="1600" spc="-350" dirty="0">
                <a:latin typeface="Calibri" panose="020F0502020204030204"/>
                <a:cs typeface="Calibri" panose="020F0502020204030204"/>
              </a:rPr>
              <a:t> </a:t>
            </a:r>
            <a:r>
              <a:rPr sz="1600" spc="-5" dirty="0">
                <a:latin typeface="Calibri" panose="020F0502020204030204"/>
                <a:cs typeface="Calibri" panose="020F0502020204030204"/>
              </a:rPr>
              <a:t>1</a:t>
            </a:r>
            <a:r>
              <a:rPr sz="1600" dirty="0">
                <a:latin typeface="Calibri" panose="020F0502020204030204"/>
                <a:cs typeface="Calibri" panose="020F0502020204030204"/>
              </a:rPr>
              <a:t> :-</a:t>
            </a:r>
            <a:r>
              <a:rPr sz="1600" spc="-10" dirty="0">
                <a:latin typeface="Calibri" panose="020F0502020204030204"/>
                <a:cs typeface="Calibri" panose="020F0502020204030204"/>
              </a:rPr>
              <a:t> Denotes</a:t>
            </a:r>
            <a:r>
              <a:rPr sz="1600" spc="20" dirty="0">
                <a:latin typeface="Calibri" panose="020F0502020204030204"/>
                <a:cs typeface="Calibri" panose="020F0502020204030204"/>
              </a:rPr>
              <a:t> </a:t>
            </a:r>
            <a:r>
              <a:rPr sz="1600" spc="-10" dirty="0">
                <a:latin typeface="Calibri" panose="020F0502020204030204"/>
                <a:cs typeface="Calibri" panose="020F0502020204030204"/>
              </a:rPr>
              <a:t>that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5" dirty="0">
                <a:latin typeface="Calibri" panose="020F0502020204030204"/>
                <a:cs typeface="Calibri" panose="020F0502020204030204"/>
              </a:rPr>
              <a:t>person</a:t>
            </a:r>
            <a:r>
              <a:rPr sz="1600" spc="25" dirty="0">
                <a:latin typeface="Calibri" panose="020F0502020204030204"/>
                <a:cs typeface="Calibri" panose="020F0502020204030204"/>
              </a:rPr>
              <a:t> </a:t>
            </a:r>
            <a:r>
              <a:rPr sz="1600" spc="-10" dirty="0">
                <a:latin typeface="Calibri" panose="020F0502020204030204"/>
                <a:cs typeface="Calibri" panose="020F0502020204030204"/>
              </a:rPr>
              <a:t>defaulted </a:t>
            </a:r>
            <a:r>
              <a:rPr sz="1600" spc="-5" dirty="0">
                <a:latin typeface="Calibri" panose="020F0502020204030204"/>
                <a:cs typeface="Calibri" panose="020F0502020204030204"/>
              </a:rPr>
              <a:t>i.e.</a:t>
            </a:r>
            <a:r>
              <a:rPr sz="1600" spc="-10" dirty="0">
                <a:latin typeface="Calibri" panose="020F0502020204030204"/>
                <a:cs typeface="Calibri" panose="020F0502020204030204"/>
              </a:rPr>
              <a:t> 'Charged</a:t>
            </a:r>
            <a:r>
              <a:rPr sz="1600" spc="5" dirty="0">
                <a:latin typeface="Calibri" panose="020F0502020204030204"/>
                <a:cs typeface="Calibri" panose="020F0502020204030204"/>
              </a:rPr>
              <a:t> </a:t>
            </a:r>
            <a:r>
              <a:rPr sz="1600" spc="-10" dirty="0">
                <a:latin typeface="Calibri" panose="020F0502020204030204"/>
                <a:cs typeface="Calibri" panose="020F0502020204030204"/>
              </a:rPr>
              <a:t>Off'</a:t>
            </a:r>
            <a:endParaRPr sz="1600" dirty="0">
              <a:latin typeface="Calibri" panose="020F0502020204030204"/>
              <a:cs typeface="Calibri" panose="020F0502020204030204"/>
            </a:endParaRPr>
          </a:p>
          <a:p>
            <a:pPr marL="12700">
              <a:lnSpc>
                <a:spcPct val="100000"/>
              </a:lnSpc>
              <a:spcBef>
                <a:spcPts val="35"/>
              </a:spcBef>
            </a:pPr>
            <a:r>
              <a:rPr sz="1600" spc="-5" dirty="0">
                <a:latin typeface="Calibri" panose="020F0502020204030204"/>
                <a:cs typeface="Calibri" panose="020F0502020204030204"/>
              </a:rPr>
              <a:t>0</a:t>
            </a:r>
            <a:r>
              <a:rPr sz="1600" dirty="0">
                <a:latin typeface="Calibri" panose="020F0502020204030204"/>
                <a:cs typeface="Calibri" panose="020F0502020204030204"/>
              </a:rPr>
              <a:t> :-</a:t>
            </a:r>
            <a:r>
              <a:rPr sz="1600" spc="-10" dirty="0">
                <a:latin typeface="Calibri" panose="020F0502020204030204"/>
                <a:cs typeface="Calibri" panose="020F0502020204030204"/>
              </a:rPr>
              <a:t> Denoted</a:t>
            </a:r>
            <a:r>
              <a:rPr sz="1600" spc="25" dirty="0">
                <a:latin typeface="Calibri" panose="020F0502020204030204"/>
                <a:cs typeface="Calibri" panose="020F0502020204030204"/>
              </a:rPr>
              <a:t> </a:t>
            </a:r>
            <a:r>
              <a:rPr sz="1600" spc="-10" dirty="0">
                <a:latin typeface="Calibri" panose="020F0502020204030204"/>
                <a:cs typeface="Calibri" panose="020F0502020204030204"/>
              </a:rPr>
              <a:t>that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5" dirty="0">
                <a:latin typeface="Calibri" panose="020F0502020204030204"/>
                <a:cs typeface="Calibri" panose="020F0502020204030204"/>
              </a:rPr>
              <a:t>person</a:t>
            </a:r>
            <a:r>
              <a:rPr sz="1600" spc="25" dirty="0">
                <a:latin typeface="Calibri" panose="020F0502020204030204"/>
                <a:cs typeface="Calibri" panose="020F0502020204030204"/>
              </a:rPr>
              <a:t> </a:t>
            </a:r>
            <a:r>
              <a:rPr sz="1600" spc="-5" dirty="0">
                <a:latin typeface="Calibri" panose="020F0502020204030204"/>
                <a:cs typeface="Calibri" panose="020F0502020204030204"/>
              </a:rPr>
              <a:t>did</a:t>
            </a:r>
            <a:r>
              <a:rPr sz="1600" spc="-10" dirty="0">
                <a:latin typeface="Calibri" panose="020F0502020204030204"/>
                <a:cs typeface="Calibri" panose="020F0502020204030204"/>
              </a:rPr>
              <a:t> not</a:t>
            </a:r>
            <a:r>
              <a:rPr sz="1600" spc="15" dirty="0">
                <a:latin typeface="Calibri" panose="020F0502020204030204"/>
                <a:cs typeface="Calibri" panose="020F0502020204030204"/>
              </a:rPr>
              <a:t> </a:t>
            </a:r>
            <a:r>
              <a:rPr sz="1600" spc="-10" dirty="0">
                <a:latin typeface="Calibri" panose="020F0502020204030204"/>
                <a:cs typeface="Calibri" panose="020F0502020204030204"/>
              </a:rPr>
              <a:t>default </a:t>
            </a:r>
            <a:r>
              <a:rPr sz="1600" spc="-5" dirty="0">
                <a:latin typeface="Calibri" panose="020F0502020204030204"/>
                <a:cs typeface="Calibri" panose="020F0502020204030204"/>
              </a:rPr>
              <a:t>i.e.</a:t>
            </a:r>
            <a:r>
              <a:rPr sz="1600" spc="-25" dirty="0">
                <a:latin typeface="Calibri" panose="020F0502020204030204"/>
                <a:cs typeface="Calibri" panose="020F0502020204030204"/>
              </a:rPr>
              <a:t> </a:t>
            </a:r>
            <a:r>
              <a:rPr sz="1600" spc="-5" dirty="0">
                <a:latin typeface="Calibri" panose="020F0502020204030204"/>
                <a:cs typeface="Calibri" panose="020F0502020204030204"/>
              </a:rPr>
              <a:t>'Full </a:t>
            </a:r>
            <a:r>
              <a:rPr sz="1600" spc="-10" dirty="0">
                <a:latin typeface="Calibri" panose="020F0502020204030204"/>
                <a:cs typeface="Calibri" panose="020F0502020204030204"/>
              </a:rPr>
              <a:t>Paid'</a:t>
            </a:r>
            <a:r>
              <a:rPr sz="1600" spc="25" dirty="0">
                <a:latin typeface="Calibri" panose="020F0502020204030204"/>
                <a:cs typeface="Calibri" panose="020F0502020204030204"/>
              </a:rPr>
              <a:t> </a:t>
            </a:r>
            <a:r>
              <a:rPr sz="1600" spc="-5" dirty="0">
                <a:latin typeface="Calibri" panose="020F0502020204030204"/>
                <a:cs typeface="Calibri" panose="020F0502020204030204"/>
              </a:rPr>
              <a:t>thier</a:t>
            </a:r>
            <a:r>
              <a:rPr sz="1600" spc="10" dirty="0">
                <a:latin typeface="Calibri" panose="020F0502020204030204"/>
                <a:cs typeface="Calibri" panose="020F0502020204030204"/>
              </a:rPr>
              <a:t> </a:t>
            </a:r>
            <a:r>
              <a:rPr sz="1600" spc="-10" dirty="0">
                <a:latin typeface="Calibri" panose="020F0502020204030204"/>
                <a:cs typeface="Calibri" panose="020F0502020204030204"/>
              </a:rPr>
              <a:t>loans</a:t>
            </a:r>
            <a:endParaRPr sz="1600" dirty="0">
              <a:latin typeface="Calibri" panose="020F0502020204030204"/>
              <a:cs typeface="Calibri" panose="020F0502020204030204"/>
            </a:endParaRPr>
          </a:p>
          <a:p>
            <a:pPr>
              <a:lnSpc>
                <a:spcPct val="100000"/>
              </a:lnSpc>
            </a:pPr>
            <a:endParaRPr sz="1600" dirty="0">
              <a:latin typeface="Calibri" panose="020F0502020204030204"/>
              <a:cs typeface="Calibri" panose="020F0502020204030204"/>
            </a:endParaRPr>
          </a:p>
          <a:p>
            <a:pPr>
              <a:lnSpc>
                <a:spcPct val="100000"/>
              </a:lnSpc>
            </a:pPr>
            <a:endParaRPr sz="1300" dirty="0">
              <a:latin typeface="Calibri" panose="020F0502020204030204"/>
              <a:cs typeface="Calibri" panose="020F0502020204030204"/>
            </a:endParaRPr>
          </a:p>
          <a:p>
            <a:pPr marL="12700">
              <a:lnSpc>
                <a:spcPct val="100000"/>
              </a:lnSpc>
            </a:pPr>
            <a:r>
              <a:rPr sz="1600" spc="-5" dirty="0">
                <a:latin typeface="Calibri" panose="020F0502020204030204"/>
                <a:cs typeface="Calibri" panose="020F0502020204030204"/>
              </a:rPr>
              <a:t>This</a:t>
            </a:r>
            <a:r>
              <a:rPr sz="1600" spc="-30" dirty="0">
                <a:latin typeface="Calibri" panose="020F0502020204030204"/>
                <a:cs typeface="Calibri" panose="020F0502020204030204"/>
              </a:rPr>
              <a:t> </a:t>
            </a:r>
            <a:r>
              <a:rPr sz="1600" dirty="0">
                <a:latin typeface="Calibri" panose="020F0502020204030204"/>
                <a:cs typeface="Calibri" panose="020F0502020204030204"/>
              </a:rPr>
              <a:t>will</a:t>
            </a:r>
            <a:r>
              <a:rPr sz="1600" spc="-20" dirty="0">
                <a:latin typeface="Calibri" panose="020F0502020204030204"/>
                <a:cs typeface="Calibri" panose="020F0502020204030204"/>
              </a:rPr>
              <a:t> </a:t>
            </a:r>
            <a:r>
              <a:rPr sz="1600" spc="-5" dirty="0">
                <a:latin typeface="Calibri" panose="020F0502020204030204"/>
                <a:cs typeface="Calibri" panose="020F0502020204030204"/>
              </a:rPr>
              <a:t>be</a:t>
            </a:r>
            <a:r>
              <a:rPr sz="1600" spc="-15" dirty="0">
                <a:latin typeface="Calibri" panose="020F0502020204030204"/>
                <a:cs typeface="Calibri" panose="020F0502020204030204"/>
              </a:rPr>
              <a:t> </a:t>
            </a:r>
            <a:r>
              <a:rPr sz="1600" spc="-10" dirty="0">
                <a:latin typeface="Calibri" panose="020F0502020204030204"/>
                <a:cs typeface="Calibri" panose="020F0502020204030204"/>
              </a:rPr>
              <a:t>our</a:t>
            </a:r>
            <a:r>
              <a:rPr sz="1600" dirty="0">
                <a:latin typeface="Calibri" panose="020F0502020204030204"/>
                <a:cs typeface="Calibri" panose="020F0502020204030204"/>
              </a:rPr>
              <a:t> </a:t>
            </a:r>
            <a:r>
              <a:rPr sz="1600" spc="-25" dirty="0">
                <a:latin typeface="Calibri" panose="020F0502020204030204"/>
                <a:cs typeface="Calibri" panose="020F0502020204030204"/>
              </a:rPr>
              <a:t>TARGET</a:t>
            </a:r>
            <a:r>
              <a:rPr sz="1600" spc="-5" dirty="0">
                <a:latin typeface="Calibri" panose="020F0502020204030204"/>
                <a:cs typeface="Calibri" panose="020F0502020204030204"/>
              </a:rPr>
              <a:t> </a:t>
            </a:r>
            <a:r>
              <a:rPr sz="1600" spc="-15" dirty="0">
                <a:latin typeface="Calibri" panose="020F0502020204030204"/>
                <a:cs typeface="Calibri" panose="020F0502020204030204"/>
              </a:rPr>
              <a:t>VARIABLE</a:t>
            </a:r>
            <a:endParaRPr sz="1600" dirty="0">
              <a:latin typeface="Calibri" panose="020F0502020204030204"/>
              <a:cs typeface="Calibri" panose="020F0502020204030204"/>
            </a:endParaRPr>
          </a:p>
        </p:txBody>
      </p:sp>
      <p:pic>
        <p:nvPicPr>
          <p:cNvPr id="1028" name="Picture 4">
            <a:extLst>
              <a:ext uri="{FF2B5EF4-FFF2-40B4-BE49-F238E27FC236}">
                <a16:creationId xmlns:a16="http://schemas.microsoft.com/office/drawing/2014/main" id="{6F34DBDB-A26D-E255-AFDF-AA2AF56E2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447800"/>
            <a:ext cx="3552825" cy="2771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5758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a:t>
            </a:r>
            <a:r>
              <a:rPr sz="2800" spc="-5" dirty="0"/>
              <a:t>Univariate</a:t>
            </a:r>
            <a:r>
              <a:rPr lang="en-IN" sz="2800" spc="-5" dirty="0"/>
              <a:t>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9187815" cy="299720"/>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Calibri" panose="020F0502020204030204"/>
                <a:cs typeface="Calibri" panose="020F0502020204030204"/>
              </a:rPr>
              <a:t>1.1 </a:t>
            </a:r>
            <a:r>
              <a:rPr lang="en-US" sz="1800" b="1" spc="-5" dirty="0">
                <a:latin typeface="Calibri" panose="020F0502020204030204"/>
                <a:cs typeface="Calibri" panose="020F0502020204030204"/>
              </a:rPr>
              <a:t>Checking</a:t>
            </a:r>
            <a:r>
              <a:rPr lang="en-US" sz="1800" b="1" spc="-25" dirty="0">
                <a:latin typeface="Calibri" panose="020F0502020204030204"/>
                <a:cs typeface="Calibri" panose="020F0502020204030204"/>
              </a:rPr>
              <a:t> </a:t>
            </a:r>
            <a:r>
              <a:rPr lang="en-US" sz="1800" b="1" dirty="0">
                <a:latin typeface="Calibri" panose="020F0502020204030204"/>
                <a:cs typeface="Calibri" panose="020F0502020204030204"/>
              </a:rPr>
              <a:t>the</a:t>
            </a:r>
            <a:r>
              <a:rPr lang="en-US" sz="1800" b="1" spc="-10" dirty="0">
                <a:latin typeface="Calibri" panose="020F0502020204030204"/>
                <a:cs typeface="Calibri" panose="020F0502020204030204"/>
              </a:rPr>
              <a:t> </a:t>
            </a:r>
            <a:r>
              <a:rPr lang="en-US" sz="1800" b="1" spc="-5" dirty="0">
                <a:latin typeface="Calibri" panose="020F0502020204030204"/>
                <a:cs typeface="Calibri" panose="020F0502020204030204"/>
              </a:rPr>
              <a:t>distribution</a:t>
            </a:r>
            <a:r>
              <a:rPr lang="en-US" sz="1800" b="1" spc="-40" dirty="0">
                <a:latin typeface="Calibri" panose="020F0502020204030204"/>
                <a:cs typeface="Calibri" panose="020F0502020204030204"/>
              </a:rPr>
              <a:t> </a:t>
            </a:r>
            <a:r>
              <a:rPr lang="en-US" sz="1800" b="1" dirty="0">
                <a:latin typeface="Calibri" panose="020F0502020204030204"/>
                <a:cs typeface="Calibri" panose="020F0502020204030204"/>
              </a:rPr>
              <a:t>of</a:t>
            </a:r>
            <a:r>
              <a:rPr lang="en-US" sz="1800" b="1" spc="15" dirty="0">
                <a:latin typeface="Calibri" panose="020F0502020204030204"/>
                <a:cs typeface="Calibri" panose="020F0502020204030204"/>
              </a:rPr>
              <a:t> </a:t>
            </a:r>
            <a:r>
              <a:rPr lang="en-US" sz="1800" b="1" spc="-5" dirty="0">
                <a:latin typeface="Calibri" panose="020F0502020204030204"/>
                <a:cs typeface="Calibri" panose="020F0502020204030204"/>
              </a:rPr>
              <a:t>various</a:t>
            </a:r>
            <a:r>
              <a:rPr lang="en-US" sz="1800" b="1" spc="-30" dirty="0">
                <a:latin typeface="Calibri" panose="020F0502020204030204"/>
                <a:cs typeface="Calibri" panose="020F0502020204030204"/>
              </a:rPr>
              <a:t> </a:t>
            </a:r>
            <a:r>
              <a:rPr lang="en-US" sz="1800" b="1" dirty="0">
                <a:latin typeface="Calibri" panose="020F0502020204030204"/>
                <a:cs typeface="Calibri" panose="020F0502020204030204"/>
              </a:rPr>
              <a:t>kind</a:t>
            </a:r>
            <a:r>
              <a:rPr lang="en-US" sz="1800" b="1" spc="-15" dirty="0">
                <a:latin typeface="Calibri" panose="020F0502020204030204"/>
                <a:cs typeface="Calibri" panose="020F0502020204030204"/>
              </a:rPr>
              <a:t> </a:t>
            </a:r>
            <a:r>
              <a:rPr lang="en-US" sz="1800" b="1" dirty="0">
                <a:latin typeface="Calibri" panose="020F0502020204030204"/>
                <a:cs typeface="Calibri" panose="020F0502020204030204"/>
              </a:rPr>
              <a:t>of</a:t>
            </a:r>
            <a:r>
              <a:rPr lang="en-US" sz="1800" b="1" spc="10" dirty="0">
                <a:latin typeface="Calibri" panose="020F0502020204030204"/>
                <a:cs typeface="Calibri" panose="020F0502020204030204"/>
              </a:rPr>
              <a:t> </a:t>
            </a:r>
            <a:r>
              <a:rPr lang="en-US" sz="1800" b="1" dirty="0">
                <a:latin typeface="Calibri" panose="020F0502020204030204"/>
                <a:cs typeface="Calibri" panose="020F0502020204030204"/>
              </a:rPr>
              <a:t>loan</a:t>
            </a:r>
            <a:r>
              <a:rPr lang="en-US" sz="1800" b="1" spc="-15" dirty="0">
                <a:latin typeface="Calibri" panose="020F0502020204030204"/>
                <a:cs typeface="Calibri" panose="020F0502020204030204"/>
              </a:rPr>
              <a:t> </a:t>
            </a:r>
            <a:r>
              <a:rPr lang="en-US" sz="1800" b="1" spc="-5" dirty="0">
                <a:latin typeface="Calibri" panose="020F0502020204030204"/>
                <a:cs typeface="Calibri" panose="020F0502020204030204"/>
              </a:rPr>
              <a:t>amounts</a:t>
            </a:r>
            <a:r>
              <a:rPr lang="en-US" sz="1800" b="1" spc="-10" dirty="0">
                <a:latin typeface="Calibri" panose="020F0502020204030204"/>
                <a:cs typeface="Calibri" panose="020F0502020204030204"/>
              </a:rPr>
              <a:t> to</a:t>
            </a:r>
            <a:r>
              <a:rPr lang="en-US" sz="1800" b="1" spc="-30" dirty="0">
                <a:latin typeface="Calibri" panose="020F0502020204030204"/>
                <a:cs typeface="Calibri" panose="020F0502020204030204"/>
              </a:rPr>
              <a:t> </a:t>
            </a:r>
            <a:r>
              <a:rPr lang="en-US" sz="1800" b="1" spc="-5" dirty="0">
                <a:latin typeface="Calibri" panose="020F0502020204030204"/>
                <a:cs typeface="Calibri" panose="020F0502020204030204"/>
              </a:rPr>
              <a:t>identify</a:t>
            </a:r>
            <a:r>
              <a:rPr lang="en-US" sz="1800" b="1" spc="-20" dirty="0">
                <a:latin typeface="Calibri" panose="020F0502020204030204"/>
                <a:cs typeface="Calibri" panose="020F0502020204030204"/>
              </a:rPr>
              <a:t> </a:t>
            </a:r>
            <a:r>
              <a:rPr lang="en-US" sz="1800" b="1" dirty="0">
                <a:latin typeface="Calibri" panose="020F0502020204030204"/>
                <a:cs typeface="Calibri" panose="020F0502020204030204"/>
              </a:rPr>
              <a:t>the </a:t>
            </a:r>
            <a:r>
              <a:rPr lang="en-US" sz="1800" b="1" spc="-10" dirty="0">
                <a:latin typeface="Calibri" panose="020F0502020204030204"/>
                <a:cs typeface="Calibri" panose="020F0502020204030204"/>
              </a:rPr>
              <a:t>best</a:t>
            </a:r>
            <a:r>
              <a:rPr lang="en-US" sz="1800" b="1" spc="-20" dirty="0">
                <a:latin typeface="Calibri" panose="020F0502020204030204"/>
                <a:cs typeface="Calibri" panose="020F0502020204030204"/>
              </a:rPr>
              <a:t> </a:t>
            </a:r>
            <a:r>
              <a:rPr lang="en-US" sz="1800" b="1" dirty="0">
                <a:latin typeface="Calibri" panose="020F0502020204030204"/>
                <a:cs typeface="Calibri" panose="020F0502020204030204"/>
              </a:rPr>
              <a:t>one</a:t>
            </a:r>
            <a:r>
              <a:rPr lang="en-US" sz="1800" b="1" spc="-20" dirty="0">
                <a:latin typeface="Calibri" panose="020F0502020204030204"/>
                <a:cs typeface="Calibri" panose="020F0502020204030204"/>
              </a:rPr>
              <a:t> </a:t>
            </a:r>
            <a:r>
              <a:rPr lang="en-US" sz="1800" b="1" spc="-10" dirty="0">
                <a:latin typeface="Calibri" panose="020F0502020204030204"/>
                <a:cs typeface="Calibri" panose="020F0502020204030204"/>
              </a:rPr>
              <a:t>for</a:t>
            </a:r>
            <a:r>
              <a:rPr lang="en-US" sz="1800" b="1" spc="5" dirty="0">
                <a:latin typeface="Calibri" panose="020F0502020204030204"/>
                <a:cs typeface="Calibri" panose="020F0502020204030204"/>
              </a:rPr>
              <a:t> </a:t>
            </a:r>
            <a:r>
              <a:rPr lang="en-US" sz="1800" b="1" spc="-5" dirty="0">
                <a:latin typeface="Calibri" panose="020F0502020204030204"/>
                <a:cs typeface="Calibri" panose="020F0502020204030204"/>
              </a:rPr>
              <a:t>analysis</a:t>
            </a:r>
            <a:endParaRPr lang="en-US" sz="1800" dirty="0">
              <a:latin typeface="Calibri" panose="020F0502020204030204"/>
              <a:cs typeface="Calibri" panose="020F0502020204030204"/>
            </a:endParaRPr>
          </a:p>
        </p:txBody>
      </p:sp>
      <p:sp>
        <p:nvSpPr>
          <p:cNvPr id="6" name="object 6"/>
          <p:cNvSpPr txBox="1"/>
          <p:nvPr/>
        </p:nvSpPr>
        <p:spPr>
          <a:xfrm>
            <a:off x="847445" y="5735218"/>
            <a:ext cx="10553065" cy="574040"/>
          </a:xfrm>
          <a:prstGeom prst="rect">
            <a:avLst/>
          </a:prstGeom>
        </p:spPr>
        <p:txBody>
          <a:bodyPr vert="horz" wrap="square" lIns="0" tIns="12700" rIns="0" bIns="0" rtlCol="0">
            <a:spAutoFit/>
          </a:bodyPr>
          <a:lstStyle/>
          <a:p>
            <a:pPr marL="1541145" marR="5080" indent="-1529080">
              <a:lnSpc>
                <a:spcPct val="100000"/>
              </a:lnSpc>
              <a:spcBef>
                <a:spcPts val="100"/>
              </a:spcBef>
            </a:pPr>
            <a:r>
              <a:rPr lang="en-US" b="0" i="0" dirty="0">
                <a:solidFill>
                  <a:srgbClr val="000000"/>
                </a:solidFill>
                <a:effectLst/>
                <a:latin typeface="Helvetica Neue"/>
              </a:rPr>
              <a:t>The distribution of these 3 variables is so similar. So for our analysis, We'll consider the </a:t>
            </a:r>
            <a:r>
              <a:rPr lang="en-US" b="1" i="0" dirty="0" err="1">
                <a:solidFill>
                  <a:srgbClr val="000000"/>
                </a:solidFill>
                <a:effectLst/>
                <a:latin typeface="Helvetica Neue"/>
              </a:rPr>
              <a:t>loan_amnt</a:t>
            </a:r>
            <a:r>
              <a:rPr lang="en-US" b="0" i="0" dirty="0">
                <a:solidFill>
                  <a:srgbClr val="000000"/>
                </a:solidFill>
                <a:effectLst/>
                <a:latin typeface="Helvetica Neue"/>
              </a:rPr>
              <a:t> as the amount of loan taken by the person</a:t>
            </a:r>
            <a:endParaRPr sz="1800" dirty="0">
              <a:latin typeface="Calibri" panose="020F0502020204030204"/>
              <a:cs typeface="Calibri" panose="020F0502020204030204"/>
            </a:endParaRPr>
          </a:p>
        </p:txBody>
      </p:sp>
      <p:pic>
        <p:nvPicPr>
          <p:cNvPr id="2050" name="Picture 2">
            <a:extLst>
              <a:ext uri="{FF2B5EF4-FFF2-40B4-BE49-F238E27FC236}">
                <a16:creationId xmlns:a16="http://schemas.microsoft.com/office/drawing/2014/main" id="{134B2304-F2A5-CF8E-5B49-868FC7591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093" y="2114611"/>
            <a:ext cx="9929813" cy="3248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8727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Univariate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1.2 As it is the amount of loan taken, we need to check, how </a:t>
            </a:r>
            <a:r>
              <a:rPr lang="en-US" b="1" i="0" dirty="0" err="1">
                <a:solidFill>
                  <a:srgbClr val="000000"/>
                </a:solidFill>
                <a:effectLst/>
                <a:latin typeface="Helvetica Neue"/>
              </a:rPr>
              <a:t>loan_amount</a:t>
            </a:r>
            <a:r>
              <a:rPr lang="en-US" b="1" i="0" dirty="0">
                <a:solidFill>
                  <a:srgbClr val="000000"/>
                </a:solidFill>
                <a:effectLst/>
                <a:latin typeface="Helvetica Neue"/>
              </a:rPr>
              <a:t> is distributed among all borrowers</a:t>
            </a:r>
          </a:p>
        </p:txBody>
      </p:sp>
      <p:sp>
        <p:nvSpPr>
          <p:cNvPr id="5" name="object 5"/>
          <p:cNvSpPr txBox="1"/>
          <p:nvPr/>
        </p:nvSpPr>
        <p:spPr>
          <a:xfrm>
            <a:off x="867109" y="5607655"/>
            <a:ext cx="10334291" cy="289823"/>
          </a:xfrm>
          <a:prstGeom prst="rect">
            <a:avLst/>
          </a:prstGeom>
        </p:spPr>
        <p:txBody>
          <a:bodyPr vert="horz" wrap="square" lIns="0" tIns="12700" rIns="0" bIns="0" rtlCol="0">
            <a:spAutoFit/>
          </a:bodyPr>
          <a:lstStyle/>
          <a:p>
            <a:pPr marL="12700">
              <a:lnSpc>
                <a:spcPct val="100000"/>
              </a:lnSpc>
              <a:spcBef>
                <a:spcPts val="100"/>
              </a:spcBef>
            </a:pPr>
            <a:r>
              <a:rPr lang="en-IN" sz="1800" b="1" spc="-5" dirty="0">
                <a:latin typeface="Calibri" panose="020F0502020204030204"/>
                <a:cs typeface="Calibri" panose="020F0502020204030204"/>
              </a:rPr>
              <a:t>Outliers from </a:t>
            </a:r>
            <a:r>
              <a:rPr lang="en-IN" sz="1800" b="1" spc="-5" dirty="0" err="1">
                <a:latin typeface="Calibri" panose="020F0502020204030204"/>
                <a:cs typeface="Calibri" panose="020F0502020204030204"/>
              </a:rPr>
              <a:t>loan_amnt</a:t>
            </a:r>
            <a:r>
              <a:rPr lang="en-IN" sz="1800" b="1" spc="-5" dirty="0">
                <a:latin typeface="Calibri" panose="020F0502020204030204"/>
                <a:cs typeface="Calibri" panose="020F0502020204030204"/>
              </a:rPr>
              <a:t> are removed for better and appropriate data</a:t>
            </a:r>
            <a:endParaRPr sz="1800" dirty="0">
              <a:latin typeface="Calibri" panose="020F0502020204030204"/>
              <a:cs typeface="Calibri" panose="020F0502020204030204"/>
            </a:endParaRPr>
          </a:p>
        </p:txBody>
      </p:sp>
      <p:pic>
        <p:nvPicPr>
          <p:cNvPr id="3086" name="Picture 14">
            <a:extLst>
              <a:ext uri="{FF2B5EF4-FFF2-40B4-BE49-F238E27FC236}">
                <a16:creationId xmlns:a16="http://schemas.microsoft.com/office/drawing/2014/main" id="{3C1EC86B-2666-26C3-011F-3F38DF2E6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15393"/>
            <a:ext cx="4521015" cy="334803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550E24E6-B476-C407-7453-44489D821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8696" y="2020241"/>
            <a:ext cx="4649505" cy="344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3483</Words>
  <Application>Microsoft Office PowerPoint</Application>
  <PresentationFormat>Widescreen</PresentationFormat>
  <Paragraphs>195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Arial MT</vt:lpstr>
      <vt:lpstr>Calibri</vt:lpstr>
      <vt:lpstr>Helvetica Neue</vt:lpstr>
      <vt:lpstr>Times New Roman</vt:lpstr>
      <vt:lpstr>Office Theme</vt:lpstr>
      <vt:lpstr>Course-2 Lending Club Case Study</vt:lpstr>
      <vt:lpstr> Understanding the Business Problem</vt:lpstr>
      <vt:lpstr>PowerPoint Presentation</vt:lpstr>
      <vt:lpstr>Business Objectivies</vt:lpstr>
      <vt:lpstr> Problem solving methodology</vt:lpstr>
      <vt:lpstr>Distinguish Attributes</vt:lpstr>
      <vt:lpstr>Target Variable – Loan Status</vt:lpstr>
      <vt:lpstr>1. Univariate Analysis</vt:lpstr>
      <vt:lpstr>1. Univariate Analysis</vt:lpstr>
      <vt:lpstr>1. Univariate Analysis</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Continuous/numerical variable.</vt:lpstr>
      <vt:lpstr>Comparing Default Rate across every Continuous/numerical variable.</vt:lpstr>
      <vt:lpstr>Comparing Default Rate across every Continuous/numerical variable.</vt:lpstr>
      <vt:lpstr>BIVARIATE ANALYSIS  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PowerPoint Presentation</vt:lpstr>
      <vt:lpstr>The driving factors (or driver variables) behind loan default,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Case_x000d_Study</dc:title>
  <dc:creator>Chiranjeev</dc:creator>
  <cp:lastModifiedBy>Sai Manish Akula</cp:lastModifiedBy>
  <cp:revision>91</cp:revision>
  <dcterms:created xsi:type="dcterms:W3CDTF">2023-06-04T14:15:00Z</dcterms:created>
  <dcterms:modified xsi:type="dcterms:W3CDTF">2023-06-07T14:57:23Z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2020-10-19T11:00:00Z</vt:filetime>
  </property>
  <property fmtid="{D5CDD505-2E9C-101B-9397-08002B2CF9AE}" pid="3" name="Creator">
    <vt:lpwstr>Microsoft® PowerPoint® 2019</vt:lpwstr>
  </property>
  <property fmtid="{D5CDD505-2E9C-101B-9397-08002B2CF9AE}" pid="4" name="LastSaved">
    <vt:filetime>2023-06-04T11:00:00Z</vt:filetime>
  </property>
  <property fmtid="{D5CDD505-2E9C-101B-9397-08002B2CF9AE}" pid="5" name="ICV">
    <vt:lpwstr>31C4BC3FCADD4B27AF96516F527C7E54</vt:lpwstr>
  </property>
  <property fmtid="{D5CDD505-2E9C-101B-9397-08002B2CF9AE}" pid="6" name="KSOProductBuildVer">
    <vt:lpwstr>1033-11.2.0.11537</vt:lpwstr>
  </property>
</Properties>
</file>