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52">
          <p15:clr>
            <a:srgbClr val="A4A3A4"/>
          </p15:clr>
        </p15:guide>
        <p15:guide id="2" pos="51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516" y="-78"/>
      </p:cViewPr>
      <p:guideLst>
        <p:guide orient="horz" pos="352"/>
        <p:guide pos="51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95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22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783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5857_SalesKit_FastFacts_v9 3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8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598166" y="1858187"/>
            <a:ext cx="3000035" cy="4473858"/>
          </a:xfrm>
          <a:prstGeom prst="rect">
            <a:avLst/>
          </a:prstGeom>
        </p:spPr>
        <p:txBody>
          <a:bodyPr/>
          <a:lstStyle>
            <a:lvl1pPr marL="0" indent="0" algn="l" defTabSz="509412" rtl="0" eaLnBrk="1" latinLnBrk="0" hangingPunct="1">
              <a:spcBef>
                <a:spcPct val="20000"/>
              </a:spcBef>
              <a:buFontTx/>
              <a:buNone/>
              <a:defRPr sz="1400" kern="1200" baseline="0">
                <a:solidFill>
                  <a:schemeClr val="accent1">
                    <a:lumMod val="75000"/>
                  </a:schemeClr>
                </a:solidFill>
                <a:latin typeface="Univers LT Std 45 Ligh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300"/>
              </a:spcBef>
              <a:buFontTx/>
              <a:buNone/>
            </a:pP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Univers LT Std 45 Light"/>
              </a:rPr>
              <a:t>Elevator Pitch</a:t>
            </a:r>
            <a:endParaRPr lang="en-US" sz="1100" baseline="0" dirty="0" smtClean="0">
              <a:solidFill>
                <a:schemeClr val="accent1">
                  <a:lumMod val="75000"/>
                </a:schemeClr>
              </a:solidFill>
              <a:latin typeface="Univers LT Std 45 Light"/>
            </a:endParaRPr>
          </a:p>
          <a:p>
            <a:pPr marL="0" lvl="3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sz="800" dirty="0" smtClean="0">
                <a:latin typeface="Univers LT Std 45 Light"/>
              </a:rPr>
              <a:t>Easily communicate to devices using the </a:t>
            </a:r>
            <a:r>
              <a:rPr lang="en-US" sz="800" dirty="0">
                <a:latin typeface="Univers LT Std 45 Light"/>
              </a:rPr>
              <a:t>AIT MIL-STD 1553 protocol </a:t>
            </a:r>
            <a:r>
              <a:rPr lang="en-US" sz="800" dirty="0" smtClean="0">
                <a:latin typeface="Univers LT Std 45 Light"/>
              </a:rPr>
              <a:t>via VeriStand. </a:t>
            </a:r>
            <a:br>
              <a:rPr lang="en-US" sz="800" dirty="0" smtClean="0">
                <a:latin typeface="Univers LT Std 45 Light"/>
              </a:rPr>
            </a:br>
            <a:r>
              <a:rPr lang="en-US" sz="800" dirty="0" smtClean="0">
                <a:latin typeface="Univers LT Std 45 Light"/>
              </a:rPr>
              <a:t/>
            </a:r>
            <a:br>
              <a:rPr lang="en-US" sz="800" dirty="0" smtClean="0">
                <a:latin typeface="Univers LT Std 45 Light"/>
              </a:rPr>
            </a:b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Univers LT Std 45 Light"/>
              </a:rPr>
              <a:t>Top features and benefits of AIT MIL-STD 1553 VeriStand 2013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Univers LT Std 45 Light"/>
              </a:rPr>
              <a:t>Add-On</a:t>
            </a:r>
            <a:endParaRPr lang="en-US" sz="1100" baseline="0" dirty="0" smtClean="0">
              <a:solidFill>
                <a:schemeClr val="accent1">
                  <a:lumMod val="75000"/>
                </a:schemeClr>
              </a:solidFill>
              <a:latin typeface="Univers LT Std 45 Light"/>
            </a:endParaRPr>
          </a:p>
          <a:p>
            <a:pPr marL="228600" lvl="4" indent="-228600">
              <a:spcBef>
                <a:spcPts val="0"/>
              </a:spcBef>
              <a:spcAft>
                <a:spcPts val="250"/>
              </a:spcAft>
              <a:buFont typeface="+mj-lt"/>
              <a:buAutoNum type="arabicPeriod"/>
            </a:pPr>
            <a:r>
              <a:rPr lang="en-US" sz="800" dirty="0">
                <a:latin typeface="Univers LT Std 45 Light"/>
              </a:rPr>
              <a:t>Support for Bus Controller (BC), Bus Monitor (BM), and Remote Terminals (RT</a:t>
            </a:r>
            <a:r>
              <a:rPr lang="en-US" sz="800" dirty="0" smtClean="0">
                <a:latin typeface="Univers LT Std 45 Light"/>
              </a:rPr>
              <a:t>)</a:t>
            </a:r>
          </a:p>
          <a:p>
            <a:pPr marL="228600" lvl="4" indent="-228600">
              <a:spcBef>
                <a:spcPts val="0"/>
              </a:spcBef>
              <a:spcAft>
                <a:spcPts val="250"/>
              </a:spcAft>
              <a:buFont typeface="+mj-lt"/>
              <a:buAutoNum type="arabicPeriod"/>
            </a:pPr>
            <a:r>
              <a:rPr lang="en-US" sz="800" dirty="0">
                <a:latin typeface="Univers LT Std 45 Light"/>
              </a:rPr>
              <a:t>Configure your </a:t>
            </a:r>
            <a:r>
              <a:rPr lang="en-US" sz="800" dirty="0" smtClean="0">
                <a:latin typeface="Univers LT Std 45 Light"/>
              </a:rPr>
              <a:t>Messages using </a:t>
            </a:r>
            <a:r>
              <a:rPr lang="en-US" sz="800" dirty="0">
                <a:latin typeface="Univers LT Std 45 Light"/>
              </a:rPr>
              <a:t>AIT’s Flight Simulyzer application and read that configuration into VeriStand to setup your network</a:t>
            </a:r>
            <a:r>
              <a:rPr lang="en-US" sz="800" dirty="0" smtClean="0">
                <a:latin typeface="Univers LT Std 45 Light"/>
              </a:rPr>
              <a:t>.</a:t>
            </a:r>
          </a:p>
          <a:p>
            <a:pPr marL="228600" lvl="4" indent="-228600">
              <a:spcBef>
                <a:spcPts val="0"/>
              </a:spcBef>
              <a:spcAft>
                <a:spcPts val="250"/>
              </a:spcAft>
              <a:buFont typeface="+mj-lt"/>
              <a:buAutoNum type="arabicPeriod"/>
            </a:pPr>
            <a:r>
              <a:rPr lang="en-US" sz="800" dirty="0" smtClean="0">
                <a:latin typeface="Univers LT Std 45 Light"/>
              </a:rPr>
              <a:t>No programming necessary</a:t>
            </a:r>
            <a:endParaRPr lang="en-US" sz="800" dirty="0">
              <a:latin typeface="Univers LT Std 45 Light"/>
            </a:endParaRPr>
          </a:p>
          <a:p>
            <a:pPr marL="0" lvl="1" indent="0">
              <a:spcBef>
                <a:spcPts val="300"/>
              </a:spcBef>
              <a:buFontTx/>
              <a:buNone/>
            </a:pPr>
            <a:endParaRPr lang="en-US" sz="1100" dirty="0" smtClean="0">
              <a:solidFill>
                <a:schemeClr val="accent1">
                  <a:lumMod val="75000"/>
                </a:schemeClr>
              </a:solidFill>
              <a:latin typeface="Univers LT Std 45 Light"/>
            </a:endParaRPr>
          </a:p>
          <a:p>
            <a:pPr marL="0" lvl="1" indent="0">
              <a:spcBef>
                <a:spcPts val="300"/>
              </a:spcBef>
              <a:buFontTx/>
              <a:buNone/>
            </a:pP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Univers LT Std 45 Light"/>
              </a:rPr>
              <a:t>R</a:t>
            </a:r>
            <a:r>
              <a:rPr lang="en-US" sz="1100" baseline="0" dirty="0" smtClean="0">
                <a:solidFill>
                  <a:schemeClr val="accent1">
                    <a:lumMod val="75000"/>
                  </a:schemeClr>
                </a:solidFill>
                <a:latin typeface="Univers LT Std 45 Light"/>
              </a:rPr>
              <a:t>ecommended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Univers LT Std 45 Light"/>
              </a:rPr>
              <a:t> application areas</a:t>
            </a:r>
            <a:endParaRPr lang="en-US" sz="1100" baseline="0" dirty="0" smtClean="0">
              <a:solidFill>
                <a:schemeClr val="accent1">
                  <a:lumMod val="75000"/>
                </a:schemeClr>
              </a:solidFill>
              <a:latin typeface="Univers LT Std 45 Light"/>
            </a:endParaRPr>
          </a:p>
          <a:p>
            <a:pPr marL="0" lvl="3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sz="800" dirty="0" smtClean="0">
                <a:latin typeface="Univers LT Std 45 Light"/>
              </a:rPr>
              <a:t>1</a:t>
            </a:r>
            <a:r>
              <a:rPr lang="en-US" sz="800" dirty="0">
                <a:latin typeface="Univers LT Std 45 Light"/>
              </a:rPr>
              <a:t>. Desire to communicate with hardware that uses the </a:t>
            </a:r>
            <a:r>
              <a:rPr lang="en-US" sz="800" dirty="0" smtClean="0">
                <a:latin typeface="Univers LT Std 45 Light"/>
              </a:rPr>
              <a:t>MIL-STD 1553 </a:t>
            </a:r>
            <a:r>
              <a:rPr lang="en-US" sz="800" dirty="0">
                <a:latin typeface="Univers LT Std 45 Light"/>
              </a:rPr>
              <a:t>protocol.</a:t>
            </a:r>
          </a:p>
          <a:p>
            <a:pPr marL="0" lvl="3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sz="800" dirty="0" smtClean="0">
                <a:latin typeface="Univers LT Std 45 Light"/>
              </a:rPr>
              <a:t>2. Aerospace applications typically use the protocol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94548" y="1858186"/>
            <a:ext cx="5723790" cy="4603445"/>
          </a:xfrm>
          <a:prstGeom prst="rect">
            <a:avLst/>
          </a:prstGeom>
        </p:spPr>
        <p:txBody>
          <a:bodyPr/>
          <a:lstStyle>
            <a:lvl1pPr marL="0" indent="0" algn="l" defTabSz="509412" rtl="0" eaLnBrk="1" latinLnBrk="0" hangingPunct="1">
              <a:spcBef>
                <a:spcPct val="20000"/>
              </a:spcBef>
              <a:buFontTx/>
              <a:buNone/>
              <a:defRPr sz="1400" kern="1200" baseline="0">
                <a:solidFill>
                  <a:schemeClr val="accent1">
                    <a:lumMod val="75000"/>
                  </a:schemeClr>
                </a:solidFill>
                <a:latin typeface="Univers LT Std 45 Ligh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Communicate via the MIL-STD 1553 Protocol in VeriStand</a:t>
            </a:r>
          </a:p>
          <a:p>
            <a:pPr marL="0" lvl="2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sz="900" dirty="0">
                <a:latin typeface="Univers LT Std 45 Light"/>
              </a:rPr>
              <a:t>The AIT </a:t>
            </a:r>
            <a:r>
              <a:rPr lang="en-US" sz="900" dirty="0" smtClean="0">
                <a:latin typeface="Univers LT Std 45 Light"/>
              </a:rPr>
              <a:t>MIL-STD 1553 </a:t>
            </a:r>
            <a:r>
              <a:rPr lang="en-US" sz="900" dirty="0">
                <a:latin typeface="Univers LT Std 45 Light"/>
              </a:rPr>
              <a:t>VeriStand 2013 </a:t>
            </a:r>
            <a:r>
              <a:rPr lang="en-US" sz="900" dirty="0" smtClean="0">
                <a:latin typeface="Univers LT Std 45 Light"/>
              </a:rPr>
              <a:t>Add-On allows </a:t>
            </a:r>
            <a:r>
              <a:rPr lang="en-US" sz="900" dirty="0">
                <a:latin typeface="Univers LT Std 45 Light"/>
              </a:rPr>
              <a:t>users to use the AIT MIL-STD 1553 hardware in the NI VeriStand 2013 environment. </a:t>
            </a:r>
            <a:endParaRPr lang="en-US" sz="900" dirty="0" smtClean="0">
              <a:latin typeface="Univers LT Std 45 Light"/>
            </a:endParaRPr>
          </a:p>
          <a:p>
            <a:pPr marL="0" lvl="4" indent="-118872">
              <a:spcBef>
                <a:spcPts val="0"/>
              </a:spcBef>
              <a:spcAft>
                <a:spcPts val="250"/>
              </a:spcAft>
              <a:buFont typeface="Wingdings" charset="2"/>
              <a:buChar char="§"/>
            </a:pPr>
            <a:r>
              <a:rPr lang="en-US" sz="900" dirty="0" smtClean="0">
                <a:latin typeface="Univers LT Std 45 Light"/>
              </a:rPr>
              <a:t>Configure via AIT’s Flight </a:t>
            </a:r>
            <a:r>
              <a:rPr lang="en-US" sz="900" dirty="0" err="1" smtClean="0">
                <a:latin typeface="Univers LT Std 45 Light"/>
              </a:rPr>
              <a:t>Simulyzer</a:t>
            </a:r>
            <a:endParaRPr lang="en-US" sz="900" dirty="0" smtClean="0">
              <a:latin typeface="Univers LT Std 45 Light"/>
            </a:endParaRPr>
          </a:p>
          <a:p>
            <a:pPr marL="0" lvl="4" indent="-118872">
              <a:spcBef>
                <a:spcPts val="0"/>
              </a:spcBef>
              <a:spcAft>
                <a:spcPts val="250"/>
              </a:spcAft>
              <a:buFont typeface="Wingdings" charset="2"/>
              <a:buChar char="§"/>
            </a:pPr>
            <a:r>
              <a:rPr lang="en-US" sz="900" dirty="0" smtClean="0">
                <a:latin typeface="Univers LT Std 45 Light"/>
              </a:rPr>
              <a:t>Quickly create Rx/</a:t>
            </a:r>
            <a:r>
              <a:rPr lang="en-US" sz="900" dirty="0" err="1" smtClean="0">
                <a:latin typeface="Univers LT Std 45 Light"/>
              </a:rPr>
              <a:t>Tx</a:t>
            </a:r>
            <a:r>
              <a:rPr lang="en-US" sz="900" dirty="0" smtClean="0">
                <a:latin typeface="Univers LT Std 45 Light"/>
              </a:rPr>
              <a:t> parameters in VeriStand</a:t>
            </a:r>
          </a:p>
          <a:p>
            <a:pPr marL="0" lvl="4" indent="-118872">
              <a:spcBef>
                <a:spcPts val="0"/>
              </a:spcBef>
              <a:spcAft>
                <a:spcPts val="250"/>
              </a:spcAft>
              <a:buFont typeface="Wingdings" charset="2"/>
              <a:buChar char="§"/>
            </a:pPr>
            <a:r>
              <a:rPr lang="en-US" sz="900" dirty="0" smtClean="0">
                <a:latin typeface="Univers LT Std 45 Light"/>
              </a:rPr>
              <a:t>Support for Bus Controller (BC), Bus Monitor (BM), and Remote Terminals (RT)</a:t>
            </a:r>
          </a:p>
          <a:p>
            <a:pPr marL="0" lvl="4" indent="-118872">
              <a:spcBef>
                <a:spcPts val="0"/>
              </a:spcBef>
              <a:spcAft>
                <a:spcPts val="250"/>
              </a:spcAft>
              <a:buFont typeface="Wingdings" charset="2"/>
              <a:buChar char="§"/>
            </a:pPr>
            <a:r>
              <a:rPr lang="en-US" sz="900" dirty="0" smtClean="0">
                <a:latin typeface="Univers LT Std 45 Light"/>
              </a:rPr>
              <a:t>Multi-Bus Support</a:t>
            </a:r>
            <a:endParaRPr lang="en-US" sz="900" dirty="0">
              <a:latin typeface="Univers LT Std 45 Light"/>
            </a:endParaRPr>
          </a:p>
          <a:p>
            <a:pPr marL="0" lvl="4" indent="-118872">
              <a:spcBef>
                <a:spcPts val="0"/>
              </a:spcBef>
              <a:spcAft>
                <a:spcPts val="250"/>
              </a:spcAft>
              <a:buFont typeface="Wingdings" charset="2"/>
              <a:buChar char="§"/>
            </a:pPr>
            <a:r>
              <a:rPr lang="en-US" sz="900" dirty="0" smtClean="0">
                <a:latin typeface="Univers LT Std 45 Light"/>
              </a:rPr>
              <a:t>Acyclic Message Support</a:t>
            </a:r>
            <a:endParaRPr lang="en-US" sz="900" dirty="0">
              <a:latin typeface="Univers LT Std 45 Light"/>
            </a:endParaRPr>
          </a:p>
          <a:p>
            <a:pPr marL="0" lvl="4" indent="-118872">
              <a:spcBef>
                <a:spcPts val="0"/>
              </a:spcBef>
              <a:spcAft>
                <a:spcPts val="250"/>
              </a:spcAft>
              <a:buFont typeface="Wingdings" charset="2"/>
              <a:buChar char="§"/>
            </a:pPr>
            <a:r>
              <a:rPr lang="en-US" sz="900" dirty="0">
                <a:latin typeface="Univers LT Std 45 Light"/>
              </a:rPr>
              <a:t>Quickly create Rx/</a:t>
            </a:r>
            <a:r>
              <a:rPr lang="en-US" sz="900" dirty="0" err="1">
                <a:latin typeface="Univers LT Std 45 Light"/>
              </a:rPr>
              <a:t>Tx</a:t>
            </a:r>
            <a:r>
              <a:rPr lang="en-US" sz="900" dirty="0">
                <a:latin typeface="Univers LT Std 45 Light"/>
              </a:rPr>
              <a:t> parameters in VeriStand</a:t>
            </a:r>
          </a:p>
          <a:p>
            <a:pPr marL="0" lvl="4" indent="-118872">
              <a:spcBef>
                <a:spcPts val="0"/>
              </a:spcBef>
              <a:spcAft>
                <a:spcPts val="250"/>
              </a:spcAft>
              <a:buFont typeface="Wingdings" charset="2"/>
              <a:buChar char="§"/>
            </a:pPr>
            <a:endParaRPr lang="en-US" sz="900" dirty="0" smtClean="0">
              <a:latin typeface="Univers LT Std 45 Light"/>
            </a:endParaRPr>
          </a:p>
          <a:p>
            <a:pPr marL="0" lvl="4" indent="-118872">
              <a:spcBef>
                <a:spcPts val="0"/>
              </a:spcBef>
              <a:spcAft>
                <a:spcPts val="250"/>
              </a:spcAft>
              <a:buFont typeface="Wingdings" charset="2"/>
              <a:buChar char="§"/>
            </a:pPr>
            <a:endParaRPr lang="en-US" sz="900" dirty="0" smtClean="0">
              <a:latin typeface="Univers LT Std 45 Light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744318" y="7065433"/>
            <a:ext cx="1070418" cy="127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509412" rtl="0" eaLnBrk="1" latinLnBrk="0" hangingPunct="1">
              <a:spcBef>
                <a:spcPct val="20000"/>
              </a:spcBef>
              <a:buFontTx/>
              <a:buNone/>
              <a:defRPr sz="1400" kern="1200" baseline="0">
                <a:solidFill>
                  <a:schemeClr val="accent1">
                    <a:lumMod val="75000"/>
                  </a:schemeClr>
                </a:solidFill>
                <a:latin typeface="Univers LT Std 45 Ligh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ts val="0"/>
              </a:spcBef>
              <a:buFontTx/>
              <a:buNone/>
            </a:pPr>
            <a:r>
              <a:rPr lang="en-US" sz="700" baseline="0" dirty="0" smtClean="0">
                <a:latin typeface="Univers LT Std 45 Light"/>
              </a:rPr>
              <a:t>Text (7 </a:t>
            </a:r>
            <a:r>
              <a:rPr lang="en-US" sz="700" baseline="0" dirty="0" err="1" smtClean="0">
                <a:latin typeface="Univers LT Std 45 Light"/>
              </a:rPr>
              <a:t>pt</a:t>
            </a:r>
            <a:r>
              <a:rPr lang="en-US" sz="700" baseline="0" dirty="0" smtClean="0">
                <a:latin typeface="Univers LT Std 45 Light"/>
              </a:rPr>
              <a:t>) 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744318" y="7200899"/>
            <a:ext cx="1070418" cy="127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509412" rtl="0" eaLnBrk="1" latinLnBrk="0" hangingPunct="1">
              <a:spcBef>
                <a:spcPct val="20000"/>
              </a:spcBef>
              <a:buFontTx/>
              <a:buNone/>
              <a:defRPr sz="1400" kern="1200" baseline="0">
                <a:solidFill>
                  <a:schemeClr val="accent1">
                    <a:lumMod val="75000"/>
                  </a:schemeClr>
                </a:solidFill>
                <a:latin typeface="Univers LT Std 45 Ligh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ts val="0"/>
              </a:spcBef>
              <a:buFontTx/>
              <a:buNone/>
            </a:pPr>
            <a:r>
              <a:rPr lang="en-US" sz="700" baseline="0" dirty="0" smtClean="0">
                <a:latin typeface="Univers LT Std 45 Light"/>
              </a:rPr>
              <a:t>Text (7 </a:t>
            </a:r>
            <a:r>
              <a:rPr lang="en-US" sz="700" baseline="0" dirty="0" err="1" smtClean="0">
                <a:latin typeface="Univers LT Std 45 Light"/>
              </a:rPr>
              <a:t>pt</a:t>
            </a:r>
            <a:r>
              <a:rPr lang="en-US" sz="700" baseline="0" dirty="0" smtClean="0">
                <a:latin typeface="Univers LT Std 45 Light"/>
              </a:rPr>
              <a:t>) 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594285" y="7065433"/>
            <a:ext cx="1070418" cy="127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509412" rtl="0" eaLnBrk="1" latinLnBrk="0" hangingPunct="1">
              <a:spcBef>
                <a:spcPct val="20000"/>
              </a:spcBef>
              <a:buFontTx/>
              <a:buNone/>
              <a:defRPr sz="1400" kern="1200" baseline="0">
                <a:solidFill>
                  <a:schemeClr val="accent1">
                    <a:lumMod val="75000"/>
                  </a:schemeClr>
                </a:solidFill>
                <a:latin typeface="Univers LT Std 45 Ligh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ts val="0"/>
              </a:spcBef>
              <a:buFontTx/>
              <a:buNone/>
            </a:pPr>
            <a:r>
              <a:rPr lang="en-US" sz="700" baseline="0" dirty="0" smtClean="0">
                <a:latin typeface="Univers LT Std 45 Light"/>
              </a:rPr>
              <a:t>Text (7 </a:t>
            </a:r>
            <a:r>
              <a:rPr lang="en-US" sz="700" baseline="0" dirty="0" err="1" smtClean="0">
                <a:latin typeface="Univers LT Std 45 Light"/>
              </a:rPr>
              <a:t>pt</a:t>
            </a:r>
            <a:r>
              <a:rPr lang="en-US" sz="700" baseline="0" dirty="0" smtClean="0">
                <a:latin typeface="Univers LT Std 45 Light"/>
              </a:rPr>
              <a:t>) 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594285" y="7200899"/>
            <a:ext cx="1303248" cy="51646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509412" rtl="0" eaLnBrk="1" latinLnBrk="0" hangingPunct="1">
              <a:spcBef>
                <a:spcPct val="20000"/>
              </a:spcBef>
              <a:buFontTx/>
              <a:buNone/>
              <a:defRPr sz="1400" kern="1200" baseline="0">
                <a:solidFill>
                  <a:schemeClr val="accent1">
                    <a:lumMod val="75000"/>
                  </a:schemeClr>
                </a:solidFill>
                <a:latin typeface="Univers LT Std 45 Ligh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ts val="0"/>
              </a:spcBef>
              <a:buFontTx/>
              <a:buNone/>
            </a:pPr>
            <a:r>
              <a:rPr lang="en-US" sz="700" baseline="0" dirty="0" smtClean="0">
                <a:latin typeface="Univers LT Std 45 Light"/>
              </a:rPr>
              <a:t>Text (7 </a:t>
            </a:r>
            <a:r>
              <a:rPr lang="en-US" sz="700" baseline="0" dirty="0" err="1" smtClean="0">
                <a:latin typeface="Univers LT Std 45 Light"/>
              </a:rPr>
              <a:t>pt</a:t>
            </a:r>
            <a:r>
              <a:rPr lang="en-US" sz="700" baseline="0" dirty="0" smtClean="0">
                <a:latin typeface="Univers LT Std 45 Light"/>
              </a:rPr>
              <a:t>) 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89568" y="645582"/>
            <a:ext cx="2718996" cy="17991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509412" rtl="0" eaLnBrk="1" latinLnBrk="0" hangingPunct="1">
              <a:spcBef>
                <a:spcPct val="20000"/>
              </a:spcBef>
              <a:buFontTx/>
              <a:buNone/>
              <a:defRPr sz="1400" kern="1200" baseline="0">
                <a:solidFill>
                  <a:schemeClr val="accent1">
                    <a:lumMod val="75000"/>
                  </a:schemeClr>
                </a:solidFill>
                <a:latin typeface="Univers LT Std 45 Ligh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ts val="0"/>
              </a:spcBef>
              <a:buFontTx/>
              <a:buNone/>
            </a:pPr>
            <a:r>
              <a:rPr lang="en-US" sz="1100" dirty="0"/>
              <a:t>AIT </a:t>
            </a:r>
            <a:r>
              <a:rPr lang="en-US" sz="1100" dirty="0" smtClean="0"/>
              <a:t>MIL-STD 1553 VeriStand </a:t>
            </a:r>
            <a:r>
              <a:rPr lang="en-US" sz="1100" dirty="0"/>
              <a:t>2013 </a:t>
            </a:r>
            <a:r>
              <a:rPr lang="en-US" sz="1100" dirty="0" smtClean="0"/>
              <a:t>Add-On</a:t>
            </a:r>
            <a:endParaRPr lang="en-US" sz="1100" b="0" i="0" baseline="0" dirty="0" smtClean="0">
              <a:latin typeface="Univers LT Std 55"/>
              <a:cs typeface="Univers LT Std 55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972300" y="133347"/>
            <a:ext cx="2474386" cy="17991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509412" rtl="0" eaLnBrk="1" latinLnBrk="0" hangingPunct="1">
              <a:spcBef>
                <a:spcPct val="20000"/>
              </a:spcBef>
              <a:buFontTx/>
              <a:buNone/>
              <a:defRPr sz="1400" kern="1200" baseline="0">
                <a:solidFill>
                  <a:schemeClr val="accent1">
                    <a:lumMod val="75000"/>
                  </a:schemeClr>
                </a:solidFill>
                <a:latin typeface="Univers LT Std 45 Ligh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ts val="0"/>
              </a:spcBef>
              <a:buFontTx/>
              <a:buNone/>
            </a:pPr>
            <a:r>
              <a:rPr lang="en-US" sz="1100" dirty="0"/>
              <a:t>AIT MIL-STD 1553 VeriStand 2013 </a:t>
            </a:r>
            <a:r>
              <a:rPr lang="en-US" sz="1100" dirty="0" smtClean="0"/>
              <a:t>Add-On</a:t>
            </a:r>
            <a:endParaRPr lang="en-US" sz="1100" dirty="0">
              <a:latin typeface="Univers LT Std 55"/>
              <a:cs typeface="Univers LT Std 55"/>
            </a:endParaRPr>
          </a:p>
        </p:txBody>
      </p:sp>
    </p:spTree>
    <p:extLst>
      <p:ext uri="{BB962C8B-B14F-4D97-AF65-F5344CB8AC3E}">
        <p14:creationId xmlns:p14="http://schemas.microsoft.com/office/powerpoint/2010/main" val="309810762"/>
      </p:ext>
    </p:extLst>
  </p:cSld>
  <p:clrMapOvr>
    <a:masterClrMapping/>
  </p:clrMapOvr>
</p:sld>
</file>

<file path=ppt/theme/theme1.xml><?xml version="1.0" encoding="utf-8"?>
<a:theme xmlns:a="http://schemas.openxmlformats.org/drawingml/2006/main" name="08933_Pillar_Presentation_1_Tmplt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08933_Pillar_Presentation_1_Tmplt-1</Template>
  <TotalTime>36</TotalTime>
  <Words>118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08933_Pillar_Presentation_1_Tmplt-1</vt:lpstr>
      <vt:lpstr>PowerPoint Presentation</vt:lpstr>
    </vt:vector>
  </TitlesOfParts>
  <Company>National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lsavage</dc:creator>
  <cp:lastModifiedBy>David Philipson</cp:lastModifiedBy>
  <cp:revision>10</cp:revision>
  <dcterms:created xsi:type="dcterms:W3CDTF">2012-12-28T18:04:06Z</dcterms:created>
  <dcterms:modified xsi:type="dcterms:W3CDTF">2014-11-06T14:57:07Z</dcterms:modified>
</cp:coreProperties>
</file>