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79" r:id="rId2"/>
    <p:sldId id="278" r:id="rId3"/>
    <p:sldId id="263" r:id="rId4"/>
    <p:sldId id="288" r:id="rId5"/>
    <p:sldId id="287" r:id="rId6"/>
    <p:sldId id="355" r:id="rId7"/>
    <p:sldId id="358" r:id="rId8"/>
    <p:sldId id="359" r:id="rId9"/>
    <p:sldId id="360" r:id="rId10"/>
    <p:sldId id="361" r:id="rId11"/>
    <p:sldId id="348" r:id="rId12"/>
    <p:sldId id="351" r:id="rId13"/>
    <p:sldId id="350" r:id="rId14"/>
    <p:sldId id="352" r:id="rId15"/>
    <p:sldId id="353" r:id="rId16"/>
    <p:sldId id="34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58" userDrawn="1">
          <p15:clr>
            <a:srgbClr val="A4A3A4"/>
          </p15:clr>
        </p15:guide>
        <p15:guide id="4" pos="5602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577"/>
    <a:srgbClr val="60CBF6"/>
    <a:srgbClr val="B9E6F8"/>
    <a:srgbClr val="6ED0F7"/>
    <a:srgbClr val="3B8BAA"/>
    <a:srgbClr val="AA72D4"/>
    <a:srgbClr val="FFC5D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704" autoAdjust="0"/>
  </p:normalViewPr>
  <p:slideViewPr>
    <p:cSldViewPr snapToGrid="0" showGuides="1">
      <p:cViewPr varScale="1">
        <p:scale>
          <a:sx n="87" d="100"/>
          <a:sy n="87" d="100"/>
        </p:scale>
        <p:origin x="1517" y="77"/>
      </p:cViewPr>
      <p:guideLst>
        <p:guide orient="horz" pos="2160"/>
        <p:guide pos="2880"/>
        <p:guide pos="158"/>
        <p:guide pos="5602"/>
        <p:guide orient="horz" pos="164"/>
        <p:guide orient="horz" pos="4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C5CAD-015D-4A64-BE05-B203A341CBE7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B7AA0-4235-4DE6-8159-FC3A25E9A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76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C822F-C37D-4ADD-BDEB-69166D131A94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E0D02-625F-4C99-B413-29B365B02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46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E0D02-625F-4C99-B413-29B365B026E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34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슬라이드">
    <p:bg>
      <p:bgPr>
        <a:solidFill>
          <a:srgbClr val="60C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0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40500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495156A-C322-44AB-95FB-BD22B4FFF2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1">
    <p:bg>
      <p:bgPr>
        <a:solidFill>
          <a:srgbClr val="60C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4050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95156A-C322-44AB-95FB-BD22B4FFF2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38"/>
          <p:cNvSpPr/>
          <p:nvPr userDrawn="1"/>
        </p:nvSpPr>
        <p:spPr>
          <a:xfrm>
            <a:off x="461601" y="464160"/>
            <a:ext cx="167049" cy="1670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380377"/>
            <a:ext cx="7848599" cy="67689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TITLE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641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6_no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r="648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5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C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156A-C322-44AB-95FB-BD22B4F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9" r:id="rId2"/>
    <p:sldLayoutId id="2147483685" r:id="rId3"/>
    <p:sldLayoutId id="214748369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2714" y="1239714"/>
            <a:ext cx="4378572" cy="4378572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7455" y="2929781"/>
            <a:ext cx="4069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Adventure</a:t>
            </a:r>
          </a:p>
          <a:p>
            <a:pPr algn="r"/>
            <a:r>
              <a:rPr lang="en-US" altLang="ko-KR" sz="32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Design</a:t>
            </a:r>
          </a:p>
          <a:p>
            <a:pPr algn="r"/>
            <a:r>
              <a:rPr lang="en-US" altLang="ko-KR" sz="32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</a:t>
            </a:r>
            <a:endParaRPr lang="ko-KR" altLang="en-US" sz="32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8646" y="1526354"/>
            <a:ext cx="339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Software Project Ⅱ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2714" y="1239714"/>
            <a:ext cx="4378572" cy="437857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382714" y="1239714"/>
            <a:ext cx="4378572" cy="437857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382714" y="1239714"/>
            <a:ext cx="4378572" cy="43785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82714" y="1239714"/>
            <a:ext cx="4378572" cy="43785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82714" y="1239714"/>
            <a:ext cx="4378572" cy="437857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41028" y="4630450"/>
            <a:ext cx="4066708" cy="826334"/>
            <a:chOff x="3207543" y="5019169"/>
            <a:chExt cx="2825750" cy="574178"/>
          </a:xfrm>
        </p:grpSpPr>
        <p:sp>
          <p:nvSpPr>
            <p:cNvPr id="13" name="Rectangle 12"/>
            <p:cNvSpPr/>
            <p:nvPr/>
          </p:nvSpPr>
          <p:spPr>
            <a:xfrm>
              <a:off x="3207543" y="5019169"/>
              <a:ext cx="574178" cy="574178"/>
            </a:xfrm>
            <a:prstGeom prst="rect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8067" y="5019169"/>
              <a:ext cx="574178" cy="574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8591" y="5019169"/>
              <a:ext cx="574178" cy="574178"/>
            </a:xfrm>
            <a:prstGeom prst="rect">
              <a:avLst/>
            </a:prstGeom>
            <a:solidFill>
              <a:srgbClr val="B9E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59115" y="5019169"/>
              <a:ext cx="574178" cy="574178"/>
            </a:xfrm>
            <a:prstGeom prst="rect">
              <a:avLst/>
            </a:prstGeom>
            <a:solidFill>
              <a:srgbClr val="356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2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F8E07-BEF5-4AC5-92E2-97513FF42373}"/>
              </a:ext>
            </a:extLst>
          </p:cNvPr>
          <p:cNvSpPr txBox="1"/>
          <p:nvPr/>
        </p:nvSpPr>
        <p:spPr>
          <a:xfrm>
            <a:off x="993878" y="646335"/>
            <a:ext cx="350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4500" spc="-15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애니메이션 구현</a:t>
            </a:r>
            <a:endParaRPr lang="en-US" altLang="ko-KR" sz="45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C1F70-E3B6-4839-9912-E2B363B3A3BA}"/>
              </a:ext>
            </a:extLst>
          </p:cNvPr>
          <p:cNvSpPr txBox="1"/>
          <p:nvPr/>
        </p:nvSpPr>
        <p:spPr>
          <a:xfrm>
            <a:off x="527886" y="1514429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CannonGame</a:t>
            </a:r>
            <a:endParaRPr lang="en-US" altLang="ko-KR" sz="35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E2F54-DC5C-41D6-A5DA-4E666AF0AFFE}"/>
              </a:ext>
            </a:extLst>
          </p:cNvPr>
          <p:cNvSpPr txBox="1"/>
          <p:nvPr/>
        </p:nvSpPr>
        <p:spPr>
          <a:xfrm>
            <a:off x="1575461" y="3042139"/>
            <a:ext cx="599307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맵 출력</a:t>
            </a:r>
          </a:p>
          <a:p>
            <a:pPr>
              <a:lnSpc>
                <a:spcPts val="3000"/>
              </a:lnSpc>
            </a:pPr>
            <a:r>
              <a:rPr lang="ko-KR" altLang="en-US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 point in </a:t>
            </a:r>
            <a:r>
              <a:rPr lang="en-US" altLang="ko-KR" sz="22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self.fire.parabola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(angle, power):</a:t>
            </a:r>
          </a:p>
          <a:p>
            <a:pPr>
              <a:lnSpc>
                <a:spcPts val="3000"/>
              </a:lnSpc>
            </a:pP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“””	</a:t>
            </a:r>
            <a:r>
              <a:rPr lang="ko-KR" altLang="en-US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생략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   ”””</a:t>
            </a:r>
          </a:p>
          <a:p>
            <a:pPr>
              <a:lnSpc>
                <a:spcPts val="3000"/>
              </a:lnSpc>
            </a:pP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# </a:t>
            </a:r>
            <a:r>
              <a:rPr lang="ko-KR" altLang="en-US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애니메이션 효과 구현</a:t>
            </a:r>
          </a:p>
          <a:p>
            <a:pPr>
              <a:lnSpc>
                <a:spcPts val="3000"/>
              </a:lnSpc>
            </a:pPr>
            <a:r>
              <a:rPr lang="ko-KR" altLang="en-US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loop = </a:t>
            </a:r>
            <a:r>
              <a:rPr lang="en-US" altLang="ko-KR" sz="22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QEventLoop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pPr>
              <a:lnSpc>
                <a:spcPts val="3000"/>
              </a:lnSpc>
            </a:pP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	</a:t>
            </a:r>
            <a:r>
              <a:rPr lang="en-US" altLang="ko-KR" sz="22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QTimer.singleShot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(100, </a:t>
            </a:r>
            <a:r>
              <a:rPr lang="en-US" altLang="ko-KR" sz="22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loop.quit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	</a:t>
            </a:r>
            <a:r>
              <a:rPr lang="en-US" altLang="ko-KR" sz="22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loop.exec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7A4A0-654D-4510-9AEF-C01808466D3E}"/>
              </a:ext>
            </a:extLst>
          </p:cNvPr>
          <p:cNvSpPr txBox="1"/>
          <p:nvPr/>
        </p:nvSpPr>
        <p:spPr>
          <a:xfrm>
            <a:off x="1575461" y="2212517"/>
            <a:ext cx="59930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from PyQt5.QtCore import </a:t>
            </a:r>
            <a:r>
              <a:rPr lang="en-US" altLang="ko-KR" sz="22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QEventLoop</a:t>
            </a:r>
            <a:r>
              <a:rPr lang="en-US" altLang="ko-KR" sz="22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2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QTimer</a:t>
            </a:r>
            <a:endParaRPr lang="en-US" altLang="ko-KR" sz="22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858" y="795219"/>
            <a:ext cx="263128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 영상</a:t>
            </a:r>
            <a:endParaRPr lang="en-US" altLang="ko-KR" sz="35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277" y="3253368"/>
            <a:ext cx="252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New Game!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File!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못 맞춘 경우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맞춘 경우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48139" y="1310745"/>
            <a:ext cx="5196838" cy="457200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3D0E27-11D3-4517-87E0-1F9396F4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58" y="1374256"/>
            <a:ext cx="5060862" cy="445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7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858" y="795219"/>
            <a:ext cx="263128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 영상</a:t>
            </a:r>
            <a:endParaRPr lang="en-US" altLang="ko-KR" sz="35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277" y="3253368"/>
            <a:ext cx="252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New Game! </a:t>
            </a:r>
            <a:r>
              <a:rPr lang="ko-KR" altLang="en-US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r>
              <a:rPr lang="en-US" altLang="ko-KR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File!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못 맞춘 경우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맞춘 경우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48139" y="1310745"/>
            <a:ext cx="5196838" cy="457200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3D0E27-11D3-4517-87E0-1F9396F4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070" y="1376011"/>
            <a:ext cx="5074193" cy="44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1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858" y="795219"/>
            <a:ext cx="263128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 영상</a:t>
            </a:r>
            <a:endParaRPr lang="en-US" altLang="ko-KR" sz="35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277" y="3253368"/>
            <a:ext cx="252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New Game!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File! </a:t>
            </a:r>
            <a:r>
              <a:rPr lang="ko-KR" altLang="en-US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endParaRPr lang="en-US" altLang="ko-KR" sz="2000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못 맞춘 경우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맞춘 경우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48139" y="1310745"/>
            <a:ext cx="5196838" cy="457200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3D0E27-11D3-4517-87E0-1F9396F4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83" y="1376958"/>
            <a:ext cx="5066485" cy="445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858" y="795219"/>
            <a:ext cx="263128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 영상</a:t>
            </a:r>
            <a:endParaRPr lang="en-US" altLang="ko-KR" sz="35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277" y="3253368"/>
            <a:ext cx="252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New Game!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File!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못 맞춘 경우</a:t>
            </a:r>
            <a:endParaRPr lang="en-US" altLang="ko-KR" sz="2000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맞춘 경우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48139" y="1310745"/>
            <a:ext cx="5196838" cy="457200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47D949-7F7F-41AA-B51B-FAE51EE24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50" y="1367896"/>
            <a:ext cx="5065942" cy="44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7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858" y="795219"/>
            <a:ext cx="263128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 영상</a:t>
            </a:r>
            <a:endParaRPr lang="en-US" altLang="ko-KR" sz="35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277" y="3253368"/>
            <a:ext cx="252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New Game!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File!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못 맞춘 경우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목표를 맞춘 경우</a:t>
            </a:r>
            <a:endParaRPr lang="en-US" altLang="ko-KR" sz="2000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48139" y="1310745"/>
            <a:ext cx="5196838" cy="457200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3D0E27-11D3-4517-87E0-1F9396F4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96" y="1374015"/>
            <a:ext cx="5070268" cy="44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3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72228" y="3046438"/>
            <a:ext cx="35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THANKS</a:t>
            </a:r>
            <a:endParaRPr lang="ko-KR" altLang="en-US" sz="36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49397" y="2157671"/>
            <a:ext cx="645203" cy="645204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92D4E-98D6-4FC8-B229-C0C7A13A5B47}"/>
              </a:ext>
            </a:extLst>
          </p:cNvPr>
          <p:cNvSpPr txBox="1"/>
          <p:nvPr/>
        </p:nvSpPr>
        <p:spPr>
          <a:xfrm>
            <a:off x="990460" y="4112178"/>
            <a:ext cx="716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https://github.com/ASak1104/SWP2-Adventure-Design</a:t>
            </a:r>
            <a:endParaRPr lang="ko-KR" altLang="en-US" sz="24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7D702-ADF7-4701-90CB-F7948039332D}"/>
              </a:ext>
            </a:extLst>
          </p:cNvPr>
          <p:cNvSpPr txBox="1"/>
          <p:nvPr/>
        </p:nvSpPr>
        <p:spPr>
          <a:xfrm>
            <a:off x="990460" y="4782376"/>
            <a:ext cx="716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https://opensrcdesign.com/designDetail/2802</a:t>
            </a:r>
            <a:endParaRPr lang="ko-KR" altLang="en-US" sz="24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3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485" y="2457481"/>
            <a:ext cx="285750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2160" y="2802970"/>
            <a:ext cx="1629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9023" y="2756692"/>
            <a:ext cx="1425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r>
              <a:rPr lang="en-US" altLang="ko-KR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</a:t>
            </a:r>
            <a:endParaRPr lang="en-US" altLang="ko-KR" sz="30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81866" y="2765257"/>
            <a:ext cx="14318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구조</a:t>
            </a:r>
            <a:endParaRPr lang="en-US" altLang="ko-KR" sz="30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08258" y="2802970"/>
            <a:ext cx="1353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질의응답</a:t>
            </a:r>
            <a:endParaRPr lang="en-US" altLang="ko-KR" sz="30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476500" y="2533650"/>
            <a:ext cx="0" cy="1800225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24375" y="2528887"/>
            <a:ext cx="0" cy="1800225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00825" y="2533650"/>
            <a:ext cx="0" cy="1800225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93459" y="2457481"/>
            <a:ext cx="285750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49023" y="2457481"/>
            <a:ext cx="285750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08258" y="2457481"/>
            <a:ext cx="285750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0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8" y="547431"/>
            <a:ext cx="7848599" cy="676898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3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69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16844" y="1857375"/>
            <a:ext cx="1497806" cy="149780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05510" y="3867150"/>
            <a:ext cx="1497806" cy="149780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1953" y="2338616"/>
            <a:ext cx="4803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포트리스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게이머가 번갈아 가면서 상대를 공격하는 턴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(Turn)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 슈팅 게임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 플레이어의 캐릭터가 쓰러질 때 까지 진행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5510" y="4108221"/>
            <a:ext cx="1486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Cannon</a:t>
            </a:r>
          </a:p>
          <a:p>
            <a:pPr algn="ctr"/>
            <a:r>
              <a:rPr lang="en-US" altLang="ko-KR" sz="3000" spc="-15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1953" y="4031303"/>
            <a:ext cx="48030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대포게임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대포를 발사하여 목표물을 명중시키는 게임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목표물을 맞추거나 대포알이 모두 소진될 때까지 진행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61953" y="1683876"/>
            <a:ext cx="2715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Modelling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02" y="1909122"/>
            <a:ext cx="1386478" cy="13943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0D8BB5B-ED5D-4DA2-9D11-266471311176}"/>
              </a:ext>
            </a:extLst>
          </p:cNvPr>
          <p:cNvSpPr txBox="1">
            <a:spLocks/>
          </p:cNvSpPr>
          <p:nvPr/>
        </p:nvSpPr>
        <p:spPr>
          <a:xfrm>
            <a:off x="818718" y="547431"/>
            <a:ext cx="7848599" cy="67689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en-US" altLang="ko-KR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INTRODUCTION</a:t>
            </a:r>
            <a:endParaRPr lang="ko-KR" altLang="en-US" sz="3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6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540948" y="1815844"/>
            <a:ext cx="1849488" cy="2338255"/>
            <a:chOff x="5540948" y="1815844"/>
            <a:chExt cx="1849488" cy="2338255"/>
          </a:xfrm>
        </p:grpSpPr>
        <p:sp>
          <p:nvSpPr>
            <p:cNvPr id="27" name="Rectangle 26"/>
            <p:cNvSpPr/>
            <p:nvPr/>
          </p:nvSpPr>
          <p:spPr>
            <a:xfrm rot="2700000">
              <a:off x="5540567" y="2304230"/>
              <a:ext cx="1850250" cy="184948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24139" y="1815844"/>
              <a:ext cx="7103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10744" y="1815845"/>
            <a:ext cx="1975004" cy="2338255"/>
            <a:chOff x="3610744" y="1815845"/>
            <a:chExt cx="1975004" cy="2338255"/>
          </a:xfrm>
        </p:grpSpPr>
        <p:sp>
          <p:nvSpPr>
            <p:cNvPr id="26" name="Rectangle 25"/>
            <p:cNvSpPr/>
            <p:nvPr/>
          </p:nvSpPr>
          <p:spPr>
            <a:xfrm rot="2700000">
              <a:off x="3610363" y="2304231"/>
              <a:ext cx="1850250" cy="1849488"/>
            </a:xfrm>
            <a:prstGeom prst="rect">
              <a:avLst/>
            </a:prstGeom>
            <a:solidFill>
              <a:srgbClr val="6ED0F7">
                <a:alpha val="80000"/>
              </a:srgb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2700000">
              <a:off x="5440888" y="3156557"/>
              <a:ext cx="144890" cy="144830"/>
            </a:xfrm>
            <a:prstGeom prst="rect">
              <a:avLst/>
            </a:prstGeom>
            <a:solidFill>
              <a:srgbClr val="6ED0F7">
                <a:alpha val="80000"/>
              </a:srgb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46217" y="1815845"/>
              <a:ext cx="7103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80540" y="1816843"/>
            <a:ext cx="1975004" cy="2337257"/>
            <a:chOff x="1680540" y="1816843"/>
            <a:chExt cx="1975004" cy="2337257"/>
          </a:xfrm>
        </p:grpSpPr>
        <p:grpSp>
          <p:nvGrpSpPr>
            <p:cNvPr id="3" name="Group 2"/>
            <p:cNvGrpSpPr/>
            <p:nvPr/>
          </p:nvGrpSpPr>
          <p:grpSpPr>
            <a:xfrm>
              <a:off x="1680540" y="2303850"/>
              <a:ext cx="1975004" cy="1850250"/>
              <a:chOff x="1680540" y="2303850"/>
              <a:chExt cx="1975004" cy="1850250"/>
            </a:xfrm>
          </p:grpSpPr>
          <p:sp>
            <p:nvSpPr>
              <p:cNvPr id="25" name="Rectangle 24"/>
              <p:cNvSpPr/>
              <p:nvPr/>
            </p:nvSpPr>
            <p:spPr>
              <a:xfrm rot="2700000">
                <a:off x="1680159" y="2304231"/>
                <a:ext cx="1850250" cy="1849488"/>
              </a:xfrm>
              <a:prstGeom prst="rect">
                <a:avLst/>
              </a:prstGeom>
              <a:solidFill>
                <a:srgbClr val="6ED0F7">
                  <a:alpha val="80000"/>
                </a:srgbClr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2700000">
                <a:off x="3510684" y="3156559"/>
                <a:ext cx="144890" cy="144830"/>
              </a:xfrm>
              <a:prstGeom prst="rect">
                <a:avLst/>
              </a:prstGeom>
              <a:solidFill>
                <a:srgbClr val="6ED0F7">
                  <a:alpha val="80000"/>
                </a:srgbClr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846492" y="1816843"/>
              <a:ext cx="7103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4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884304" y="3028916"/>
            <a:ext cx="144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Fire!</a:t>
            </a:r>
            <a:endParaRPr lang="ko-KR" altLang="en-US" sz="20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94673" y="5016063"/>
            <a:ext cx="4881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게임의 기본적인 진행 순서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49718" y="2721140"/>
            <a:ext cx="1444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Hit!</a:t>
            </a:r>
          </a:p>
          <a:p>
            <a:pPr algn="ctr"/>
            <a:r>
              <a: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</a:t>
            </a:r>
          </a:p>
          <a:p>
            <a:pPr algn="ctr"/>
            <a:r>
              <a: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Miss!</a:t>
            </a:r>
            <a:endParaRPr lang="ko-KR" altLang="en-US" sz="20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46734" y="3028916"/>
            <a:ext cx="144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Try Again?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0A87920-70E2-4E99-B14F-1F1F074E88BB}"/>
              </a:ext>
            </a:extLst>
          </p:cNvPr>
          <p:cNvSpPr txBox="1">
            <a:spLocks/>
          </p:cNvSpPr>
          <p:nvPr/>
        </p:nvSpPr>
        <p:spPr>
          <a:xfrm>
            <a:off x="818718" y="547431"/>
            <a:ext cx="7848599" cy="67689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en-US" altLang="ko-KR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INTRODUCTION</a:t>
            </a:r>
            <a:endParaRPr lang="ko-KR" altLang="en-US" sz="3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58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52500" y="1825146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8091" y="1738552"/>
            <a:ext cx="3132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전체적인 게임의 진행과 </a:t>
            </a:r>
            <a:r>
              <a:rPr lang="en-US" altLang="ko-KR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GUI</a:t>
            </a:r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관리하는 </a:t>
            </a:r>
            <a:r>
              <a:rPr lang="en-US" altLang="ko-KR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game </a:t>
            </a:r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</a:t>
            </a:r>
            <a:endParaRPr lang="en-US" altLang="ko-KR" sz="2000" spc="-150" dirty="0">
              <a:solidFill>
                <a:srgbClr val="35657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68092" y="2564361"/>
            <a:ext cx="3132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 game module that manages the whole game progress and GUI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14900" y="1825146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0492" y="1738552"/>
            <a:ext cx="313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각도와 힘에 따라 포탄의 궤도를 계산하는 </a:t>
            </a:r>
            <a:r>
              <a:rPr lang="en-US" altLang="ko-KR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fire </a:t>
            </a:r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30492" y="2564361"/>
            <a:ext cx="3132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 fire module that calculates the orbits of the shells according to angles and forces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52500" y="4082571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8092" y="3995977"/>
            <a:ext cx="304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게임이 진행되는 좌표계와 종료 조건을 관리하는 </a:t>
            </a:r>
            <a:r>
              <a:rPr lang="en-US" altLang="ko-KR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cannon </a:t>
            </a:r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68092" y="4821786"/>
            <a:ext cx="3132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 cannon module manages the coordinate system and the termination condition of the game</a:t>
            </a:r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14900" y="4082571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30492" y="3995977"/>
            <a:ext cx="2742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포탄이 날아가는 모습을</a:t>
            </a:r>
            <a:endParaRPr lang="en-US" altLang="ko-KR" sz="2000" spc="-150" dirty="0">
              <a:solidFill>
                <a:srgbClr val="35657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spc="-150" dirty="0">
                <a:solidFill>
                  <a:srgbClr val="35657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애니메이션으로 구현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30492" y="4821786"/>
            <a:ext cx="3132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 way the shells fly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implemented as animation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50475" y="2490198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21848" y="2490198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40950" y="4747623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12323" y="4747623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FD52D339-3971-43B5-93DE-7274DD88A9CF}"/>
              </a:ext>
            </a:extLst>
          </p:cNvPr>
          <p:cNvSpPr txBox="1">
            <a:spLocks/>
          </p:cNvSpPr>
          <p:nvPr/>
        </p:nvSpPr>
        <p:spPr>
          <a:xfrm>
            <a:off x="818718" y="547431"/>
            <a:ext cx="7848599" cy="67689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en-US" altLang="ko-KR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STRUCTURE DESIGN</a:t>
            </a:r>
            <a:endParaRPr lang="ko-KR" altLang="en-US" sz="3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17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F8E07-BEF5-4AC5-92E2-97513FF42373}"/>
              </a:ext>
            </a:extLst>
          </p:cNvPr>
          <p:cNvSpPr txBox="1"/>
          <p:nvPr/>
        </p:nvSpPr>
        <p:spPr>
          <a:xfrm>
            <a:off x="993878" y="646335"/>
            <a:ext cx="2631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4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game.py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C1F70-E3B6-4839-9912-E2B363B3A3BA}"/>
              </a:ext>
            </a:extLst>
          </p:cNvPr>
          <p:cNvSpPr txBox="1"/>
          <p:nvPr/>
        </p:nvSpPr>
        <p:spPr>
          <a:xfrm>
            <a:off x="809239" y="1910083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CannonGame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Qwidget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3565E-7A5D-4BE8-A6FC-1B97D73C5238}"/>
              </a:ext>
            </a:extLst>
          </p:cNvPr>
          <p:cNvSpPr txBox="1"/>
          <p:nvPr/>
        </p:nvSpPr>
        <p:spPr>
          <a:xfrm>
            <a:off x="1673816" y="2660360"/>
            <a:ext cx="599307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__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init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__(self, parent = None)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35D9-918A-43F2-B11A-FC3EA3167ADE}"/>
              </a:ext>
            </a:extLst>
          </p:cNvPr>
          <p:cNvSpPr txBox="1"/>
          <p:nvPr/>
        </p:nvSpPr>
        <p:spPr>
          <a:xfrm>
            <a:off x="1673816" y="3707567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btnNewGameClicked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(self)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5A3DD-127C-45DB-92B0-577B2EF1828C}"/>
              </a:ext>
            </a:extLst>
          </p:cNvPr>
          <p:cNvSpPr txBox="1"/>
          <p:nvPr/>
        </p:nvSpPr>
        <p:spPr>
          <a:xfrm>
            <a:off x="1673816" y="5696139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keyPressEvent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(self,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2B59C-C4B0-4B48-A298-4306025D8835}"/>
              </a:ext>
            </a:extLst>
          </p:cNvPr>
          <p:cNvSpPr txBox="1"/>
          <p:nvPr/>
        </p:nvSpPr>
        <p:spPr>
          <a:xfrm>
            <a:off x="1673815" y="4648932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btnFireClicked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(self)</a:t>
            </a:r>
          </a:p>
        </p:txBody>
      </p:sp>
    </p:spTree>
    <p:extLst>
      <p:ext uri="{BB962C8B-B14F-4D97-AF65-F5344CB8AC3E}">
        <p14:creationId xmlns:p14="http://schemas.microsoft.com/office/powerpoint/2010/main" val="68250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F8E07-BEF5-4AC5-92E2-97513FF42373}"/>
              </a:ext>
            </a:extLst>
          </p:cNvPr>
          <p:cNvSpPr txBox="1"/>
          <p:nvPr/>
        </p:nvSpPr>
        <p:spPr>
          <a:xfrm>
            <a:off x="993878" y="646335"/>
            <a:ext cx="2631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4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C1F70-E3B6-4839-9912-E2B363B3A3BA}"/>
              </a:ext>
            </a:extLst>
          </p:cNvPr>
          <p:cNvSpPr txBox="1"/>
          <p:nvPr/>
        </p:nvSpPr>
        <p:spPr>
          <a:xfrm>
            <a:off x="571847" y="1631516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Fire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3565E-7A5D-4BE8-A6FC-1B97D73C5238}"/>
              </a:ext>
            </a:extLst>
          </p:cNvPr>
          <p:cNvSpPr txBox="1"/>
          <p:nvPr/>
        </p:nvSpPr>
        <p:spPr>
          <a:xfrm>
            <a:off x="1436424" y="2381793"/>
            <a:ext cx="599307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__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init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__(self)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35D9-918A-43F2-B11A-FC3EA3167ADE}"/>
              </a:ext>
            </a:extLst>
          </p:cNvPr>
          <p:cNvSpPr txBox="1"/>
          <p:nvPr/>
        </p:nvSpPr>
        <p:spPr>
          <a:xfrm>
            <a:off x="1436423" y="3429000"/>
            <a:ext cx="8226324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parabola(self, angle, power)</a:t>
            </a:r>
          </a:p>
          <a:p>
            <a:pPr>
              <a:lnSpc>
                <a:spcPts val="3000"/>
              </a:lnSpc>
            </a:pPr>
            <a:endParaRPr lang="en-US" altLang="ko-KR" sz="10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 y &gt;= 0: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	x = int((power *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math.cos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(angle *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math.pi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180)) * t)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	y = int(((power *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math.sin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(angle *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math.pi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180)) * t) - (0.5 * g * t * t))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	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pointlist.append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((x//20, y//20)) if y//20 &gt;= -2 else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pointlist.append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((x//20, -2))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	t += 1</a:t>
            </a:r>
          </a:p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4714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F8E07-BEF5-4AC5-92E2-97513FF42373}"/>
              </a:ext>
            </a:extLst>
          </p:cNvPr>
          <p:cNvSpPr txBox="1"/>
          <p:nvPr/>
        </p:nvSpPr>
        <p:spPr>
          <a:xfrm>
            <a:off x="993878" y="646335"/>
            <a:ext cx="2631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4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cannon.py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C1F70-E3B6-4839-9912-E2B363B3A3BA}"/>
              </a:ext>
            </a:extLst>
          </p:cNvPr>
          <p:cNvSpPr txBox="1"/>
          <p:nvPr/>
        </p:nvSpPr>
        <p:spPr>
          <a:xfrm>
            <a:off x="527886" y="1514429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Cannon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3565E-7A5D-4BE8-A6FC-1B97D73C5238}"/>
              </a:ext>
            </a:extLst>
          </p:cNvPr>
          <p:cNvSpPr txBox="1"/>
          <p:nvPr/>
        </p:nvSpPr>
        <p:spPr>
          <a:xfrm>
            <a:off x="1031978" y="2029955"/>
            <a:ext cx="7698784" cy="429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__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init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__(self, target):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# </a:t>
            </a:r>
            <a:r>
              <a:rPr lang="ko-KR" altLang="en-US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게임에서의 초기 행렬 설정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(row, column)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self.totalListLine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[]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# (30 * 80) matrix, (0, 0) ~ (29, 79)■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for _ in range(26):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self.totalListLine.append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([' '] * 80)  # column </a:t>
            </a:r>
            <a:r>
              <a:rPr lang="ko-KR" altLang="en-US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개수</a:t>
            </a:r>
          </a:p>
          <a:p>
            <a:pPr>
              <a:lnSpc>
                <a:spcPts val="3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else: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self.totalListLine.append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([' '] * 5 + ['/', '_'] + [' '] * 73)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self.totalListLine.append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([' '] * 3 + ['|', '\"', '\"', '\"', '\\', '-', '='] + [' '] * 70)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self.totalListLine.append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([' '] * 3 + ['(', '_' * 4, ')'] + [' '] * 70)</a:t>
            </a:r>
          </a:p>
          <a:p>
            <a:pPr>
              <a:lnSpc>
                <a:spcPts val="3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  <a:r>
              <a:rPr lang="en-US" altLang="ko-KR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self.totalListLine.append</a:t>
            </a:r>
            <a:r>
              <a:rPr lang="en-US" altLang="ko-KR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(['▀'] * 80)</a:t>
            </a:r>
          </a:p>
        </p:txBody>
      </p:sp>
    </p:spTree>
    <p:extLst>
      <p:ext uri="{BB962C8B-B14F-4D97-AF65-F5344CB8AC3E}">
        <p14:creationId xmlns:p14="http://schemas.microsoft.com/office/powerpoint/2010/main" val="425701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F8E07-BEF5-4AC5-92E2-97513FF42373}"/>
              </a:ext>
            </a:extLst>
          </p:cNvPr>
          <p:cNvSpPr txBox="1"/>
          <p:nvPr/>
        </p:nvSpPr>
        <p:spPr>
          <a:xfrm>
            <a:off x="993878" y="646335"/>
            <a:ext cx="2631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4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cannon.py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C1F70-E3B6-4839-9912-E2B363B3A3BA}"/>
              </a:ext>
            </a:extLst>
          </p:cNvPr>
          <p:cNvSpPr txBox="1"/>
          <p:nvPr/>
        </p:nvSpPr>
        <p:spPr>
          <a:xfrm>
            <a:off x="527886" y="1514429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Cannon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E2F54-DC5C-41D6-A5DA-4E666AF0AFFE}"/>
              </a:ext>
            </a:extLst>
          </p:cNvPr>
          <p:cNvSpPr txBox="1"/>
          <p:nvPr/>
        </p:nvSpPr>
        <p:spPr>
          <a:xfrm>
            <a:off x="1673816" y="2660360"/>
            <a:ext cx="599307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mapToString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(self,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myMap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2DC25-7290-4B66-A7D8-6D2D6F5D6739}"/>
              </a:ext>
            </a:extLst>
          </p:cNvPr>
          <p:cNvSpPr txBox="1"/>
          <p:nvPr/>
        </p:nvSpPr>
        <p:spPr>
          <a:xfrm>
            <a:off x="1673816" y="3707567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initialMap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(self):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81B85-4641-4570-B5C0-AA634880127D}"/>
              </a:ext>
            </a:extLst>
          </p:cNvPr>
          <p:cNvSpPr txBox="1"/>
          <p:nvPr/>
        </p:nvSpPr>
        <p:spPr>
          <a:xfrm>
            <a:off x="1673816" y="4754775"/>
            <a:ext cx="539813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</a:t>
            </a:r>
            <a:r>
              <a:rPr lang="en-US" altLang="ko-KR" sz="3500" spc="-15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currentMap</a:t>
            </a:r>
            <a:r>
              <a:rPr lang="en-US" altLang="ko-KR" sz="35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(self, point)</a:t>
            </a:r>
          </a:p>
        </p:txBody>
      </p:sp>
    </p:spTree>
    <p:extLst>
      <p:ext uri="{BB962C8B-B14F-4D97-AF65-F5344CB8AC3E}">
        <p14:creationId xmlns:p14="http://schemas.microsoft.com/office/powerpoint/2010/main" val="414239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5144</TotalTime>
  <Words>572</Words>
  <Application>Microsoft Office PowerPoint</Application>
  <PresentationFormat>화면 슬라이드 쇼(4:3)</PresentationFormat>
  <Paragraphs>135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나눔고딕 ExtraBold</vt:lpstr>
      <vt:lpstr>맑은 고딕</vt:lpstr>
      <vt:lpstr>배달의민족 도현</vt:lpstr>
      <vt:lpstr>배달의민족 주아</vt:lpstr>
      <vt:lpstr>Arial</vt:lpstr>
      <vt:lpstr>Calibri</vt:lpstr>
      <vt:lpstr>Office Theme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현우 김</cp:lastModifiedBy>
  <cp:revision>171</cp:revision>
  <dcterms:created xsi:type="dcterms:W3CDTF">2016-05-30T14:39:35Z</dcterms:created>
  <dcterms:modified xsi:type="dcterms:W3CDTF">2018-12-13T01:27:11Z</dcterms:modified>
</cp:coreProperties>
</file>