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72" r:id="rId3"/>
    <p:sldId id="259" r:id="rId4"/>
    <p:sldId id="260" r:id="rId5"/>
    <p:sldId id="284" r:id="rId6"/>
    <p:sldId id="285" r:id="rId7"/>
    <p:sldId id="283" r:id="rId8"/>
    <p:sldId id="287" r:id="rId9"/>
    <p:sldId id="286" r:id="rId10"/>
    <p:sldId id="288" r:id="rId11"/>
    <p:sldId id="289" r:id="rId12"/>
    <p:sldId id="290" r:id="rId13"/>
    <p:sldId id="292" r:id="rId14"/>
    <p:sldId id="294" r:id="rId15"/>
    <p:sldId id="293" r:id="rId16"/>
    <p:sldId id="295" r:id="rId17"/>
    <p:sldId id="291" r:id="rId18"/>
    <p:sldId id="296" r:id="rId19"/>
    <p:sldId id="278" r:id="rId20"/>
    <p:sldId id="279" r:id="rId21"/>
    <p:sldId id="280" r:id="rId22"/>
    <p:sldId id="281" r:id="rId23"/>
    <p:sldId id="282" r:id="rId24"/>
    <p:sldId id="297" r:id="rId25"/>
    <p:sldId id="298" r:id="rId26"/>
    <p:sldId id="299" r:id="rId27"/>
    <p:sldId id="300" r:id="rId28"/>
    <p:sldId id="301" r:id="rId29"/>
    <p:sldId id="302" r:id="rId30"/>
  </p:sldIdLst>
  <p:sldSz cx="9144000" cy="5143500" type="screen16x9"/>
  <p:notesSz cx="6858000" cy="9144000"/>
  <p:embeddedFontLst>
    <p:embeddedFont>
      <p:font typeface="Poppins" panose="020B0600000101010101" charset="0"/>
      <p:regular r:id="rId32"/>
      <p:bold r:id="rId33"/>
      <p:italic r:id="rId34"/>
      <p:boldItalic r:id="rId35"/>
    </p:embeddedFont>
    <p:embeddedFont>
      <p:font typeface="Poppins Light" panose="020B0600000101010101" charset="0"/>
      <p:regular r:id="rId36"/>
      <p:bold r:id="rId37"/>
      <p:italic r:id="rId38"/>
      <p:boldItalic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배달의민족 도현" panose="020B0600000101010101" pitchFamily="50" charset="-127"/>
      <p:regular r:id="rId42"/>
    </p:embeddedFont>
    <p:embeddedFont>
      <p:font typeface="배달의민족 연성" panose="020B0600000101010101" pitchFamily="50" charset="-127"/>
      <p:regular r:id="rId43"/>
    </p:embeddedFont>
    <p:embeddedFont>
      <p:font typeface="배달의민족 주아" panose="02020603020101020101" pitchFamily="18" charset="-127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7A8162-0C2A-4646-A371-E6D9B94591B3}">
  <a:tblStyle styleId="{007A8162-0C2A-4646-A371-E6D9B9459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98" autoAdjust="0"/>
  </p:normalViewPr>
  <p:slideViewPr>
    <p:cSldViewPr snapToGrid="0">
      <p:cViewPr varScale="1">
        <p:scale>
          <a:sx n="105" d="100"/>
          <a:sy n="105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1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509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43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207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1694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196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70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333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39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960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58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489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956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164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595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08723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공학윤리 사례 발표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-9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6E8F81-7B75-4A78-9DFE-96071FB937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718"/>
          <a:stretch/>
        </p:blipFill>
        <p:spPr>
          <a:xfrm>
            <a:off x="1209931" y="2586246"/>
            <a:ext cx="1804151" cy="15566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976F93-6E3C-43C0-A0EF-C2982AE0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931" y="1000596"/>
            <a:ext cx="5026277" cy="1184427"/>
          </a:xfrm>
          <a:prstGeom prst="rect">
            <a:avLst/>
          </a:prstGeom>
        </p:spPr>
      </p:pic>
      <p:sp>
        <p:nvSpPr>
          <p:cNvPr id="14" name="Google Shape;182;p18">
            <a:extLst>
              <a:ext uri="{FF2B5EF4-FFF2-40B4-BE49-F238E27FC236}">
                <a16:creationId xmlns:a16="http://schemas.microsoft.com/office/drawing/2014/main" id="{FBAD9FAE-67A6-4BA4-B752-388E955450DD}"/>
              </a:ext>
            </a:extLst>
          </p:cNvPr>
          <p:cNvSpPr txBox="1">
            <a:spLocks/>
          </p:cNvSpPr>
          <p:nvPr/>
        </p:nvSpPr>
        <p:spPr>
          <a:xfrm>
            <a:off x="3014082" y="2005614"/>
            <a:ext cx="4896204" cy="49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미국 전문 공학자협회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(NSPE)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엔지니어 윤리강령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(1987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1944E-7F73-431D-B3FB-8E0F8E2C2760}"/>
              </a:ext>
            </a:extLst>
          </p:cNvPr>
          <p:cNvSpPr txBox="1"/>
          <p:nvPr/>
        </p:nvSpPr>
        <p:spPr>
          <a:xfrm>
            <a:off x="3014082" y="2702855"/>
            <a:ext cx="4693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Bef>
                <a:spcPts val="600"/>
              </a:spcBef>
              <a:buFont typeface="+mj-lt"/>
              <a:buAutoNum type="romanUcPeriod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기본규범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(Fundamental Canons)</a:t>
            </a:r>
          </a:p>
          <a:p>
            <a:pPr>
              <a:spcBef>
                <a:spcPts val="600"/>
              </a:spcBef>
            </a:pPr>
            <a:endParaRPr lang="en-US" altLang="ko-KR" sz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자신의 직무상 의무를 수행할 때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1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대중의 건강</a:t>
            </a:r>
            <a:r>
              <a:rPr lang="en-US" altLang="ko-KR" sz="1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</a:t>
            </a:r>
            <a:r>
              <a:rPr lang="en-US" altLang="ko-KR" sz="1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복지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가장 중요하게 생각한다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1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객관적이고 신뢰할 수 있는 공적 발언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46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708400" y="3351798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14" name="Google Shape;182;p18">
            <a:extLst>
              <a:ext uri="{FF2B5EF4-FFF2-40B4-BE49-F238E27FC236}">
                <a16:creationId xmlns:a16="http://schemas.microsoft.com/office/drawing/2014/main" id="{FBAD9FAE-67A6-4BA4-B752-388E955450DD}"/>
              </a:ext>
            </a:extLst>
          </p:cNvPr>
          <p:cNvSpPr txBox="1">
            <a:spLocks/>
          </p:cNvSpPr>
          <p:nvPr/>
        </p:nvSpPr>
        <p:spPr>
          <a:xfrm>
            <a:off x="2829440" y="856343"/>
            <a:ext cx="5386374" cy="49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미국 전문 공학자협회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(NSPE)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엔지니어 윤리강령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(1987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1944E-7F73-431D-B3FB-8E0F8E2C2760}"/>
              </a:ext>
            </a:extLst>
          </p:cNvPr>
          <p:cNvSpPr txBox="1"/>
          <p:nvPr/>
        </p:nvSpPr>
        <p:spPr>
          <a:xfrm>
            <a:off x="2829439" y="1367144"/>
            <a:ext cx="516283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Bef>
                <a:spcPts val="600"/>
              </a:spcBef>
              <a:buFont typeface="+mj-lt"/>
              <a:buAutoNum type="romanUcPeriod" startAt="2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실천규정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(Rule of Practice) </a:t>
            </a:r>
          </a:p>
          <a:p>
            <a:pPr>
              <a:spcBef>
                <a:spcPts val="600"/>
              </a:spcBef>
            </a:pPr>
            <a:endParaRPr lang="en-US" altLang="ko-KR" sz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대중의 건강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복지를 가장 중요하게 생각한다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다른 엔지니어가 본 강령을 위반한 것을 알았을 때 요청되는 정보 및 지원을 제공하는 데 </a:t>
            </a:r>
            <a:r>
              <a:rPr lang="ko-KR" altLang="en-US" sz="1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적절한 관계자와 협력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 startAt="3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객관적이고 신뢰할 수 있는 공적 발언을 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전문적인 보고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</a:t>
            </a:r>
            <a:r>
              <a:rPr lang="ko-KR" altLang="en-US" sz="1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증언을 함에 있어서 객관적이고 진실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해야 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보고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</a:t>
            </a:r>
            <a:r>
              <a:rPr lang="ko-KR" altLang="en-US" sz="1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증언에 필요한 모든 관련 정보를 수집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해야 하며 그것은 사건의 발생 시기에 대한 내용을 포함해야 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20EFF6-FA30-4897-AA95-8081C55EB8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63"/>
          <a:stretch/>
        </p:blipFill>
        <p:spPr>
          <a:xfrm>
            <a:off x="1159256" y="856343"/>
            <a:ext cx="1670183" cy="1458685"/>
          </a:xfrm>
          <a:prstGeom prst="rect">
            <a:avLst/>
          </a:prstGeom>
        </p:spPr>
      </p:pic>
      <p:sp>
        <p:nvSpPr>
          <p:cNvPr id="6" name="Google Shape;183;p18">
            <a:extLst>
              <a:ext uri="{FF2B5EF4-FFF2-40B4-BE49-F238E27FC236}">
                <a16:creationId xmlns:a16="http://schemas.microsoft.com/office/drawing/2014/main" id="{80AA1893-2E68-4187-B133-DD9721D4CB5A}"/>
              </a:ext>
            </a:extLst>
          </p:cNvPr>
          <p:cNvSpPr txBox="1">
            <a:spLocks/>
          </p:cNvSpPr>
          <p:nvPr/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0875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708400" y="3351798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14" name="Google Shape;182;p18">
            <a:extLst>
              <a:ext uri="{FF2B5EF4-FFF2-40B4-BE49-F238E27FC236}">
                <a16:creationId xmlns:a16="http://schemas.microsoft.com/office/drawing/2014/main" id="{FBAD9FAE-67A6-4BA4-B752-388E955450DD}"/>
              </a:ext>
            </a:extLst>
          </p:cNvPr>
          <p:cNvSpPr txBox="1">
            <a:spLocks/>
          </p:cNvSpPr>
          <p:nvPr/>
        </p:nvSpPr>
        <p:spPr>
          <a:xfrm>
            <a:off x="2829439" y="1005934"/>
            <a:ext cx="4896204" cy="49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미국 전문 공학자협회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(NSPE)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엔지니어 윤리강령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(1987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1944E-7F73-431D-B3FB-8E0F8E2C2760}"/>
              </a:ext>
            </a:extLst>
          </p:cNvPr>
          <p:cNvSpPr txBox="1"/>
          <p:nvPr/>
        </p:nvSpPr>
        <p:spPr>
          <a:xfrm>
            <a:off x="2829439" y="1516735"/>
            <a:ext cx="46930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Bef>
                <a:spcPts val="600"/>
              </a:spcBef>
              <a:buFont typeface="+mj-lt"/>
              <a:buAutoNum type="romanUcPeriod" startAt="3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전문가로서의 의무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(Professional Obligations) 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자신의 직무에 관해 최상의 정직성을 유지한다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파업 및 피켓 라인을 비롯한 </a:t>
            </a:r>
            <a:r>
              <a:rPr lang="ko-KR" altLang="en-US" sz="1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집단적 강제행동을 적극적으로 하지 않는다</a:t>
            </a:r>
            <a:r>
              <a:rPr lang="en-US" altLang="ko-KR" sz="1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전문직업인으로서 품위와 정직성을 희생하여 </a:t>
            </a:r>
            <a:r>
              <a:rPr lang="ko-KR" altLang="en-US" sz="1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자신의 이익을 증진시키는 행동을 삼간다</a:t>
            </a:r>
            <a:r>
              <a:rPr lang="en-US" altLang="ko-KR" sz="1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20EFF6-FA30-4897-AA95-8081C55EB8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63"/>
          <a:stretch/>
        </p:blipFill>
        <p:spPr>
          <a:xfrm>
            <a:off x="1159256" y="856343"/>
            <a:ext cx="1670183" cy="1458685"/>
          </a:xfrm>
          <a:prstGeom prst="rect">
            <a:avLst/>
          </a:prstGeom>
        </p:spPr>
      </p:pic>
      <p:sp>
        <p:nvSpPr>
          <p:cNvPr id="6" name="Google Shape;183;p18">
            <a:extLst>
              <a:ext uri="{FF2B5EF4-FFF2-40B4-BE49-F238E27FC236}">
                <a16:creationId xmlns:a16="http://schemas.microsoft.com/office/drawing/2014/main" id="{4DAD0CB0-5FDC-4503-87D3-32B4A7C3287F}"/>
              </a:ext>
            </a:extLst>
          </p:cNvPr>
          <p:cNvSpPr txBox="1">
            <a:spLocks/>
          </p:cNvSpPr>
          <p:nvPr/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6949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263604" y="853506"/>
            <a:ext cx="5307628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노동자들이 밀집해 있는 지역의 </a:t>
            </a:r>
            <a:r>
              <a:rPr lang="ko-KR" altLang="en-US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국회의원 후보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지역에 있는 한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공장에서 안전사고가 발생하여 노동자가 사망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노동조합과 경영진은 난상토론을 거쳤으나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결국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노동자들은 피켓을 들고 항의시위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하면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위험한 작업 환경과 안전에 무관심한 경영진에 대해 항의했다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5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263604" y="853506"/>
            <a:ext cx="5307628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선거 활동의 일환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시위 장소를 찾아가 이전에 일어난 사건과 공장의 작업 환경을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면밀히 조사하지 않고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단순히 시위에 동참했다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 </a:t>
            </a:r>
            <a:r>
              <a:rPr lang="en-US" altLang="ko-KR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카메라가 그에게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초점을 맞추고 있을 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노동자들의 안전에 무관심한 경영진을 고발하는 플랜카드를 들고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시위에 가담하는 모습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보였다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87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597432" y="391650"/>
            <a:ext cx="4340396" cy="1047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sz="16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선거 활동의 일환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시위 장소를 찾아가 이전에 일어난 사건과 공장의 작업 환경을 면밀히 조사하지 않고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단순히 </a:t>
            </a:r>
            <a:r>
              <a:rPr lang="ko-KR" altLang="en-US" sz="1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시위에 동참했다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76211-52AD-416B-AD67-883E0EE271BA}"/>
              </a:ext>
            </a:extLst>
          </p:cNvPr>
          <p:cNvSpPr txBox="1"/>
          <p:nvPr/>
        </p:nvSpPr>
        <p:spPr>
          <a:xfrm>
            <a:off x="2546632" y="1439486"/>
            <a:ext cx="51628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Bef>
                <a:spcPts val="600"/>
              </a:spcBef>
              <a:buFont typeface="+mj-lt"/>
              <a:buAutoNum type="romanUcPeriod" startAt="2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실천규정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(Rule of Practice)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대중의 건강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복지를 가장 중요하게 생각한다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다른 엔지니어가 본 강령을 위반한 것을 알았을 때 요청되는 정보 및 지원을 제공하는 데 </a:t>
            </a:r>
            <a:r>
              <a:rPr lang="ko-KR" altLang="en-US" sz="1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적절한 관계자와 협력한다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79CF7-661D-4A76-9C1A-D71C7709D5D2}"/>
              </a:ext>
            </a:extLst>
          </p:cNvPr>
          <p:cNvSpPr txBox="1"/>
          <p:nvPr/>
        </p:nvSpPr>
        <p:spPr>
          <a:xfrm>
            <a:off x="2546632" y="2903093"/>
            <a:ext cx="469300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Bef>
                <a:spcPts val="600"/>
              </a:spcBef>
              <a:buFont typeface="+mj-lt"/>
              <a:buAutoNum type="romanUcPeriod" startAt="3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전문가로서의 의무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(Professional Obligations) 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자신의 직무에 관해 최상의 정직성을 유지한다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파업 및 피켓 라인을 비롯한 </a:t>
            </a:r>
            <a:r>
              <a:rPr lang="ko-KR" altLang="en-US" sz="1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집단적 강제행동을 적극적으로 하지 않는다</a:t>
            </a:r>
            <a:r>
              <a:rPr lang="en-US" altLang="ko-KR" sz="1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전문직업인으로서 품위와 정직성을 희생하여 </a:t>
            </a:r>
            <a:r>
              <a:rPr lang="ko-KR" altLang="en-US" sz="16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자신의 이익을 증진시키는 행동을 삼간다</a:t>
            </a:r>
            <a:r>
              <a:rPr lang="en-US" altLang="ko-KR" sz="16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59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9CA5-6B1E-4668-9884-BC7058884F2E}"/>
              </a:ext>
            </a:extLst>
          </p:cNvPr>
          <p:cNvSpPr/>
          <p:nvPr/>
        </p:nvSpPr>
        <p:spPr>
          <a:xfrm>
            <a:off x="2570627" y="50876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 </a:t>
            </a:r>
            <a:r>
              <a:rPr lang="en-US" altLang="ko-KR" sz="1600" b="1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sz="1600" b="1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카메라가 그에게 초점을 맞추고 있을 때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노동자들의 안전에 무관심한 경영진을 고발하는 플랜카드를 들고 </a:t>
            </a:r>
            <a:r>
              <a:rPr lang="ko-KR" altLang="en-US" sz="16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시위에 가담하는 모습을 보였다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76211-52AD-416B-AD67-883E0EE271BA}"/>
              </a:ext>
            </a:extLst>
          </p:cNvPr>
          <p:cNvSpPr txBox="1"/>
          <p:nvPr/>
        </p:nvSpPr>
        <p:spPr>
          <a:xfrm>
            <a:off x="2510125" y="1629767"/>
            <a:ext cx="516283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Bef>
                <a:spcPts val="600"/>
              </a:spcBef>
              <a:buFont typeface="+mj-lt"/>
              <a:buAutoNum type="romanUcPeriod" startAt="2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실천규정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(Rule of Practice)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 startAt="3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객관적이고 신뢰할 수 있는 공적 발언을 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전문적인 보고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</a:t>
            </a:r>
            <a:r>
              <a:rPr lang="ko-KR" altLang="en-US" sz="1600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증언을 함에 있어서 객관적이고 진실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해야 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보고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</a:t>
            </a:r>
            <a:r>
              <a:rPr lang="ko-KR" altLang="en-US" sz="1600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증언에 필요한 모든 관련 정보를 수집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해야 하며 그것은 사건의 발생 시기에 대한 내용을 포함해야 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CD289-D4CB-4EF5-913C-FC8F675FD436}"/>
              </a:ext>
            </a:extLst>
          </p:cNvPr>
          <p:cNvSpPr txBox="1"/>
          <p:nvPr/>
        </p:nvSpPr>
        <p:spPr>
          <a:xfrm>
            <a:off x="2510125" y="3584915"/>
            <a:ext cx="46930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Bef>
                <a:spcPts val="600"/>
              </a:spcBef>
              <a:buFont typeface="+mj-lt"/>
              <a:buAutoNum type="romanUcPeriod" startAt="3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전문가로서의 의무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(Professional Obligations) 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자신의 직무에 관해 최상의 정직성을 유지한다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파업 및 피켓 라인을 비롯한 </a:t>
            </a:r>
            <a:r>
              <a:rPr lang="ko-KR" altLang="en-US" sz="1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집단적 강제행동을 적극적으로 하지 않는다</a:t>
            </a:r>
            <a:r>
              <a:rPr lang="en-US" altLang="ko-KR" sz="1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6" name="Google Shape;183;p18">
            <a:extLst>
              <a:ext uri="{FF2B5EF4-FFF2-40B4-BE49-F238E27FC236}">
                <a16:creationId xmlns:a16="http://schemas.microsoft.com/office/drawing/2014/main" id="{ED03CE1B-7DCB-4630-949F-0F78A90117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4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708400" y="3351798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14" name="Google Shape;182;p18">
            <a:extLst>
              <a:ext uri="{FF2B5EF4-FFF2-40B4-BE49-F238E27FC236}">
                <a16:creationId xmlns:a16="http://schemas.microsoft.com/office/drawing/2014/main" id="{FBAD9FAE-67A6-4BA4-B752-388E955450DD}"/>
              </a:ext>
            </a:extLst>
          </p:cNvPr>
          <p:cNvSpPr txBox="1">
            <a:spLocks/>
          </p:cNvSpPr>
          <p:nvPr/>
        </p:nvSpPr>
        <p:spPr>
          <a:xfrm>
            <a:off x="3328875" y="805543"/>
            <a:ext cx="3123574" cy="49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NSPE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집행위원회 성명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1944E-7F73-431D-B3FB-8E0F8E2C2760}"/>
              </a:ext>
            </a:extLst>
          </p:cNvPr>
          <p:cNvSpPr txBox="1"/>
          <p:nvPr/>
        </p:nvSpPr>
        <p:spPr>
          <a:xfrm>
            <a:off x="2829438" y="1585685"/>
            <a:ext cx="484136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 윤리강령을 회사 등 법인에 적용하는 경우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법인의 형태가 어떻든 그 회사 등 법인에 소속된 </a:t>
            </a:r>
            <a:r>
              <a:rPr lang="ko-KR" altLang="en-US" sz="18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개인의 윤리강령의 준수 의무가 취소되는 것은 아니다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윤리강령은 </a:t>
            </a:r>
            <a:r>
              <a:rPr lang="ko-KR" altLang="en-US" sz="18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자연인</a:t>
            </a:r>
            <a:r>
              <a:rPr lang="en-US" altLang="ko-KR" sz="18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(real person)</a:t>
            </a:r>
            <a:r>
              <a:rPr lang="ko-KR" altLang="en-US" sz="18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수행하는 전문직무에 관한 것이다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자연인은 사업 조직 내에서 정책을 수립하고 그것을 이행하는 사람이다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윤리강령은 </a:t>
            </a:r>
            <a:r>
              <a:rPr lang="ko-KR" altLang="en-US" sz="18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엔지니어에게 적용하기 위해 제정되었고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8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NSPE </a:t>
            </a:r>
            <a:r>
              <a:rPr lang="ko-KR" altLang="en-US" sz="18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회원에게 이에 따라 행동하도록 노력할 의무를 부여하고 있다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원칙은 윤리강령의 모든 규정에 적용된다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20EFF6-FA30-4897-AA95-8081C55EB8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63"/>
          <a:stretch/>
        </p:blipFill>
        <p:spPr>
          <a:xfrm>
            <a:off x="1159256" y="856343"/>
            <a:ext cx="1670183" cy="1458685"/>
          </a:xfrm>
          <a:prstGeom prst="rect">
            <a:avLst/>
          </a:prstGeom>
        </p:spPr>
      </p:pic>
      <p:sp>
        <p:nvSpPr>
          <p:cNvPr id="9" name="Google Shape;183;p18">
            <a:extLst>
              <a:ext uri="{FF2B5EF4-FFF2-40B4-BE49-F238E27FC236}">
                <a16:creationId xmlns:a16="http://schemas.microsoft.com/office/drawing/2014/main" id="{D8056DA1-2768-45ED-8EA5-7AC7058BB2D8}"/>
              </a:ext>
            </a:extLst>
          </p:cNvPr>
          <p:cNvSpPr txBox="1">
            <a:spLocks/>
          </p:cNvSpPr>
          <p:nvPr/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34279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706623" y="1117809"/>
            <a:ext cx="4139109" cy="2907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 </a:t>
            </a:r>
            <a:r>
              <a:rPr lang="ko-KR" altLang="en-US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공장 인부들의 안전에 무관심한 공장의 경영자를 고발하는 것은 비윤리적인가</a:t>
            </a:r>
            <a:r>
              <a:rPr lang="en-US" altLang="ko-KR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SUG.</a:t>
            </a:r>
            <a:r>
              <a:rPr lang="ko-KR" altLang="en-US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윤리적이다</a:t>
            </a:r>
            <a:endParaRPr sz="2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F4610737-B4B6-4A93-9E75-F443FA615210}"/>
              </a:ext>
            </a:extLst>
          </p:cNvPr>
          <p:cNvSpPr/>
          <p:nvPr/>
        </p:nvSpPr>
        <p:spPr>
          <a:xfrm>
            <a:off x="1441816" y="1152054"/>
            <a:ext cx="1078917" cy="103031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3" name="Picture 4" descr="https://www.onlineethics.org/File.aspx?id=36051&amp;v=b9f7cb87">
            <a:extLst>
              <a:ext uri="{FF2B5EF4-FFF2-40B4-BE49-F238E27FC236}">
                <a16:creationId xmlns:a16="http://schemas.microsoft.com/office/drawing/2014/main" id="{3237096B-50EC-410A-A236-5E987675C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28" y="1085596"/>
            <a:ext cx="4736004" cy="111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1761B-D623-4514-B991-86478844E003}"/>
              </a:ext>
            </a:extLst>
          </p:cNvPr>
          <p:cNvSpPr txBox="1"/>
          <p:nvPr/>
        </p:nvSpPr>
        <p:spPr>
          <a:xfrm>
            <a:off x="3060192" y="2201352"/>
            <a:ext cx="49310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미국 전문 공학자협회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(NSPE)</a:t>
            </a: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엔지니어 윤리강령 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(1987</a:t>
            </a: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1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00050" indent="-400050">
              <a:buAutoNum type="romanUcPeriod"/>
            </a:pP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기본규범기본규범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(Fundamental Canons)</a:t>
            </a:r>
          </a:p>
          <a:p>
            <a:endParaRPr lang="en-US" altLang="ko-KR" sz="1200" dirty="0"/>
          </a:p>
          <a:p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자신의 직무상 의무를 수행할 때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endParaRPr lang="en-US" altLang="ko-KR" sz="1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00050" indent="-400050">
              <a:buAutoNum type="romanUcPeriod"/>
            </a:pPr>
            <a:endParaRPr lang="en-US" altLang="ko-KR" sz="1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16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대중의 건강</a:t>
            </a:r>
            <a:r>
              <a:rPr lang="en-US" altLang="ko-KR" sz="16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</a:t>
            </a:r>
            <a:r>
              <a:rPr lang="en-US" altLang="ko-KR" sz="16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복지</a:t>
            </a: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가장 중요하게 생각한다</a:t>
            </a:r>
            <a:endParaRPr lang="en-US" altLang="ko-KR" sz="1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j-lt"/>
              <a:ea typeface="+mn-ea"/>
            </a:endParaRPr>
          </a:p>
          <a:p>
            <a:endParaRPr lang="ko-KR" altLang="en-US" i="1" dirty="0">
              <a:latin typeface="+mj-lt"/>
              <a:ea typeface="+mn-ea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4A5BD199-EC5A-42AF-9683-282E0DC27AEC}"/>
              </a:ext>
            </a:extLst>
          </p:cNvPr>
          <p:cNvSpPr/>
          <p:nvPr/>
        </p:nvSpPr>
        <p:spPr>
          <a:xfrm>
            <a:off x="1311228" y="2539106"/>
            <a:ext cx="1804416" cy="1556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2</a:t>
            </a:fld>
            <a:endParaRPr lang="en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 idx="4294967295"/>
          </p:nvPr>
        </p:nvSpPr>
        <p:spPr>
          <a:xfrm>
            <a:off x="855212" y="1075873"/>
            <a:ext cx="4704930" cy="682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4000" dirty="0">
                <a:latin typeface="Poppins" panose="020B0600000101010101" charset="0"/>
                <a:cs typeface="Poppins" panose="020B0600000101010101" charset="0"/>
              </a:rPr>
              <a:t>Table</a:t>
            </a:r>
            <a:r>
              <a:rPr lang="en-US" altLang="ko-KR" sz="4000" dirty="0"/>
              <a:t> of</a:t>
            </a:r>
            <a:br>
              <a:rPr lang="en-US" altLang="ko-KR" sz="4000" dirty="0"/>
            </a:br>
            <a:r>
              <a:rPr lang="en-US" altLang="ko-KR" sz="4000" dirty="0"/>
              <a:t>      contents</a:t>
            </a:r>
            <a:endParaRPr sz="4000" dirty="0"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4869022" y="1550013"/>
            <a:ext cx="3040276" cy="561726"/>
            <a:chOff x="1047099" y="2250687"/>
            <a:chExt cx="3040276" cy="561726"/>
          </a:xfrm>
        </p:grpSpPr>
        <p:sp>
          <p:nvSpPr>
            <p:cNvPr id="338" name="Google Shape;338;p30"/>
            <p:cNvSpPr/>
            <p:nvPr/>
          </p:nvSpPr>
          <p:spPr>
            <a:xfrm rot="54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119189" y="234353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>
              <a:off x="1463239" y="2335254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b="1" dirty="0">
                  <a:solidFill>
                    <a:srgbClr val="FFFFFF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Poppins"/>
                  <a:sym typeface="Poppins"/>
                </a:rPr>
                <a:t> 공학윤리 사례 소개</a:t>
              </a:r>
              <a:endParaRPr sz="1500" b="1" dirty="0">
                <a:solidFill>
                  <a:srgbClr val="FFFFFF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Poppins"/>
                <a:sym typeface="Poppins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 rot="2677499">
            <a:off x="4195820" y="2424910"/>
            <a:ext cx="3040276" cy="1338590"/>
            <a:chOff x="2957320" y="2240903"/>
            <a:chExt cx="3040276" cy="133859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 rot="18900499"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 dirty="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ko-KR" altLang="en-US" sz="1500" b="1" dirty="0">
                  <a:solidFill>
                    <a:srgbClr val="FFFFFF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Poppins"/>
                  <a:sym typeface="Poppins"/>
                </a:rPr>
                <a:t> 사례에 대한 상반된 견해</a:t>
              </a:r>
            </a:p>
          </p:txBody>
        </p:sp>
      </p:grpSp>
      <p:grpSp>
        <p:nvGrpSpPr>
          <p:cNvPr id="347" name="Google Shape;347;p30"/>
          <p:cNvGrpSpPr/>
          <p:nvPr/>
        </p:nvGrpSpPr>
        <p:grpSpPr>
          <a:xfrm rot="2702309">
            <a:off x="3743844" y="3481820"/>
            <a:ext cx="3040276" cy="1341290"/>
            <a:chOff x="4877339" y="2238203"/>
            <a:chExt cx="3040276" cy="134129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 rot="18926940"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 dirty="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ko-KR" altLang="en-US" sz="1500" b="1" dirty="0">
                  <a:solidFill>
                    <a:srgbClr val="FFFFFF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Poppins"/>
                  <a:sym typeface="Poppins"/>
                </a:rPr>
                <a:t> 질의 응답 시간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94AE41-B08C-4721-8643-DEB018B03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130B7A-39A5-4493-9F62-3A994391DC84}"/>
              </a:ext>
            </a:extLst>
          </p:cNvPr>
          <p:cNvSpPr/>
          <p:nvPr/>
        </p:nvSpPr>
        <p:spPr>
          <a:xfrm>
            <a:off x="2968458" y="1580472"/>
            <a:ext cx="497128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II. </a:t>
            </a:r>
            <a:r>
              <a:rPr lang="ko-KR" altLang="en-US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실천규정</a:t>
            </a:r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(Rule of Practice) </a:t>
            </a:r>
            <a:br>
              <a:rPr lang="ko-KR" altLang="en-US" sz="16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ko-KR" altLang="en-US" sz="16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대중의 건강</a:t>
            </a:r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</a:t>
            </a:r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복지를 가장 중요하게 생각한다</a:t>
            </a:r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br>
              <a:rPr lang="ko-KR" altLang="en-US" sz="16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</a:t>
            </a:r>
            <a:r>
              <a:rPr lang="ko-KR" altLang="en-US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항상 자신의 기본적 의무가 대중의 안전</a:t>
            </a:r>
            <a:r>
              <a:rPr lang="en-US" altLang="ko-KR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건강</a:t>
            </a:r>
            <a:r>
              <a:rPr lang="en-US" altLang="ko-KR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재산 및 복지를 보호하는 것이라는 것을 인식하고 있다</a:t>
            </a:r>
            <a:r>
              <a:rPr lang="en-US" altLang="ko-KR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그것이 위험하게 되는 상황에서 전문가로서의 판단이 곤란할 경우에는 자신의 고용주</a:t>
            </a:r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 이에 관한 </a:t>
            </a:r>
            <a:r>
              <a:rPr lang="ko-KR" altLang="en-US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권한을 가진 자에게 알린다</a:t>
            </a:r>
            <a:r>
              <a:rPr lang="en-US" altLang="ko-KR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50" dirty="0"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648E29-A08F-4BC5-9828-A083C19B4E4D}"/>
              </a:ext>
            </a:extLst>
          </p:cNvPr>
          <p:cNvSpPr/>
          <p:nvPr/>
        </p:nvSpPr>
        <p:spPr>
          <a:xfrm>
            <a:off x="2968458" y="1139310"/>
            <a:ext cx="4971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미국 전문 공학자협회(NSPE)의 엔지니어 윤리강령 (1987년)</a:t>
            </a: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54B503B2-2CB6-46D1-B74A-675BC35A251B}"/>
              </a:ext>
            </a:extLst>
          </p:cNvPr>
          <p:cNvSpPr/>
          <p:nvPr/>
        </p:nvSpPr>
        <p:spPr>
          <a:xfrm>
            <a:off x="1159763" y="856488"/>
            <a:ext cx="1670304" cy="1458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62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D5BAD4-FC5A-42CF-AA5F-AADD7E5760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6FACB3-3506-4698-A87C-955C3643BD5D}"/>
              </a:ext>
            </a:extLst>
          </p:cNvPr>
          <p:cNvSpPr/>
          <p:nvPr/>
        </p:nvSpPr>
        <p:spPr>
          <a:xfrm>
            <a:off x="2968458" y="191003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II.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실천규정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(Rule of Practice)</a:t>
            </a:r>
          </a:p>
          <a:p>
            <a:endParaRPr lang="en-US" altLang="ko-KR" sz="1800" dirty="0"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객관적이고 신뢰할 수 있는 공적 발언을 한다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</a:t>
            </a:r>
            <a:b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전문적인 보고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증언을 함에 있어서 </a:t>
            </a:r>
            <a:r>
              <a:rPr lang="ko-KR" altLang="en-US" sz="180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객관적이고 진실해야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보고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</a:t>
            </a:r>
            <a:r>
              <a:rPr lang="ko-KR" altLang="en-US" sz="180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증언에 필요한 모든 관련 정보를 수집해야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하며 그것은 사건의 발생 시증언에 필요한 모든 관련 정보를 기에 대한 내용을 포함해야 한다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C8A0F8D2-6DE8-4163-99A7-C1F24DB1CE4A}"/>
              </a:ext>
            </a:extLst>
          </p:cNvPr>
          <p:cNvSpPr/>
          <p:nvPr/>
        </p:nvSpPr>
        <p:spPr>
          <a:xfrm>
            <a:off x="1159763" y="856488"/>
            <a:ext cx="1670304" cy="1458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259588-2024-4C28-9549-F25BAC44B834}"/>
              </a:ext>
            </a:extLst>
          </p:cNvPr>
          <p:cNvSpPr/>
          <p:nvPr/>
        </p:nvSpPr>
        <p:spPr>
          <a:xfrm>
            <a:off x="2968458" y="1139310"/>
            <a:ext cx="4971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미국 전문 공학자협회(NSPE)의 엔지니어 윤리강령 (1987년)</a:t>
            </a:r>
          </a:p>
        </p:txBody>
      </p:sp>
    </p:spTree>
    <p:extLst>
      <p:ext uri="{BB962C8B-B14F-4D97-AF65-F5344CB8AC3E}">
        <p14:creationId xmlns:p14="http://schemas.microsoft.com/office/powerpoint/2010/main" val="2331252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64C2E7-02BC-4D82-99CA-971E1E9078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EE3C3CEE-AAFC-4835-B45B-D16BF16DE841}"/>
              </a:ext>
            </a:extLst>
          </p:cNvPr>
          <p:cNvSpPr/>
          <p:nvPr/>
        </p:nvSpPr>
        <p:spPr>
          <a:xfrm>
            <a:off x="3633215" y="2740151"/>
            <a:ext cx="2141219" cy="1836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0D721-1596-44E4-B380-EC9C134E4F7B}"/>
              </a:ext>
            </a:extLst>
          </p:cNvPr>
          <p:cNvSpPr txBox="1"/>
          <p:nvPr/>
        </p:nvSpPr>
        <p:spPr>
          <a:xfrm>
            <a:off x="3234688" y="1181172"/>
            <a:ext cx="293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개인적인 생각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39A0C-FE1C-427F-B49A-BE628744811C}"/>
              </a:ext>
            </a:extLst>
          </p:cNvPr>
          <p:cNvSpPr txBox="1"/>
          <p:nvPr/>
        </p:nvSpPr>
        <p:spPr>
          <a:xfrm>
            <a:off x="3163440" y="1883716"/>
            <a:ext cx="308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“”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생각 좀 해보겠습니다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””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070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F1BF96-3057-415D-A9F3-C4D72CA66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0B6E04-54F3-447B-BCA2-680293FDC4F8}"/>
              </a:ext>
            </a:extLst>
          </p:cNvPr>
          <p:cNvSpPr/>
          <p:nvPr/>
        </p:nvSpPr>
        <p:spPr>
          <a:xfrm>
            <a:off x="2462784" y="1048256"/>
            <a:ext cx="49682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ko-KR" altLang="en-US" sz="2400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노동자들이 밀집해 있는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지역의 </a:t>
            </a:r>
            <a:r>
              <a:rPr lang="ko-KR" altLang="en-US" sz="24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국회의원 후보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이다. 그 지역에 있는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공장에서 </a:t>
            </a:r>
            <a:r>
              <a:rPr lang="ko-KR" altLang="en-US" sz="24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안전사고가 발생하여</a:t>
            </a:r>
          </a:p>
          <a:p>
            <a:r>
              <a:rPr lang="ko-KR" altLang="en-US" sz="24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노동자가 사망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했다.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노동조합과 경영진은 난상토론을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거쳤으나, 결국 </a:t>
            </a:r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노동자들은 피켓을 들고</a:t>
            </a:r>
          </a:p>
          <a:p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항의시위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하면서, 위험한 작업 환경과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안전에 무관심한 경영진에 대해 항의했다.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CE27-137B-439A-8FEF-951F81BD8482}"/>
              </a:ext>
            </a:extLst>
          </p:cNvPr>
          <p:cNvSpPr txBox="1"/>
          <p:nvPr/>
        </p:nvSpPr>
        <p:spPr>
          <a:xfrm>
            <a:off x="1670304" y="1133856"/>
            <a:ext cx="999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“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04326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B4B73B-2BD9-41CD-8CB5-A12AE8E47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C5D09B-4BBD-4FD0-B5FF-70DFAB1DDE57}"/>
              </a:ext>
            </a:extLst>
          </p:cNvPr>
          <p:cNvSpPr/>
          <p:nvPr/>
        </p:nvSpPr>
        <p:spPr>
          <a:xfrm>
            <a:off x="2450592" y="1048256"/>
            <a:ext cx="48950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ko-KR" altLang="en-US" sz="2400" dirty="0" err="1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선거 활동의 일환으로 시위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장소를 찾아가 이전에 일어난 사건과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공장의 작업 환경을 </a:t>
            </a:r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면밀히 조사하지 않고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단순히 시위에 동참했다.</a:t>
            </a:r>
          </a:p>
          <a:p>
            <a:r>
              <a:rPr lang="ko-KR" altLang="en-US" sz="24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ko-KR" altLang="en-US" sz="2400" dirty="0" err="1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카메라가 그에게 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초점을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맞추고 있을 때, 노동자들의 안전에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무관심한 경영진을 고발하는 플랜카드를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들고 </a:t>
            </a:r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시위에 가담하는 모습을 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보였다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3859F-1F98-4A6B-A19B-D803949BE39F}"/>
              </a:ext>
            </a:extLst>
          </p:cNvPr>
          <p:cNvSpPr txBox="1"/>
          <p:nvPr/>
        </p:nvSpPr>
        <p:spPr>
          <a:xfrm>
            <a:off x="1670304" y="1133856"/>
            <a:ext cx="999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“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1966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2DACC3-48CD-47A3-8B4D-CFCC0B9BE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4CD6D-C80E-4C7C-8B0A-9F0DDDD9A216}"/>
              </a:ext>
            </a:extLst>
          </p:cNvPr>
          <p:cNvSpPr txBox="1"/>
          <p:nvPr/>
        </p:nvSpPr>
        <p:spPr>
          <a:xfrm>
            <a:off x="1670304" y="1133856"/>
            <a:ext cx="999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“</a:t>
            </a:r>
            <a:endParaRPr lang="ko-KR" altLang="en-US" sz="9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58BFF-32FC-43CC-BA15-DFE6E9BD2F0A}"/>
              </a:ext>
            </a:extLst>
          </p:cNvPr>
          <p:cNvSpPr txBox="1"/>
          <p:nvPr/>
        </p:nvSpPr>
        <p:spPr>
          <a:xfrm>
            <a:off x="2462784" y="1121664"/>
            <a:ext cx="5010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sz="2000" b="1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노동자들이 밀집해 있는 지역의 국회의원 후보이다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지역에 있는 한 공장에서 </a:t>
            </a:r>
            <a:r>
              <a:rPr lang="ko-KR" altLang="en-US" sz="20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안전사고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발생하여 </a:t>
            </a:r>
            <a:r>
              <a:rPr lang="ko-KR" altLang="en-US" sz="2000" b="1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노동자가 사망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155873-6450-4AE4-95D9-8DA01FE60592}"/>
              </a:ext>
            </a:extLst>
          </p:cNvPr>
          <p:cNvSpPr/>
          <p:nvPr/>
        </p:nvSpPr>
        <p:spPr>
          <a:xfrm>
            <a:off x="2462784" y="2137327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buAutoNum type="romanUcPeriod"/>
            </a:pP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기본규범기본규범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(Fundamental Canons)</a:t>
            </a:r>
          </a:p>
          <a:p>
            <a:endParaRPr lang="en-US" altLang="ko-KR" sz="1200" dirty="0"/>
          </a:p>
          <a:p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자신의 직무상 의무를 수행할 때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endParaRPr lang="en-US" altLang="ko-KR" sz="1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00050" indent="-400050">
              <a:buAutoNum type="romanUcPeriod"/>
            </a:pPr>
            <a:endParaRPr lang="en-US" altLang="ko-KR" sz="1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16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대중의 건강</a:t>
            </a:r>
            <a:r>
              <a:rPr lang="en-US" altLang="ko-KR" sz="16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</a:t>
            </a:r>
            <a:r>
              <a:rPr lang="en-US" altLang="ko-KR" sz="16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복지를 </a:t>
            </a: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중요하게 생각한다</a:t>
            </a:r>
            <a:endParaRPr lang="en-US" altLang="ko-KR" sz="1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0BBDD-456C-472F-AC9A-8E0D60CCACF7}"/>
              </a:ext>
            </a:extLst>
          </p:cNvPr>
          <p:cNvSpPr txBox="1"/>
          <p:nvPr/>
        </p:nvSpPr>
        <p:spPr>
          <a:xfrm>
            <a:off x="2462784" y="3584448"/>
            <a:ext cx="474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살고 있는 지역의 한 공장은 </a:t>
            </a:r>
            <a:r>
              <a:rPr lang="ko-KR" altLang="en-US" sz="200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대중의 안전 관리에 소홀했다</a:t>
            </a:r>
            <a:r>
              <a:rPr lang="en-US" altLang="ko-KR" sz="200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000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486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BE1503-7782-4C84-9277-586751DB7C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1C58FB-ADF9-4EEB-84B3-501D2B2553CE}"/>
              </a:ext>
            </a:extLst>
          </p:cNvPr>
          <p:cNvSpPr/>
          <p:nvPr/>
        </p:nvSpPr>
        <p:spPr>
          <a:xfrm>
            <a:off x="2505456" y="205579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II. </a:t>
            </a:r>
            <a:r>
              <a:rPr lang="ko-KR" altLang="en-US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실천규정</a:t>
            </a:r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(Rule of Practice) </a:t>
            </a:r>
            <a:b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대중의 </a:t>
            </a:r>
            <a:r>
              <a:rPr lang="ko-KR" altLang="en-US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건강</a:t>
            </a:r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</a:t>
            </a:r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복지</a:t>
            </a:r>
            <a:r>
              <a:rPr lang="ko-KR" altLang="en-US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가장 중요하게 생각한다</a:t>
            </a:r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b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항상 자신의 기본적 의무가 </a:t>
            </a:r>
            <a:r>
              <a:rPr lang="ko-KR" altLang="en-US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대중의 안전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건강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재산 및 복지를 보호하는 </a:t>
            </a:r>
            <a:r>
              <a:rPr lang="ko-KR" altLang="en-US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것이라는 것을 인식하고 있다</a:t>
            </a:r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그것이 위험하게 되는 상황에서 전문가로서의 판단이 곤란할 경우에는 자신의 고용주</a:t>
            </a:r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 </a:t>
            </a:r>
            <a:r>
              <a:rPr lang="ko-KR" altLang="en-US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이에 관한 권한을 가진 자에게 알린다</a:t>
            </a:r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2DE61-1C04-489D-9F48-7B1D9BF7751F}"/>
              </a:ext>
            </a:extLst>
          </p:cNvPr>
          <p:cNvSpPr txBox="1"/>
          <p:nvPr/>
        </p:nvSpPr>
        <p:spPr>
          <a:xfrm>
            <a:off x="1670304" y="1133856"/>
            <a:ext cx="999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“</a:t>
            </a:r>
            <a:endParaRPr lang="ko-KR" altLang="en-US" sz="9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C1493-5C68-4F14-8E55-0D0778DA196D}"/>
              </a:ext>
            </a:extLst>
          </p:cNvPr>
          <p:cNvSpPr/>
          <p:nvPr/>
        </p:nvSpPr>
        <p:spPr>
          <a:xfrm>
            <a:off x="2505456" y="99882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ko-KR" altLang="en-US" sz="1600" dirty="0" err="1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카메라가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그에게 초점을 맞추고 있을 때, 노동자들의 안전에 무관심한 경영진을 고발하는 플랜카드를 들고 시위에 가담하는 모습을 보였다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2A686-3E55-41E3-B685-C4B5DEF1B705}"/>
              </a:ext>
            </a:extLst>
          </p:cNvPr>
          <p:cNvSpPr txBox="1"/>
          <p:nvPr/>
        </p:nvSpPr>
        <p:spPr>
          <a:xfrm>
            <a:off x="2505456" y="4009644"/>
            <a:ext cx="477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카메라로 찍은 영상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보게 될 대중들을 이에 관한 </a:t>
            </a:r>
            <a:r>
              <a:rPr lang="ko-KR" altLang="en-US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권한을 가진 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판단하고 플랜카드를 보여줬을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841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7202F6-D452-415A-88C1-C628FD7BB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B1419-9D6F-4CA5-BB2E-09FBAB9B685A}"/>
              </a:ext>
            </a:extLst>
          </p:cNvPr>
          <p:cNvSpPr txBox="1"/>
          <p:nvPr/>
        </p:nvSpPr>
        <p:spPr>
          <a:xfrm>
            <a:off x="2499360" y="1024128"/>
            <a:ext cx="455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ko-KR" altLang="en-US" sz="1800" dirty="0" err="1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1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800" dirty="0">
                <a:solidFill>
                  <a:srgbClr val="FF5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선거 활동의 일환</a:t>
            </a:r>
            <a:r>
              <a:rPr lang="ko-KR" altLang="en-US" sz="1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시위 장소를 찾아가 이전에 일어난 사건과 공장의 작업 환경을 </a:t>
            </a:r>
            <a:r>
              <a:rPr lang="ko-KR" altLang="en-US" sz="1800" dirty="0">
                <a:solidFill>
                  <a:srgbClr val="FF5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면밀히 조사하지 않고, 단순히 시위</a:t>
            </a:r>
            <a:r>
              <a:rPr lang="ko-KR" altLang="en-US" sz="1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동참했다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3426B-A314-4BD1-AF5D-41B23EB1DC64}"/>
              </a:ext>
            </a:extLst>
          </p:cNvPr>
          <p:cNvSpPr txBox="1"/>
          <p:nvPr/>
        </p:nvSpPr>
        <p:spPr>
          <a:xfrm>
            <a:off x="1670304" y="1133856"/>
            <a:ext cx="999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“</a:t>
            </a:r>
            <a:endParaRPr lang="ko-KR" altLang="en-US" sz="9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A9E883-AE5B-4B2F-B3B1-5581E9D1B29B}"/>
              </a:ext>
            </a:extLst>
          </p:cNvPr>
          <p:cNvSpPr/>
          <p:nvPr/>
        </p:nvSpPr>
        <p:spPr>
          <a:xfrm>
            <a:off x="2493264" y="2057186"/>
            <a:ext cx="5029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II.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실천규정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(Rule of Practice)</a:t>
            </a:r>
          </a:p>
          <a:p>
            <a:endParaRPr lang="en-US" altLang="ko-KR" sz="1600" dirty="0"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객관적이고 신뢰할 수 있는 공적 발언을 한다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</a:t>
            </a:r>
          </a:p>
          <a:p>
            <a:b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전문적인 보고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증언을 함에 있어서 </a:t>
            </a:r>
            <a:r>
              <a:rPr lang="ko-KR" altLang="en-US" sz="1600" dirty="0">
                <a:solidFill>
                  <a:srgbClr val="FF5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객관적이고 진실해야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보고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증언에 </a:t>
            </a:r>
            <a:r>
              <a:rPr lang="ko-KR" altLang="en-US" sz="1600" dirty="0">
                <a:solidFill>
                  <a:srgbClr val="FF5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필요한 모든 관련 정보를 수집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해야 하며 그것은 사건의 발생 시 증언에 필요한 모든 관련 정보를 기에 대한 내용을 포함해야 한다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51377-C95C-4F66-8108-7B88AAF64601}"/>
              </a:ext>
            </a:extLst>
          </p:cNvPr>
          <p:cNvSpPr txBox="1"/>
          <p:nvPr/>
        </p:nvSpPr>
        <p:spPr>
          <a:xfrm>
            <a:off x="2493264" y="4268673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sz="1600" dirty="0">
                <a:solidFill>
                  <a:srgbClr val="FF5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섣불리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시위에 참여했다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944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8E57A4-C2A0-4A7C-AA7F-8D01243436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49866-89E9-46B0-83EC-5A745D0015D9}"/>
              </a:ext>
            </a:extLst>
          </p:cNvPr>
          <p:cNvSpPr/>
          <p:nvPr/>
        </p:nvSpPr>
        <p:spPr>
          <a:xfrm>
            <a:off x="2328672" y="1133856"/>
            <a:ext cx="5772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III.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전문가로서의 의무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(Professional Obligations) 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자신의 직무에 관해 최상의 정직성을 유지한다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공학자는 전문직업인으로서 품위와 정직성을 희생하여</a:t>
            </a:r>
          </a:p>
          <a:p>
            <a:r>
              <a:rPr lang="ko-KR" altLang="en-US" sz="2000" dirty="0">
                <a:solidFill>
                  <a:srgbClr val="FF5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자신의 이익을 증진시키는 행동을 삼간다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5F75-AC26-4AC2-93CB-263A77A35309}"/>
              </a:ext>
            </a:extLst>
          </p:cNvPr>
          <p:cNvSpPr txBox="1"/>
          <p:nvPr/>
        </p:nvSpPr>
        <p:spPr>
          <a:xfrm>
            <a:off x="1670304" y="1133856"/>
            <a:ext cx="999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“</a:t>
            </a:r>
            <a:endParaRPr lang="ko-KR" altLang="en-US" sz="9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13058-F696-4BDA-BC82-5A52769AC9E4}"/>
              </a:ext>
            </a:extLst>
          </p:cNvPr>
          <p:cNvSpPr txBox="1"/>
          <p:nvPr/>
        </p:nvSpPr>
        <p:spPr>
          <a:xfrm>
            <a:off x="2450592" y="3592473"/>
            <a:ext cx="519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sz="1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선거운동을 위해 </a:t>
            </a:r>
            <a:r>
              <a:rPr lang="ko-KR" altLang="en-US" sz="1800" dirty="0">
                <a:solidFill>
                  <a:srgbClr val="FF5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대중들에게 자신에 대한 좋은 이미지를 심기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위해 의도적으로 참여했을 수 있다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204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r>
              <a:rPr lang="en-US" altLang="ko-KR" sz="6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sz="6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b="1" dirty="0">
                <a:latin typeface="Poppins"/>
                <a:ea typeface="Poppins"/>
                <a:cs typeface="Poppins"/>
                <a:sym typeface="Poppins"/>
              </a:rPr>
              <a:t>    Q&amp;A?</a:t>
            </a:r>
            <a:endParaRPr lang="en-US" sz="40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20181596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김준혁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20181603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김현우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652356" y="1313514"/>
            <a:ext cx="699420" cy="620389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4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4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공학윤리 사례 소개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406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</a:t>
            </a:r>
            <a:r>
              <a:rPr lang="en-US" dirty="0"/>
              <a:t>chapter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263604" y="853506"/>
            <a:ext cx="5307628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노동자들이 밀집해 있는 지역의 </a:t>
            </a:r>
            <a:r>
              <a:rPr lang="ko-KR" altLang="en-US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국회의원 후보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지역에 있는 한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공장에서 안전사고가 발생하여 노동자가 사망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노동조합과 경영진은 난상토론을 거쳤으나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결국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노동자들은 피켓을 들고 항의시위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하면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위험한 작업 환경과 안전에 무관심한 경영진에 대해 항의했다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263604" y="853506"/>
            <a:ext cx="5307628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선거 활동의 일환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시위 장소를 찾아가 이전에 일어난 사건과 공장의 작업 환경을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면밀히 조사하지 않고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단순히 시위에 동참했다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 </a:t>
            </a:r>
            <a:r>
              <a:rPr lang="en-US" altLang="ko-KR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카메라가 그에게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초점을 맞추고 있을 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노동자들의 안전에 무관심한 경영진을 고발하는 플랜카드를 들고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시위에 가담하는 모습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보였다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84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1FF836E-44B0-4AE4-BB12-38286BBB596C}"/>
              </a:ext>
            </a:extLst>
          </p:cNvPr>
          <p:cNvSpPr/>
          <p:nvPr/>
        </p:nvSpPr>
        <p:spPr>
          <a:xfrm>
            <a:off x="1444171" y="1077686"/>
            <a:ext cx="1124857" cy="112485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</a:p>
        </p:txBody>
      </p:sp>
      <p:sp>
        <p:nvSpPr>
          <p:cNvPr id="7" name="Google Shape;182;p18">
            <a:extLst>
              <a:ext uri="{FF2B5EF4-FFF2-40B4-BE49-F238E27FC236}">
                <a16:creationId xmlns:a16="http://schemas.microsoft.com/office/drawing/2014/main" id="{5D8BFB18-1A30-4F92-930E-44AA00087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20804" y="1077686"/>
            <a:ext cx="4492796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공장 인부들의 안전에 무관심한 공장의 경영자를 고발하는 것은 비윤리적인가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4246AA-7B99-4FF1-9BD3-B69E5592B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81"/>
          <a:stretch/>
        </p:blipFill>
        <p:spPr>
          <a:xfrm>
            <a:off x="3633108" y="2740392"/>
            <a:ext cx="2141944" cy="183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4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사례에 대한 상반된 견해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406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second </a:t>
            </a:r>
            <a:r>
              <a:rPr lang="en-US" dirty="0"/>
              <a:t>chapter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altLang="ko-KR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4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1FF836E-44B0-4AE4-BB12-38286BBB596C}"/>
              </a:ext>
            </a:extLst>
          </p:cNvPr>
          <p:cNvSpPr/>
          <p:nvPr/>
        </p:nvSpPr>
        <p:spPr>
          <a:xfrm>
            <a:off x="1444171" y="1077686"/>
            <a:ext cx="1124857" cy="112485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</a:p>
        </p:txBody>
      </p:sp>
      <p:sp>
        <p:nvSpPr>
          <p:cNvPr id="7" name="Google Shape;182;p18">
            <a:extLst>
              <a:ext uri="{FF2B5EF4-FFF2-40B4-BE49-F238E27FC236}">
                <a16:creationId xmlns:a16="http://schemas.microsoft.com/office/drawing/2014/main" id="{5D8BFB18-1A30-4F92-930E-44AA00087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20804" y="1077686"/>
            <a:ext cx="4492796" cy="1556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공장 인부들의 안전에 무관심한 공장의 경영자를 고발하는 것은 비윤리적인가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Google Shape;182;p18">
            <a:extLst>
              <a:ext uri="{FF2B5EF4-FFF2-40B4-BE49-F238E27FC236}">
                <a16:creationId xmlns:a16="http://schemas.microsoft.com/office/drawing/2014/main" id="{C20D8379-62A9-4590-828E-22DE080141DE}"/>
              </a:ext>
            </a:extLst>
          </p:cNvPr>
          <p:cNvSpPr txBox="1">
            <a:spLocks/>
          </p:cNvSpPr>
          <p:nvPr/>
        </p:nvSpPr>
        <p:spPr>
          <a:xfrm>
            <a:off x="3403422" y="3101436"/>
            <a:ext cx="4243128" cy="96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￮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￮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￮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●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○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■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●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○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■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SUG.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비윤리적이다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50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6E8F81-7B75-4A78-9DFE-96071FB937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718"/>
          <a:stretch/>
        </p:blipFill>
        <p:spPr>
          <a:xfrm>
            <a:off x="1209931" y="2586246"/>
            <a:ext cx="1804151" cy="15566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976F93-6E3C-43C0-A0EF-C2982AE0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931" y="1000596"/>
            <a:ext cx="5026277" cy="1184427"/>
          </a:xfrm>
          <a:prstGeom prst="rect">
            <a:avLst/>
          </a:prstGeom>
        </p:spPr>
      </p:pic>
      <p:sp>
        <p:nvSpPr>
          <p:cNvPr id="14" name="Google Shape;182;p18">
            <a:extLst>
              <a:ext uri="{FF2B5EF4-FFF2-40B4-BE49-F238E27FC236}">
                <a16:creationId xmlns:a16="http://schemas.microsoft.com/office/drawing/2014/main" id="{FBAD9FAE-67A6-4BA4-B752-388E955450DD}"/>
              </a:ext>
            </a:extLst>
          </p:cNvPr>
          <p:cNvSpPr txBox="1">
            <a:spLocks/>
          </p:cNvSpPr>
          <p:nvPr/>
        </p:nvSpPr>
        <p:spPr>
          <a:xfrm>
            <a:off x="3014082" y="2005614"/>
            <a:ext cx="4896204" cy="49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미국 전문 공학자협회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(NSPE)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엔지니어 윤리강령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(1987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1944E-7F73-431D-B3FB-8E0F8E2C2760}"/>
              </a:ext>
            </a:extLst>
          </p:cNvPr>
          <p:cNvSpPr txBox="1"/>
          <p:nvPr/>
        </p:nvSpPr>
        <p:spPr>
          <a:xfrm>
            <a:off x="3014082" y="2638898"/>
            <a:ext cx="4693004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(Preamble) </a:t>
            </a:r>
          </a:p>
          <a:p>
            <a:pPr>
              <a:spcBef>
                <a:spcPts val="600"/>
              </a:spcBef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공학은 중요한 학식을 요구하는 전문직업이다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전문직업인은 자신의 직무가 인류생활의 질에 직접적이고 매우 중대한 영향을 미친다는 것을 인식해야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따라서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엔지니어가 제공하는 서비스는 정직</a:t>
            </a:r>
            <a:r>
              <a:rPr lang="en-US" altLang="ko-KR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불편부당성</a:t>
            </a:r>
            <a:r>
              <a:rPr lang="en-US" altLang="ko-KR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공정함</a:t>
            </a:r>
            <a:r>
              <a:rPr lang="en-US" altLang="ko-KR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평등의 원칙에 부합해야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하며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대중들의 건강</a:t>
            </a:r>
            <a:r>
              <a:rPr lang="en-US" altLang="ko-KR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</a:t>
            </a:r>
            <a:r>
              <a:rPr lang="en-US" altLang="ko-KR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복지를 위해 수행되어야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자신의 직무를 수행함에 있어서 대중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고용주 및 전문직업협회를 위해 </a:t>
            </a:r>
            <a:r>
              <a:rPr lang="ko-KR" altLang="en-US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윤리적으로 합당한 행동을 해야 한다</a:t>
            </a:r>
            <a:r>
              <a:rPr lang="en-US" altLang="ko-KR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330177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1248</Words>
  <Application>Microsoft Office PowerPoint</Application>
  <PresentationFormat>화면 슬라이드 쇼(16:9)</PresentationFormat>
  <Paragraphs>168</Paragraphs>
  <Slides>29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배달의민족 연성</vt:lpstr>
      <vt:lpstr>맑은 고딕</vt:lpstr>
      <vt:lpstr>Poppins</vt:lpstr>
      <vt:lpstr>배달의민족 도현</vt:lpstr>
      <vt:lpstr>Poppins Light</vt:lpstr>
      <vt:lpstr>Wingdings</vt:lpstr>
      <vt:lpstr>Arial</vt:lpstr>
      <vt:lpstr>배달의민족 주아</vt:lpstr>
      <vt:lpstr>Cymbeline template</vt:lpstr>
      <vt:lpstr>공학윤리 사례 발표 -9조-</vt:lpstr>
      <vt:lpstr>Table of       contents</vt:lpstr>
      <vt:lpstr>공학윤리 사례 소개</vt:lpstr>
      <vt:lpstr>PowerPoint 프레젠테이션</vt:lpstr>
      <vt:lpstr>PowerPoint 프레젠테이션</vt:lpstr>
      <vt:lpstr>PowerPoint 프레젠테이션</vt:lpstr>
      <vt:lpstr>사례에 대한 상반된 견해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공학윤리 발표</dc:title>
  <cp:lastModifiedBy>김 현우</cp:lastModifiedBy>
  <cp:revision>34</cp:revision>
  <dcterms:modified xsi:type="dcterms:W3CDTF">2018-11-11T06:22:57Z</dcterms:modified>
</cp:coreProperties>
</file>