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60" r:id="rId2"/>
    <p:sldId id="278" r:id="rId3"/>
    <p:sldId id="279" r:id="rId4"/>
    <p:sldId id="280" r:id="rId5"/>
    <p:sldId id="281" r:id="rId6"/>
    <p:sldId id="282" r:id="rId7"/>
    <p:sldId id="285" r:id="rId8"/>
    <p:sldId id="283" r:id="rId9"/>
    <p:sldId id="284" r:id="rId10"/>
    <p:sldId id="286" r:id="rId11"/>
    <p:sldId id="287" r:id="rId12"/>
    <p:sldId id="289" r:id="rId13"/>
  </p:sldIdLst>
  <p:sldSz cx="9144000" cy="5143500" type="screen16x9"/>
  <p:notesSz cx="6858000" cy="9144000"/>
  <p:embeddedFontLst>
    <p:embeddedFont>
      <p:font typeface="배달의민족 도현" panose="020B0600000101010101" pitchFamily="50" charset="-127"/>
      <p:regular r:id="rId15"/>
    </p:embeddedFont>
    <p:embeddedFont>
      <p:font typeface="배달의민족 주아" panose="02020603020101020101" pitchFamily="18" charset="-127"/>
      <p:regular r:id="rId16"/>
    </p:embeddedFont>
    <p:embeddedFont>
      <p:font typeface="Poppins" panose="020B0600000101010101" charset="0"/>
      <p:regular r:id="rId17"/>
      <p:bold r:id="rId18"/>
      <p:italic r:id="rId19"/>
      <p:boldItalic r:id="rId20"/>
    </p:embeddedFont>
    <p:embeddedFont>
      <p:font typeface="Poppins Light" panose="020B0600000101010101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7A8162-0C2A-4646-A371-E6D9B94591B3}">
  <a:tblStyle styleId="{007A8162-0C2A-4646-A371-E6D9B9459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4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6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706623" y="1117809"/>
            <a:ext cx="4139109" cy="290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공장 인부들의 안전에 무관심한 공장의 경영자를 고발하는 것은 비윤리적인가</a:t>
            </a: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SUG.</a:t>
            </a:r>
            <a:r>
              <a:rPr lang="ko-KR" altLang="en-US" sz="2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윤리적이다</a:t>
            </a:r>
            <a:endParaRPr sz="2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4610737-B4B6-4A93-9E75-F443FA615210}"/>
              </a:ext>
            </a:extLst>
          </p:cNvPr>
          <p:cNvSpPr/>
          <p:nvPr/>
        </p:nvSpPr>
        <p:spPr>
          <a:xfrm>
            <a:off x="1441816" y="1152054"/>
            <a:ext cx="1078917" cy="103031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202F6-D452-415A-88C1-C628FD7BB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B1419-9D6F-4CA5-BB2E-09FBAB9B685A}"/>
              </a:ext>
            </a:extLst>
          </p:cNvPr>
          <p:cNvSpPr txBox="1"/>
          <p:nvPr/>
        </p:nvSpPr>
        <p:spPr>
          <a:xfrm>
            <a:off x="2499360" y="1024128"/>
            <a:ext cx="455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18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</a:t>
            </a:r>
            <a:r>
              <a:rPr lang="ko-KR" altLang="en-US" sz="1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시위 장소를 찾아가 이전에 일어난 사건과 공장의 작업 환경을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않고, 단순히 시위</a:t>
            </a:r>
            <a:r>
              <a:rPr lang="ko-KR" altLang="en-US" sz="1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동참했다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426B-A314-4BD1-AF5D-41B23EB1DC64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9E883-AE5B-4B2F-B3B1-5581E9D1B29B}"/>
              </a:ext>
            </a:extLst>
          </p:cNvPr>
          <p:cNvSpPr/>
          <p:nvPr/>
        </p:nvSpPr>
        <p:spPr>
          <a:xfrm>
            <a:off x="2493264" y="2057186"/>
            <a:ext cx="5029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</a:t>
            </a:r>
          </a:p>
          <a:p>
            <a:endParaRPr lang="en-US" altLang="ko-KR" sz="1600" dirty="0"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</a:p>
          <a:p>
            <a:b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증언을 함에 있어서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객관적이고 진실해야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증언에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필요한 모든 관련 정보를 수집</a:t>
            </a:r>
            <a:r>
              <a:rPr lang="ko-KR" altLang="en-US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 하며 그것은 사건의 발생 시 증언에 필요한 모든 관련 정보를 기에 대한 내용을 포함해야 한다</a:t>
            </a:r>
            <a:r>
              <a:rPr lang="en-US" altLang="ko-KR" sz="16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1377-C95C-4F66-8108-7B88AAF64601}"/>
              </a:ext>
            </a:extLst>
          </p:cNvPr>
          <p:cNvSpPr txBox="1"/>
          <p:nvPr/>
        </p:nvSpPr>
        <p:spPr>
          <a:xfrm>
            <a:off x="2493264" y="4268673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16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섣불리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시위에 참여했다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94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8E57A4-C2A0-4A7C-AA7F-8D0124343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249866-89E9-46B0-83EC-5A745D0015D9}"/>
              </a:ext>
            </a:extLst>
          </p:cNvPr>
          <p:cNvSpPr/>
          <p:nvPr/>
        </p:nvSpPr>
        <p:spPr>
          <a:xfrm>
            <a:off x="2328672" y="1133856"/>
            <a:ext cx="5772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III.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전문가로서의 의무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(Professional Obligations) 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직무에 관해 최상의 정직성을 유지한다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공학자는 전문직업인으로서 품위와 정직성을 희생하여</a:t>
            </a:r>
          </a:p>
          <a:p>
            <a:r>
              <a:rPr lang="ko-KR" altLang="en-US" sz="20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이익을 증진시키는 행동을 삼간다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5F75-AC26-4AC2-93CB-263A77A35309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3058-F696-4BDA-BC82-5A52769AC9E4}"/>
              </a:ext>
            </a:extLst>
          </p:cNvPr>
          <p:cNvSpPr txBox="1"/>
          <p:nvPr/>
        </p:nvSpPr>
        <p:spPr>
          <a:xfrm>
            <a:off x="2450592" y="3592473"/>
            <a:ext cx="519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1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선거운동을 위해 </a:t>
            </a:r>
            <a:r>
              <a:rPr lang="ko-KR" altLang="en-US" sz="1800" dirty="0">
                <a:solidFill>
                  <a:srgbClr val="FF5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대중들에게 자신에 대한 좋은 이미지를 심기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위해 의도적으로 참여했을 수 있다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20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    Q&amp;A?</a:t>
            </a:r>
            <a:endParaRPr lang="en-US" sz="4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20181596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김준혁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20181603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김현우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652356" y="1313514"/>
            <a:ext cx="699420" cy="620389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Picture 4" descr="https://www.onlineethics.org/File.aspx?id=36051&amp;v=b9f7cb87">
            <a:extLst>
              <a:ext uri="{FF2B5EF4-FFF2-40B4-BE49-F238E27FC236}">
                <a16:creationId xmlns:a16="http://schemas.microsoft.com/office/drawing/2014/main" id="{3237096B-50EC-410A-A236-5E987675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28" y="1085596"/>
            <a:ext cx="4736004" cy="11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1761B-D623-4514-B991-86478844E003}"/>
              </a:ext>
            </a:extLst>
          </p:cNvPr>
          <p:cNvSpPr txBox="1"/>
          <p:nvPr/>
        </p:nvSpPr>
        <p:spPr>
          <a:xfrm>
            <a:off x="3060192" y="2201352"/>
            <a:ext cx="4931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(NSPE)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엔지니어 윤리강령 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(1987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기본규범기본규범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(Fundamental Canons)</a:t>
            </a:r>
          </a:p>
          <a:p>
            <a:endParaRPr lang="en-US" altLang="ko-KR" sz="1200" dirty="0"/>
          </a:p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직무상 의무를 수행할 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endParaRPr lang="en-US" altLang="ko-KR" sz="1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건강</a:t>
            </a:r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가장 중요하게 생각한다</a:t>
            </a: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j-lt"/>
              <a:ea typeface="+mn-ea"/>
            </a:endParaRPr>
          </a:p>
          <a:p>
            <a:endParaRPr lang="ko-KR" altLang="en-US" i="1" dirty="0">
              <a:latin typeface="+mj-lt"/>
              <a:ea typeface="+mn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A5BD199-EC5A-42AF-9683-282E0DC27AEC}"/>
              </a:ext>
            </a:extLst>
          </p:cNvPr>
          <p:cNvSpPr/>
          <p:nvPr/>
        </p:nvSpPr>
        <p:spPr>
          <a:xfrm>
            <a:off x="1311228" y="2539106"/>
            <a:ext cx="1804416" cy="1556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94AE41-B08C-4721-8643-DEB018B03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130B7A-39A5-4493-9F62-3A994391DC84}"/>
              </a:ext>
            </a:extLst>
          </p:cNvPr>
          <p:cNvSpPr/>
          <p:nvPr/>
        </p:nvSpPr>
        <p:spPr>
          <a:xfrm>
            <a:off x="2968458" y="1580472"/>
            <a:ext cx="49712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 </a:t>
            </a:r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건강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가장 중요하게 생각한다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16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자신의 기본적 의무가 대중의 안전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재산 및 복지를 보호하는 것이라는 것을 인식하고 있다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 위험하게 되는 상황에서 전문가로서의 판단이 곤란할 경우에는 자신의 고용주</a:t>
            </a:r>
            <a:r>
              <a:rPr lang="en-US" altLang="ko-KR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5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 이에 관한 </a:t>
            </a:r>
            <a:r>
              <a:rPr lang="ko-KR" altLang="en-US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권한을 가진 자에게 알린다</a:t>
            </a:r>
            <a:r>
              <a:rPr lang="en-US" altLang="ko-KR" sz="165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5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48E29-A08F-4BC5-9828-A083C19B4E4D}"/>
              </a:ext>
            </a:extLst>
          </p:cNvPr>
          <p:cNvSpPr/>
          <p:nvPr/>
        </p:nvSpPr>
        <p:spPr>
          <a:xfrm>
            <a:off x="2968458" y="1139310"/>
            <a:ext cx="4971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공학자협회(NSPE)의 엔지니어 윤리강령 (1987년)</a:t>
            </a: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54B503B2-2CB6-46D1-B74A-675BC35A251B}"/>
              </a:ext>
            </a:extLst>
          </p:cNvPr>
          <p:cNvSpPr/>
          <p:nvPr/>
        </p:nvSpPr>
        <p:spPr>
          <a:xfrm>
            <a:off x="1159763" y="856488"/>
            <a:ext cx="1670304" cy="145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D5BAD4-FC5A-42CF-AA5F-AADD7E5760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6FACB3-3506-4698-A87C-955C3643BD5D}"/>
              </a:ext>
            </a:extLst>
          </p:cNvPr>
          <p:cNvSpPr/>
          <p:nvPr/>
        </p:nvSpPr>
        <p:spPr>
          <a:xfrm>
            <a:off x="2968458" y="191003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</a:t>
            </a:r>
          </a:p>
          <a:p>
            <a:endParaRPr lang="en-US" altLang="ko-KR" sz="1800" dirty="0"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객관적이고 신뢰할 수 있는 공적 발언을 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b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전문적인 보고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증언을 함에 있어서 </a:t>
            </a:r>
            <a:r>
              <a:rPr lang="ko-KR" altLang="en-US" sz="180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객관적이고 진실해야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보고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</a:t>
            </a:r>
            <a:r>
              <a:rPr lang="ko-KR" altLang="en-US" sz="1800" dirty="0">
                <a:solidFill>
                  <a:srgbClr val="222222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증언에 필요한 모든 관련 정보를 수집해야 </a:t>
            </a:r>
            <a:r>
              <a:rPr lang="ko-KR" altLang="en-US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하며 그것은 사건의 발생 시증언에 필요한 모든 관련 정보를 기에 대한 내용을 포함해야 한다</a:t>
            </a:r>
            <a:r>
              <a:rPr lang="en-US" altLang="ko-KR" sz="1800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C8A0F8D2-6DE8-4163-99A7-C1F24DB1CE4A}"/>
              </a:ext>
            </a:extLst>
          </p:cNvPr>
          <p:cNvSpPr/>
          <p:nvPr/>
        </p:nvSpPr>
        <p:spPr>
          <a:xfrm>
            <a:off x="1159763" y="856488"/>
            <a:ext cx="1670304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259588-2024-4C28-9549-F25BAC44B834}"/>
              </a:ext>
            </a:extLst>
          </p:cNvPr>
          <p:cNvSpPr/>
          <p:nvPr/>
        </p:nvSpPr>
        <p:spPr>
          <a:xfrm>
            <a:off x="2968458" y="1139310"/>
            <a:ext cx="4971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미국 전문 공학자협회(NSPE)의 엔지니어 윤리강령 (1987년)</a:t>
            </a:r>
          </a:p>
        </p:txBody>
      </p:sp>
    </p:spTree>
    <p:extLst>
      <p:ext uri="{BB962C8B-B14F-4D97-AF65-F5344CB8AC3E}">
        <p14:creationId xmlns:p14="http://schemas.microsoft.com/office/powerpoint/2010/main" val="23312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4C2E7-02BC-4D82-99CA-971E1E907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EE3C3CEE-AAFC-4835-B45B-D16BF16DE841}"/>
              </a:ext>
            </a:extLst>
          </p:cNvPr>
          <p:cNvSpPr/>
          <p:nvPr/>
        </p:nvSpPr>
        <p:spPr>
          <a:xfrm>
            <a:off x="3633215" y="2740151"/>
            <a:ext cx="2141219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0D721-1596-44E4-B380-EC9C134E4F7B}"/>
              </a:ext>
            </a:extLst>
          </p:cNvPr>
          <p:cNvSpPr txBox="1"/>
          <p:nvPr/>
        </p:nvSpPr>
        <p:spPr>
          <a:xfrm>
            <a:off x="3234688" y="1181172"/>
            <a:ext cx="293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개인적인 생각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39A0C-FE1C-427F-B49A-BE628744811C}"/>
              </a:ext>
            </a:extLst>
          </p:cNvPr>
          <p:cNvSpPr txBox="1"/>
          <p:nvPr/>
        </p:nvSpPr>
        <p:spPr>
          <a:xfrm>
            <a:off x="3163440" y="1883716"/>
            <a:ext cx="308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“”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생각 좀 해보겠습니다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07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F1BF96-3057-415D-A9F3-C4D72CA66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B6E04-54F3-447B-BCA2-680293FDC4F8}"/>
              </a:ext>
            </a:extLst>
          </p:cNvPr>
          <p:cNvSpPr/>
          <p:nvPr/>
        </p:nvSpPr>
        <p:spPr>
          <a:xfrm>
            <a:off x="2462784" y="1048256"/>
            <a:ext cx="4968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노동자들이 밀집해 있는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지역의 </a:t>
            </a:r>
            <a:r>
              <a:rPr lang="ko-KR" altLang="en-US" sz="24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국회의원 후보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이다. 그 지역에 있는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공장에서 </a:t>
            </a:r>
            <a:r>
              <a:rPr lang="ko-KR" altLang="en-US" sz="2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안전사고가 발생하여</a:t>
            </a:r>
          </a:p>
          <a:p>
            <a:r>
              <a:rPr lang="ko-KR" altLang="en-US" sz="2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노동자가 사망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노동조합과 경영진은 난상토론을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거쳤으나, 결국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노동자들은 피켓을 들고</a:t>
            </a:r>
          </a:p>
          <a:p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항의시위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하면서, 위험한 작업 환경과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안전에 무관심한 경영진에 대해 항의했다.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DCE27-137B-439A-8FEF-951F81BD8482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043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B4B73B-2BD9-41CD-8CB5-A12AE8E47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C5D09B-4BBD-4FD0-B5FF-70DFAB1DDE57}"/>
              </a:ext>
            </a:extLst>
          </p:cNvPr>
          <p:cNvSpPr/>
          <p:nvPr/>
        </p:nvSpPr>
        <p:spPr>
          <a:xfrm>
            <a:off x="2450592" y="1048256"/>
            <a:ext cx="4895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선거 활동의 일환으로 시위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장소를 찾아가 이전에 일어난 사건과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공장의 작업 환경을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면밀히 조사하지 않고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시위에 동참했다.</a:t>
            </a:r>
          </a:p>
          <a:p>
            <a:r>
              <a:rPr lang="ko-KR" altLang="en-US" sz="24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 그에게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초점을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맞추고 있을 때, 노동자들의 안전에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무관심한 경영진을 고발하는 플랜카드를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들고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시위에 가담하는 모습을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3859F-1F98-4A6B-A19B-D803949BE39F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96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2DACC3-48CD-47A3-8B4D-CFCC0B9BE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4CD6D-C80E-4C7C-8B0A-9F0DDDD9A216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58BFF-32FC-43CC-BA15-DFE6E9BD2F0A}"/>
              </a:ext>
            </a:extLst>
          </p:cNvPr>
          <p:cNvSpPr txBox="1"/>
          <p:nvPr/>
        </p:nvSpPr>
        <p:spPr>
          <a:xfrm>
            <a:off x="2462784" y="1121664"/>
            <a:ext cx="501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000" b="1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노동자들이 밀집해 있는 지역의 국회의원 후보이다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지역에 있는 한 공장에서 </a:t>
            </a:r>
            <a:r>
              <a:rPr lang="ko-KR" altLang="en-US" sz="20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안전사고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발생하여 </a:t>
            </a:r>
            <a:r>
              <a:rPr lang="ko-KR" altLang="en-US" sz="2000" b="1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노동자가 사망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155873-6450-4AE4-95D9-8DA01FE60592}"/>
              </a:ext>
            </a:extLst>
          </p:cNvPr>
          <p:cNvSpPr/>
          <p:nvPr/>
        </p:nvSpPr>
        <p:spPr>
          <a:xfrm>
            <a:off x="2462784" y="2137327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buAutoNum type="romanUcPeriod"/>
            </a:pP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기본규범기본규범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(Fundamental Canons)</a:t>
            </a:r>
          </a:p>
          <a:p>
            <a:endParaRPr lang="en-US" altLang="ko-KR" sz="1200" dirty="0"/>
          </a:p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자신의 직무상 의무를 수행할 때</a:t>
            </a:r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endParaRPr lang="en-US" altLang="ko-KR" sz="1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00050" indent="-400050">
              <a:buAutoNum type="romanUcPeriod"/>
            </a:pP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건강</a:t>
            </a:r>
            <a:r>
              <a:rPr lang="en-US" altLang="ko-KR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복지를 </a:t>
            </a:r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중요하게 생각한다</a:t>
            </a:r>
            <a:endParaRPr lang="en-US" altLang="ko-KR" sz="1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0BBDD-456C-472F-AC9A-8E0D60CCACF7}"/>
              </a:ext>
            </a:extLst>
          </p:cNvPr>
          <p:cNvSpPr txBox="1"/>
          <p:nvPr/>
        </p:nvSpPr>
        <p:spPr>
          <a:xfrm>
            <a:off x="2462784" y="3584448"/>
            <a:ext cx="474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살고 있는 지역의 한 공장은 </a:t>
            </a:r>
            <a:r>
              <a:rPr lang="ko-KR" altLang="en-US" sz="20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안전 관리에 소홀했다</a:t>
            </a:r>
            <a:r>
              <a:rPr lang="en-US" altLang="ko-KR" sz="20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8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BE1503-7782-4C84-9277-586751DB7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1C58FB-ADF9-4EEB-84B3-501D2B2553CE}"/>
              </a:ext>
            </a:extLst>
          </p:cNvPr>
          <p:cNvSpPr/>
          <p:nvPr/>
        </p:nvSpPr>
        <p:spPr>
          <a:xfrm>
            <a:off x="2505456" y="205579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II.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실천규정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(Rule of Practice) </a:t>
            </a:r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대중의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</a:t>
            </a:r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복지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가장 중요하게 생각한다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엔지니어는 항상 자신의 기본적 의무가 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안전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건강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재산 및 복지를 보호하는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것이라는 것을 인식하고 있다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그것이 위험하게 되는 상황에서 전문가로서의 판단이 곤란할 경우에는 자신의 고용주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 등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관한 권한을 가진 자에게 알린다</a:t>
            </a:r>
            <a:r>
              <a:rPr lang="en-US" altLang="ko-KR" dirty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2DE61-1C04-489D-9F48-7B1D9BF7751F}"/>
              </a:ext>
            </a:extLst>
          </p:cNvPr>
          <p:cNvSpPr txBox="1"/>
          <p:nvPr/>
        </p:nvSpPr>
        <p:spPr>
          <a:xfrm>
            <a:off x="1670304" y="1133856"/>
            <a:ext cx="99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“</a:t>
            </a:r>
            <a:endParaRPr lang="ko-KR" altLang="en-US" sz="9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C1493-5C68-4F14-8E55-0D0778DA196D}"/>
              </a:ext>
            </a:extLst>
          </p:cNvPr>
          <p:cNvSpPr/>
          <p:nvPr/>
        </p:nvSpPr>
        <p:spPr>
          <a:xfrm>
            <a:off x="2505456" y="9988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ko-KR" altLang="en-US" sz="1600" dirty="0" err="1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카메라가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그에게 초점을 맞추고 있을 때, 노동자들의 안전에 무관심한 경영진을 고발하는 플랜카드를 들고 시위에 가담하는 모습을 보였다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2A686-3E55-41E3-B685-C4B5DEF1B705}"/>
              </a:ext>
            </a:extLst>
          </p:cNvPr>
          <p:cNvSpPr txBox="1"/>
          <p:nvPr/>
        </p:nvSpPr>
        <p:spPr>
          <a:xfrm>
            <a:off x="2505456" y="4009644"/>
            <a:ext cx="477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공학자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카메라로 찍은 영상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보게 될 대중들을 이에 관한 </a:t>
            </a:r>
            <a:r>
              <a:rPr lang="ko-KR" altLang="en-US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권한을 가진 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판단하고 플랜카드를 보여줬을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41662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405</Words>
  <Application>Microsoft Office PowerPoint</Application>
  <PresentationFormat>화면 슬라이드 쇼(16:9)</PresentationFormat>
  <Paragraphs>83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Poppins</vt:lpstr>
      <vt:lpstr>맑은 고딕</vt:lpstr>
      <vt:lpstr>배달의민족 주아</vt:lpstr>
      <vt:lpstr>Poppins Light</vt:lpstr>
      <vt:lpstr>배달의민족 도현</vt:lpstr>
      <vt:lpstr>Wingdings</vt:lpstr>
      <vt:lpstr>Arial</vt:lpstr>
      <vt:lpstr>Cymbeline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김 준혁</cp:lastModifiedBy>
  <cp:revision>21</cp:revision>
  <dcterms:modified xsi:type="dcterms:W3CDTF">2018-11-11T14:54:35Z</dcterms:modified>
</cp:coreProperties>
</file>