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768" y="-442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87323" y="9337243"/>
            <a:ext cx="6346190" cy="0"/>
          </a:xfrm>
          <a:custGeom>
            <a:avLst/>
            <a:gdLst/>
            <a:ahLst/>
            <a:cxnLst/>
            <a:rect l="l" t="t" r="r" b="b"/>
            <a:pathLst>
              <a:path w="6346190">
                <a:moveTo>
                  <a:pt x="0" y="0"/>
                </a:moveTo>
                <a:lnTo>
                  <a:pt x="6345682" y="0"/>
                </a:lnTo>
              </a:path>
            </a:pathLst>
          </a:custGeom>
          <a:ln w="6095">
            <a:solidFill>
              <a:srgbClr val="B0C0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46251" y="9434576"/>
            <a:ext cx="534669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sirbuoanabianca/GuariniPuzzleGame" TargetMode="Externa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47.xml"/><Relationship Id="rId1" Type="http://schemas.openxmlformats.org/officeDocument/2006/relationships/slideLayout" Target="../slideLayouts/slideLayout5.xml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88759" y="9337243"/>
            <a:ext cx="444500" cy="0"/>
          </a:xfrm>
          <a:custGeom>
            <a:avLst/>
            <a:gdLst/>
            <a:ahLst/>
            <a:cxnLst/>
            <a:rect l="l" t="t" r="r" b="b"/>
            <a:pathLst>
              <a:path w="444500">
                <a:moveTo>
                  <a:pt x="0" y="0"/>
                </a:moveTo>
                <a:lnTo>
                  <a:pt x="444246" y="0"/>
                </a:lnTo>
              </a:path>
            </a:pathLst>
          </a:custGeom>
          <a:ln w="6095">
            <a:solidFill>
              <a:srgbClr val="B0C0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7323" y="9337243"/>
            <a:ext cx="440690" cy="0"/>
          </a:xfrm>
          <a:custGeom>
            <a:avLst/>
            <a:gdLst/>
            <a:ahLst/>
            <a:cxnLst/>
            <a:rect l="l" t="t" r="r" b="b"/>
            <a:pathLst>
              <a:path w="440690">
                <a:moveTo>
                  <a:pt x="0" y="0"/>
                </a:moveTo>
                <a:lnTo>
                  <a:pt x="440436" y="0"/>
                </a:lnTo>
              </a:path>
            </a:pathLst>
          </a:custGeom>
          <a:ln w="6095">
            <a:solidFill>
              <a:srgbClr val="B0C0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12723" y="558799"/>
            <a:ext cx="3288665" cy="86486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1569720">
              <a:lnSpc>
                <a:spcPts val="1639"/>
              </a:lnSpc>
              <a:spcBef>
                <a:spcPts val="190"/>
              </a:spcBef>
            </a:pPr>
            <a:r>
              <a:rPr sz="1400" dirty="0">
                <a:solidFill>
                  <a:srgbClr val="585858"/>
                </a:solidFill>
                <a:latin typeface="Cambria"/>
                <a:cs typeface="Cambria"/>
              </a:rPr>
              <a:t>Ain </a:t>
            </a:r>
            <a:r>
              <a:rPr sz="1400" spc="-5" dirty="0">
                <a:solidFill>
                  <a:srgbClr val="585858"/>
                </a:solidFill>
                <a:latin typeface="Cambria"/>
                <a:cs typeface="Cambria"/>
              </a:rPr>
              <a:t>Shams </a:t>
            </a:r>
            <a:r>
              <a:rPr sz="1400" spc="-10" dirty="0">
                <a:solidFill>
                  <a:srgbClr val="585858"/>
                </a:solidFill>
                <a:latin typeface="Cambria"/>
                <a:cs typeface="Cambria"/>
              </a:rPr>
              <a:t>University  Faculty </a:t>
            </a:r>
            <a:r>
              <a:rPr sz="1400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1400" spc="-7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mbria"/>
                <a:cs typeface="Cambria"/>
              </a:rPr>
              <a:t>Engineering</a:t>
            </a:r>
            <a:endParaRPr sz="1400">
              <a:latin typeface="Cambria"/>
              <a:cs typeface="Cambria"/>
            </a:endParaRPr>
          </a:p>
          <a:p>
            <a:pPr marL="12700" marR="5080">
              <a:lnSpc>
                <a:spcPts val="1630"/>
              </a:lnSpc>
              <a:spcBef>
                <a:spcPts val="20"/>
              </a:spcBef>
            </a:pPr>
            <a:r>
              <a:rPr sz="1400" dirty="0">
                <a:solidFill>
                  <a:srgbClr val="585858"/>
                </a:solidFill>
                <a:latin typeface="Cambria"/>
                <a:cs typeface="Cambria"/>
              </a:rPr>
              <a:t>Computer </a:t>
            </a:r>
            <a:r>
              <a:rPr sz="1400" spc="-5" dirty="0">
                <a:solidFill>
                  <a:srgbClr val="585858"/>
                </a:solidFill>
                <a:latin typeface="Cambria"/>
                <a:cs typeface="Cambria"/>
              </a:rPr>
              <a:t>and Systems Engineering  </a:t>
            </a:r>
            <a:r>
              <a:rPr sz="1400" dirty="0">
                <a:solidFill>
                  <a:srgbClr val="585858"/>
                </a:solidFill>
                <a:latin typeface="Cambria"/>
                <a:cs typeface="Cambria"/>
              </a:rPr>
              <a:t>CSE332s: </a:t>
            </a:r>
            <a:r>
              <a:rPr sz="1400" spc="-5" dirty="0">
                <a:solidFill>
                  <a:srgbClr val="585858"/>
                </a:solidFill>
                <a:latin typeface="Cambria"/>
                <a:cs typeface="Cambria"/>
              </a:rPr>
              <a:t>Design and Analysis </a:t>
            </a:r>
            <a:r>
              <a:rPr sz="1400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1400" spc="-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mbria"/>
                <a:cs typeface="Cambria"/>
              </a:rPr>
              <a:t>Algorithm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27760" y="5593079"/>
            <a:ext cx="5461000" cy="3886200"/>
          </a:xfrm>
          <a:custGeom>
            <a:avLst/>
            <a:gdLst/>
            <a:ahLst/>
            <a:cxnLst/>
            <a:rect l="l" t="t" r="r" b="b"/>
            <a:pathLst>
              <a:path w="5461000" h="3886200">
                <a:moveTo>
                  <a:pt x="5460999" y="0"/>
                </a:moveTo>
                <a:lnTo>
                  <a:pt x="0" y="0"/>
                </a:lnTo>
                <a:lnTo>
                  <a:pt x="0" y="3886200"/>
                </a:lnTo>
                <a:lnTo>
                  <a:pt x="5460999" y="3886200"/>
                </a:lnTo>
                <a:lnTo>
                  <a:pt x="54609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7760" y="5593079"/>
            <a:ext cx="5461000" cy="3886200"/>
          </a:xfrm>
          <a:custGeom>
            <a:avLst/>
            <a:gdLst/>
            <a:ahLst/>
            <a:cxnLst/>
            <a:rect l="l" t="t" r="r" b="b"/>
            <a:pathLst>
              <a:path w="5461000" h="3886200">
                <a:moveTo>
                  <a:pt x="0" y="3886200"/>
                </a:moveTo>
                <a:lnTo>
                  <a:pt x="5460999" y="3886200"/>
                </a:lnTo>
                <a:lnTo>
                  <a:pt x="5460999" y="0"/>
                </a:lnTo>
                <a:lnTo>
                  <a:pt x="0" y="0"/>
                </a:lnTo>
                <a:lnTo>
                  <a:pt x="0" y="3886200"/>
                </a:lnTo>
                <a:close/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22552" y="5699125"/>
          <a:ext cx="5272404" cy="14584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79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2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495">
                <a:tc>
                  <a:txBody>
                    <a:bodyPr/>
                    <a:lstStyle/>
                    <a:p>
                      <a:pPr marL="147955" algn="ctr">
                        <a:lnSpc>
                          <a:spcPts val="1140"/>
                        </a:lnSpc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955" algn="ctr">
                        <a:lnSpc>
                          <a:spcPts val="1140"/>
                        </a:lnSpc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ID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Mohamed Hossam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El-Din</a:t>
                      </a:r>
                      <a:r>
                        <a:rPr sz="12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El-Sayed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T w="63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86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1808581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T w="63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93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Mohamed Hesham Alsaied</a:t>
                      </a:r>
                      <a:r>
                        <a:rPr sz="12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Albendary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T w="63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86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1808442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T w="63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Ahmed Salah</a:t>
                      </a:r>
                      <a:r>
                        <a:rPr sz="12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Abdelhak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T w="63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86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1803820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T w="63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40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Ahmed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Reda Ibrahim 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Taha</a:t>
                      </a:r>
                      <a:r>
                        <a:rPr sz="12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Elawam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T w="63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86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1802745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T w="63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93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Mohamed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Ashraf 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Farouk</a:t>
                      </a:r>
                      <a:r>
                        <a:rPr sz="1200" b="1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Ibrahim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T w="63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86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1805188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T w="63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835">
                <a:tc>
                  <a:txBody>
                    <a:bodyPr/>
                    <a:lstStyle/>
                    <a:p>
                      <a:pPr marL="90805">
                        <a:lnSpc>
                          <a:spcPts val="1400"/>
                        </a:lnSpc>
                        <a:spcBef>
                          <a:spcPts val="16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Mohamed Ahmed Mahmoud</a:t>
                      </a:r>
                      <a:r>
                        <a:rPr sz="1200" b="1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Asran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T w="635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49860" algn="ctr">
                        <a:lnSpc>
                          <a:spcPts val="1400"/>
                        </a:lnSpc>
                        <a:spcBef>
                          <a:spcPts val="16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1808040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T w="6350">
                      <a:solidFill>
                        <a:srgbClr val="D9D9D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2151849" y="1915255"/>
            <a:ext cx="3504095" cy="34135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5448" y="1580133"/>
            <a:ext cx="11931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Calibri"/>
                <a:cs typeface="Calibri"/>
              </a:rPr>
              <a:t>Steps </a:t>
            </a:r>
            <a:r>
              <a:rPr sz="1200" b="1" dirty="0">
                <a:latin typeface="Calibri"/>
                <a:cs typeface="Calibri"/>
              </a:rPr>
              <a:t>of one</a:t>
            </a:r>
            <a:r>
              <a:rPr sz="1200" b="1" spc="-5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move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5156" y="2984118"/>
            <a:ext cx="315531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libri"/>
                <a:cs typeface="Calibri"/>
              </a:rPr>
              <a:t>Figure</a:t>
            </a:r>
            <a:r>
              <a:rPr sz="1000" spc="-8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6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Moving </a:t>
            </a:r>
            <a:r>
              <a:rPr sz="1200" dirty="0">
                <a:latin typeface="Calibri"/>
                <a:cs typeface="Calibri"/>
              </a:rPr>
              <a:t>a peg </a:t>
            </a:r>
            <a:r>
              <a:rPr sz="1200" spc="-10" dirty="0">
                <a:latin typeface="Calibri"/>
                <a:cs typeface="Calibri"/>
              </a:rPr>
              <a:t>if </a:t>
            </a:r>
            <a:r>
              <a:rPr sz="1200" dirty="0">
                <a:latin typeface="Calibri"/>
                <a:cs typeface="Calibri"/>
              </a:rPr>
              <a:t>it </a:t>
            </a:r>
            <a:r>
              <a:rPr sz="1200" spc="-10" dirty="0">
                <a:latin typeface="Calibri"/>
                <a:cs typeface="Calibri"/>
              </a:rPr>
              <a:t>can move </a:t>
            </a:r>
            <a:r>
              <a:rPr sz="1200" spc="-5" dirty="0">
                <a:latin typeface="Calibri"/>
                <a:cs typeface="Calibri"/>
              </a:rPr>
              <a:t>to unoccupied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cell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5448" y="4692523"/>
            <a:ext cx="332612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226060" algn="r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libri"/>
                <a:cs typeface="Calibri"/>
              </a:rPr>
              <a:t>Figure</a:t>
            </a:r>
            <a:r>
              <a:rPr sz="1000" spc="-8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7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Removing the </a:t>
            </a:r>
            <a:r>
              <a:rPr sz="1200" dirty="0">
                <a:latin typeface="Calibri"/>
                <a:cs typeface="Calibri"/>
              </a:rPr>
              <a:t>peg </a:t>
            </a:r>
            <a:r>
              <a:rPr sz="1200" spc="-5" dirty="0">
                <a:latin typeface="Calibri"/>
                <a:cs typeface="Calibri"/>
              </a:rPr>
              <a:t>which the moved </a:t>
            </a:r>
            <a:r>
              <a:rPr sz="1200" dirty="0">
                <a:latin typeface="Calibri"/>
                <a:cs typeface="Calibri"/>
              </a:rPr>
              <a:t>peg </a:t>
            </a:r>
            <a:r>
              <a:rPr sz="1200" spc="-5" dirty="0">
                <a:latin typeface="Calibri"/>
                <a:cs typeface="Calibri"/>
              </a:rPr>
              <a:t>jumped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over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92778" y="6401180"/>
            <a:ext cx="4375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libri"/>
                <a:cs typeface="Calibri"/>
              </a:rPr>
              <a:t>Figure</a:t>
            </a:r>
            <a:r>
              <a:rPr sz="1000" spc="-5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8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5448" y="6705981"/>
            <a:ext cx="5773420" cy="1755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alibri"/>
                <a:cs typeface="Calibri"/>
              </a:rPr>
              <a:t>Detailed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solution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Calibri"/>
              <a:cs typeface="Calibri"/>
            </a:endParaRPr>
          </a:p>
          <a:p>
            <a:pPr marL="12700" marR="251460">
              <a:lnSpc>
                <a:spcPct val="152600"/>
              </a:lnSpc>
            </a:pPr>
            <a:r>
              <a:rPr sz="1200" dirty="0">
                <a:latin typeface="Calibri"/>
                <a:cs typeface="Calibri"/>
              </a:rPr>
              <a:t>Using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dirty="0">
                <a:latin typeface="Calibri"/>
                <a:cs typeface="Calibri"/>
              </a:rPr>
              <a:t>dynamic </a:t>
            </a:r>
            <a:r>
              <a:rPr sz="1200" spc="-10" dirty="0">
                <a:latin typeface="Calibri"/>
                <a:cs typeface="Calibri"/>
              </a:rPr>
              <a:t>programming approach </a:t>
            </a:r>
            <a:r>
              <a:rPr sz="1200" spc="-5" dirty="0">
                <a:latin typeface="Calibri"/>
                <a:cs typeface="Calibri"/>
              </a:rPr>
              <a:t>we </a:t>
            </a:r>
            <a:r>
              <a:rPr sz="1200" spc="-10" dirty="0">
                <a:latin typeface="Calibri"/>
                <a:cs typeface="Calibri"/>
              </a:rPr>
              <a:t>first </a:t>
            </a:r>
            <a:r>
              <a:rPr sz="1200" spc="-5" dirty="0">
                <a:latin typeface="Calibri"/>
                <a:cs typeface="Calibri"/>
              </a:rPr>
              <a:t>must construct </a:t>
            </a:r>
            <a:r>
              <a:rPr sz="1200" dirty="0">
                <a:latin typeface="Calibri"/>
                <a:cs typeface="Calibri"/>
              </a:rPr>
              <a:t>a </a:t>
            </a:r>
            <a:r>
              <a:rPr sz="1200" spc="-10" dirty="0">
                <a:latin typeface="Calibri"/>
                <a:cs typeface="Calibri"/>
              </a:rPr>
              <a:t>tree </a:t>
            </a:r>
            <a:r>
              <a:rPr sz="1200" spc="-5" dirty="0">
                <a:latin typeface="Calibri"/>
                <a:cs typeface="Calibri"/>
              </a:rPr>
              <a:t>with the whole  feasible moves of the initial </a:t>
            </a:r>
            <a:r>
              <a:rPr sz="1200" spc="-10" dirty="0">
                <a:latin typeface="Calibri"/>
                <a:cs typeface="Calibri"/>
              </a:rPr>
              <a:t>board </a:t>
            </a:r>
            <a:r>
              <a:rPr sz="1200" spc="-5" dirty="0">
                <a:latin typeface="Calibri"/>
                <a:cs typeface="Calibri"/>
              </a:rPr>
              <a:t>without </a:t>
            </a:r>
            <a:r>
              <a:rPr sz="1200" spc="-10" dirty="0">
                <a:latin typeface="Calibri"/>
                <a:cs typeface="Calibri"/>
              </a:rPr>
              <a:t>repeating any </a:t>
            </a:r>
            <a:r>
              <a:rPr sz="1200" spc="-5" dirty="0">
                <a:latin typeface="Calibri"/>
                <a:cs typeface="Calibri"/>
              </a:rPr>
              <a:t>sequence of </a:t>
            </a:r>
            <a:r>
              <a:rPr sz="1200" spc="-10" dirty="0">
                <a:latin typeface="Calibri"/>
                <a:cs typeface="Calibri"/>
              </a:rPr>
              <a:t>boards </a:t>
            </a:r>
            <a:r>
              <a:rPr sz="1200" spc="-5" dirty="0">
                <a:latin typeface="Calibri"/>
                <a:cs typeface="Calibri"/>
              </a:rPr>
              <a:t>twice this </a:t>
            </a:r>
            <a:r>
              <a:rPr sz="1200" dirty="0">
                <a:latin typeface="Calibri"/>
                <a:cs typeface="Calibri"/>
              </a:rPr>
              <a:t>is  done </a:t>
            </a:r>
            <a:r>
              <a:rPr sz="1200" spc="-5" dirty="0">
                <a:latin typeface="Calibri"/>
                <a:cs typeface="Calibri"/>
              </a:rPr>
              <a:t>using </a:t>
            </a:r>
            <a:r>
              <a:rPr sz="1200" spc="-10" dirty="0">
                <a:latin typeface="Calibri"/>
                <a:cs typeface="Calibri"/>
              </a:rPr>
              <a:t>memoization </a:t>
            </a:r>
            <a:r>
              <a:rPr sz="1200" spc="-5" dirty="0">
                <a:latin typeface="Calibri"/>
                <a:cs typeface="Calibri"/>
              </a:rPr>
              <a:t>technique then </a:t>
            </a:r>
            <a:r>
              <a:rPr sz="1200" spc="-10" dirty="0">
                <a:latin typeface="Calibri"/>
                <a:cs typeface="Calibri"/>
              </a:rPr>
              <a:t>we must </a:t>
            </a:r>
            <a:r>
              <a:rPr sz="1200" spc="-15" dirty="0">
                <a:latin typeface="Calibri"/>
                <a:cs typeface="Calibri"/>
              </a:rPr>
              <a:t>traverse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-10" dirty="0">
                <a:latin typeface="Calibri"/>
                <a:cs typeface="Calibri"/>
              </a:rPr>
              <a:t>tree </a:t>
            </a:r>
            <a:r>
              <a:rPr sz="1200" spc="-5" dirty="0">
                <a:latin typeface="Calibri"/>
                <a:cs typeface="Calibri"/>
              </a:rPr>
              <a:t>to find </a:t>
            </a:r>
            <a:r>
              <a:rPr sz="1200" spc="-10" dirty="0">
                <a:latin typeface="Calibri"/>
                <a:cs typeface="Calibri"/>
              </a:rPr>
              <a:t>if </a:t>
            </a:r>
            <a:r>
              <a:rPr sz="1200" spc="-15" dirty="0">
                <a:latin typeface="Calibri"/>
                <a:cs typeface="Calibri"/>
              </a:rPr>
              <a:t>there’s</a:t>
            </a:r>
            <a:r>
              <a:rPr sz="1200" spc="10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52500"/>
              </a:lnSpc>
            </a:pPr>
            <a:r>
              <a:rPr sz="1200" spc="-5" dirty="0">
                <a:latin typeface="Calibri"/>
                <a:cs typeface="Calibri"/>
              </a:rPr>
              <a:t>solution to </a:t>
            </a:r>
            <a:r>
              <a:rPr sz="1200" spc="-10" dirty="0">
                <a:latin typeface="Calibri"/>
                <a:cs typeface="Calibri"/>
              </a:rPr>
              <a:t>the board </a:t>
            </a:r>
            <a:r>
              <a:rPr sz="1200" spc="-5" dirty="0">
                <a:latin typeface="Calibri"/>
                <a:cs typeface="Calibri"/>
              </a:rPr>
              <a:t>or not by checking </a:t>
            </a:r>
            <a:r>
              <a:rPr sz="1200" spc="-10" dirty="0">
                <a:latin typeface="Calibri"/>
                <a:cs typeface="Calibri"/>
              </a:rPr>
              <a:t>if </a:t>
            </a:r>
            <a:r>
              <a:rPr sz="1200" spc="-5" dirty="0">
                <a:latin typeface="Calibri"/>
                <a:cs typeface="Calibri"/>
              </a:rPr>
              <a:t>the sequence of moves (the </a:t>
            </a:r>
            <a:r>
              <a:rPr sz="1200" spc="-10" dirty="0">
                <a:latin typeface="Calibri"/>
                <a:cs typeface="Calibri"/>
              </a:rPr>
              <a:t>depth </a:t>
            </a:r>
            <a:r>
              <a:rPr sz="1200" spc="-5" dirty="0">
                <a:latin typeface="Calibri"/>
                <a:cs typeface="Calibri"/>
              </a:rPr>
              <a:t>of </a:t>
            </a:r>
            <a:r>
              <a:rPr sz="1200" spc="-10" dirty="0">
                <a:latin typeface="Calibri"/>
                <a:cs typeface="Calibri"/>
              </a:rPr>
              <a:t>the tree at  any </a:t>
            </a:r>
            <a:r>
              <a:rPr sz="1200" spc="-5" dirty="0">
                <a:latin typeface="Calibri"/>
                <a:cs typeface="Calibri"/>
              </a:rPr>
              <a:t>point)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10" dirty="0">
                <a:latin typeface="Calibri"/>
                <a:cs typeface="Calibri"/>
              </a:rPr>
              <a:t>board_size </a:t>
            </a:r>
            <a:r>
              <a:rPr sz="1200" dirty="0">
                <a:latin typeface="Calibri"/>
                <a:cs typeface="Calibri"/>
              </a:rPr>
              <a:t>– 2 finally </a:t>
            </a:r>
            <a:r>
              <a:rPr sz="1200" spc="-5" dirty="0">
                <a:latin typeface="Calibri"/>
                <a:cs typeface="Calibri"/>
              </a:rPr>
              <a:t>we print </a:t>
            </a:r>
            <a:r>
              <a:rPr sz="1200" spc="-10" dirty="0">
                <a:latin typeface="Calibri"/>
                <a:cs typeface="Calibri"/>
              </a:rPr>
              <a:t>the two complete </a:t>
            </a:r>
            <a:r>
              <a:rPr sz="1200" spc="-5" dirty="0">
                <a:latin typeface="Calibri"/>
                <a:cs typeface="Calibri"/>
              </a:rPr>
              <a:t>solution </a:t>
            </a:r>
            <a:r>
              <a:rPr sz="1200" spc="-10" dirty="0">
                <a:latin typeface="Calibri"/>
                <a:cs typeface="Calibri"/>
              </a:rPr>
              <a:t>if the board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15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solvable,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87425" y="2068486"/>
            <a:ext cx="5792274" cy="6320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38225" y="3787296"/>
            <a:ext cx="5791200" cy="6320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38225" y="5490180"/>
            <a:ext cx="5791200" cy="6320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5156" y="1484121"/>
            <a:ext cx="5619115" cy="583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25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if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-10" dirty="0">
                <a:latin typeface="Calibri"/>
                <a:cs typeface="Calibri"/>
              </a:rPr>
              <a:t>board </a:t>
            </a:r>
            <a:r>
              <a:rPr sz="1200" dirty="0">
                <a:latin typeface="Calibri"/>
                <a:cs typeface="Calibri"/>
              </a:rPr>
              <a:t>is </a:t>
            </a:r>
            <a:r>
              <a:rPr sz="1200" spc="-10" dirty="0">
                <a:latin typeface="Calibri"/>
                <a:cs typeface="Calibri"/>
              </a:rPr>
              <a:t>unsolvable </a:t>
            </a:r>
            <a:r>
              <a:rPr sz="1200" spc="-5" dirty="0">
                <a:latin typeface="Calibri"/>
                <a:cs typeface="Calibri"/>
              </a:rPr>
              <a:t>we </a:t>
            </a:r>
            <a:r>
              <a:rPr sz="1200" spc="-15" dirty="0">
                <a:latin typeface="Calibri"/>
                <a:cs typeface="Calibri"/>
              </a:rPr>
              <a:t>can </a:t>
            </a:r>
            <a:r>
              <a:rPr sz="1200" spc="-5" dirty="0">
                <a:latin typeface="Calibri"/>
                <a:cs typeface="Calibri"/>
              </a:rPr>
              <a:t>print the </a:t>
            </a:r>
            <a:r>
              <a:rPr sz="1200" spc="-10" dirty="0">
                <a:latin typeface="Calibri"/>
                <a:cs typeface="Calibri"/>
              </a:rPr>
              <a:t>longest </a:t>
            </a:r>
            <a:r>
              <a:rPr sz="1200" spc="-5" dirty="0">
                <a:latin typeface="Calibri"/>
                <a:cs typeface="Calibri"/>
              </a:rPr>
              <a:t>sequences </a:t>
            </a:r>
            <a:r>
              <a:rPr sz="1200" spc="-10" dirty="0">
                <a:latin typeface="Calibri"/>
                <a:cs typeface="Calibri"/>
              </a:rPr>
              <a:t>in </a:t>
            </a:r>
            <a:r>
              <a:rPr sz="1200" spc="-5" dirty="0">
                <a:latin typeface="Calibri"/>
                <a:cs typeface="Calibri"/>
              </a:rPr>
              <a:t>the tree, which will lead to  </a:t>
            </a:r>
            <a:r>
              <a:rPr sz="1200" spc="-10" dirty="0">
                <a:latin typeface="Calibri"/>
                <a:cs typeface="Calibri"/>
              </a:rPr>
              <a:t>obsolete </a:t>
            </a:r>
            <a:r>
              <a:rPr sz="1200" spc="-5" dirty="0">
                <a:latin typeface="Calibri"/>
                <a:cs typeface="Calibri"/>
              </a:rPr>
              <a:t>boards with </a:t>
            </a:r>
            <a:r>
              <a:rPr sz="1200" dirty="0">
                <a:latin typeface="Calibri"/>
                <a:cs typeface="Calibri"/>
              </a:rPr>
              <a:t>no </a:t>
            </a:r>
            <a:r>
              <a:rPr sz="1200" spc="-5" dirty="0">
                <a:latin typeface="Calibri"/>
                <a:cs typeface="Calibri"/>
              </a:rPr>
              <a:t>moves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possible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5156" y="2695702"/>
            <a:ext cx="5699125" cy="2036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alibri"/>
                <a:cs typeface="Calibri"/>
              </a:rPr>
              <a:t>Constructing the tree with all feasible</a:t>
            </a:r>
            <a:r>
              <a:rPr sz="1200" b="1" spc="2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solution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50">
              <a:latin typeface="Calibri"/>
              <a:cs typeface="Calibri"/>
            </a:endParaRPr>
          </a:p>
          <a:p>
            <a:pPr marL="12700" marR="5080">
              <a:lnSpc>
                <a:spcPct val="152500"/>
              </a:lnSpc>
            </a:pPr>
            <a:r>
              <a:rPr sz="1200" spc="-25" dirty="0">
                <a:latin typeface="Calibri"/>
                <a:cs typeface="Calibri"/>
              </a:rPr>
              <a:t>We </a:t>
            </a:r>
            <a:r>
              <a:rPr sz="1200" spc="-10" dirty="0">
                <a:latin typeface="Calibri"/>
                <a:cs typeface="Calibri"/>
              </a:rPr>
              <a:t>can </a:t>
            </a:r>
            <a:r>
              <a:rPr sz="1200" spc="-5" dirty="0">
                <a:latin typeface="Calibri"/>
                <a:cs typeface="Calibri"/>
              </a:rPr>
              <a:t>simply </a:t>
            </a:r>
            <a:r>
              <a:rPr sz="1200" spc="-10" dirty="0">
                <a:latin typeface="Calibri"/>
                <a:cs typeface="Calibri"/>
              </a:rPr>
              <a:t>iterating over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-10" dirty="0">
                <a:latin typeface="Calibri"/>
                <a:cs typeface="Calibri"/>
              </a:rPr>
              <a:t>board </a:t>
            </a:r>
            <a:r>
              <a:rPr sz="1200" spc="-5" dirty="0">
                <a:latin typeface="Calibri"/>
                <a:cs typeface="Calibri"/>
              </a:rPr>
              <a:t>trying to </a:t>
            </a:r>
            <a:r>
              <a:rPr sz="1200" spc="-10" dirty="0">
                <a:latin typeface="Calibri"/>
                <a:cs typeface="Calibri"/>
              </a:rPr>
              <a:t>move any </a:t>
            </a:r>
            <a:r>
              <a:rPr sz="1200" dirty="0">
                <a:latin typeface="Calibri"/>
                <a:cs typeface="Calibri"/>
              </a:rPr>
              <a:t>peg in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-10" dirty="0">
                <a:latin typeface="Calibri"/>
                <a:cs typeface="Calibri"/>
              </a:rPr>
              <a:t>tree </a:t>
            </a:r>
            <a:r>
              <a:rPr sz="1200" spc="-5" dirty="0">
                <a:latin typeface="Calibri"/>
                <a:cs typeface="Calibri"/>
              </a:rPr>
              <a:t>then </a:t>
            </a:r>
            <a:r>
              <a:rPr sz="1200" dirty="0">
                <a:latin typeface="Calibri"/>
                <a:cs typeface="Calibri"/>
              </a:rPr>
              <a:t>if </a:t>
            </a:r>
            <a:r>
              <a:rPr sz="1200" spc="-5" dirty="0">
                <a:latin typeface="Calibri"/>
                <a:cs typeface="Calibri"/>
              </a:rPr>
              <a:t>we find </a:t>
            </a:r>
            <a:r>
              <a:rPr sz="1200" dirty="0">
                <a:latin typeface="Calibri"/>
                <a:cs typeface="Calibri"/>
              </a:rPr>
              <a:t>a  </a:t>
            </a:r>
            <a:r>
              <a:rPr sz="1200" spc="-5" dirty="0">
                <a:latin typeface="Calibri"/>
                <a:cs typeface="Calibri"/>
              </a:rPr>
              <a:t>single peg </a:t>
            </a:r>
            <a:r>
              <a:rPr sz="1200" spc="-10" dirty="0">
                <a:latin typeface="Calibri"/>
                <a:cs typeface="Calibri"/>
              </a:rPr>
              <a:t>to move </a:t>
            </a:r>
            <a:r>
              <a:rPr sz="1200" spc="-5" dirty="0">
                <a:latin typeface="Calibri"/>
                <a:cs typeface="Calibri"/>
              </a:rPr>
              <a:t>we </a:t>
            </a:r>
            <a:r>
              <a:rPr sz="1200" spc="-10" dirty="0">
                <a:latin typeface="Calibri"/>
                <a:cs typeface="Calibri"/>
              </a:rPr>
              <a:t>check </a:t>
            </a:r>
            <a:r>
              <a:rPr sz="1200" dirty="0">
                <a:latin typeface="Calibri"/>
                <a:cs typeface="Calibri"/>
              </a:rPr>
              <a:t>if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-10" dirty="0">
                <a:latin typeface="Calibri"/>
                <a:cs typeface="Calibri"/>
              </a:rPr>
              <a:t>resultant board after </a:t>
            </a:r>
            <a:r>
              <a:rPr sz="1200" spc="-5" dirty="0">
                <a:latin typeface="Calibri"/>
                <a:cs typeface="Calibri"/>
              </a:rPr>
              <a:t>moving </a:t>
            </a:r>
            <a:r>
              <a:rPr sz="1200" spc="-10" dirty="0">
                <a:latin typeface="Calibri"/>
                <a:cs typeface="Calibri"/>
              </a:rPr>
              <a:t>the </a:t>
            </a:r>
            <a:r>
              <a:rPr sz="1200" spc="-5" dirty="0">
                <a:latin typeface="Calibri"/>
                <a:cs typeface="Calibri"/>
              </a:rPr>
              <a:t>peg </a:t>
            </a:r>
            <a:r>
              <a:rPr sz="1200" spc="-10" dirty="0">
                <a:latin typeface="Calibri"/>
                <a:cs typeface="Calibri"/>
              </a:rPr>
              <a:t>to </a:t>
            </a:r>
            <a:r>
              <a:rPr sz="1200" spc="-5" dirty="0">
                <a:latin typeface="Calibri"/>
                <a:cs typeface="Calibri"/>
              </a:rPr>
              <a:t>the new location  </a:t>
            </a:r>
            <a:r>
              <a:rPr sz="1200" dirty="0">
                <a:latin typeface="Calibri"/>
                <a:cs typeface="Calibri"/>
              </a:rPr>
              <a:t>is an </a:t>
            </a:r>
            <a:r>
              <a:rPr sz="1200" spc="-10" dirty="0">
                <a:latin typeface="Calibri"/>
                <a:cs typeface="Calibri"/>
              </a:rPr>
              <a:t>already stored </a:t>
            </a:r>
            <a:r>
              <a:rPr sz="1200" spc="-5" dirty="0">
                <a:latin typeface="Calibri"/>
                <a:cs typeface="Calibri"/>
              </a:rPr>
              <a:t>board, </a:t>
            </a:r>
            <a:r>
              <a:rPr sz="1200" dirty="0">
                <a:latin typeface="Calibri"/>
                <a:cs typeface="Calibri"/>
              </a:rPr>
              <a:t>if </a:t>
            </a:r>
            <a:r>
              <a:rPr sz="1200" spc="-10" dirty="0">
                <a:latin typeface="Calibri"/>
                <a:cs typeface="Calibri"/>
              </a:rPr>
              <a:t>yes </a:t>
            </a:r>
            <a:r>
              <a:rPr sz="1200" spc="-5" dirty="0">
                <a:latin typeface="Calibri"/>
                <a:cs typeface="Calibri"/>
              </a:rPr>
              <a:t>we </a:t>
            </a:r>
            <a:r>
              <a:rPr sz="1200" spc="-10" dirty="0">
                <a:latin typeface="Calibri"/>
                <a:cs typeface="Calibri"/>
              </a:rPr>
              <a:t>terminate the move any </a:t>
            </a:r>
            <a:r>
              <a:rPr sz="1200" spc="-5" dirty="0">
                <a:latin typeface="Calibri"/>
                <a:cs typeface="Calibri"/>
              </a:rPr>
              <a:t>continue trying </a:t>
            </a:r>
            <a:r>
              <a:rPr sz="1200" spc="-10" dirty="0">
                <a:latin typeface="Calibri"/>
                <a:cs typeface="Calibri"/>
              </a:rPr>
              <a:t>to move  </a:t>
            </a:r>
            <a:r>
              <a:rPr sz="1200" spc="-5" dirty="0">
                <a:latin typeface="Calibri"/>
                <a:cs typeface="Calibri"/>
              </a:rPr>
              <a:t>another </a:t>
            </a:r>
            <a:r>
              <a:rPr sz="1200" dirty="0">
                <a:latin typeface="Calibri"/>
                <a:cs typeface="Calibri"/>
              </a:rPr>
              <a:t>peg, if no </a:t>
            </a:r>
            <a:r>
              <a:rPr sz="1200" spc="-5" dirty="0">
                <a:latin typeface="Calibri"/>
                <a:cs typeface="Calibri"/>
              </a:rPr>
              <a:t>we add the </a:t>
            </a:r>
            <a:r>
              <a:rPr sz="1200" spc="-10" dirty="0">
                <a:latin typeface="Calibri"/>
                <a:cs typeface="Calibri"/>
              </a:rPr>
              <a:t>board </a:t>
            </a:r>
            <a:r>
              <a:rPr sz="1200" spc="-5" dirty="0">
                <a:latin typeface="Calibri"/>
                <a:cs typeface="Calibri"/>
              </a:rPr>
              <a:t>to the </a:t>
            </a:r>
            <a:r>
              <a:rPr sz="1200" spc="-10" dirty="0">
                <a:latin typeface="Calibri"/>
                <a:cs typeface="Calibri"/>
              </a:rPr>
              <a:t>memoization data structure </a:t>
            </a:r>
            <a:r>
              <a:rPr sz="1200" spc="-5" dirty="0">
                <a:latin typeface="Calibri"/>
                <a:cs typeface="Calibri"/>
              </a:rPr>
              <a:t>and then</a:t>
            </a:r>
            <a:r>
              <a:rPr sz="1200" spc="5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we</a:t>
            </a:r>
            <a:endParaRPr sz="1200">
              <a:latin typeface="Calibri"/>
              <a:cs typeface="Calibri"/>
            </a:endParaRPr>
          </a:p>
          <a:p>
            <a:pPr marL="12700" marR="40005">
              <a:lnSpc>
                <a:spcPct val="152500"/>
              </a:lnSpc>
            </a:pPr>
            <a:r>
              <a:rPr sz="1200" spc="-10" dirty="0">
                <a:latin typeface="Calibri"/>
                <a:cs typeface="Calibri"/>
              </a:rPr>
              <a:t>recursively </a:t>
            </a:r>
            <a:r>
              <a:rPr sz="1200" spc="-5" dirty="0">
                <a:latin typeface="Calibri"/>
                <a:cs typeface="Calibri"/>
              </a:rPr>
              <a:t>try to </a:t>
            </a:r>
            <a:r>
              <a:rPr sz="1200" spc="-10" dirty="0">
                <a:latin typeface="Calibri"/>
                <a:cs typeface="Calibri"/>
              </a:rPr>
              <a:t>move </a:t>
            </a:r>
            <a:r>
              <a:rPr sz="1200" spc="-5" dirty="0">
                <a:latin typeface="Calibri"/>
                <a:cs typeface="Calibri"/>
              </a:rPr>
              <a:t>another </a:t>
            </a:r>
            <a:r>
              <a:rPr sz="1200" dirty="0">
                <a:latin typeface="Calibri"/>
                <a:cs typeface="Calibri"/>
              </a:rPr>
              <a:t>peg in </a:t>
            </a:r>
            <a:r>
              <a:rPr sz="1200" spc="-10" dirty="0">
                <a:latin typeface="Calibri"/>
                <a:cs typeface="Calibri"/>
              </a:rPr>
              <a:t>the board </a:t>
            </a:r>
            <a:r>
              <a:rPr sz="1200" spc="-5" dirty="0">
                <a:latin typeface="Calibri"/>
                <a:cs typeface="Calibri"/>
              </a:rPr>
              <a:t>until </a:t>
            </a:r>
            <a:r>
              <a:rPr sz="1200" spc="-15" dirty="0">
                <a:latin typeface="Calibri"/>
                <a:cs typeface="Calibri"/>
              </a:rPr>
              <a:t>there’s </a:t>
            </a:r>
            <a:r>
              <a:rPr sz="1200" dirty="0">
                <a:latin typeface="Calibri"/>
                <a:cs typeface="Calibri"/>
              </a:rPr>
              <a:t>no </a:t>
            </a:r>
            <a:r>
              <a:rPr sz="1200" spc="-5" dirty="0">
                <a:latin typeface="Calibri"/>
                <a:cs typeface="Calibri"/>
              </a:rPr>
              <a:t>new moves </a:t>
            </a:r>
            <a:r>
              <a:rPr sz="1200" spc="-10" dirty="0">
                <a:latin typeface="Calibri"/>
                <a:cs typeface="Calibri"/>
              </a:rPr>
              <a:t>can </a:t>
            </a:r>
            <a:r>
              <a:rPr sz="1200" spc="-5" dirty="0">
                <a:latin typeface="Calibri"/>
                <a:cs typeface="Calibri"/>
              </a:rPr>
              <a:t>be done </a:t>
            </a:r>
            <a:r>
              <a:rPr sz="1200" dirty="0">
                <a:latin typeface="Calibri"/>
                <a:cs typeface="Calibri"/>
              </a:rPr>
              <a:t>in 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board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42486" y="8259318"/>
            <a:ext cx="4375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libri"/>
                <a:cs typeface="Calibri"/>
              </a:rPr>
              <a:t>Figure</a:t>
            </a:r>
            <a:r>
              <a:rPr sz="1000" spc="-5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9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79600" y="5287390"/>
            <a:ext cx="4069079" cy="25222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5156" y="1985518"/>
            <a:ext cx="5818505" cy="6401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Calibri"/>
                <a:cs typeface="Calibri"/>
              </a:rPr>
              <a:t>Memoization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Calibri"/>
              <a:cs typeface="Calibri"/>
            </a:endParaRPr>
          </a:p>
          <a:p>
            <a:pPr marL="62865">
              <a:lnSpc>
                <a:spcPct val="100000"/>
              </a:lnSpc>
              <a:spcBef>
                <a:spcPts val="5"/>
              </a:spcBef>
            </a:pPr>
            <a:r>
              <a:rPr sz="1200" spc="-25" dirty="0">
                <a:latin typeface="Calibri"/>
                <a:cs typeface="Calibri"/>
              </a:rPr>
              <a:t>We </a:t>
            </a:r>
            <a:r>
              <a:rPr sz="1200" spc="-10" dirty="0">
                <a:latin typeface="Calibri"/>
                <a:cs typeface="Calibri"/>
              </a:rPr>
              <a:t>can </a:t>
            </a:r>
            <a:r>
              <a:rPr sz="1200" spc="-5" dirty="0">
                <a:latin typeface="Calibri"/>
                <a:cs typeface="Calibri"/>
              </a:rPr>
              <a:t>use </a:t>
            </a:r>
            <a:r>
              <a:rPr sz="1200" spc="-10" dirty="0">
                <a:latin typeface="Calibri"/>
                <a:cs typeface="Calibri"/>
              </a:rPr>
              <a:t>set structure </a:t>
            </a:r>
            <a:r>
              <a:rPr sz="1200" spc="-5" dirty="0">
                <a:latin typeface="Calibri"/>
                <a:cs typeface="Calibri"/>
              </a:rPr>
              <a:t>to </a:t>
            </a:r>
            <a:r>
              <a:rPr sz="1200" spc="-10" dirty="0">
                <a:latin typeface="Calibri"/>
                <a:cs typeface="Calibri"/>
              </a:rPr>
              <a:t>store </a:t>
            </a:r>
            <a:r>
              <a:rPr sz="1200" spc="-5" dirty="0">
                <a:latin typeface="Calibri"/>
                <a:cs typeface="Calibri"/>
              </a:rPr>
              <a:t>all resultant </a:t>
            </a:r>
            <a:r>
              <a:rPr sz="1200" spc="-10" dirty="0">
                <a:latin typeface="Calibri"/>
                <a:cs typeface="Calibri"/>
              </a:rPr>
              <a:t>boards, why</a:t>
            </a:r>
            <a:r>
              <a:rPr sz="1200" spc="7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set?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Calibri"/>
              <a:cs typeface="Calibri"/>
            </a:endParaRPr>
          </a:p>
          <a:p>
            <a:pPr marL="62865" marR="417830">
              <a:lnSpc>
                <a:spcPct val="152700"/>
              </a:lnSpc>
            </a:pPr>
            <a:r>
              <a:rPr sz="1200" spc="-5" dirty="0">
                <a:latin typeface="Calibri"/>
                <a:cs typeface="Calibri"/>
              </a:rPr>
              <a:t>because using </a:t>
            </a:r>
            <a:r>
              <a:rPr sz="1200" dirty="0">
                <a:latin typeface="Calibri"/>
                <a:cs typeface="Calibri"/>
              </a:rPr>
              <a:t>it </a:t>
            </a:r>
            <a:r>
              <a:rPr sz="1200" spc="-5" dirty="0">
                <a:latin typeface="Calibri"/>
                <a:cs typeface="Calibri"/>
              </a:rPr>
              <a:t>we </a:t>
            </a:r>
            <a:r>
              <a:rPr sz="1200" spc="-15" dirty="0">
                <a:latin typeface="Calibri"/>
                <a:cs typeface="Calibri"/>
              </a:rPr>
              <a:t>can </a:t>
            </a:r>
            <a:r>
              <a:rPr sz="1200" dirty="0">
                <a:latin typeface="Calibri"/>
                <a:cs typeface="Calibri"/>
              </a:rPr>
              <a:t>add </a:t>
            </a:r>
            <a:r>
              <a:rPr sz="1200" spc="-5" dirty="0">
                <a:latin typeface="Calibri"/>
                <a:cs typeface="Calibri"/>
              </a:rPr>
              <a:t>and find </a:t>
            </a:r>
            <a:r>
              <a:rPr sz="1200" dirty="0">
                <a:latin typeface="Calibri"/>
                <a:cs typeface="Calibri"/>
              </a:rPr>
              <a:t>if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-10" dirty="0">
                <a:latin typeface="Calibri"/>
                <a:cs typeface="Calibri"/>
              </a:rPr>
              <a:t>board </a:t>
            </a:r>
            <a:r>
              <a:rPr sz="1200" spc="-5" dirty="0">
                <a:latin typeface="Calibri"/>
                <a:cs typeface="Calibri"/>
              </a:rPr>
              <a:t>already </a:t>
            </a:r>
            <a:r>
              <a:rPr sz="1200" spc="-10" dirty="0">
                <a:latin typeface="Calibri"/>
                <a:cs typeface="Calibri"/>
              </a:rPr>
              <a:t>exist </a:t>
            </a:r>
            <a:r>
              <a:rPr sz="1200" dirty="0">
                <a:latin typeface="Calibri"/>
                <a:cs typeface="Calibri"/>
              </a:rPr>
              <a:t>in </a:t>
            </a:r>
            <a:r>
              <a:rPr sz="1200" spc="-10" dirty="0">
                <a:latin typeface="Calibri"/>
                <a:cs typeface="Calibri"/>
              </a:rPr>
              <a:t>logarithmic </a:t>
            </a:r>
            <a:r>
              <a:rPr sz="1200" spc="-5" dirty="0">
                <a:latin typeface="Calibri"/>
                <a:cs typeface="Calibri"/>
              </a:rPr>
              <a:t>time, this  possible because the binary </a:t>
            </a:r>
            <a:r>
              <a:rPr sz="1200" spc="-10" dirty="0">
                <a:latin typeface="Calibri"/>
                <a:cs typeface="Calibri"/>
              </a:rPr>
              <a:t>search tree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implementation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Calibri"/>
              <a:cs typeface="Calibri"/>
            </a:endParaRPr>
          </a:p>
          <a:p>
            <a:pPr marL="62865">
              <a:lnSpc>
                <a:spcPct val="100000"/>
              </a:lnSpc>
            </a:pPr>
            <a:r>
              <a:rPr sz="1200" b="1" spc="-20" dirty="0">
                <a:latin typeface="Calibri"/>
                <a:cs typeface="Calibri"/>
              </a:rPr>
              <a:t>Traversing </a:t>
            </a:r>
            <a:r>
              <a:rPr sz="1200" b="1" dirty="0">
                <a:latin typeface="Calibri"/>
                <a:cs typeface="Calibri"/>
              </a:rPr>
              <a:t>the </a:t>
            </a:r>
            <a:r>
              <a:rPr sz="1200" b="1" spc="-5" dirty="0">
                <a:latin typeface="Calibri"/>
                <a:cs typeface="Calibri"/>
              </a:rPr>
              <a:t>solution</a:t>
            </a:r>
            <a:r>
              <a:rPr sz="1200" b="1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tree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Calibri"/>
              <a:cs typeface="Calibri"/>
            </a:endParaRPr>
          </a:p>
          <a:p>
            <a:pPr marL="62865" marR="9525">
              <a:lnSpc>
                <a:spcPct val="152900"/>
              </a:lnSpc>
              <a:spcBef>
                <a:spcPts val="5"/>
              </a:spcBef>
            </a:pPr>
            <a:r>
              <a:rPr sz="1200" dirty="0">
                <a:latin typeface="Calibri"/>
                <a:cs typeface="Calibri"/>
              </a:rPr>
              <a:t>This </a:t>
            </a:r>
            <a:r>
              <a:rPr sz="1200" spc="-10" dirty="0">
                <a:latin typeface="Calibri"/>
                <a:cs typeface="Calibri"/>
              </a:rPr>
              <a:t>can </a:t>
            </a:r>
            <a:r>
              <a:rPr sz="1200" dirty="0">
                <a:latin typeface="Calibri"/>
                <a:cs typeface="Calibri"/>
              </a:rPr>
              <a:t>be </a:t>
            </a:r>
            <a:r>
              <a:rPr sz="1200" spc="-5" dirty="0">
                <a:latin typeface="Calibri"/>
                <a:cs typeface="Calibri"/>
              </a:rPr>
              <a:t>done simply by in-order </a:t>
            </a:r>
            <a:r>
              <a:rPr sz="1200" spc="-15" dirty="0">
                <a:latin typeface="Calibri"/>
                <a:cs typeface="Calibri"/>
              </a:rPr>
              <a:t>traverse for </a:t>
            </a:r>
            <a:r>
              <a:rPr sz="1200" spc="-5" dirty="0">
                <a:latin typeface="Calibri"/>
                <a:cs typeface="Calibri"/>
              </a:rPr>
              <a:t>all nodes </a:t>
            </a:r>
            <a:r>
              <a:rPr sz="1200" spc="-10" dirty="0">
                <a:latin typeface="Calibri"/>
                <a:cs typeface="Calibri"/>
              </a:rPr>
              <a:t>in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-10" dirty="0">
                <a:latin typeface="Calibri"/>
                <a:cs typeface="Calibri"/>
              </a:rPr>
              <a:t>tree structure </a:t>
            </a:r>
            <a:r>
              <a:rPr sz="1200" spc="-5" dirty="0">
                <a:latin typeface="Calibri"/>
                <a:cs typeface="Calibri"/>
              </a:rPr>
              <a:t>and saving the  </a:t>
            </a:r>
            <a:r>
              <a:rPr sz="1200" spc="-10" dirty="0">
                <a:latin typeface="Calibri"/>
                <a:cs typeface="Calibri"/>
              </a:rPr>
              <a:t>contents </a:t>
            </a:r>
            <a:r>
              <a:rPr sz="1200" spc="-5" dirty="0">
                <a:latin typeface="Calibri"/>
                <a:cs typeface="Calibri"/>
              </a:rPr>
              <a:t>of every node (the board) </a:t>
            </a:r>
            <a:r>
              <a:rPr sz="1200" dirty="0">
                <a:latin typeface="Calibri"/>
                <a:cs typeface="Calibri"/>
              </a:rPr>
              <a:t>in an </a:t>
            </a:r>
            <a:r>
              <a:rPr sz="1200" spc="-10" dirty="0">
                <a:latin typeface="Calibri"/>
                <a:cs typeface="Calibri"/>
              </a:rPr>
              <a:t>array </a:t>
            </a:r>
            <a:r>
              <a:rPr sz="1200" spc="-5" dirty="0">
                <a:latin typeface="Calibri"/>
                <a:cs typeface="Calibri"/>
              </a:rPr>
              <a:t>of boards to output the right solution </a:t>
            </a:r>
            <a:r>
              <a:rPr sz="1200" dirty="0">
                <a:latin typeface="Calibri"/>
                <a:cs typeface="Calibri"/>
              </a:rPr>
              <a:t>in </a:t>
            </a:r>
            <a:r>
              <a:rPr sz="1200" spc="-10" dirty="0">
                <a:latin typeface="Calibri"/>
                <a:cs typeface="Calibri"/>
              </a:rPr>
              <a:t>the  </a:t>
            </a:r>
            <a:r>
              <a:rPr sz="1200" spc="-5" dirty="0">
                <a:latin typeface="Calibri"/>
                <a:cs typeface="Calibri"/>
              </a:rPr>
              <a:t>next</a:t>
            </a:r>
            <a:r>
              <a:rPr sz="1200" spc="-10" dirty="0">
                <a:latin typeface="Calibri"/>
                <a:cs typeface="Calibri"/>
              </a:rPr>
              <a:t> step.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Calibri"/>
              <a:cs typeface="Calibri"/>
            </a:endParaRPr>
          </a:p>
          <a:p>
            <a:pPr marL="62865">
              <a:lnSpc>
                <a:spcPct val="100000"/>
              </a:lnSpc>
            </a:pPr>
            <a:r>
              <a:rPr sz="1200" b="1" spc="-5" dirty="0">
                <a:latin typeface="Calibri"/>
                <a:cs typeface="Calibri"/>
              </a:rPr>
              <a:t>Output </a:t>
            </a:r>
            <a:r>
              <a:rPr sz="1200" b="1" dirty="0">
                <a:latin typeface="Calibri"/>
                <a:cs typeface="Calibri"/>
              </a:rPr>
              <a:t>the </a:t>
            </a:r>
            <a:r>
              <a:rPr sz="1200" b="1" spc="-5" dirty="0">
                <a:latin typeface="Calibri"/>
                <a:cs typeface="Calibri"/>
              </a:rPr>
              <a:t>right solution if </a:t>
            </a:r>
            <a:r>
              <a:rPr sz="1200" b="1" spc="-10" dirty="0">
                <a:latin typeface="Calibri"/>
                <a:cs typeface="Calibri"/>
              </a:rPr>
              <a:t>exist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Calibri"/>
              <a:cs typeface="Calibri"/>
            </a:endParaRPr>
          </a:p>
          <a:p>
            <a:pPr marL="62865" marR="38735">
              <a:lnSpc>
                <a:spcPct val="152500"/>
              </a:lnSpc>
            </a:pPr>
            <a:r>
              <a:rPr sz="1200" spc="-5" dirty="0">
                <a:latin typeface="Calibri"/>
                <a:cs typeface="Calibri"/>
              </a:rPr>
              <a:t>After </a:t>
            </a:r>
            <a:r>
              <a:rPr sz="1200" spc="-10" dirty="0">
                <a:latin typeface="Calibri"/>
                <a:cs typeface="Calibri"/>
              </a:rPr>
              <a:t>we get </a:t>
            </a:r>
            <a:r>
              <a:rPr sz="1200" dirty="0">
                <a:latin typeface="Calibri"/>
                <a:cs typeface="Calibri"/>
              </a:rPr>
              <a:t>all </a:t>
            </a:r>
            <a:r>
              <a:rPr sz="1200" spc="-5" dirty="0">
                <a:latin typeface="Calibri"/>
                <a:cs typeface="Calibri"/>
              </a:rPr>
              <a:t>unique possible moves </a:t>
            </a:r>
            <a:r>
              <a:rPr sz="1200" spc="-10" dirty="0">
                <a:latin typeface="Calibri"/>
                <a:cs typeface="Calibri"/>
              </a:rPr>
              <a:t>from the tree </a:t>
            </a:r>
            <a:r>
              <a:rPr sz="1200" dirty="0">
                <a:latin typeface="Calibri"/>
                <a:cs typeface="Calibri"/>
              </a:rPr>
              <a:t>as an </a:t>
            </a:r>
            <a:r>
              <a:rPr sz="1200" spc="-10" dirty="0">
                <a:latin typeface="Calibri"/>
                <a:cs typeface="Calibri"/>
              </a:rPr>
              <a:t>array </a:t>
            </a:r>
            <a:r>
              <a:rPr sz="1200" spc="-5" dirty="0">
                <a:latin typeface="Calibri"/>
                <a:cs typeface="Calibri"/>
              </a:rPr>
              <a:t>on sequences of </a:t>
            </a:r>
            <a:r>
              <a:rPr sz="1200" spc="-10" dirty="0">
                <a:latin typeface="Calibri"/>
                <a:cs typeface="Calibri"/>
              </a:rPr>
              <a:t>boards, we  can </a:t>
            </a:r>
            <a:r>
              <a:rPr sz="1200" spc="-5" dirty="0">
                <a:latin typeface="Calibri"/>
                <a:cs typeface="Calibri"/>
              </a:rPr>
              <a:t>loop on this </a:t>
            </a:r>
            <a:r>
              <a:rPr sz="1200" spc="-15" dirty="0">
                <a:latin typeface="Calibri"/>
                <a:cs typeface="Calibri"/>
              </a:rPr>
              <a:t>array </a:t>
            </a:r>
            <a:r>
              <a:rPr sz="1200" spc="-10" dirty="0">
                <a:latin typeface="Calibri"/>
                <a:cs typeface="Calibri"/>
              </a:rPr>
              <a:t>to </a:t>
            </a:r>
            <a:r>
              <a:rPr sz="1200" spc="-5" dirty="0">
                <a:latin typeface="Calibri"/>
                <a:cs typeface="Calibri"/>
              </a:rPr>
              <a:t>check </a:t>
            </a:r>
            <a:r>
              <a:rPr sz="1200" dirty="0">
                <a:latin typeface="Calibri"/>
                <a:cs typeface="Calibri"/>
              </a:rPr>
              <a:t>if </a:t>
            </a:r>
            <a:r>
              <a:rPr sz="1200" spc="-10" dirty="0">
                <a:latin typeface="Calibri"/>
                <a:cs typeface="Calibri"/>
              </a:rPr>
              <a:t>any </a:t>
            </a:r>
            <a:r>
              <a:rPr sz="1200" spc="-5" dirty="0">
                <a:latin typeface="Calibri"/>
                <a:cs typeface="Calibri"/>
              </a:rPr>
              <a:t>of the </a:t>
            </a:r>
            <a:r>
              <a:rPr sz="1200" spc="-10" dirty="0">
                <a:latin typeface="Calibri"/>
                <a:cs typeface="Calibri"/>
              </a:rPr>
              <a:t>sequence </a:t>
            </a:r>
            <a:r>
              <a:rPr sz="1200" dirty="0">
                <a:latin typeface="Calibri"/>
                <a:cs typeface="Calibri"/>
              </a:rPr>
              <a:t>has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-10" dirty="0">
                <a:latin typeface="Calibri"/>
                <a:cs typeface="Calibri"/>
              </a:rPr>
              <a:t>length </a:t>
            </a:r>
            <a:r>
              <a:rPr sz="1200" spc="-5" dirty="0">
                <a:latin typeface="Calibri"/>
                <a:cs typeface="Calibri"/>
              </a:rPr>
              <a:t>of </a:t>
            </a:r>
            <a:r>
              <a:rPr sz="1200" spc="-10" dirty="0">
                <a:latin typeface="Calibri"/>
                <a:cs typeface="Calibri"/>
              </a:rPr>
              <a:t>board_size </a:t>
            </a:r>
            <a:r>
              <a:rPr sz="1200" dirty="0">
                <a:latin typeface="Calibri"/>
                <a:cs typeface="Calibri"/>
              </a:rPr>
              <a:t>– 2, if  </a:t>
            </a:r>
            <a:r>
              <a:rPr sz="1200" spc="-5" dirty="0">
                <a:latin typeface="Calibri"/>
                <a:cs typeface="Calibri"/>
              </a:rPr>
              <a:t>such sequence </a:t>
            </a:r>
            <a:r>
              <a:rPr sz="1200" spc="-10" dirty="0">
                <a:latin typeface="Calibri"/>
                <a:cs typeface="Calibri"/>
              </a:rPr>
              <a:t>exists, </a:t>
            </a:r>
            <a:r>
              <a:rPr sz="1200" dirty="0">
                <a:latin typeface="Calibri"/>
                <a:cs typeface="Calibri"/>
              </a:rPr>
              <a:t>we </a:t>
            </a:r>
            <a:r>
              <a:rPr sz="1200" spc="-10" dirty="0">
                <a:latin typeface="Calibri"/>
                <a:cs typeface="Calibri"/>
              </a:rPr>
              <a:t>can return </a:t>
            </a:r>
            <a:r>
              <a:rPr sz="1200" dirty="0">
                <a:latin typeface="Calibri"/>
                <a:cs typeface="Calibri"/>
              </a:rPr>
              <a:t>it as </a:t>
            </a:r>
            <a:r>
              <a:rPr sz="1200" spc="-10" dirty="0">
                <a:latin typeface="Calibri"/>
                <a:cs typeface="Calibri"/>
              </a:rPr>
              <a:t>the </a:t>
            </a:r>
            <a:r>
              <a:rPr sz="1200" spc="-5" dirty="0">
                <a:latin typeface="Calibri"/>
                <a:cs typeface="Calibri"/>
              </a:rPr>
              <a:t>solution of the</a:t>
            </a:r>
            <a:r>
              <a:rPr sz="1200" spc="6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board,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 marL="62865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If </a:t>
            </a:r>
            <a:r>
              <a:rPr sz="1200" spc="-5" dirty="0">
                <a:latin typeface="Calibri"/>
                <a:cs typeface="Calibri"/>
              </a:rPr>
              <a:t>such sequence does </a:t>
            </a:r>
            <a:r>
              <a:rPr sz="1200" spc="-10" dirty="0">
                <a:latin typeface="Calibri"/>
                <a:cs typeface="Calibri"/>
              </a:rPr>
              <a:t>not exist, </a:t>
            </a:r>
            <a:r>
              <a:rPr sz="1200" spc="-5" dirty="0">
                <a:latin typeface="Calibri"/>
                <a:cs typeface="Calibri"/>
              </a:rPr>
              <a:t>we know </a:t>
            </a:r>
            <a:r>
              <a:rPr sz="1200" spc="-10" dirty="0">
                <a:latin typeface="Calibri"/>
                <a:cs typeface="Calibri"/>
              </a:rPr>
              <a:t>that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-10" dirty="0">
                <a:latin typeface="Calibri"/>
                <a:cs typeface="Calibri"/>
              </a:rPr>
              <a:t>board </a:t>
            </a:r>
            <a:r>
              <a:rPr sz="1200" dirty="0">
                <a:latin typeface="Calibri"/>
                <a:cs typeface="Calibri"/>
              </a:rPr>
              <a:t>has no </a:t>
            </a:r>
            <a:r>
              <a:rPr sz="1200" spc="-5" dirty="0">
                <a:latin typeface="Calibri"/>
                <a:cs typeface="Calibri"/>
              </a:rPr>
              <a:t>solution (unsolvable</a:t>
            </a:r>
            <a:r>
              <a:rPr sz="1200" spc="10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board).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Calibri"/>
              <a:cs typeface="Calibri"/>
            </a:endParaRPr>
          </a:p>
          <a:p>
            <a:pPr marL="62865">
              <a:lnSpc>
                <a:spcPct val="100000"/>
              </a:lnSpc>
            </a:pPr>
            <a:r>
              <a:rPr sz="1200" b="1" spc="-10" dirty="0">
                <a:latin typeface="Calibri"/>
                <a:cs typeface="Calibri"/>
              </a:rPr>
              <a:t>Representation </a:t>
            </a:r>
            <a:r>
              <a:rPr sz="1200" b="1" dirty="0">
                <a:latin typeface="Calibri"/>
                <a:cs typeface="Calibri"/>
              </a:rPr>
              <a:t>of the</a:t>
            </a:r>
            <a:r>
              <a:rPr sz="1200" b="1" spc="-10" dirty="0">
                <a:latin typeface="Calibri"/>
                <a:cs typeface="Calibri"/>
              </a:rPr>
              <a:t> board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Calibri"/>
              <a:cs typeface="Calibri"/>
            </a:endParaRPr>
          </a:p>
          <a:p>
            <a:pPr marL="62865" marR="138430">
              <a:lnSpc>
                <a:spcPct val="152700"/>
              </a:lnSpc>
            </a:pPr>
            <a:r>
              <a:rPr sz="1200" spc="-5" dirty="0">
                <a:latin typeface="Calibri"/>
                <a:cs typeface="Calibri"/>
              </a:rPr>
              <a:t>we </a:t>
            </a:r>
            <a:r>
              <a:rPr sz="1200" spc="-10" dirty="0">
                <a:latin typeface="Calibri"/>
                <a:cs typeface="Calibri"/>
              </a:rPr>
              <a:t>can represent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-10" dirty="0">
                <a:latin typeface="Calibri"/>
                <a:cs typeface="Calibri"/>
              </a:rPr>
              <a:t>board </a:t>
            </a:r>
            <a:r>
              <a:rPr sz="1200" spc="-5" dirty="0">
                <a:latin typeface="Calibri"/>
                <a:cs typeface="Calibri"/>
              </a:rPr>
              <a:t>by </a:t>
            </a:r>
            <a:r>
              <a:rPr sz="1200" spc="-10" dirty="0">
                <a:latin typeface="Calibri"/>
                <a:cs typeface="Calibri"/>
              </a:rPr>
              <a:t>several data </a:t>
            </a:r>
            <a:r>
              <a:rPr sz="1200" spc="-5" dirty="0">
                <a:latin typeface="Calibri"/>
                <a:cs typeface="Calibri"/>
              </a:rPr>
              <a:t>structure, this </a:t>
            </a:r>
            <a:r>
              <a:rPr sz="1200" dirty="0">
                <a:latin typeface="Calibri"/>
                <a:cs typeface="Calibri"/>
              </a:rPr>
              <a:t>is </a:t>
            </a:r>
            <a:r>
              <a:rPr sz="1200" spc="-5" dirty="0">
                <a:latin typeface="Calibri"/>
                <a:cs typeface="Calibri"/>
              </a:rPr>
              <a:t>especially </a:t>
            </a:r>
            <a:r>
              <a:rPr sz="1200" spc="-10" dirty="0">
                <a:latin typeface="Calibri"/>
                <a:cs typeface="Calibri"/>
              </a:rPr>
              <a:t>easy </a:t>
            </a:r>
            <a:r>
              <a:rPr sz="1200" dirty="0">
                <a:latin typeface="Calibri"/>
                <a:cs typeface="Calibri"/>
              </a:rPr>
              <a:t>in </a:t>
            </a:r>
            <a:r>
              <a:rPr sz="1200" spc="-5" dirty="0">
                <a:latin typeface="Calibri"/>
                <a:cs typeface="Calibri"/>
              </a:rPr>
              <a:t>this </a:t>
            </a:r>
            <a:r>
              <a:rPr sz="1200" spc="-10" dirty="0">
                <a:latin typeface="Calibri"/>
                <a:cs typeface="Calibri"/>
              </a:rPr>
              <a:t>problem  </a:t>
            </a:r>
            <a:r>
              <a:rPr sz="1200" spc="-5" dirty="0">
                <a:latin typeface="Calibri"/>
                <a:cs typeface="Calibri"/>
              </a:rPr>
              <a:t>because all cells </a:t>
            </a:r>
            <a:r>
              <a:rPr sz="1200" spc="-10" dirty="0">
                <a:latin typeface="Calibri"/>
                <a:cs typeface="Calibri"/>
              </a:rPr>
              <a:t>have only </a:t>
            </a:r>
            <a:r>
              <a:rPr sz="1200" spc="-5" dirty="0">
                <a:latin typeface="Calibri"/>
                <a:cs typeface="Calibri"/>
              </a:rPr>
              <a:t>two </a:t>
            </a:r>
            <a:r>
              <a:rPr sz="1200" spc="-15" dirty="0">
                <a:latin typeface="Calibri"/>
                <a:cs typeface="Calibri"/>
              </a:rPr>
              <a:t>states </a:t>
            </a:r>
            <a:r>
              <a:rPr sz="1200" spc="-5" dirty="0">
                <a:latin typeface="Calibri"/>
                <a:cs typeface="Calibri"/>
              </a:rPr>
              <a:t>occupied or not</a:t>
            </a:r>
            <a:r>
              <a:rPr sz="1200" spc="6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occupied.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Calibri"/>
              <a:cs typeface="Calibri"/>
            </a:endParaRPr>
          </a:p>
          <a:p>
            <a:pPr marL="62865" marR="5080">
              <a:lnSpc>
                <a:spcPct val="152500"/>
              </a:lnSpc>
            </a:pPr>
            <a:r>
              <a:rPr sz="1200" spc="-5" dirty="0">
                <a:latin typeface="Calibri"/>
                <a:cs typeface="Calibri"/>
              </a:rPr>
              <a:t>optimal </a:t>
            </a:r>
            <a:r>
              <a:rPr sz="1200" spc="-10" dirty="0">
                <a:latin typeface="Calibri"/>
                <a:cs typeface="Calibri"/>
              </a:rPr>
              <a:t>data structure </a:t>
            </a:r>
            <a:r>
              <a:rPr sz="1200" dirty="0">
                <a:latin typeface="Calibri"/>
                <a:cs typeface="Calibri"/>
              </a:rPr>
              <a:t>I </a:t>
            </a:r>
            <a:r>
              <a:rPr sz="1200" spc="-10" dirty="0">
                <a:latin typeface="Calibri"/>
                <a:cs typeface="Calibri"/>
              </a:rPr>
              <a:t>found </a:t>
            </a:r>
            <a:r>
              <a:rPr sz="1200" spc="-15" dirty="0">
                <a:latin typeface="Calibri"/>
                <a:cs typeface="Calibri"/>
              </a:rPr>
              <a:t>for </a:t>
            </a:r>
            <a:r>
              <a:rPr sz="1200" spc="-10" dirty="0">
                <a:latin typeface="Calibri"/>
                <a:cs typeface="Calibri"/>
              </a:rPr>
              <a:t>representing exceptionally large </a:t>
            </a:r>
            <a:r>
              <a:rPr sz="1200" spc="-5" dirty="0">
                <a:latin typeface="Calibri"/>
                <a:cs typeface="Calibri"/>
              </a:rPr>
              <a:t>boards </a:t>
            </a:r>
            <a:r>
              <a:rPr sz="1200" dirty="0">
                <a:latin typeface="Calibri"/>
                <a:cs typeface="Calibri"/>
              </a:rPr>
              <a:t>and </a:t>
            </a:r>
            <a:r>
              <a:rPr sz="1200" spc="-10" dirty="0">
                <a:latin typeface="Calibri"/>
                <a:cs typeface="Calibri"/>
              </a:rPr>
              <a:t>compare </a:t>
            </a:r>
            <a:r>
              <a:rPr sz="1200" spc="-5" dirty="0">
                <a:latin typeface="Calibri"/>
                <a:cs typeface="Calibri"/>
              </a:rPr>
              <a:t>them  efficiently </a:t>
            </a:r>
            <a:r>
              <a:rPr sz="1200" dirty="0">
                <a:latin typeface="Calibri"/>
                <a:cs typeface="Calibri"/>
              </a:rPr>
              <a:t>is </a:t>
            </a:r>
            <a:r>
              <a:rPr sz="1200" spc="-5" dirty="0">
                <a:latin typeface="Calibri"/>
                <a:cs typeface="Calibri"/>
              </a:rPr>
              <a:t>by using BitSet </a:t>
            </a:r>
            <a:r>
              <a:rPr sz="1200" spc="-10" dirty="0">
                <a:latin typeface="Calibri"/>
                <a:cs typeface="Calibri"/>
              </a:rPr>
              <a:t>structure </a:t>
            </a:r>
            <a:r>
              <a:rPr sz="1200" spc="-5" dirty="0">
                <a:latin typeface="Calibri"/>
                <a:cs typeface="Calibri"/>
              </a:rPr>
              <a:t>then we </a:t>
            </a:r>
            <a:r>
              <a:rPr sz="1200" spc="-10" dirty="0">
                <a:latin typeface="Calibri"/>
                <a:cs typeface="Calibri"/>
              </a:rPr>
              <a:t>can </a:t>
            </a:r>
            <a:r>
              <a:rPr sz="1200" spc="-5" dirty="0">
                <a:latin typeface="Calibri"/>
                <a:cs typeface="Calibri"/>
              </a:rPr>
              <a:t>simply implement the </a:t>
            </a:r>
            <a:r>
              <a:rPr sz="1200" spc="-10" dirty="0">
                <a:latin typeface="Calibri"/>
                <a:cs typeface="Calibri"/>
              </a:rPr>
              <a:t>comparator </a:t>
            </a:r>
            <a:r>
              <a:rPr sz="1200" spc="-5" dirty="0">
                <a:latin typeface="Calibri"/>
                <a:cs typeface="Calibri"/>
              </a:rPr>
              <a:t>to</a:t>
            </a:r>
            <a:r>
              <a:rPr sz="1200" spc="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5156" y="1484121"/>
            <a:ext cx="5462270" cy="583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25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used </a:t>
            </a:r>
            <a:r>
              <a:rPr sz="1200" spc="-10" dirty="0">
                <a:latin typeface="Calibri"/>
                <a:cs typeface="Calibri"/>
              </a:rPr>
              <a:t>inside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-10" dirty="0">
                <a:latin typeface="Calibri"/>
                <a:cs typeface="Calibri"/>
              </a:rPr>
              <a:t>set </a:t>
            </a:r>
            <a:r>
              <a:rPr sz="1200" spc="-5" dirty="0">
                <a:latin typeface="Calibri"/>
                <a:cs typeface="Calibri"/>
              </a:rPr>
              <a:t>structure </a:t>
            </a:r>
            <a:r>
              <a:rPr sz="1200" spc="-15" dirty="0">
                <a:latin typeface="Calibri"/>
                <a:cs typeface="Calibri"/>
              </a:rPr>
              <a:t>for </a:t>
            </a:r>
            <a:r>
              <a:rPr sz="1200" spc="-5" dirty="0">
                <a:latin typeface="Calibri"/>
                <a:cs typeface="Calibri"/>
              </a:rPr>
              <a:t>comparing </a:t>
            </a:r>
            <a:r>
              <a:rPr sz="1200" spc="-10" dirty="0">
                <a:latin typeface="Calibri"/>
                <a:cs typeface="Calibri"/>
              </a:rPr>
              <a:t>the different </a:t>
            </a:r>
            <a:r>
              <a:rPr sz="1200" spc="-5" dirty="0">
                <a:latin typeface="Calibri"/>
                <a:cs typeface="Calibri"/>
              </a:rPr>
              <a:t>boards </a:t>
            </a:r>
            <a:r>
              <a:rPr sz="1200" spc="-10" dirty="0">
                <a:latin typeface="Calibri"/>
                <a:cs typeface="Calibri"/>
              </a:rPr>
              <a:t>represented </a:t>
            </a:r>
            <a:r>
              <a:rPr sz="1200" dirty="0">
                <a:latin typeface="Calibri"/>
                <a:cs typeface="Calibri"/>
              </a:rPr>
              <a:t>in </a:t>
            </a:r>
            <a:r>
              <a:rPr sz="1200" spc="-10" dirty="0">
                <a:latin typeface="Calibri"/>
                <a:cs typeface="Calibri"/>
              </a:rPr>
              <a:t>different  </a:t>
            </a:r>
            <a:r>
              <a:rPr sz="1200" spc="-5" dirty="0">
                <a:latin typeface="Calibri"/>
                <a:cs typeface="Calibri"/>
              </a:rPr>
              <a:t>BitSets.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5448" y="1580133"/>
            <a:ext cx="8274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alibri"/>
                <a:cs typeface="Calibri"/>
              </a:rPr>
              <a:t>Pseudo</a:t>
            </a:r>
            <a:r>
              <a:rPr sz="1200" b="1" spc="-5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code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9559" y="2065020"/>
            <a:ext cx="7193280" cy="6648450"/>
          </a:xfrm>
          <a:custGeom>
            <a:avLst/>
            <a:gdLst/>
            <a:ahLst/>
            <a:cxnLst/>
            <a:rect l="l" t="t" r="r" b="b"/>
            <a:pathLst>
              <a:path w="7193280" h="6648450">
                <a:moveTo>
                  <a:pt x="0" y="6648450"/>
                </a:moveTo>
                <a:lnTo>
                  <a:pt x="7193280" y="6648450"/>
                </a:lnTo>
                <a:lnTo>
                  <a:pt x="7193280" y="0"/>
                </a:lnTo>
                <a:lnTo>
                  <a:pt x="0" y="0"/>
                </a:lnTo>
                <a:lnTo>
                  <a:pt x="0" y="66484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3163" y="2247645"/>
            <a:ext cx="3158490" cy="5386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ALGORITHM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SOLVE1DPEGSOLITAIRE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// </a:t>
            </a:r>
            <a:r>
              <a:rPr sz="1200" spc="-10" dirty="0">
                <a:latin typeface="Calibri"/>
                <a:cs typeface="Calibri"/>
              </a:rPr>
              <a:t>input: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board_size</a:t>
            </a:r>
            <a:endParaRPr sz="1200">
              <a:latin typeface="Calibri"/>
              <a:cs typeface="Calibri"/>
            </a:endParaRPr>
          </a:p>
          <a:p>
            <a:pPr marL="12700" marR="1276350">
              <a:lnSpc>
                <a:spcPct val="235800"/>
              </a:lnSpc>
              <a:spcBef>
                <a:spcPts val="5"/>
              </a:spcBef>
            </a:pPr>
            <a:r>
              <a:rPr sz="1200" dirty="0">
                <a:latin typeface="Calibri"/>
                <a:cs typeface="Calibri"/>
              </a:rPr>
              <a:t>// </a:t>
            </a:r>
            <a:r>
              <a:rPr sz="1200" spc="-5" dirty="0">
                <a:latin typeface="Calibri"/>
                <a:cs typeface="Calibri"/>
              </a:rPr>
              <a:t>output: sequence of </a:t>
            </a:r>
            <a:r>
              <a:rPr sz="1200" spc="-10" dirty="0">
                <a:latin typeface="Calibri"/>
                <a:cs typeface="Calibri"/>
              </a:rPr>
              <a:t>boards  solveBoard(Board </a:t>
            </a:r>
            <a:r>
              <a:rPr sz="1200" spc="-5" dirty="0">
                <a:latin typeface="Calibri"/>
                <a:cs typeface="Calibri"/>
              </a:rPr>
              <a:t>board)  </a:t>
            </a:r>
            <a:r>
              <a:rPr sz="1200" spc="-10" dirty="0">
                <a:latin typeface="Calibri"/>
                <a:cs typeface="Calibri"/>
              </a:rPr>
              <a:t>Board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tryBoard;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Calibri"/>
                <a:cs typeface="Calibri"/>
              </a:rPr>
              <a:t>BitSet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tryBS;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15" dirty="0">
                <a:latin typeface="Calibri"/>
                <a:cs typeface="Calibri"/>
              </a:rPr>
              <a:t>for </a:t>
            </a:r>
            <a:r>
              <a:rPr sz="1200" dirty="0">
                <a:latin typeface="Calibri"/>
                <a:cs typeface="Calibri"/>
              </a:rPr>
              <a:t>i &lt;- 3 </a:t>
            </a:r>
            <a:r>
              <a:rPr sz="1200" spc="-5" dirty="0">
                <a:latin typeface="Calibri"/>
                <a:cs typeface="Calibri"/>
              </a:rPr>
              <a:t>to </a:t>
            </a:r>
            <a:r>
              <a:rPr sz="1200" spc="-10" dirty="0">
                <a:latin typeface="Calibri"/>
                <a:cs typeface="Calibri"/>
              </a:rPr>
              <a:t>board_size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do</a:t>
            </a:r>
            <a:endParaRPr sz="1200">
              <a:latin typeface="Calibri"/>
              <a:cs typeface="Calibri"/>
            </a:endParaRPr>
          </a:p>
          <a:p>
            <a:pPr marL="876935" marR="656590" indent="-457200">
              <a:lnSpc>
                <a:spcPct val="235800"/>
              </a:lnSpc>
            </a:pPr>
            <a:r>
              <a:rPr sz="1200" dirty="0">
                <a:latin typeface="Calibri"/>
                <a:cs typeface="Calibri"/>
              </a:rPr>
              <a:t>if </a:t>
            </a:r>
            <a:r>
              <a:rPr sz="1200" spc="-10" dirty="0">
                <a:latin typeface="Calibri"/>
                <a:cs typeface="Calibri"/>
              </a:rPr>
              <a:t>(validateMove(board, </a:t>
            </a:r>
            <a:r>
              <a:rPr sz="1200" dirty="0">
                <a:latin typeface="Calibri"/>
                <a:cs typeface="Calibri"/>
              </a:rPr>
              <a:t>I, </a:t>
            </a:r>
            <a:r>
              <a:rPr sz="1200" spc="-5" dirty="0">
                <a:latin typeface="Calibri"/>
                <a:cs typeface="Calibri"/>
              </a:rPr>
              <a:t>RIGHT))  tryBoard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5" dirty="0">
                <a:latin typeface="Calibri"/>
                <a:cs typeface="Calibri"/>
              </a:rPr>
              <a:t>board. </a:t>
            </a:r>
            <a:r>
              <a:rPr sz="1200" dirty="0">
                <a:latin typeface="Calibri"/>
                <a:cs typeface="Calibri"/>
              </a:rPr>
              <a:t>clone()  </a:t>
            </a:r>
            <a:r>
              <a:rPr sz="1200" spc="-5" dirty="0">
                <a:latin typeface="Calibri"/>
                <a:cs typeface="Calibri"/>
              </a:rPr>
              <a:t>move(tryBoard, </a:t>
            </a:r>
            <a:r>
              <a:rPr sz="1200" dirty="0">
                <a:latin typeface="Calibri"/>
                <a:cs typeface="Calibri"/>
              </a:rPr>
              <a:t>I,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RIGHT)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 marL="87693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Calibri"/>
                <a:cs typeface="Calibri"/>
              </a:rPr>
              <a:t>if </a:t>
            </a:r>
            <a:r>
              <a:rPr sz="1200" spc="-10" dirty="0">
                <a:latin typeface="Calibri"/>
                <a:cs typeface="Calibri"/>
              </a:rPr>
              <a:t>(!memory.contains(tryBoard)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do</a:t>
            </a:r>
            <a:endParaRPr sz="1200">
              <a:latin typeface="Calibri"/>
              <a:cs typeface="Calibri"/>
            </a:endParaRPr>
          </a:p>
          <a:p>
            <a:pPr marL="1567180" marR="5080">
              <a:lnSpc>
                <a:spcPts val="3400"/>
              </a:lnSpc>
              <a:spcBef>
                <a:spcPts val="434"/>
              </a:spcBef>
            </a:pPr>
            <a:r>
              <a:rPr sz="1200" spc="-10" dirty="0">
                <a:latin typeface="Calibri"/>
                <a:cs typeface="Calibri"/>
              </a:rPr>
              <a:t>b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5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5" dirty="0">
                <a:latin typeface="Calibri"/>
                <a:cs typeface="Calibri"/>
              </a:rPr>
              <a:t>.a</a:t>
            </a:r>
            <a:r>
              <a:rPr sz="1200" dirty="0">
                <a:latin typeface="Calibri"/>
                <a:cs typeface="Calibri"/>
              </a:rPr>
              <a:t>dd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spc="-10" dirty="0">
                <a:latin typeface="Calibri"/>
                <a:cs typeface="Calibri"/>
              </a:rPr>
              <a:t>h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5" dirty="0">
                <a:latin typeface="Calibri"/>
                <a:cs typeface="Calibri"/>
              </a:rPr>
              <a:t>l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5" dirty="0">
                <a:latin typeface="Calibri"/>
                <a:cs typeface="Calibri"/>
              </a:rPr>
              <a:t>(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ry</a:t>
            </a:r>
            <a:r>
              <a:rPr sz="1200" spc="-10" dirty="0">
                <a:latin typeface="Calibri"/>
                <a:cs typeface="Calibri"/>
              </a:rPr>
              <a:t>B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spc="15" dirty="0">
                <a:latin typeface="Calibri"/>
                <a:cs typeface="Calibri"/>
              </a:rPr>
              <a:t>a</a:t>
            </a:r>
            <a:r>
              <a:rPr sz="1200" spc="-25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d)  </a:t>
            </a:r>
            <a:r>
              <a:rPr sz="1200" spc="-10" dirty="0">
                <a:latin typeface="Calibri"/>
                <a:cs typeface="Calibri"/>
              </a:rPr>
              <a:t>memory.add(tryBoard)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915720" y="7856982"/>
            <a:ext cx="6731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00AFEF"/>
                </a:solidFill>
                <a:latin typeface="Calibri"/>
                <a:cs typeface="Calibri"/>
              </a:rPr>
              <a:t>Recursion: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76373" y="7856982"/>
            <a:ext cx="13417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solveBoard(tryBoard)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5156" y="6727317"/>
            <a:ext cx="5588635" cy="178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alibri"/>
                <a:cs typeface="Calibri"/>
              </a:rPr>
              <a:t>Complexity analysis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Calibri"/>
              <a:cs typeface="Calibri"/>
            </a:endParaRPr>
          </a:p>
          <a:p>
            <a:pPr marL="12700" marR="5080">
              <a:lnSpc>
                <a:spcPct val="152700"/>
              </a:lnSpc>
            </a:pPr>
            <a:r>
              <a:rPr sz="1200" dirty="0">
                <a:latin typeface="Calibri"/>
                <a:cs typeface="Calibri"/>
              </a:rPr>
              <a:t>The </a:t>
            </a:r>
            <a:r>
              <a:rPr sz="1200" spc="-5" dirty="0">
                <a:latin typeface="Calibri"/>
                <a:cs typeface="Calibri"/>
              </a:rPr>
              <a:t>timing </a:t>
            </a:r>
            <a:r>
              <a:rPr sz="1200" dirty="0">
                <a:latin typeface="Calibri"/>
                <a:cs typeface="Calibri"/>
              </a:rPr>
              <a:t>is </a:t>
            </a:r>
            <a:r>
              <a:rPr sz="1200" spc="-5" dirty="0">
                <a:latin typeface="Calibri"/>
                <a:cs typeface="Calibri"/>
              </a:rPr>
              <a:t>proportional to the number of </a:t>
            </a:r>
            <a:r>
              <a:rPr sz="1200" dirty="0">
                <a:latin typeface="Calibri"/>
                <a:cs typeface="Calibri"/>
              </a:rPr>
              <a:t>all </a:t>
            </a:r>
            <a:r>
              <a:rPr sz="1200" spc="-5" dirty="0">
                <a:latin typeface="Calibri"/>
                <a:cs typeface="Calibri"/>
              </a:rPr>
              <a:t>possible boards which </a:t>
            </a:r>
            <a:r>
              <a:rPr sz="1200" spc="-10" dirty="0">
                <a:latin typeface="Calibri"/>
                <a:cs typeface="Calibri"/>
              </a:rPr>
              <a:t>can </a:t>
            </a:r>
            <a:r>
              <a:rPr sz="1200" spc="-5" dirty="0">
                <a:latin typeface="Calibri"/>
                <a:cs typeface="Calibri"/>
              </a:rPr>
              <a:t>we deduce </a:t>
            </a:r>
            <a:r>
              <a:rPr sz="1200" spc="-10" dirty="0">
                <a:latin typeface="Calibri"/>
                <a:cs typeface="Calibri"/>
              </a:rPr>
              <a:t>from  </a:t>
            </a:r>
            <a:r>
              <a:rPr sz="1200" spc="-5" dirty="0">
                <a:latin typeface="Calibri"/>
                <a:cs typeface="Calibri"/>
              </a:rPr>
              <a:t>the initial </a:t>
            </a:r>
            <a:r>
              <a:rPr sz="1200" spc="-10" dirty="0">
                <a:latin typeface="Calibri"/>
                <a:cs typeface="Calibri"/>
              </a:rPr>
              <a:t>board </a:t>
            </a:r>
            <a:r>
              <a:rPr sz="1200" spc="-5" dirty="0">
                <a:latin typeface="Calibri"/>
                <a:cs typeface="Calibri"/>
              </a:rPr>
              <a:t>without </a:t>
            </a:r>
            <a:r>
              <a:rPr sz="1200" spc="-10" dirty="0">
                <a:latin typeface="Calibri"/>
                <a:cs typeface="Calibri"/>
              </a:rPr>
              <a:t>any </a:t>
            </a:r>
            <a:r>
              <a:rPr sz="1200" spc="-5" dirty="0">
                <a:latin typeface="Calibri"/>
                <a:cs typeface="Calibri"/>
              </a:rPr>
              <a:t>repetition, thanks </a:t>
            </a:r>
            <a:r>
              <a:rPr sz="1200" spc="-10" dirty="0">
                <a:latin typeface="Calibri"/>
                <a:cs typeface="Calibri"/>
              </a:rPr>
              <a:t>to </a:t>
            </a:r>
            <a:r>
              <a:rPr sz="1200" spc="-5" dirty="0">
                <a:latin typeface="Calibri"/>
                <a:cs typeface="Calibri"/>
              </a:rPr>
              <a:t>memoization</a:t>
            </a:r>
            <a:r>
              <a:rPr sz="1200" spc="4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technique</a:t>
            </a:r>
            <a:endParaRPr sz="1200">
              <a:latin typeface="Calibri"/>
              <a:cs typeface="Calibri"/>
            </a:endParaRPr>
          </a:p>
          <a:p>
            <a:pPr marL="12700" marR="958850">
              <a:lnSpc>
                <a:spcPts val="3410"/>
              </a:lnSpc>
              <a:spcBef>
                <a:spcPts val="430"/>
              </a:spcBef>
            </a:pPr>
            <a:r>
              <a:rPr sz="1200" spc="-5" dirty="0">
                <a:latin typeface="Calibri"/>
                <a:cs typeface="Calibri"/>
              </a:rPr>
              <a:t>T(n)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5" dirty="0">
                <a:latin typeface="Calibri"/>
                <a:cs typeface="Calibri"/>
              </a:rPr>
              <a:t>number of moves needed to </a:t>
            </a:r>
            <a:r>
              <a:rPr sz="1200" spc="-10" dirty="0">
                <a:latin typeface="Calibri"/>
                <a:cs typeface="Calibri"/>
              </a:rPr>
              <a:t>solve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-10" dirty="0">
                <a:latin typeface="Calibri"/>
                <a:cs typeface="Calibri"/>
              </a:rPr>
              <a:t>board </a:t>
            </a:r>
            <a:r>
              <a:rPr sz="1200" dirty="0">
                <a:latin typeface="Calibri"/>
                <a:cs typeface="Calibri"/>
              </a:rPr>
              <a:t>* one </a:t>
            </a:r>
            <a:r>
              <a:rPr sz="1200" spc="-10" dirty="0">
                <a:latin typeface="Calibri"/>
                <a:cs typeface="Calibri"/>
              </a:rPr>
              <a:t>move complexity  </a:t>
            </a:r>
            <a:r>
              <a:rPr sz="1200" dirty="0">
                <a:latin typeface="Calibri"/>
                <a:cs typeface="Calibri"/>
              </a:rPr>
              <a:t>In </a:t>
            </a:r>
            <a:r>
              <a:rPr sz="1200" spc="-15" dirty="0">
                <a:latin typeface="Calibri"/>
                <a:cs typeface="Calibri"/>
              </a:rPr>
              <a:t>average </a:t>
            </a:r>
            <a:r>
              <a:rPr sz="1200" spc="-5" dirty="0">
                <a:latin typeface="Calibri"/>
                <a:cs typeface="Calibri"/>
              </a:rPr>
              <a:t>case: T(n)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5" dirty="0">
                <a:latin typeface="Calibri"/>
                <a:cs typeface="Calibri"/>
              </a:rPr>
              <a:t>(n-2)*n </a:t>
            </a:r>
            <a:r>
              <a:rPr sz="1200" spc="1150" dirty="0">
                <a:latin typeface="Wingdings"/>
                <a:cs typeface="Wingdings"/>
              </a:rPr>
              <a:t>→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O(N^2)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6225" y="1600200"/>
            <a:ext cx="7193280" cy="4922520"/>
          </a:xfrm>
          <a:custGeom>
            <a:avLst/>
            <a:gdLst/>
            <a:ahLst/>
            <a:cxnLst/>
            <a:rect l="l" t="t" r="r" b="b"/>
            <a:pathLst>
              <a:path w="7193280" h="4922520">
                <a:moveTo>
                  <a:pt x="0" y="4922520"/>
                </a:moveTo>
                <a:lnTo>
                  <a:pt x="7193280" y="4922520"/>
                </a:lnTo>
                <a:lnTo>
                  <a:pt x="7193280" y="0"/>
                </a:lnTo>
                <a:lnTo>
                  <a:pt x="0" y="0"/>
                </a:lnTo>
                <a:lnTo>
                  <a:pt x="0" y="492252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2148" y="1782826"/>
            <a:ext cx="3736975" cy="4092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Calibri"/>
                <a:cs typeface="Calibri"/>
              </a:rPr>
              <a:t>for </a:t>
            </a:r>
            <a:r>
              <a:rPr sz="1200" dirty="0">
                <a:latin typeface="Calibri"/>
                <a:cs typeface="Calibri"/>
              </a:rPr>
              <a:t>i &lt;- 1 </a:t>
            </a:r>
            <a:r>
              <a:rPr sz="1200" spc="-5" dirty="0">
                <a:latin typeface="Calibri"/>
                <a:cs typeface="Calibri"/>
              </a:rPr>
              <a:t>to </a:t>
            </a:r>
            <a:r>
              <a:rPr sz="1200" spc="-10" dirty="0">
                <a:latin typeface="Calibri"/>
                <a:cs typeface="Calibri"/>
              </a:rPr>
              <a:t>board_size </a:t>
            </a:r>
            <a:r>
              <a:rPr sz="1200" dirty="0">
                <a:latin typeface="Calibri"/>
                <a:cs typeface="Calibri"/>
              </a:rPr>
              <a:t>- 2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do</a:t>
            </a:r>
            <a:endParaRPr sz="1200">
              <a:latin typeface="Calibri"/>
              <a:cs typeface="Calibri"/>
            </a:endParaRPr>
          </a:p>
          <a:p>
            <a:pPr marL="864235" marR="1310640" indent="-457200" algn="just">
              <a:lnSpc>
                <a:spcPct val="235900"/>
              </a:lnSpc>
            </a:pPr>
            <a:r>
              <a:rPr sz="1200" dirty="0">
                <a:latin typeface="Calibri"/>
                <a:cs typeface="Calibri"/>
              </a:rPr>
              <a:t>if </a:t>
            </a:r>
            <a:r>
              <a:rPr sz="1200" spc="-10" dirty="0">
                <a:latin typeface="Calibri"/>
                <a:cs typeface="Calibri"/>
              </a:rPr>
              <a:t>(validateMove(board, </a:t>
            </a:r>
            <a:r>
              <a:rPr sz="1200" dirty="0">
                <a:latin typeface="Calibri"/>
                <a:cs typeface="Calibri"/>
              </a:rPr>
              <a:t>I, </a:t>
            </a:r>
            <a:r>
              <a:rPr sz="1200" spc="-5" dirty="0">
                <a:latin typeface="Calibri"/>
                <a:cs typeface="Calibri"/>
              </a:rPr>
              <a:t>LEFT))  tryBoard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5" dirty="0">
                <a:latin typeface="Calibri"/>
                <a:cs typeface="Calibri"/>
              </a:rPr>
              <a:t>board.</a:t>
            </a:r>
            <a:r>
              <a:rPr sz="1200" spc="-7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clone()  </a:t>
            </a:r>
            <a:r>
              <a:rPr sz="1200" spc="-5" dirty="0">
                <a:latin typeface="Calibri"/>
                <a:cs typeface="Calibri"/>
              </a:rPr>
              <a:t>move(tryBoard, </a:t>
            </a:r>
            <a:r>
              <a:rPr sz="1200" dirty="0">
                <a:latin typeface="Calibri"/>
                <a:cs typeface="Calibri"/>
              </a:rPr>
              <a:t>I,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LEFT)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 marL="864235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if </a:t>
            </a:r>
            <a:r>
              <a:rPr sz="1200" spc="-10" dirty="0">
                <a:latin typeface="Calibri"/>
                <a:cs typeface="Calibri"/>
              </a:rPr>
              <a:t>(!memory.contains(tryBoard)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do</a:t>
            </a:r>
            <a:endParaRPr sz="1200">
              <a:latin typeface="Calibri"/>
              <a:cs typeface="Calibri"/>
            </a:endParaRPr>
          </a:p>
          <a:p>
            <a:pPr marL="1554480" marR="596265">
              <a:lnSpc>
                <a:spcPts val="3410"/>
              </a:lnSpc>
              <a:spcBef>
                <a:spcPts val="430"/>
              </a:spcBef>
            </a:pPr>
            <a:r>
              <a:rPr sz="1200" spc="-10" dirty="0">
                <a:latin typeface="Calibri"/>
                <a:cs typeface="Calibri"/>
              </a:rPr>
              <a:t>b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5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5" dirty="0">
                <a:latin typeface="Calibri"/>
                <a:cs typeface="Calibri"/>
              </a:rPr>
              <a:t>.a</a:t>
            </a:r>
            <a:r>
              <a:rPr sz="1200" dirty="0">
                <a:latin typeface="Calibri"/>
                <a:cs typeface="Calibri"/>
              </a:rPr>
              <a:t>dd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spc="-10" dirty="0">
                <a:latin typeface="Calibri"/>
                <a:cs typeface="Calibri"/>
              </a:rPr>
              <a:t>h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5" dirty="0">
                <a:latin typeface="Calibri"/>
                <a:cs typeface="Calibri"/>
              </a:rPr>
              <a:t>l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5" dirty="0">
                <a:latin typeface="Calibri"/>
                <a:cs typeface="Calibri"/>
              </a:rPr>
              <a:t>(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ry</a:t>
            </a:r>
            <a:r>
              <a:rPr sz="1200" spc="-10" dirty="0">
                <a:latin typeface="Calibri"/>
                <a:cs typeface="Calibri"/>
              </a:rPr>
              <a:t>B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spc="15" dirty="0">
                <a:latin typeface="Calibri"/>
                <a:cs typeface="Calibri"/>
              </a:rPr>
              <a:t>a</a:t>
            </a:r>
            <a:r>
              <a:rPr sz="1200" spc="-25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d)  </a:t>
            </a:r>
            <a:r>
              <a:rPr sz="1200" spc="-10" dirty="0">
                <a:latin typeface="Calibri"/>
                <a:cs typeface="Calibri"/>
              </a:rPr>
              <a:t>memory.add(tryBoard)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Calibri"/>
              <a:cs typeface="Calibri"/>
            </a:endParaRPr>
          </a:p>
          <a:p>
            <a:pPr marL="492125">
              <a:lnSpc>
                <a:spcPct val="100000"/>
              </a:lnSpc>
              <a:tabLst>
                <a:tab pos="1552575" algn="l"/>
              </a:tabLst>
            </a:pPr>
            <a:r>
              <a:rPr sz="1200" spc="-10" dirty="0">
                <a:solidFill>
                  <a:srgbClr val="00AFEF"/>
                </a:solidFill>
                <a:latin typeface="Calibri"/>
                <a:cs typeface="Calibri"/>
              </a:rPr>
              <a:t>Recursion:	</a:t>
            </a:r>
            <a:r>
              <a:rPr sz="1200" spc="-10" dirty="0">
                <a:latin typeface="Calibri"/>
                <a:cs typeface="Calibri"/>
              </a:rPr>
              <a:t>solveBoard(tryBoard)</a:t>
            </a:r>
            <a:endParaRPr sz="1200">
              <a:latin typeface="Calibri"/>
              <a:cs typeface="Calibri"/>
            </a:endParaRPr>
          </a:p>
          <a:p>
            <a:pPr marR="5080">
              <a:lnSpc>
                <a:spcPct val="235800"/>
              </a:lnSpc>
              <a:spcBef>
                <a:spcPts val="5"/>
              </a:spcBef>
            </a:pPr>
            <a:r>
              <a:rPr sz="1200" spc="-10" dirty="0">
                <a:latin typeface="Calibri"/>
                <a:cs typeface="Calibri"/>
              </a:rPr>
              <a:t>ArrayList&lt;ArrayList&lt;Board&gt;&gt; </a:t>
            </a:r>
            <a:r>
              <a:rPr sz="1200" spc="-5" dirty="0">
                <a:latin typeface="Calibri"/>
                <a:cs typeface="Calibri"/>
              </a:rPr>
              <a:t>Solution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15" dirty="0">
                <a:latin typeface="Calibri"/>
                <a:cs typeface="Calibri"/>
              </a:rPr>
              <a:t>Traverse(headBoard)  </a:t>
            </a:r>
            <a:r>
              <a:rPr sz="1200" spc="-5" dirty="0">
                <a:latin typeface="Calibri"/>
                <a:cs typeface="Calibri"/>
              </a:rPr>
              <a:t>Print(Solution)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5448" y="1580133"/>
            <a:ext cx="5662295" cy="1909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In </a:t>
            </a:r>
            <a:r>
              <a:rPr sz="1200" spc="-10" dirty="0">
                <a:latin typeface="Calibri"/>
                <a:cs typeface="Calibri"/>
              </a:rPr>
              <a:t>worst </a:t>
            </a:r>
            <a:r>
              <a:rPr sz="1200" spc="-5" dirty="0">
                <a:latin typeface="Calibri"/>
                <a:cs typeface="Calibri"/>
              </a:rPr>
              <a:t>case: T(n) </a:t>
            </a:r>
            <a:r>
              <a:rPr sz="1200" dirty="0">
                <a:latin typeface="Calibri"/>
                <a:cs typeface="Calibri"/>
              </a:rPr>
              <a:t>= (2^(n-1) - </a:t>
            </a:r>
            <a:r>
              <a:rPr sz="1200" spc="-5" dirty="0">
                <a:latin typeface="Calibri"/>
                <a:cs typeface="Calibri"/>
              </a:rPr>
              <a:t>2)*n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n*2^(n-1)-2n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latin typeface="Calibri"/>
                <a:cs typeface="Calibri"/>
              </a:rPr>
              <a:t>Comparison with another</a:t>
            </a:r>
            <a:r>
              <a:rPr sz="1200" b="1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algorithm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Calibri"/>
              <a:cs typeface="Calibri"/>
            </a:endParaRPr>
          </a:p>
          <a:p>
            <a:pPr marL="12700" marR="5080">
              <a:lnSpc>
                <a:spcPct val="152800"/>
              </a:lnSpc>
            </a:pPr>
            <a:r>
              <a:rPr sz="1200" spc="-5" dirty="0">
                <a:latin typeface="Calibri"/>
                <a:cs typeface="Calibri"/>
              </a:rPr>
              <a:t>Another solution of this problem, </a:t>
            </a:r>
            <a:r>
              <a:rPr sz="1200" dirty="0">
                <a:latin typeface="Calibri"/>
                <a:cs typeface="Calibri"/>
              </a:rPr>
              <a:t>is </a:t>
            </a:r>
            <a:r>
              <a:rPr sz="1200" spc="-10" dirty="0">
                <a:latin typeface="Calibri"/>
                <a:cs typeface="Calibri"/>
              </a:rPr>
              <a:t>first </a:t>
            </a:r>
            <a:r>
              <a:rPr sz="1200" spc="-5" dirty="0">
                <a:latin typeface="Calibri"/>
                <a:cs typeface="Calibri"/>
              </a:rPr>
              <a:t>check </a:t>
            </a:r>
            <a:r>
              <a:rPr sz="1200" dirty="0">
                <a:latin typeface="Calibri"/>
                <a:cs typeface="Calibri"/>
              </a:rPr>
              <a:t>if </a:t>
            </a:r>
            <a:r>
              <a:rPr sz="1200" spc="-10" dirty="0">
                <a:latin typeface="Calibri"/>
                <a:cs typeface="Calibri"/>
              </a:rPr>
              <a:t>the </a:t>
            </a:r>
            <a:r>
              <a:rPr sz="1200" spc="-5" dirty="0">
                <a:latin typeface="Calibri"/>
                <a:cs typeface="Calibri"/>
              </a:rPr>
              <a:t>unoccupied cell </a:t>
            </a:r>
            <a:r>
              <a:rPr sz="1200" dirty="0">
                <a:latin typeface="Calibri"/>
                <a:cs typeface="Calibri"/>
              </a:rPr>
              <a:t>is </a:t>
            </a:r>
            <a:r>
              <a:rPr sz="1200" spc="-5" dirty="0">
                <a:latin typeface="Calibri"/>
                <a:cs typeface="Calibri"/>
              </a:rPr>
              <a:t>not the cell with  number </a:t>
            </a:r>
            <a:r>
              <a:rPr sz="1200" dirty="0">
                <a:latin typeface="Calibri"/>
                <a:cs typeface="Calibri"/>
              </a:rPr>
              <a:t>2 </a:t>
            </a:r>
            <a:r>
              <a:rPr sz="1200" spc="-5" dirty="0">
                <a:latin typeface="Calibri"/>
                <a:cs typeface="Calibri"/>
              </a:rPr>
              <a:t>or </a:t>
            </a:r>
            <a:r>
              <a:rPr sz="1200" dirty="0">
                <a:latin typeface="Calibri"/>
                <a:cs typeface="Calibri"/>
              </a:rPr>
              <a:t>5 </a:t>
            </a:r>
            <a:r>
              <a:rPr sz="1200" spc="-10" dirty="0">
                <a:latin typeface="Calibri"/>
                <a:cs typeface="Calibri"/>
              </a:rPr>
              <a:t>from the </a:t>
            </a:r>
            <a:r>
              <a:rPr sz="1200" spc="-5" dirty="0">
                <a:latin typeface="Calibri"/>
                <a:cs typeface="Calibri"/>
              </a:rPr>
              <a:t>right or the left, then </a:t>
            </a:r>
            <a:r>
              <a:rPr sz="1200" spc="-20" dirty="0">
                <a:latin typeface="Calibri"/>
                <a:cs typeface="Calibri"/>
              </a:rPr>
              <a:t>there’s </a:t>
            </a:r>
            <a:r>
              <a:rPr sz="1200" dirty="0">
                <a:latin typeface="Calibri"/>
                <a:cs typeface="Calibri"/>
              </a:rPr>
              <a:t>no </a:t>
            </a:r>
            <a:r>
              <a:rPr sz="1200" spc="-5" dirty="0">
                <a:latin typeface="Calibri"/>
                <a:cs typeface="Calibri"/>
              </a:rPr>
              <a:t>solution </a:t>
            </a:r>
            <a:r>
              <a:rPr sz="1200" spc="-15" dirty="0">
                <a:latin typeface="Calibri"/>
                <a:cs typeface="Calibri"/>
              </a:rPr>
              <a:t>for </a:t>
            </a:r>
            <a:r>
              <a:rPr sz="1200" spc="-5" dirty="0">
                <a:latin typeface="Calibri"/>
                <a:cs typeface="Calibri"/>
              </a:rPr>
              <a:t>this </a:t>
            </a:r>
            <a:r>
              <a:rPr sz="1200" spc="-10" dirty="0">
                <a:latin typeface="Calibri"/>
                <a:cs typeface="Calibri"/>
              </a:rPr>
              <a:t>board, </a:t>
            </a:r>
            <a:r>
              <a:rPr sz="1200" spc="-15" dirty="0">
                <a:latin typeface="Calibri"/>
                <a:cs typeface="Calibri"/>
              </a:rPr>
              <a:t>iterate </a:t>
            </a:r>
            <a:r>
              <a:rPr sz="1200" spc="-10" dirty="0">
                <a:latin typeface="Calibri"/>
                <a:cs typeface="Calibri"/>
              </a:rPr>
              <a:t>over 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-10" dirty="0">
                <a:latin typeface="Calibri"/>
                <a:cs typeface="Calibri"/>
              </a:rPr>
              <a:t>board </a:t>
            </a:r>
            <a:r>
              <a:rPr sz="1200" spc="-5" dirty="0">
                <a:latin typeface="Calibri"/>
                <a:cs typeface="Calibri"/>
              </a:rPr>
              <a:t>trying to </a:t>
            </a:r>
            <a:r>
              <a:rPr sz="1200" spc="-10" dirty="0">
                <a:latin typeface="Calibri"/>
                <a:cs typeface="Calibri"/>
              </a:rPr>
              <a:t>move </a:t>
            </a:r>
            <a:r>
              <a:rPr sz="1200" spc="-5" dirty="0">
                <a:latin typeface="Calibri"/>
                <a:cs typeface="Calibri"/>
              </a:rPr>
              <a:t>the pegs </a:t>
            </a:r>
            <a:r>
              <a:rPr sz="1200" spc="-10" dirty="0">
                <a:latin typeface="Calibri"/>
                <a:cs typeface="Calibri"/>
              </a:rPr>
              <a:t>to </a:t>
            </a:r>
            <a:r>
              <a:rPr sz="1200" spc="-5" dirty="0">
                <a:latin typeface="Calibri"/>
                <a:cs typeface="Calibri"/>
              </a:rPr>
              <a:t>the right of </a:t>
            </a:r>
            <a:r>
              <a:rPr sz="1200" spc="-10" dirty="0">
                <a:latin typeface="Calibri"/>
                <a:cs typeface="Calibri"/>
              </a:rPr>
              <a:t>the </a:t>
            </a:r>
            <a:r>
              <a:rPr sz="1200" spc="-5" dirty="0">
                <a:latin typeface="Calibri"/>
                <a:cs typeface="Calibri"/>
              </a:rPr>
              <a:t>unoccupied cell to </a:t>
            </a:r>
            <a:r>
              <a:rPr sz="1200" spc="-10" dirty="0">
                <a:latin typeface="Calibri"/>
                <a:cs typeface="Calibri"/>
              </a:rPr>
              <a:t>the </a:t>
            </a:r>
            <a:r>
              <a:rPr sz="1200" spc="-5" dirty="0">
                <a:latin typeface="Calibri"/>
                <a:cs typeface="Calibri"/>
              </a:rPr>
              <a:t>left, then the  </a:t>
            </a:r>
            <a:r>
              <a:rPr sz="1200" dirty="0">
                <a:latin typeface="Calibri"/>
                <a:cs typeface="Calibri"/>
              </a:rPr>
              <a:t>pegs </a:t>
            </a:r>
            <a:r>
              <a:rPr sz="1200" spc="-10" dirty="0">
                <a:latin typeface="Calibri"/>
                <a:cs typeface="Calibri"/>
              </a:rPr>
              <a:t>to </a:t>
            </a:r>
            <a:r>
              <a:rPr sz="1200" spc="-5" dirty="0">
                <a:latin typeface="Calibri"/>
                <a:cs typeface="Calibri"/>
              </a:rPr>
              <a:t>the left to the unoccupied cell to </a:t>
            </a:r>
            <a:r>
              <a:rPr sz="1200" spc="-10" dirty="0">
                <a:latin typeface="Calibri"/>
                <a:cs typeface="Calibri"/>
              </a:rPr>
              <a:t>the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right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66725" y="3535045"/>
            <a:ext cx="6812280" cy="535368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imes New Roman"/>
              <a:cs typeface="Times New Roman"/>
            </a:endParaRPr>
          </a:p>
          <a:p>
            <a:pPr marL="95250">
              <a:lnSpc>
                <a:spcPct val="100000"/>
              </a:lnSpc>
            </a:pPr>
            <a:r>
              <a:rPr sz="1200" spc="-10" dirty="0">
                <a:latin typeface="Calibri"/>
                <a:cs typeface="Calibri"/>
              </a:rPr>
              <a:t>private static ArrayList&lt;ArrayList&lt;Integer&gt;&gt; solveBoard(ArrayList&lt;Integer&gt; </a:t>
            </a:r>
            <a:r>
              <a:rPr sz="1200" spc="-5" dirty="0">
                <a:latin typeface="Calibri"/>
                <a:cs typeface="Calibri"/>
              </a:rPr>
              <a:t>board)</a:t>
            </a:r>
            <a:r>
              <a:rPr sz="1200" spc="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Calibri"/>
              <a:cs typeface="Calibri"/>
            </a:endParaRPr>
          </a:p>
          <a:p>
            <a:pPr marL="372745" marR="2809875">
              <a:lnSpc>
                <a:spcPct val="235800"/>
              </a:lnSpc>
            </a:pPr>
            <a:r>
              <a:rPr sz="1200" spc="-10" dirty="0">
                <a:latin typeface="Calibri"/>
                <a:cs typeface="Calibri"/>
              </a:rPr>
              <a:t>ArrayList&lt;ArrayList&lt;Integer&gt;&gt; </a:t>
            </a:r>
            <a:r>
              <a:rPr sz="1200" spc="-5" dirty="0">
                <a:latin typeface="Calibri"/>
                <a:cs typeface="Calibri"/>
              </a:rPr>
              <a:t>solution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5" dirty="0">
                <a:latin typeface="Calibri"/>
                <a:cs typeface="Calibri"/>
              </a:rPr>
              <a:t>new </a:t>
            </a:r>
            <a:r>
              <a:rPr sz="1200" spc="-10" dirty="0">
                <a:latin typeface="Calibri"/>
                <a:cs typeface="Calibri"/>
              </a:rPr>
              <a:t>ArrayList&lt;&gt;();  int noOfConversions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0;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Calibri"/>
              <a:cs typeface="Calibri"/>
            </a:endParaRPr>
          </a:p>
          <a:p>
            <a:pPr marL="371475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boolean direction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LEFT;</a:t>
            </a:r>
            <a:endParaRPr sz="1200">
              <a:latin typeface="Calibri"/>
              <a:cs typeface="Calibri"/>
            </a:endParaRPr>
          </a:p>
          <a:p>
            <a:pPr marL="372745" marR="4048760" indent="-1905">
              <a:lnSpc>
                <a:spcPct val="235800"/>
              </a:lnSpc>
            </a:pPr>
            <a:r>
              <a:rPr sz="1200" dirty="0">
                <a:latin typeface="Calibri"/>
                <a:cs typeface="Calibri"/>
              </a:rPr>
              <a:t>final </a:t>
            </a:r>
            <a:r>
              <a:rPr sz="1200" spc="-5" dirty="0">
                <a:latin typeface="Calibri"/>
                <a:cs typeface="Calibri"/>
              </a:rPr>
              <a:t>int BOARD_SIZE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10" dirty="0">
                <a:latin typeface="Calibri"/>
                <a:cs typeface="Calibri"/>
              </a:rPr>
              <a:t>board.size() </a:t>
            </a:r>
            <a:r>
              <a:rPr sz="1200" dirty="0">
                <a:latin typeface="Calibri"/>
                <a:cs typeface="Calibri"/>
              </a:rPr>
              <a:t>- 1;  </a:t>
            </a:r>
            <a:r>
              <a:rPr sz="1200" spc="-10" dirty="0">
                <a:latin typeface="Calibri"/>
                <a:cs typeface="Calibri"/>
              </a:rPr>
              <a:t>int nextMove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4;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 marL="372745">
              <a:lnSpc>
                <a:spcPct val="100000"/>
              </a:lnSpc>
              <a:spcBef>
                <a:spcPts val="955"/>
              </a:spcBef>
            </a:pPr>
            <a:r>
              <a:rPr sz="1200" spc="-5" dirty="0">
                <a:latin typeface="Calibri"/>
                <a:cs typeface="Calibri"/>
              </a:rPr>
              <a:t>solution.add(new</a:t>
            </a:r>
            <a:r>
              <a:rPr sz="1200" spc="-10" dirty="0">
                <a:latin typeface="Calibri"/>
                <a:cs typeface="Calibri"/>
              </a:rPr>
              <a:t> ArrayList&lt;&gt;(board));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Calibri"/>
              <a:cs typeface="Calibri"/>
            </a:endParaRPr>
          </a:p>
          <a:p>
            <a:pPr marL="372745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Calibri"/>
                <a:cs typeface="Calibri"/>
              </a:rPr>
              <a:t>while (noOfConversions </a:t>
            </a:r>
            <a:r>
              <a:rPr sz="1200" dirty="0">
                <a:latin typeface="Calibri"/>
                <a:cs typeface="Calibri"/>
              </a:rPr>
              <a:t>&lt; </a:t>
            </a:r>
            <a:r>
              <a:rPr sz="1200" spc="-5" dirty="0">
                <a:latin typeface="Calibri"/>
                <a:cs typeface="Calibri"/>
              </a:rPr>
              <a:t>BOARD_SIZE </a:t>
            </a:r>
            <a:r>
              <a:rPr sz="1200" dirty="0">
                <a:latin typeface="Calibri"/>
                <a:cs typeface="Calibri"/>
              </a:rPr>
              <a:t>- 2)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647065" marR="3385185" indent="-137160">
              <a:lnSpc>
                <a:spcPct val="235800"/>
              </a:lnSpc>
              <a:spcBef>
                <a:spcPts val="10"/>
              </a:spcBef>
            </a:pPr>
            <a:r>
              <a:rPr sz="1200" dirty="0">
                <a:latin typeface="Calibri"/>
                <a:cs typeface="Calibri"/>
              </a:rPr>
              <a:t>if </a:t>
            </a:r>
            <a:r>
              <a:rPr sz="1200" spc="-10" dirty="0">
                <a:latin typeface="Calibri"/>
                <a:cs typeface="Calibri"/>
              </a:rPr>
              <a:t>(validateMove(board, nextMove, </a:t>
            </a:r>
            <a:r>
              <a:rPr sz="1200" spc="-5" dirty="0">
                <a:latin typeface="Calibri"/>
                <a:cs typeface="Calibri"/>
              </a:rPr>
              <a:t>direction)) </a:t>
            </a:r>
            <a:r>
              <a:rPr sz="1200" dirty="0">
                <a:latin typeface="Calibri"/>
                <a:cs typeface="Calibri"/>
              </a:rPr>
              <a:t>{  </a:t>
            </a:r>
            <a:r>
              <a:rPr sz="1200" spc="-10" dirty="0">
                <a:latin typeface="Calibri"/>
                <a:cs typeface="Calibri"/>
              </a:rPr>
              <a:t>board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10" dirty="0">
                <a:latin typeface="Calibri"/>
                <a:cs typeface="Calibri"/>
              </a:rPr>
              <a:t>move(board, nextMove,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direction);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450" y="1775460"/>
            <a:ext cx="7406640" cy="6216650"/>
          </a:xfrm>
          <a:custGeom>
            <a:avLst/>
            <a:gdLst/>
            <a:ahLst/>
            <a:cxnLst/>
            <a:rect l="l" t="t" r="r" b="b"/>
            <a:pathLst>
              <a:path w="7406640" h="6216650">
                <a:moveTo>
                  <a:pt x="0" y="6216650"/>
                </a:moveTo>
                <a:lnTo>
                  <a:pt x="7406640" y="6216650"/>
                </a:lnTo>
                <a:lnTo>
                  <a:pt x="7406640" y="0"/>
                </a:lnTo>
                <a:lnTo>
                  <a:pt x="0" y="0"/>
                </a:lnTo>
                <a:lnTo>
                  <a:pt x="0" y="62166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4291" y="1958085"/>
            <a:ext cx="6438900" cy="6930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if </a:t>
            </a:r>
            <a:r>
              <a:rPr sz="1200" spc="-10" dirty="0">
                <a:latin typeface="Calibri"/>
                <a:cs typeface="Calibri"/>
              </a:rPr>
              <a:t>(nextMove </a:t>
            </a:r>
            <a:r>
              <a:rPr sz="1200" dirty="0">
                <a:latin typeface="Calibri"/>
                <a:cs typeface="Calibri"/>
              </a:rPr>
              <a:t>+ 2 &gt; </a:t>
            </a:r>
            <a:r>
              <a:rPr sz="1200" spc="-5" dirty="0">
                <a:latin typeface="Calibri"/>
                <a:cs typeface="Calibri"/>
              </a:rPr>
              <a:t>BOARD_SIZE)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702945" marR="4612005">
              <a:lnSpc>
                <a:spcPct val="235800"/>
              </a:lnSpc>
            </a:pPr>
            <a:r>
              <a:rPr sz="1200" spc="-10" dirty="0">
                <a:latin typeface="Calibri"/>
                <a:cs typeface="Calibri"/>
              </a:rPr>
              <a:t>nextMove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5" dirty="0">
                <a:latin typeface="Calibri"/>
                <a:cs typeface="Calibri"/>
              </a:rPr>
              <a:t>1;  direction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75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RIGHT;</a:t>
            </a:r>
            <a:endParaRPr sz="1200">
              <a:latin typeface="Calibri"/>
              <a:cs typeface="Calibri"/>
            </a:endParaRPr>
          </a:p>
          <a:p>
            <a:pPr marL="702945" marR="3376929">
              <a:lnSpc>
                <a:spcPct val="235800"/>
              </a:lnSpc>
            </a:pPr>
            <a:r>
              <a:rPr sz="1200" spc="-5" dirty="0">
                <a:latin typeface="Calibri"/>
                <a:cs typeface="Calibri"/>
              </a:rPr>
              <a:t>solution.add(new </a:t>
            </a:r>
            <a:r>
              <a:rPr sz="1200" spc="-10" dirty="0">
                <a:latin typeface="Calibri"/>
                <a:cs typeface="Calibri"/>
              </a:rPr>
              <a:t>ArrayList&lt;&gt;(board));  noOfConversions++;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Calibri"/>
              <a:cs typeface="Calibri"/>
            </a:endParaRPr>
          </a:p>
          <a:p>
            <a:pPr marL="702945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continue;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Calibri"/>
              <a:cs typeface="Calibri"/>
            </a:endParaRPr>
          </a:p>
          <a:p>
            <a:pPr marL="565785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564515" marR="4210685">
              <a:lnSpc>
                <a:spcPts val="3400"/>
              </a:lnSpc>
              <a:spcBef>
                <a:spcPts val="434"/>
              </a:spcBef>
            </a:pPr>
            <a:r>
              <a:rPr sz="1200" spc="-10" dirty="0">
                <a:latin typeface="Calibri"/>
                <a:cs typeface="Calibri"/>
              </a:rPr>
              <a:t>nextMove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10" dirty="0">
                <a:latin typeface="Calibri"/>
                <a:cs typeface="Calibri"/>
              </a:rPr>
              <a:t>nextMove </a:t>
            </a:r>
            <a:r>
              <a:rPr sz="1200" dirty="0">
                <a:latin typeface="Calibri"/>
                <a:cs typeface="Calibri"/>
              </a:rPr>
              <a:t>+ 2;  </a:t>
            </a:r>
            <a:r>
              <a:rPr sz="1200" spc="-10" dirty="0">
                <a:latin typeface="Calibri"/>
                <a:cs typeface="Calibri"/>
              </a:rPr>
              <a:t>noOfConversions++;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Calibri"/>
              <a:cs typeface="Calibri"/>
            </a:endParaRPr>
          </a:p>
          <a:p>
            <a:pPr marL="42672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 marL="42672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Calibri"/>
                <a:cs typeface="Calibri"/>
              </a:rPr>
              <a:t>solution.add(new</a:t>
            </a:r>
            <a:r>
              <a:rPr sz="1200" spc="-10" dirty="0">
                <a:latin typeface="Calibri"/>
                <a:cs typeface="Calibri"/>
              </a:rPr>
              <a:t> ArrayList&lt;&gt;(board));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 marL="28956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Calibri"/>
              <a:cs typeface="Calibri"/>
            </a:endParaRPr>
          </a:p>
          <a:p>
            <a:pPr marL="288290">
              <a:lnSpc>
                <a:spcPct val="100000"/>
              </a:lnSpc>
            </a:pPr>
            <a:r>
              <a:rPr sz="1200" spc="-10" dirty="0">
                <a:latin typeface="Calibri"/>
                <a:cs typeface="Calibri"/>
              </a:rPr>
              <a:t>return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solution;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Calibri"/>
              <a:cs typeface="Calibri"/>
            </a:endParaRPr>
          </a:p>
          <a:p>
            <a:pPr marL="15113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Calibri"/>
              <a:cs typeface="Calibri"/>
            </a:endParaRPr>
          </a:p>
          <a:p>
            <a:pPr marL="683260" marR="5080">
              <a:lnSpc>
                <a:spcPct val="152500"/>
              </a:lnSpc>
            </a:pPr>
            <a:r>
              <a:rPr sz="1200" spc="-5" dirty="0">
                <a:latin typeface="Calibri"/>
                <a:cs typeface="Calibri"/>
              </a:rPr>
              <a:t>using this approach, we will </a:t>
            </a:r>
            <a:r>
              <a:rPr sz="1200" dirty="0">
                <a:latin typeface="Calibri"/>
                <a:cs typeface="Calibri"/>
              </a:rPr>
              <a:t>find </a:t>
            </a:r>
            <a:r>
              <a:rPr sz="1200" spc="-5" dirty="0">
                <a:latin typeface="Calibri"/>
                <a:cs typeface="Calibri"/>
              </a:rPr>
              <a:t>the solution </a:t>
            </a:r>
            <a:r>
              <a:rPr sz="1200" dirty="0">
                <a:latin typeface="Calibri"/>
                <a:cs typeface="Calibri"/>
              </a:rPr>
              <a:t>in </a:t>
            </a:r>
            <a:r>
              <a:rPr sz="1200" spc="-5" dirty="0">
                <a:solidFill>
                  <a:srgbClr val="FF0000"/>
                </a:solidFill>
                <a:latin typeface="Calibri"/>
                <a:cs typeface="Calibri"/>
              </a:rPr>
              <a:t>linear time </a:t>
            </a:r>
            <a:r>
              <a:rPr sz="1200" spc="-5" dirty="0">
                <a:latin typeface="Calibri"/>
                <a:cs typeface="Calibri"/>
              </a:rPr>
              <a:t>but we </a:t>
            </a:r>
            <a:r>
              <a:rPr sz="1200" spc="-10" dirty="0">
                <a:latin typeface="Calibri"/>
                <a:cs typeface="Calibri"/>
              </a:rPr>
              <a:t>cannot make sure that </a:t>
            </a:r>
            <a:r>
              <a:rPr sz="1200" spc="-5" dirty="0">
                <a:latin typeface="Calibri"/>
                <a:cs typeface="Calibri"/>
              </a:rPr>
              <a:t>the  unsolvable boards </a:t>
            </a:r>
            <a:r>
              <a:rPr sz="1200" dirty="0">
                <a:latin typeface="Calibri"/>
                <a:cs typeface="Calibri"/>
              </a:rPr>
              <a:t>is </a:t>
            </a:r>
            <a:r>
              <a:rPr sz="1200" spc="-5" dirty="0">
                <a:latin typeface="Calibri"/>
                <a:cs typeface="Calibri"/>
              </a:rPr>
              <a:t>indeed unsolvable and we </a:t>
            </a:r>
            <a:r>
              <a:rPr sz="1200" spc="-15" dirty="0">
                <a:latin typeface="Calibri"/>
                <a:cs typeface="Calibri"/>
              </a:rPr>
              <a:t>can </a:t>
            </a:r>
            <a:r>
              <a:rPr sz="1200" spc="-5" dirty="0">
                <a:latin typeface="Calibri"/>
                <a:cs typeface="Calibri"/>
              </a:rPr>
              <a:t>only find one of </a:t>
            </a:r>
            <a:r>
              <a:rPr sz="1200" spc="-10" dirty="0">
                <a:latin typeface="Calibri"/>
                <a:cs typeface="Calibri"/>
              </a:rPr>
              <a:t>two </a:t>
            </a:r>
            <a:r>
              <a:rPr sz="1200" spc="-5" dirty="0">
                <a:latin typeface="Calibri"/>
                <a:cs typeface="Calibri"/>
              </a:rPr>
              <a:t>solution with this  specific </a:t>
            </a:r>
            <a:r>
              <a:rPr sz="1200" spc="-10" dirty="0">
                <a:latin typeface="Calibri"/>
                <a:cs typeface="Calibri"/>
              </a:rPr>
              <a:t>implementation </a:t>
            </a:r>
            <a:r>
              <a:rPr sz="1200" spc="-5" dirty="0">
                <a:latin typeface="Calibri"/>
                <a:cs typeface="Calibri"/>
              </a:rPr>
              <a:t>(though we </a:t>
            </a:r>
            <a:r>
              <a:rPr sz="1200" spc="-10" dirty="0">
                <a:latin typeface="Calibri"/>
                <a:cs typeface="Calibri"/>
              </a:rPr>
              <a:t>can </a:t>
            </a:r>
            <a:r>
              <a:rPr sz="1200" spc="-5" dirty="0">
                <a:latin typeface="Calibri"/>
                <a:cs typeface="Calibri"/>
              </a:rPr>
              <a:t>modify </a:t>
            </a:r>
            <a:r>
              <a:rPr sz="1200" dirty="0">
                <a:latin typeface="Calibri"/>
                <a:cs typeface="Calibri"/>
              </a:rPr>
              <a:t>it </a:t>
            </a:r>
            <a:r>
              <a:rPr sz="1200" spc="-5" dirty="0">
                <a:latin typeface="Calibri"/>
                <a:cs typeface="Calibri"/>
              </a:rPr>
              <a:t>to find </a:t>
            </a:r>
            <a:r>
              <a:rPr sz="1200" spc="-10" dirty="0">
                <a:latin typeface="Calibri"/>
                <a:cs typeface="Calibri"/>
              </a:rPr>
              <a:t>the two </a:t>
            </a:r>
            <a:r>
              <a:rPr sz="1200" spc="-5" dirty="0">
                <a:latin typeface="Calibri"/>
                <a:cs typeface="Calibri"/>
              </a:rPr>
              <a:t>solution of the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board)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5448" y="1580133"/>
            <a:ext cx="19824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alibri"/>
                <a:cs typeface="Calibri"/>
              </a:rPr>
              <a:t>Simple output of the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algorithm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1" y="2042160"/>
            <a:ext cx="3855720" cy="3358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78579" y="2042160"/>
            <a:ext cx="3863339" cy="4488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24914" y="5593461"/>
            <a:ext cx="5010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libri"/>
                <a:cs typeface="Calibri"/>
              </a:rPr>
              <a:t>Figure</a:t>
            </a:r>
            <a:r>
              <a:rPr sz="1000" spc="-5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11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584316" y="6724268"/>
            <a:ext cx="5016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libri"/>
                <a:cs typeface="Calibri"/>
              </a:rPr>
              <a:t>Figure</a:t>
            </a:r>
            <a:r>
              <a:rPr sz="1000" spc="-5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10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5156" y="1580133"/>
            <a:ext cx="11353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alibri"/>
                <a:cs typeface="Calibri"/>
              </a:rPr>
              <a:t>Unsolvable</a:t>
            </a:r>
            <a:r>
              <a:rPr sz="1200" b="1" spc="-6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board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10483" y="5594985"/>
            <a:ext cx="5010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libri"/>
                <a:cs typeface="Calibri"/>
              </a:rPr>
              <a:t>Figure</a:t>
            </a:r>
            <a:r>
              <a:rPr sz="1000" spc="-5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12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87425" y="2031619"/>
            <a:ext cx="5767959" cy="33312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6251" y="1578610"/>
            <a:ext cx="6028055" cy="3623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30" dirty="0">
                <a:latin typeface="Calibri"/>
                <a:cs typeface="Calibri"/>
              </a:rPr>
              <a:t>Task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>
              <a:latin typeface="Calibri"/>
              <a:cs typeface="Calibri"/>
            </a:endParaRPr>
          </a:p>
          <a:p>
            <a:pPr marL="291465">
              <a:lnSpc>
                <a:spcPct val="100000"/>
              </a:lnSpc>
              <a:spcBef>
                <a:spcPts val="5"/>
              </a:spcBef>
            </a:pPr>
            <a:r>
              <a:rPr sz="1200" b="1" spc="-5" dirty="0">
                <a:latin typeface="Calibri"/>
                <a:cs typeface="Calibri"/>
              </a:rPr>
              <a:t>Assumptions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Calibri"/>
              <a:cs typeface="Calibri"/>
            </a:endParaRPr>
          </a:p>
          <a:p>
            <a:pPr marL="291465" marR="5080">
              <a:lnSpc>
                <a:spcPct val="152600"/>
              </a:lnSpc>
            </a:pPr>
            <a:r>
              <a:rPr sz="1200" spc="-5" dirty="0">
                <a:latin typeface="Calibri"/>
                <a:cs typeface="Calibri"/>
              </a:rPr>
              <a:t>User will input </a:t>
            </a:r>
            <a:r>
              <a:rPr sz="1200" spc="-10" dirty="0">
                <a:latin typeface="Calibri"/>
                <a:cs typeface="Calibri"/>
              </a:rPr>
              <a:t>correct </a:t>
            </a:r>
            <a:r>
              <a:rPr sz="1200" spc="-15" dirty="0">
                <a:latin typeface="Calibri"/>
                <a:cs typeface="Calibri"/>
              </a:rPr>
              <a:t>data </a:t>
            </a:r>
            <a:r>
              <a:rPr sz="1200" spc="-5" dirty="0">
                <a:latin typeface="Calibri"/>
                <a:cs typeface="Calibri"/>
              </a:rPr>
              <a:t>type whenever they </a:t>
            </a:r>
            <a:r>
              <a:rPr sz="1200" spc="-10" dirty="0">
                <a:latin typeface="Calibri"/>
                <a:cs typeface="Calibri"/>
              </a:rPr>
              <a:t>are asked </a:t>
            </a:r>
            <a:r>
              <a:rPr sz="1200" spc="-15" dirty="0">
                <a:latin typeface="Calibri"/>
                <a:cs typeface="Calibri"/>
              </a:rPr>
              <a:t>for </a:t>
            </a:r>
            <a:r>
              <a:rPr sz="1200" spc="-5" dirty="0">
                <a:latin typeface="Calibri"/>
                <a:cs typeface="Calibri"/>
              </a:rPr>
              <a:t>input </a:t>
            </a:r>
            <a:r>
              <a:rPr sz="1200" spc="-10" dirty="0">
                <a:latin typeface="Calibri"/>
                <a:cs typeface="Calibri"/>
              </a:rPr>
              <a:t>(ex. </a:t>
            </a:r>
            <a:r>
              <a:rPr sz="1200" spc="-5" dirty="0">
                <a:latin typeface="Calibri"/>
                <a:cs typeface="Calibri"/>
              </a:rPr>
              <a:t>When </a:t>
            </a:r>
            <a:r>
              <a:rPr sz="1200" spc="-15" dirty="0">
                <a:latin typeface="Calibri"/>
                <a:cs typeface="Calibri"/>
              </a:rPr>
              <a:t>asked </a:t>
            </a:r>
            <a:r>
              <a:rPr sz="1200" spc="-10" dirty="0">
                <a:latin typeface="Calibri"/>
                <a:cs typeface="Calibri"/>
              </a:rPr>
              <a:t>to enter  </a:t>
            </a:r>
            <a:r>
              <a:rPr sz="1200" spc="-5" dirty="0">
                <a:latin typeface="Calibri"/>
                <a:cs typeface="Calibri"/>
              </a:rPr>
              <a:t>number of </a:t>
            </a:r>
            <a:r>
              <a:rPr sz="1200" spc="-10" dirty="0">
                <a:latin typeface="Calibri"/>
                <a:cs typeface="Calibri"/>
              </a:rPr>
              <a:t>rows, </a:t>
            </a:r>
            <a:r>
              <a:rPr sz="1200" spc="-5" dirty="0">
                <a:latin typeface="Calibri"/>
                <a:cs typeface="Calibri"/>
              </a:rPr>
              <a:t>they won’t enter </a:t>
            </a:r>
            <a:r>
              <a:rPr sz="1200" dirty="0">
                <a:latin typeface="Calibri"/>
                <a:cs typeface="Calibri"/>
              </a:rPr>
              <a:t>a </a:t>
            </a:r>
            <a:r>
              <a:rPr sz="1200" spc="-5" dirty="0">
                <a:latin typeface="Calibri"/>
                <a:cs typeface="Calibri"/>
              </a:rPr>
              <a:t>string </a:t>
            </a:r>
            <a:r>
              <a:rPr sz="1200" spc="-15" dirty="0">
                <a:latin typeface="Calibri"/>
                <a:cs typeface="Calibri"/>
              </a:rPr>
              <a:t>for </a:t>
            </a:r>
            <a:r>
              <a:rPr sz="1200" spc="-5" dirty="0">
                <a:latin typeface="Calibri"/>
                <a:cs typeface="Calibri"/>
              </a:rPr>
              <a:t>example). Also, the </a:t>
            </a:r>
            <a:r>
              <a:rPr sz="1200" spc="-10" dirty="0">
                <a:latin typeface="Calibri"/>
                <a:cs typeface="Calibri"/>
              </a:rPr>
              <a:t>centers </a:t>
            </a:r>
            <a:r>
              <a:rPr sz="1200" spc="-5" dirty="0">
                <a:latin typeface="Calibri"/>
                <a:cs typeface="Calibri"/>
              </a:rPr>
              <a:t>of the coins </a:t>
            </a:r>
            <a:r>
              <a:rPr sz="1200" spc="-10" dirty="0">
                <a:latin typeface="Calibri"/>
                <a:cs typeface="Calibri"/>
              </a:rPr>
              <a:t>are  </a:t>
            </a:r>
            <a:r>
              <a:rPr sz="1200" dirty="0">
                <a:latin typeface="Calibri"/>
                <a:cs typeface="Calibri"/>
              </a:rPr>
              <a:t>assumed </a:t>
            </a:r>
            <a:r>
              <a:rPr sz="1200" spc="-5" dirty="0">
                <a:latin typeface="Calibri"/>
                <a:cs typeface="Calibri"/>
              </a:rPr>
              <a:t>to </a:t>
            </a:r>
            <a:r>
              <a:rPr sz="1200" dirty="0">
                <a:latin typeface="Calibri"/>
                <a:cs typeface="Calibri"/>
              </a:rPr>
              <a:t>be </a:t>
            </a:r>
            <a:r>
              <a:rPr sz="1200" spc="-10" dirty="0">
                <a:latin typeface="Calibri"/>
                <a:cs typeface="Calibri"/>
              </a:rPr>
              <a:t>at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-10" dirty="0">
                <a:latin typeface="Calibri"/>
                <a:cs typeface="Calibri"/>
              </a:rPr>
              <a:t>points </a:t>
            </a:r>
            <a:r>
              <a:rPr sz="1200" spc="-5" dirty="0">
                <a:latin typeface="Calibri"/>
                <a:cs typeface="Calibri"/>
              </a:rPr>
              <a:t>of </a:t>
            </a:r>
            <a:r>
              <a:rPr sz="1200" spc="-10" dirty="0">
                <a:latin typeface="Calibri"/>
                <a:cs typeface="Calibri"/>
              </a:rPr>
              <a:t>an equilateral </a:t>
            </a:r>
            <a:r>
              <a:rPr sz="1200" spc="-5" dirty="0">
                <a:latin typeface="Calibri"/>
                <a:cs typeface="Calibri"/>
              </a:rPr>
              <a:t>triangular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lattice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 marL="291465">
              <a:lnSpc>
                <a:spcPct val="100000"/>
              </a:lnSpc>
            </a:pPr>
            <a:r>
              <a:rPr sz="1200" b="1" spc="-5" dirty="0">
                <a:latin typeface="Calibri"/>
                <a:cs typeface="Calibri"/>
              </a:rPr>
              <a:t>Problem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Description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Calibri"/>
              <a:cs typeface="Calibri"/>
            </a:endParaRPr>
          </a:p>
          <a:p>
            <a:pPr marL="291465" marR="144780">
              <a:lnSpc>
                <a:spcPct val="152500"/>
              </a:lnSpc>
              <a:spcBef>
                <a:spcPts val="5"/>
              </a:spcBef>
            </a:pPr>
            <a:r>
              <a:rPr sz="1200" spc="-5" dirty="0">
                <a:latin typeface="Calibri"/>
                <a:cs typeface="Calibri"/>
              </a:rPr>
              <a:t>Inverting </a:t>
            </a:r>
            <a:r>
              <a:rPr sz="1200" dirty="0">
                <a:latin typeface="Calibri"/>
                <a:cs typeface="Calibri"/>
              </a:rPr>
              <a:t>a </a:t>
            </a:r>
            <a:r>
              <a:rPr sz="1200" spc="-5" dirty="0">
                <a:latin typeface="Calibri"/>
                <a:cs typeface="Calibri"/>
              </a:rPr>
              <a:t>Coin </a:t>
            </a:r>
            <a:r>
              <a:rPr sz="1200" spc="-10" dirty="0">
                <a:latin typeface="Calibri"/>
                <a:cs typeface="Calibri"/>
              </a:rPr>
              <a:t>Triangle </a:t>
            </a:r>
            <a:r>
              <a:rPr sz="1200" spc="-5" dirty="0">
                <a:latin typeface="Calibri"/>
                <a:cs typeface="Calibri"/>
              </a:rPr>
              <a:t>Consider </a:t>
            </a:r>
            <a:r>
              <a:rPr sz="1200" dirty="0">
                <a:latin typeface="Calibri"/>
                <a:cs typeface="Calibri"/>
              </a:rPr>
              <a:t>an </a:t>
            </a:r>
            <a:r>
              <a:rPr sz="1200" spc="-10" dirty="0">
                <a:latin typeface="Calibri"/>
                <a:cs typeface="Calibri"/>
              </a:rPr>
              <a:t>equilateral </a:t>
            </a:r>
            <a:r>
              <a:rPr sz="1200" spc="-5" dirty="0">
                <a:latin typeface="Calibri"/>
                <a:cs typeface="Calibri"/>
              </a:rPr>
              <a:t>triangle </a:t>
            </a:r>
            <a:r>
              <a:rPr sz="1200" spc="-10" dirty="0">
                <a:latin typeface="Calibri"/>
                <a:cs typeface="Calibri"/>
              </a:rPr>
              <a:t>formed </a:t>
            </a:r>
            <a:r>
              <a:rPr sz="1200" spc="-5" dirty="0">
                <a:latin typeface="Calibri"/>
                <a:cs typeface="Calibri"/>
              </a:rPr>
              <a:t>by </a:t>
            </a:r>
            <a:r>
              <a:rPr sz="1200" dirty="0">
                <a:latin typeface="Calibri"/>
                <a:cs typeface="Calibri"/>
              </a:rPr>
              <a:t>closely </a:t>
            </a:r>
            <a:r>
              <a:rPr sz="1200" spc="-10" dirty="0">
                <a:latin typeface="Calibri"/>
                <a:cs typeface="Calibri"/>
              </a:rPr>
              <a:t>packed </a:t>
            </a:r>
            <a:r>
              <a:rPr sz="1200" spc="-5" dirty="0">
                <a:latin typeface="Calibri"/>
                <a:cs typeface="Calibri"/>
              </a:rPr>
              <a:t>pennies  or other identical coins </a:t>
            </a:r>
            <a:r>
              <a:rPr sz="1200" spc="-15" dirty="0">
                <a:latin typeface="Calibri"/>
                <a:cs typeface="Calibri"/>
              </a:rPr>
              <a:t>like </a:t>
            </a:r>
            <a:r>
              <a:rPr sz="1200" spc="-5" dirty="0">
                <a:latin typeface="Calibri"/>
                <a:cs typeface="Calibri"/>
              </a:rPr>
              <a:t>the one </a:t>
            </a:r>
            <a:r>
              <a:rPr sz="1200" spc="-10" dirty="0">
                <a:latin typeface="Calibri"/>
                <a:cs typeface="Calibri"/>
              </a:rPr>
              <a:t>shown </a:t>
            </a:r>
            <a:r>
              <a:rPr sz="1200" dirty="0">
                <a:latin typeface="Calibri"/>
                <a:cs typeface="Calibri"/>
              </a:rPr>
              <a:t>in </a:t>
            </a:r>
            <a:r>
              <a:rPr sz="1200" b="1" spc="-5" dirty="0">
                <a:latin typeface="Calibri"/>
                <a:cs typeface="Calibri"/>
              </a:rPr>
              <a:t>Error! Not </a:t>
            </a:r>
            <a:r>
              <a:rPr sz="1200" b="1" dirty="0">
                <a:latin typeface="Calibri"/>
                <a:cs typeface="Calibri"/>
              </a:rPr>
              <a:t>a </a:t>
            </a:r>
            <a:r>
              <a:rPr sz="1200" b="1" spc="-5" dirty="0">
                <a:latin typeface="Calibri"/>
                <a:cs typeface="Calibri"/>
              </a:rPr>
              <a:t>valid bookmark</a:t>
            </a:r>
            <a:r>
              <a:rPr sz="1200" b="1" spc="114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self-reference.</a:t>
            </a:r>
            <a:r>
              <a:rPr sz="1200" spc="-1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291465" marR="58419">
              <a:lnSpc>
                <a:spcPct val="152500"/>
              </a:lnSpc>
            </a:pPr>
            <a:r>
              <a:rPr sz="1200" spc="-10" dirty="0">
                <a:latin typeface="Calibri"/>
                <a:cs typeface="Calibri"/>
              </a:rPr>
              <a:t>It’s required </a:t>
            </a:r>
            <a:r>
              <a:rPr sz="1200" spc="-5" dirty="0">
                <a:latin typeface="Calibri"/>
                <a:cs typeface="Calibri"/>
              </a:rPr>
              <a:t>to </a:t>
            </a:r>
            <a:r>
              <a:rPr sz="1200" dirty="0">
                <a:latin typeface="Calibri"/>
                <a:cs typeface="Calibri"/>
              </a:rPr>
              <a:t>use </a:t>
            </a:r>
            <a:r>
              <a:rPr sz="1200" spc="-10" dirty="0">
                <a:latin typeface="Calibri"/>
                <a:cs typeface="Calibri"/>
              </a:rPr>
              <a:t>iterative </a:t>
            </a:r>
            <a:r>
              <a:rPr sz="1200" spc="-5" dirty="0">
                <a:latin typeface="Calibri"/>
                <a:cs typeface="Calibri"/>
              </a:rPr>
              <a:t>improvement method </a:t>
            </a:r>
            <a:r>
              <a:rPr sz="1200" spc="-10" dirty="0">
                <a:latin typeface="Calibri"/>
                <a:cs typeface="Calibri"/>
              </a:rPr>
              <a:t>to </a:t>
            </a:r>
            <a:r>
              <a:rPr sz="1200" spc="-5" dirty="0">
                <a:latin typeface="Calibri"/>
                <a:cs typeface="Calibri"/>
              </a:rPr>
              <a:t>design </a:t>
            </a:r>
            <a:r>
              <a:rPr sz="1200" spc="-10" dirty="0">
                <a:latin typeface="Calibri"/>
                <a:cs typeface="Calibri"/>
              </a:rPr>
              <a:t>an </a:t>
            </a:r>
            <a:r>
              <a:rPr sz="1200" spc="-5" dirty="0">
                <a:latin typeface="Calibri"/>
                <a:cs typeface="Calibri"/>
              </a:rPr>
              <a:t>algorithm to </a:t>
            </a:r>
            <a:r>
              <a:rPr sz="1200" dirty="0">
                <a:latin typeface="Calibri"/>
                <a:cs typeface="Calibri"/>
              </a:rPr>
              <a:t>flip </a:t>
            </a:r>
            <a:r>
              <a:rPr sz="1200" spc="-5" dirty="0">
                <a:latin typeface="Calibri"/>
                <a:cs typeface="Calibri"/>
              </a:rPr>
              <a:t>the triangle  upside down </a:t>
            </a:r>
            <a:r>
              <a:rPr sz="1200" dirty="0">
                <a:latin typeface="Calibri"/>
                <a:cs typeface="Calibri"/>
              </a:rPr>
              <a:t>in </a:t>
            </a:r>
            <a:r>
              <a:rPr sz="1200" spc="-5" dirty="0">
                <a:latin typeface="Calibri"/>
                <a:cs typeface="Calibri"/>
              </a:rPr>
              <a:t>the minimum number of moves </a:t>
            </a:r>
            <a:r>
              <a:rPr sz="1200" spc="-10" dirty="0">
                <a:latin typeface="Calibri"/>
                <a:cs typeface="Calibri"/>
              </a:rPr>
              <a:t>if </a:t>
            </a:r>
            <a:r>
              <a:rPr sz="1200" spc="-5" dirty="0">
                <a:latin typeface="Calibri"/>
                <a:cs typeface="Calibri"/>
              </a:rPr>
              <a:t>on each </a:t>
            </a:r>
            <a:r>
              <a:rPr sz="1200" spc="-10" dirty="0">
                <a:latin typeface="Calibri"/>
                <a:cs typeface="Calibri"/>
              </a:rPr>
              <a:t>move it’s </a:t>
            </a:r>
            <a:r>
              <a:rPr sz="1200" spc="-5" dirty="0">
                <a:latin typeface="Calibri"/>
                <a:cs typeface="Calibri"/>
              </a:rPr>
              <a:t>possible to slide </a:t>
            </a:r>
            <a:r>
              <a:rPr sz="1200" dirty="0">
                <a:latin typeface="Calibri"/>
                <a:cs typeface="Calibri"/>
              </a:rPr>
              <a:t>one  </a:t>
            </a:r>
            <a:r>
              <a:rPr sz="1200" spc="-10" dirty="0">
                <a:latin typeface="Calibri"/>
                <a:cs typeface="Calibri"/>
              </a:rPr>
              <a:t>coin at </a:t>
            </a:r>
            <a:r>
              <a:rPr sz="1200" dirty="0">
                <a:latin typeface="Calibri"/>
                <a:cs typeface="Calibri"/>
              </a:rPr>
              <a:t>a </a:t>
            </a:r>
            <a:r>
              <a:rPr sz="1200" spc="-5" dirty="0">
                <a:latin typeface="Calibri"/>
                <a:cs typeface="Calibri"/>
              </a:rPr>
              <a:t>time to its new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position.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26765" y="5466935"/>
            <a:ext cx="2538497" cy="22705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92778" y="7995666"/>
            <a:ext cx="4375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libri"/>
                <a:cs typeface="Calibri"/>
              </a:rPr>
              <a:t>Figure</a:t>
            </a:r>
            <a:r>
              <a:rPr sz="1000" spc="-5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5448" y="1580133"/>
            <a:ext cx="5684520" cy="1350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alibri"/>
                <a:cs typeface="Calibri"/>
              </a:rPr>
              <a:t>Conclusion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Question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B)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Calibri"/>
              <a:cs typeface="Calibri"/>
            </a:endParaRPr>
          </a:p>
          <a:p>
            <a:pPr marL="12700" marR="5080">
              <a:lnSpc>
                <a:spcPct val="152500"/>
              </a:lnSpc>
            </a:pPr>
            <a:r>
              <a:rPr sz="1200" spc="-10" dirty="0">
                <a:latin typeface="Calibri"/>
                <a:cs typeface="Calibri"/>
              </a:rPr>
              <a:t>For board </a:t>
            </a:r>
            <a:r>
              <a:rPr sz="1200" spc="-5" dirty="0">
                <a:latin typeface="Calibri"/>
                <a:cs typeface="Calibri"/>
              </a:rPr>
              <a:t>to </a:t>
            </a:r>
            <a:r>
              <a:rPr sz="1200" dirty="0">
                <a:latin typeface="Calibri"/>
                <a:cs typeface="Calibri"/>
              </a:rPr>
              <a:t>be </a:t>
            </a:r>
            <a:r>
              <a:rPr sz="1200" spc="-10" dirty="0">
                <a:latin typeface="Calibri"/>
                <a:cs typeface="Calibri"/>
              </a:rPr>
              <a:t>solvable </a:t>
            </a:r>
            <a:r>
              <a:rPr sz="1200" spc="-5" dirty="0">
                <a:latin typeface="Calibri"/>
                <a:cs typeface="Calibri"/>
              </a:rPr>
              <a:t>the cells with numbers </a:t>
            </a:r>
            <a:r>
              <a:rPr sz="1200" dirty="0">
                <a:latin typeface="Calibri"/>
                <a:cs typeface="Calibri"/>
              </a:rPr>
              <a:t>3 and 4 </a:t>
            </a:r>
            <a:r>
              <a:rPr sz="1200" spc="-10" dirty="0">
                <a:latin typeface="Calibri"/>
                <a:cs typeface="Calibri"/>
              </a:rPr>
              <a:t>must </a:t>
            </a:r>
            <a:r>
              <a:rPr sz="1200" dirty="0">
                <a:latin typeface="Calibri"/>
                <a:cs typeface="Calibri"/>
              </a:rPr>
              <a:t>be </a:t>
            </a:r>
            <a:r>
              <a:rPr sz="1200" spc="-5" dirty="0">
                <a:latin typeface="Calibri"/>
                <a:cs typeface="Calibri"/>
              </a:rPr>
              <a:t>empty </a:t>
            </a:r>
            <a:r>
              <a:rPr sz="1200" spc="-10" dirty="0">
                <a:latin typeface="Calibri"/>
                <a:cs typeface="Calibri"/>
              </a:rPr>
              <a:t>after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-10" dirty="0">
                <a:latin typeface="Calibri"/>
                <a:cs typeface="Calibri"/>
              </a:rPr>
              <a:t>first </a:t>
            </a:r>
            <a:r>
              <a:rPr sz="1200" spc="-5" dirty="0">
                <a:latin typeface="Calibri"/>
                <a:cs typeface="Calibri"/>
              </a:rPr>
              <a:t>move,  this </a:t>
            </a:r>
            <a:r>
              <a:rPr sz="1200" spc="-10" dirty="0">
                <a:latin typeface="Calibri"/>
                <a:cs typeface="Calibri"/>
              </a:rPr>
              <a:t>can </a:t>
            </a:r>
            <a:r>
              <a:rPr sz="1200" dirty="0">
                <a:latin typeface="Calibri"/>
                <a:cs typeface="Calibri"/>
              </a:rPr>
              <a:t>be </a:t>
            </a:r>
            <a:r>
              <a:rPr sz="1200" spc="-5" dirty="0">
                <a:latin typeface="Calibri"/>
                <a:cs typeface="Calibri"/>
              </a:rPr>
              <a:t>achieved </a:t>
            </a:r>
            <a:r>
              <a:rPr sz="1200" dirty="0">
                <a:latin typeface="Calibri"/>
                <a:cs typeface="Calibri"/>
              </a:rPr>
              <a:t>if </a:t>
            </a:r>
            <a:r>
              <a:rPr sz="1200" spc="-10" dirty="0">
                <a:latin typeface="Calibri"/>
                <a:cs typeface="Calibri"/>
              </a:rPr>
              <a:t>the </a:t>
            </a:r>
            <a:r>
              <a:rPr sz="1200" spc="-5" dirty="0">
                <a:latin typeface="Calibri"/>
                <a:cs typeface="Calibri"/>
              </a:rPr>
              <a:t>initial </a:t>
            </a:r>
            <a:r>
              <a:rPr sz="1200" spc="-10" dirty="0">
                <a:latin typeface="Calibri"/>
                <a:cs typeface="Calibri"/>
              </a:rPr>
              <a:t>board </a:t>
            </a:r>
            <a:r>
              <a:rPr sz="1200" dirty="0">
                <a:latin typeface="Calibri"/>
                <a:cs typeface="Calibri"/>
              </a:rPr>
              <a:t>is </a:t>
            </a:r>
            <a:r>
              <a:rPr sz="1200" spc="-5" dirty="0">
                <a:latin typeface="Calibri"/>
                <a:cs typeface="Calibri"/>
              </a:rPr>
              <a:t>unoccupied </a:t>
            </a:r>
            <a:r>
              <a:rPr sz="1200" spc="-10" dirty="0">
                <a:latin typeface="Calibri"/>
                <a:cs typeface="Calibri"/>
              </a:rPr>
              <a:t>in </a:t>
            </a:r>
            <a:r>
              <a:rPr sz="1200" spc="-5" dirty="0">
                <a:latin typeface="Calibri"/>
                <a:cs typeface="Calibri"/>
              </a:rPr>
              <a:t>cell number </a:t>
            </a:r>
            <a:r>
              <a:rPr sz="1200" dirty="0">
                <a:latin typeface="Calibri"/>
                <a:cs typeface="Calibri"/>
              </a:rPr>
              <a:t>2 </a:t>
            </a:r>
            <a:r>
              <a:rPr sz="1200" spc="-5" dirty="0">
                <a:latin typeface="Calibri"/>
                <a:cs typeface="Calibri"/>
              </a:rPr>
              <a:t>or</a:t>
            </a:r>
            <a:r>
              <a:rPr sz="1200" spc="6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5448" y="5687948"/>
            <a:ext cx="5750560" cy="178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955" algn="ctr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libri"/>
                <a:cs typeface="Calibri"/>
              </a:rPr>
              <a:t>Figure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13</a:t>
            </a:r>
            <a:endParaRPr sz="1000">
              <a:latin typeface="Calibri"/>
              <a:cs typeface="Calibri"/>
            </a:endParaRPr>
          </a:p>
          <a:p>
            <a:pPr marL="12700" marR="673100">
              <a:lnSpc>
                <a:spcPct val="152500"/>
              </a:lnSpc>
              <a:spcBef>
                <a:spcPts val="450"/>
              </a:spcBef>
            </a:pPr>
            <a:r>
              <a:rPr sz="1200" dirty="0">
                <a:latin typeface="Calibri"/>
                <a:cs typeface="Calibri"/>
              </a:rPr>
              <a:t>The final </a:t>
            </a:r>
            <a:r>
              <a:rPr sz="1200" spc="-5" dirty="0">
                <a:latin typeface="Calibri"/>
                <a:cs typeface="Calibri"/>
              </a:rPr>
              <a:t>position </a:t>
            </a:r>
            <a:r>
              <a:rPr sz="1200" spc="-15" dirty="0">
                <a:latin typeface="Calibri"/>
                <a:cs typeface="Calibri"/>
              </a:rPr>
              <a:t>for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dirty="0">
                <a:latin typeface="Calibri"/>
                <a:cs typeface="Calibri"/>
              </a:rPr>
              <a:t>only </a:t>
            </a:r>
            <a:r>
              <a:rPr sz="1200" spc="-5" dirty="0">
                <a:latin typeface="Calibri"/>
                <a:cs typeface="Calibri"/>
              </a:rPr>
              <a:t>remaining </a:t>
            </a:r>
            <a:r>
              <a:rPr sz="1200" dirty="0">
                <a:latin typeface="Calibri"/>
                <a:cs typeface="Calibri"/>
              </a:rPr>
              <a:t>peg </a:t>
            </a:r>
            <a:r>
              <a:rPr sz="1200" spc="-10" dirty="0">
                <a:latin typeface="Calibri"/>
                <a:cs typeface="Calibri"/>
              </a:rPr>
              <a:t>in this </a:t>
            </a:r>
            <a:r>
              <a:rPr sz="1200" spc="-5" dirty="0">
                <a:latin typeface="Calibri"/>
                <a:cs typeface="Calibri"/>
              </a:rPr>
              <a:t>case will </a:t>
            </a:r>
            <a:r>
              <a:rPr sz="1200" dirty="0">
                <a:latin typeface="Calibri"/>
                <a:cs typeface="Calibri"/>
              </a:rPr>
              <a:t>be in </a:t>
            </a:r>
            <a:r>
              <a:rPr sz="1200" spc="-10" dirty="0">
                <a:latin typeface="Calibri"/>
                <a:cs typeface="Calibri"/>
              </a:rPr>
              <a:t>the </a:t>
            </a:r>
            <a:r>
              <a:rPr sz="1200" spc="-5" dirty="0">
                <a:latin typeface="Calibri"/>
                <a:cs typeface="Calibri"/>
              </a:rPr>
              <a:t>cell number  </a:t>
            </a:r>
            <a:r>
              <a:rPr sz="1200" spc="-10" dirty="0">
                <a:latin typeface="Calibri"/>
                <a:cs typeface="Calibri"/>
              </a:rPr>
              <a:t>board_size </a:t>
            </a:r>
            <a:r>
              <a:rPr sz="1200" dirty="0">
                <a:latin typeface="Calibri"/>
                <a:cs typeface="Calibri"/>
              </a:rPr>
              <a:t>- 1 </a:t>
            </a:r>
            <a:r>
              <a:rPr sz="1200" spc="-5" dirty="0">
                <a:latin typeface="Calibri"/>
                <a:cs typeface="Calibri"/>
              </a:rPr>
              <a:t>or </a:t>
            </a:r>
            <a:r>
              <a:rPr sz="1200" spc="-10" dirty="0">
                <a:latin typeface="Calibri"/>
                <a:cs typeface="Calibri"/>
              </a:rPr>
              <a:t>board_size </a:t>
            </a:r>
            <a:r>
              <a:rPr sz="1200" dirty="0">
                <a:latin typeface="Calibri"/>
                <a:cs typeface="Calibri"/>
              </a:rPr>
              <a:t>–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4.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Calibri"/>
              <a:cs typeface="Calibri"/>
            </a:endParaRPr>
          </a:p>
          <a:p>
            <a:pPr marL="12700" marR="5080">
              <a:lnSpc>
                <a:spcPct val="153000"/>
              </a:lnSpc>
            </a:pPr>
            <a:r>
              <a:rPr sz="1200" dirty="0">
                <a:latin typeface="Calibri"/>
                <a:cs typeface="Calibri"/>
              </a:rPr>
              <a:t>And </a:t>
            </a:r>
            <a:r>
              <a:rPr sz="1200" spc="-10" dirty="0">
                <a:latin typeface="Calibri"/>
                <a:cs typeface="Calibri"/>
              </a:rPr>
              <a:t>the board </a:t>
            </a:r>
            <a:r>
              <a:rPr sz="1200" dirty="0">
                <a:latin typeface="Calibri"/>
                <a:cs typeface="Calibri"/>
              </a:rPr>
              <a:t>is </a:t>
            </a:r>
            <a:r>
              <a:rPr sz="1200" spc="-5" dirty="0">
                <a:latin typeface="Calibri"/>
                <a:cs typeface="Calibri"/>
              </a:rPr>
              <a:t>symmetric: the </a:t>
            </a:r>
            <a:r>
              <a:rPr sz="1200" spc="-10" dirty="0">
                <a:latin typeface="Calibri"/>
                <a:cs typeface="Calibri"/>
              </a:rPr>
              <a:t>board must </a:t>
            </a:r>
            <a:r>
              <a:rPr sz="1200" dirty="0">
                <a:latin typeface="Calibri"/>
                <a:cs typeface="Calibri"/>
              </a:rPr>
              <a:t>be </a:t>
            </a:r>
            <a:r>
              <a:rPr sz="1200" spc="-5" dirty="0">
                <a:latin typeface="Calibri"/>
                <a:cs typeface="Calibri"/>
              </a:rPr>
              <a:t>empty </a:t>
            </a:r>
            <a:r>
              <a:rPr sz="1200" dirty="0">
                <a:latin typeface="Calibri"/>
                <a:cs typeface="Calibri"/>
              </a:rPr>
              <a:t>in </a:t>
            </a:r>
            <a:r>
              <a:rPr sz="1200" spc="-5" dirty="0">
                <a:latin typeface="Calibri"/>
                <a:cs typeface="Calibri"/>
              </a:rPr>
              <a:t>cell number </a:t>
            </a:r>
            <a:r>
              <a:rPr sz="1200" spc="-10" dirty="0">
                <a:latin typeface="Calibri"/>
                <a:cs typeface="Calibri"/>
              </a:rPr>
              <a:t>board_size </a:t>
            </a:r>
            <a:r>
              <a:rPr sz="1200" dirty="0">
                <a:latin typeface="Calibri"/>
                <a:cs typeface="Calibri"/>
              </a:rPr>
              <a:t>- 1 </a:t>
            </a:r>
            <a:r>
              <a:rPr sz="1200" spc="-5" dirty="0">
                <a:latin typeface="Calibri"/>
                <a:cs typeface="Calibri"/>
              </a:rPr>
              <a:t>or  </a:t>
            </a:r>
            <a:r>
              <a:rPr sz="1200" spc="-10" dirty="0">
                <a:latin typeface="Calibri"/>
                <a:cs typeface="Calibri"/>
              </a:rPr>
              <a:t>board_size </a:t>
            </a:r>
            <a:r>
              <a:rPr sz="1200" dirty="0">
                <a:latin typeface="Calibri"/>
                <a:cs typeface="Calibri"/>
              </a:rPr>
              <a:t>– 4 </a:t>
            </a:r>
            <a:r>
              <a:rPr sz="1200" spc="-5" dirty="0">
                <a:latin typeface="Calibri"/>
                <a:cs typeface="Calibri"/>
              </a:rPr>
              <a:t>and </a:t>
            </a:r>
            <a:r>
              <a:rPr sz="1200" dirty="0">
                <a:latin typeface="Calibri"/>
                <a:cs typeface="Calibri"/>
              </a:rPr>
              <a:t>in </a:t>
            </a:r>
            <a:r>
              <a:rPr sz="1200" spc="-10" dirty="0">
                <a:latin typeface="Calibri"/>
                <a:cs typeface="Calibri"/>
              </a:rPr>
              <a:t>this </a:t>
            </a:r>
            <a:r>
              <a:rPr sz="1200" spc="-5" dirty="0">
                <a:latin typeface="Calibri"/>
                <a:cs typeface="Calibri"/>
              </a:rPr>
              <a:t>case </a:t>
            </a:r>
            <a:r>
              <a:rPr sz="1200" dirty="0">
                <a:latin typeface="Calibri"/>
                <a:cs typeface="Calibri"/>
              </a:rPr>
              <a:t>The </a:t>
            </a:r>
            <a:r>
              <a:rPr sz="1200" spc="-5" dirty="0">
                <a:latin typeface="Calibri"/>
                <a:cs typeface="Calibri"/>
              </a:rPr>
              <a:t>final position </a:t>
            </a:r>
            <a:r>
              <a:rPr sz="1200" spc="-15" dirty="0">
                <a:latin typeface="Calibri"/>
                <a:cs typeface="Calibri"/>
              </a:rPr>
              <a:t>for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dirty="0">
                <a:latin typeface="Calibri"/>
                <a:cs typeface="Calibri"/>
              </a:rPr>
              <a:t>only </a:t>
            </a:r>
            <a:r>
              <a:rPr sz="1200" spc="-5" dirty="0">
                <a:latin typeface="Calibri"/>
                <a:cs typeface="Calibri"/>
              </a:rPr>
              <a:t>remaining peg will </a:t>
            </a:r>
            <a:r>
              <a:rPr sz="1200" dirty="0">
                <a:latin typeface="Calibri"/>
                <a:cs typeface="Calibri"/>
              </a:rPr>
              <a:t>be in </a:t>
            </a:r>
            <a:r>
              <a:rPr sz="1200" spc="-10" dirty="0">
                <a:latin typeface="Calibri"/>
                <a:cs typeface="Calibri"/>
              </a:rPr>
              <a:t>the </a:t>
            </a:r>
            <a:r>
              <a:rPr sz="1200" spc="-5" dirty="0">
                <a:latin typeface="Calibri"/>
                <a:cs typeface="Calibri"/>
              </a:rPr>
              <a:t>cell  number </a:t>
            </a:r>
            <a:r>
              <a:rPr sz="1200" dirty="0">
                <a:latin typeface="Calibri"/>
                <a:cs typeface="Calibri"/>
              </a:rPr>
              <a:t>2 </a:t>
            </a:r>
            <a:r>
              <a:rPr sz="1200" spc="-5" dirty="0">
                <a:latin typeface="Calibri"/>
                <a:cs typeface="Calibri"/>
              </a:rPr>
              <a:t>or </a:t>
            </a:r>
            <a:r>
              <a:rPr sz="1200" dirty="0">
                <a:latin typeface="Calibri"/>
                <a:cs typeface="Calibri"/>
              </a:rPr>
              <a:t>5.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28902" y="3283766"/>
            <a:ext cx="5150380" cy="19979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6251" y="1578610"/>
            <a:ext cx="5945505" cy="4336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30" dirty="0">
                <a:latin typeface="Calibri"/>
                <a:cs typeface="Calibri"/>
              </a:rPr>
              <a:t>Task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1200" b="1" spc="-5" dirty="0">
                <a:latin typeface="Calibri"/>
                <a:cs typeface="Calibri"/>
              </a:rPr>
              <a:t>Assumptions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Calibri"/>
              <a:cs typeface="Calibri"/>
            </a:endParaRPr>
          </a:p>
          <a:p>
            <a:pPr marL="241300" marR="5080">
              <a:lnSpc>
                <a:spcPct val="152500"/>
              </a:lnSpc>
            </a:pPr>
            <a:r>
              <a:rPr sz="1200" spc="-5" dirty="0">
                <a:latin typeface="Calibri"/>
                <a:cs typeface="Calibri"/>
              </a:rPr>
              <a:t>User will </a:t>
            </a:r>
            <a:r>
              <a:rPr sz="1200" spc="-10" dirty="0">
                <a:latin typeface="Calibri"/>
                <a:cs typeface="Calibri"/>
              </a:rPr>
              <a:t>make </a:t>
            </a:r>
            <a:r>
              <a:rPr sz="1200" spc="-5" dirty="0">
                <a:latin typeface="Calibri"/>
                <a:cs typeface="Calibri"/>
              </a:rPr>
              <a:t>only </a:t>
            </a:r>
            <a:r>
              <a:rPr sz="1200" spc="-10" dirty="0">
                <a:latin typeface="Calibri"/>
                <a:cs typeface="Calibri"/>
              </a:rPr>
              <a:t>two </a:t>
            </a:r>
            <a:r>
              <a:rPr sz="1200" spc="-5" dirty="0">
                <a:latin typeface="Calibri"/>
                <a:cs typeface="Calibri"/>
              </a:rPr>
              <a:t>knight </a:t>
            </a:r>
            <a:r>
              <a:rPr sz="1200" spc="-15" dirty="0">
                <a:latin typeface="Calibri"/>
                <a:cs typeface="Calibri"/>
              </a:rPr>
              <a:t>arrays, </a:t>
            </a:r>
            <a:r>
              <a:rPr sz="1200" spc="-5" dirty="0">
                <a:latin typeface="Calibri"/>
                <a:cs typeface="Calibri"/>
              </a:rPr>
              <a:t>one of them </a:t>
            </a:r>
            <a:r>
              <a:rPr sz="1200" spc="-15" dirty="0">
                <a:latin typeface="Calibri"/>
                <a:cs typeface="Calibri"/>
              </a:rPr>
              <a:t>for </a:t>
            </a:r>
            <a:r>
              <a:rPr sz="1200" dirty="0">
                <a:latin typeface="Calibri"/>
                <a:cs typeface="Calibri"/>
              </a:rPr>
              <a:t>black </a:t>
            </a:r>
            <a:r>
              <a:rPr sz="1200" spc="-5" dirty="0">
                <a:latin typeface="Calibri"/>
                <a:cs typeface="Calibri"/>
              </a:rPr>
              <a:t>knights and other one </a:t>
            </a:r>
            <a:r>
              <a:rPr sz="1200" spc="-15" dirty="0">
                <a:latin typeface="Calibri"/>
                <a:cs typeface="Calibri"/>
              </a:rPr>
              <a:t>for </a:t>
            </a:r>
            <a:r>
              <a:rPr sz="1200" spc="-10" dirty="0">
                <a:latin typeface="Calibri"/>
                <a:cs typeface="Calibri"/>
              </a:rPr>
              <a:t>white  </a:t>
            </a:r>
            <a:r>
              <a:rPr sz="1200" spc="-5" dirty="0">
                <a:latin typeface="Calibri"/>
                <a:cs typeface="Calibri"/>
              </a:rPr>
              <a:t>knights</a:t>
            </a:r>
            <a:endParaRPr sz="1200">
              <a:latin typeface="Calibri"/>
              <a:cs typeface="Calibri"/>
            </a:endParaRPr>
          </a:p>
          <a:p>
            <a:pPr marL="241300" marR="300355">
              <a:lnSpc>
                <a:spcPct val="152500"/>
              </a:lnSpc>
              <a:spcBef>
                <a:spcPts val="5"/>
              </a:spcBef>
            </a:pPr>
            <a:r>
              <a:rPr sz="1200" spc="-10" dirty="0">
                <a:latin typeface="Calibri"/>
                <a:cs typeface="Calibri"/>
              </a:rPr>
              <a:t>Each </a:t>
            </a:r>
            <a:r>
              <a:rPr sz="1200" spc="-5" dirty="0">
                <a:latin typeface="Calibri"/>
                <a:cs typeface="Calibri"/>
              </a:rPr>
              <a:t>knight </a:t>
            </a:r>
            <a:r>
              <a:rPr sz="1200" dirty="0">
                <a:latin typeface="Calibri"/>
                <a:cs typeface="Calibri"/>
              </a:rPr>
              <a:t>has </a:t>
            </a:r>
            <a:r>
              <a:rPr sz="1200" spc="-5" dirty="0">
                <a:latin typeface="Calibri"/>
                <a:cs typeface="Calibri"/>
              </a:rPr>
              <a:t>its </a:t>
            </a:r>
            <a:r>
              <a:rPr sz="1200" spc="-10" dirty="0">
                <a:latin typeface="Calibri"/>
                <a:cs typeface="Calibri"/>
              </a:rPr>
              <a:t>own </a:t>
            </a:r>
            <a:r>
              <a:rPr sz="1200" spc="-5" dirty="0">
                <a:latin typeface="Calibri"/>
                <a:cs typeface="Calibri"/>
              </a:rPr>
              <a:t>type </a:t>
            </a:r>
            <a:r>
              <a:rPr sz="1200" dirty="0">
                <a:latin typeface="Calibri"/>
                <a:cs typeface="Calibri"/>
              </a:rPr>
              <a:t>black </a:t>
            </a:r>
            <a:r>
              <a:rPr sz="1200" spc="-5" dirty="0">
                <a:latin typeface="Calibri"/>
                <a:cs typeface="Calibri"/>
              </a:rPr>
              <a:t>or white, </a:t>
            </a:r>
            <a:r>
              <a:rPr sz="1200" spc="-10" dirty="0">
                <a:latin typeface="Calibri"/>
                <a:cs typeface="Calibri"/>
              </a:rPr>
              <a:t>start </a:t>
            </a:r>
            <a:r>
              <a:rPr sz="1200" spc="-5" dirty="0">
                <a:latin typeface="Calibri"/>
                <a:cs typeface="Calibri"/>
              </a:rPr>
              <a:t>position and </a:t>
            </a:r>
            <a:r>
              <a:rPr sz="1200" dirty="0">
                <a:latin typeface="Calibri"/>
                <a:cs typeface="Calibri"/>
              </a:rPr>
              <a:t>ending </a:t>
            </a:r>
            <a:r>
              <a:rPr sz="1200" spc="-5" dirty="0">
                <a:latin typeface="Calibri"/>
                <a:cs typeface="Calibri"/>
              </a:rPr>
              <a:t>arrival position.  </a:t>
            </a:r>
            <a:r>
              <a:rPr sz="1200" spc="-10" dirty="0">
                <a:latin typeface="Calibri"/>
                <a:cs typeface="Calibri"/>
              </a:rPr>
              <a:t>Program </a:t>
            </a:r>
            <a:r>
              <a:rPr sz="1200" spc="-5" dirty="0">
                <a:latin typeface="Calibri"/>
                <a:cs typeface="Calibri"/>
              </a:rPr>
              <a:t>will </a:t>
            </a:r>
            <a:r>
              <a:rPr sz="1200" spc="-10" dirty="0">
                <a:latin typeface="Calibri"/>
                <a:cs typeface="Calibri"/>
              </a:rPr>
              <a:t>automatically </a:t>
            </a:r>
            <a:r>
              <a:rPr sz="1200" spc="-5" dirty="0">
                <a:latin typeface="Calibri"/>
                <a:cs typeface="Calibri"/>
              </a:rPr>
              <a:t>initialize </a:t>
            </a:r>
            <a:r>
              <a:rPr sz="1200" spc="-10" dirty="0">
                <a:latin typeface="Calibri"/>
                <a:cs typeface="Calibri"/>
              </a:rPr>
              <a:t>start </a:t>
            </a:r>
            <a:r>
              <a:rPr sz="1200" spc="-5" dirty="0">
                <a:latin typeface="Calibri"/>
                <a:cs typeface="Calibri"/>
              </a:rPr>
              <a:t>position </a:t>
            </a:r>
            <a:r>
              <a:rPr sz="1200" dirty="0">
                <a:latin typeface="Calibri"/>
                <a:cs typeface="Calibri"/>
              </a:rPr>
              <a:t>and </a:t>
            </a:r>
            <a:r>
              <a:rPr sz="1200" spc="-5" dirty="0">
                <a:latin typeface="Calibri"/>
                <a:cs typeface="Calibri"/>
              </a:rPr>
              <a:t>arrival position </a:t>
            </a:r>
            <a:r>
              <a:rPr sz="1200" spc="-15" dirty="0">
                <a:latin typeface="Calibri"/>
                <a:cs typeface="Calibri"/>
              </a:rPr>
              <a:t>for </a:t>
            </a:r>
            <a:r>
              <a:rPr sz="1200" spc="-5" dirty="0">
                <a:latin typeface="Calibri"/>
                <a:cs typeface="Calibri"/>
              </a:rPr>
              <a:t>each knight </a:t>
            </a:r>
            <a:r>
              <a:rPr sz="1200" spc="-10" dirty="0">
                <a:latin typeface="Calibri"/>
                <a:cs typeface="Calibri"/>
              </a:rPr>
              <a:t>to  </a:t>
            </a:r>
            <a:r>
              <a:rPr sz="1200" spc="-5" dirty="0">
                <a:latin typeface="Calibri"/>
                <a:cs typeface="Calibri"/>
              </a:rPr>
              <a:t>meet problem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criteria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1200" spc="-10" dirty="0">
                <a:latin typeface="Calibri"/>
                <a:cs typeface="Calibri"/>
              </a:rPr>
              <a:t>Each </a:t>
            </a:r>
            <a:r>
              <a:rPr sz="1200" spc="-5" dirty="0">
                <a:latin typeface="Calibri"/>
                <a:cs typeface="Calibri"/>
              </a:rPr>
              <a:t>knight can`t visit same position twice to </a:t>
            </a:r>
            <a:r>
              <a:rPr sz="1200" spc="-10" dirty="0">
                <a:latin typeface="Calibri"/>
                <a:cs typeface="Calibri"/>
              </a:rPr>
              <a:t>grantee </a:t>
            </a:r>
            <a:r>
              <a:rPr sz="1200" spc="-5" dirty="0">
                <a:latin typeface="Calibri"/>
                <a:cs typeface="Calibri"/>
              </a:rPr>
              <a:t>the minimum number of</a:t>
            </a:r>
            <a:r>
              <a:rPr sz="1200" spc="7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movements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1200" b="1" spc="-5" dirty="0">
                <a:latin typeface="Calibri"/>
                <a:cs typeface="Calibri"/>
              </a:rPr>
              <a:t>Problem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Description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Calibri"/>
              <a:cs typeface="Calibri"/>
            </a:endParaRPr>
          </a:p>
          <a:p>
            <a:pPr marL="241300" marR="114935">
              <a:lnSpc>
                <a:spcPct val="152800"/>
              </a:lnSpc>
            </a:pPr>
            <a:r>
              <a:rPr sz="1200" spc="-5" dirty="0">
                <a:latin typeface="Calibri"/>
                <a:cs typeface="Calibri"/>
              </a:rPr>
              <a:t>There </a:t>
            </a:r>
            <a:r>
              <a:rPr sz="1200" spc="-10" dirty="0">
                <a:latin typeface="Calibri"/>
                <a:cs typeface="Calibri"/>
              </a:rPr>
              <a:t>are </a:t>
            </a:r>
            <a:r>
              <a:rPr sz="1200" spc="-5" dirty="0">
                <a:latin typeface="Calibri"/>
                <a:cs typeface="Calibri"/>
              </a:rPr>
              <a:t>six </a:t>
            </a:r>
            <a:r>
              <a:rPr sz="1200" spc="-10" dirty="0">
                <a:latin typeface="Calibri"/>
                <a:cs typeface="Calibri"/>
              </a:rPr>
              <a:t>knights </a:t>
            </a:r>
            <a:r>
              <a:rPr sz="1200" spc="-5" dirty="0">
                <a:latin typeface="Calibri"/>
                <a:cs typeface="Calibri"/>
              </a:rPr>
              <a:t>on </a:t>
            </a:r>
            <a:r>
              <a:rPr sz="1200" dirty="0">
                <a:latin typeface="Calibri"/>
                <a:cs typeface="Calibri"/>
              </a:rPr>
              <a:t>a 3 × 4 </a:t>
            </a:r>
            <a:r>
              <a:rPr sz="1200" spc="-5" dirty="0">
                <a:latin typeface="Calibri"/>
                <a:cs typeface="Calibri"/>
              </a:rPr>
              <a:t>chessboard: the three </a:t>
            </a:r>
            <a:r>
              <a:rPr sz="1200" spc="-10" dirty="0">
                <a:latin typeface="Calibri"/>
                <a:cs typeface="Calibri"/>
              </a:rPr>
              <a:t>white </a:t>
            </a:r>
            <a:r>
              <a:rPr sz="1200" spc="-5" dirty="0">
                <a:latin typeface="Calibri"/>
                <a:cs typeface="Calibri"/>
              </a:rPr>
              <a:t>knights </a:t>
            </a:r>
            <a:r>
              <a:rPr sz="1200" spc="-10" dirty="0">
                <a:latin typeface="Calibri"/>
                <a:cs typeface="Calibri"/>
              </a:rPr>
              <a:t>are at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-10" dirty="0">
                <a:latin typeface="Calibri"/>
                <a:cs typeface="Calibri"/>
              </a:rPr>
              <a:t>bottom </a:t>
            </a:r>
            <a:r>
              <a:rPr sz="1200" spc="-35" dirty="0">
                <a:latin typeface="Calibri"/>
                <a:cs typeface="Calibri"/>
              </a:rPr>
              <a:t>row,  </a:t>
            </a:r>
            <a:r>
              <a:rPr sz="1200" dirty="0">
                <a:latin typeface="Calibri"/>
                <a:cs typeface="Calibri"/>
              </a:rPr>
              <a:t>and </a:t>
            </a:r>
            <a:r>
              <a:rPr sz="1200" spc="-10" dirty="0">
                <a:latin typeface="Calibri"/>
                <a:cs typeface="Calibri"/>
              </a:rPr>
              <a:t>the three </a:t>
            </a:r>
            <a:r>
              <a:rPr sz="1200" dirty="0">
                <a:latin typeface="Calibri"/>
                <a:cs typeface="Calibri"/>
              </a:rPr>
              <a:t>black </a:t>
            </a:r>
            <a:r>
              <a:rPr sz="1200" spc="-5" dirty="0">
                <a:latin typeface="Calibri"/>
                <a:cs typeface="Calibri"/>
              </a:rPr>
              <a:t>knights are </a:t>
            </a:r>
            <a:r>
              <a:rPr sz="1200" spc="-10" dirty="0">
                <a:latin typeface="Calibri"/>
                <a:cs typeface="Calibri"/>
              </a:rPr>
              <a:t>at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-10" dirty="0">
                <a:latin typeface="Calibri"/>
                <a:cs typeface="Calibri"/>
              </a:rPr>
              <a:t>top </a:t>
            </a:r>
            <a:r>
              <a:rPr sz="1200" spc="-30" dirty="0">
                <a:latin typeface="Calibri"/>
                <a:cs typeface="Calibri"/>
              </a:rPr>
              <a:t>row. </a:t>
            </a:r>
            <a:r>
              <a:rPr sz="1200" spc="-5" dirty="0">
                <a:latin typeface="Calibri"/>
                <a:cs typeface="Calibri"/>
              </a:rPr>
              <a:t>Design </a:t>
            </a:r>
            <a:r>
              <a:rPr sz="1200" dirty="0">
                <a:latin typeface="Calibri"/>
                <a:cs typeface="Calibri"/>
              </a:rPr>
              <a:t>a </a:t>
            </a:r>
            <a:r>
              <a:rPr sz="1200" spc="-5" dirty="0">
                <a:latin typeface="Calibri"/>
                <a:cs typeface="Calibri"/>
              </a:rPr>
              <a:t>divide and </a:t>
            </a:r>
            <a:r>
              <a:rPr sz="1200" spc="-10" dirty="0">
                <a:latin typeface="Calibri"/>
                <a:cs typeface="Calibri"/>
              </a:rPr>
              <a:t>conquer </a:t>
            </a:r>
            <a:r>
              <a:rPr sz="1200" spc="-5" dirty="0">
                <a:latin typeface="Calibri"/>
                <a:cs typeface="Calibri"/>
              </a:rPr>
              <a:t>algorithm to  </a:t>
            </a:r>
            <a:r>
              <a:rPr sz="1200" spc="-10" dirty="0">
                <a:latin typeface="Calibri"/>
                <a:cs typeface="Calibri"/>
              </a:rPr>
              <a:t>exchange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-10" dirty="0">
                <a:latin typeface="Calibri"/>
                <a:cs typeface="Calibri"/>
              </a:rPr>
              <a:t>knights </a:t>
            </a:r>
            <a:r>
              <a:rPr sz="1200" spc="-5" dirty="0">
                <a:latin typeface="Calibri"/>
                <a:cs typeface="Calibri"/>
              </a:rPr>
              <a:t>to </a:t>
            </a:r>
            <a:r>
              <a:rPr sz="1200" spc="-10" dirty="0">
                <a:latin typeface="Calibri"/>
                <a:cs typeface="Calibri"/>
              </a:rPr>
              <a:t>get </a:t>
            </a:r>
            <a:r>
              <a:rPr sz="1200" spc="-5" dirty="0">
                <a:latin typeface="Calibri"/>
                <a:cs typeface="Calibri"/>
              </a:rPr>
              <a:t>the position </a:t>
            </a:r>
            <a:r>
              <a:rPr sz="1200" spc="-10" dirty="0">
                <a:latin typeface="Calibri"/>
                <a:cs typeface="Calibri"/>
              </a:rPr>
              <a:t>shown </a:t>
            </a:r>
            <a:r>
              <a:rPr sz="1200" spc="-5" dirty="0">
                <a:latin typeface="Calibri"/>
                <a:cs typeface="Calibri"/>
              </a:rPr>
              <a:t>on the right of the figure </a:t>
            </a:r>
            <a:r>
              <a:rPr sz="1200" spc="-10" dirty="0">
                <a:latin typeface="Calibri"/>
                <a:cs typeface="Calibri"/>
              </a:rPr>
              <a:t>in </a:t>
            </a:r>
            <a:r>
              <a:rPr sz="1200" spc="-5" dirty="0">
                <a:latin typeface="Calibri"/>
                <a:cs typeface="Calibri"/>
              </a:rPr>
              <a:t>the minimum  number of </a:t>
            </a:r>
            <a:r>
              <a:rPr sz="1200" spc="-10" dirty="0">
                <a:latin typeface="Calibri"/>
                <a:cs typeface="Calibri"/>
              </a:rPr>
              <a:t>knight </a:t>
            </a:r>
            <a:r>
              <a:rPr sz="1200" spc="-5" dirty="0">
                <a:latin typeface="Calibri"/>
                <a:cs typeface="Calibri"/>
              </a:rPr>
              <a:t>moves, not allowing </a:t>
            </a:r>
            <a:r>
              <a:rPr sz="1200" spc="-10" dirty="0">
                <a:latin typeface="Calibri"/>
                <a:cs typeface="Calibri"/>
              </a:rPr>
              <a:t>more </a:t>
            </a:r>
            <a:r>
              <a:rPr sz="1200" spc="-5" dirty="0">
                <a:latin typeface="Calibri"/>
                <a:cs typeface="Calibri"/>
              </a:rPr>
              <a:t>than </a:t>
            </a:r>
            <a:r>
              <a:rPr sz="1200" dirty="0">
                <a:latin typeface="Calibri"/>
                <a:cs typeface="Calibri"/>
              </a:rPr>
              <a:t>one </a:t>
            </a:r>
            <a:r>
              <a:rPr sz="1200" spc="-10" dirty="0">
                <a:latin typeface="Calibri"/>
                <a:cs typeface="Calibri"/>
              </a:rPr>
              <a:t>knight </a:t>
            </a:r>
            <a:r>
              <a:rPr sz="1200" spc="-5" dirty="0">
                <a:latin typeface="Calibri"/>
                <a:cs typeface="Calibri"/>
              </a:rPr>
              <a:t>on </a:t>
            </a:r>
            <a:r>
              <a:rPr sz="1200" dirty="0">
                <a:latin typeface="Calibri"/>
                <a:cs typeface="Calibri"/>
              </a:rPr>
              <a:t>a </a:t>
            </a:r>
            <a:r>
              <a:rPr sz="1200" spc="-10" dirty="0">
                <a:latin typeface="Calibri"/>
                <a:cs typeface="Calibri"/>
              </a:rPr>
              <a:t>square </a:t>
            </a:r>
            <a:r>
              <a:rPr sz="1200" spc="-15" dirty="0">
                <a:latin typeface="Calibri"/>
                <a:cs typeface="Calibri"/>
              </a:rPr>
              <a:t>at </a:t>
            </a:r>
            <a:r>
              <a:rPr sz="1200" spc="-10" dirty="0">
                <a:latin typeface="Calibri"/>
                <a:cs typeface="Calibri"/>
              </a:rPr>
              <a:t>any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time.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69941" y="6041792"/>
            <a:ext cx="5013123" cy="23955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57727" y="8652459"/>
            <a:ext cx="5010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libri"/>
                <a:cs typeface="Calibri"/>
              </a:rPr>
              <a:t>Figure</a:t>
            </a:r>
            <a:r>
              <a:rPr sz="1000" spc="-5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14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5448" y="2442718"/>
            <a:ext cx="3945254" cy="9188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alibri"/>
                <a:cs typeface="Calibri"/>
              </a:rPr>
              <a:t>Detailed</a:t>
            </a:r>
            <a:r>
              <a:rPr sz="1200" b="1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Solution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Calibri"/>
              <a:cs typeface="Calibri"/>
            </a:endParaRPr>
          </a:p>
          <a:p>
            <a:pPr marL="12700" marR="5080">
              <a:lnSpc>
                <a:spcPct val="152700"/>
              </a:lnSpc>
            </a:pPr>
            <a:r>
              <a:rPr sz="1200" spc="-5" dirty="0">
                <a:latin typeface="Calibri"/>
                <a:cs typeface="Calibri"/>
              </a:rPr>
              <a:t>On calling </a:t>
            </a:r>
            <a:r>
              <a:rPr sz="1200" spc="-10" dirty="0">
                <a:latin typeface="Calibri"/>
                <a:cs typeface="Calibri"/>
              </a:rPr>
              <a:t>Invade </a:t>
            </a:r>
            <a:r>
              <a:rPr sz="1200" spc="-5" dirty="0">
                <a:latin typeface="Calibri"/>
                <a:cs typeface="Calibri"/>
              </a:rPr>
              <a:t>“the </a:t>
            </a:r>
            <a:r>
              <a:rPr sz="1200" spc="-10" dirty="0">
                <a:latin typeface="Calibri"/>
                <a:cs typeface="Calibri"/>
              </a:rPr>
              <a:t>recursive </a:t>
            </a:r>
            <a:r>
              <a:rPr sz="1200" spc="-15" dirty="0">
                <a:latin typeface="Calibri"/>
                <a:cs typeface="Calibri"/>
              </a:rPr>
              <a:t>function”, </a:t>
            </a:r>
            <a:r>
              <a:rPr sz="1200" spc="-10" dirty="0">
                <a:latin typeface="Calibri"/>
                <a:cs typeface="Calibri"/>
              </a:rPr>
              <a:t>first we </a:t>
            </a:r>
            <a:r>
              <a:rPr sz="1200" spc="-5" dirty="0">
                <a:latin typeface="Calibri"/>
                <a:cs typeface="Calibri"/>
              </a:rPr>
              <a:t>check </a:t>
            </a:r>
            <a:r>
              <a:rPr sz="1200" dirty="0">
                <a:latin typeface="Calibri"/>
                <a:cs typeface="Calibri"/>
              </a:rPr>
              <a:t>if </a:t>
            </a:r>
            <a:r>
              <a:rPr sz="1200" spc="-5" dirty="0">
                <a:latin typeface="Calibri"/>
                <a:cs typeface="Calibri"/>
              </a:rPr>
              <a:t>each  knight </a:t>
            </a:r>
            <a:r>
              <a:rPr sz="1200" dirty="0">
                <a:latin typeface="Calibri"/>
                <a:cs typeface="Calibri"/>
              </a:rPr>
              <a:t>has </a:t>
            </a:r>
            <a:r>
              <a:rPr sz="1200" spc="-5" dirty="0">
                <a:latin typeface="Calibri"/>
                <a:cs typeface="Calibri"/>
              </a:rPr>
              <a:t>arrived </a:t>
            </a:r>
            <a:r>
              <a:rPr sz="1200" spc="-10" dirty="0">
                <a:latin typeface="Calibri"/>
                <a:cs typeface="Calibri"/>
              </a:rPr>
              <a:t>at </a:t>
            </a:r>
            <a:r>
              <a:rPr sz="1200" dirty="0">
                <a:latin typeface="Calibri"/>
                <a:cs typeface="Calibri"/>
              </a:rPr>
              <a:t>his </a:t>
            </a:r>
            <a:r>
              <a:rPr sz="1200" spc="-5" dirty="0">
                <a:latin typeface="Calibri"/>
                <a:cs typeface="Calibri"/>
              </a:rPr>
              <a:t>arrival position </a:t>
            </a:r>
            <a:r>
              <a:rPr sz="1200" dirty="0">
                <a:latin typeface="Calibri"/>
                <a:cs typeface="Calibri"/>
              </a:rPr>
              <a:t>“base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case”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5448" y="3490086"/>
            <a:ext cx="4217035" cy="862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25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If </a:t>
            </a:r>
            <a:r>
              <a:rPr sz="1200" spc="-5" dirty="0">
                <a:latin typeface="Calibri"/>
                <a:cs typeface="Calibri"/>
              </a:rPr>
              <a:t>not, all knights </a:t>
            </a:r>
            <a:r>
              <a:rPr sz="1200" spc="-10" dirty="0">
                <a:latin typeface="Calibri"/>
                <a:cs typeface="Calibri"/>
              </a:rPr>
              <a:t>have </a:t>
            </a:r>
            <a:r>
              <a:rPr sz="1200" spc="-5" dirty="0">
                <a:latin typeface="Calibri"/>
                <a:cs typeface="Calibri"/>
              </a:rPr>
              <a:t>arrived to their positions, we loop on the </a:t>
            </a:r>
            <a:r>
              <a:rPr sz="1200" spc="-10" dirty="0">
                <a:latin typeface="Calibri"/>
                <a:cs typeface="Calibri"/>
              </a:rPr>
              <a:t>two  </a:t>
            </a:r>
            <a:r>
              <a:rPr sz="1200" spc="-15" dirty="0">
                <a:latin typeface="Calibri"/>
                <a:cs typeface="Calibri"/>
              </a:rPr>
              <a:t>arrays </a:t>
            </a:r>
            <a:r>
              <a:rPr sz="1200" spc="-5" dirty="0">
                <a:latin typeface="Calibri"/>
                <a:cs typeface="Calibri"/>
              </a:rPr>
              <a:t>of </a:t>
            </a:r>
            <a:r>
              <a:rPr sz="1200" spc="-10" dirty="0">
                <a:latin typeface="Calibri"/>
                <a:cs typeface="Calibri"/>
              </a:rPr>
              <a:t>knights </a:t>
            </a:r>
            <a:r>
              <a:rPr sz="1200" spc="-5" dirty="0">
                <a:latin typeface="Calibri"/>
                <a:cs typeface="Calibri"/>
              </a:rPr>
              <a:t>(black and whites) and each non-arrived</a:t>
            </a:r>
            <a:r>
              <a:rPr sz="1200" spc="7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knight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200" spc="-10" dirty="0">
                <a:latin typeface="Calibri"/>
                <a:cs typeface="Calibri"/>
              </a:rPr>
              <a:t>move </a:t>
            </a:r>
            <a:r>
              <a:rPr sz="1200" spc="-5" dirty="0">
                <a:latin typeface="Calibri"/>
                <a:cs typeface="Calibri"/>
              </a:rPr>
              <a:t>according to the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knightMoveList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5448" y="4479163"/>
            <a:ext cx="5686425" cy="3578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49250">
              <a:lnSpc>
                <a:spcPct val="15250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knightMoveList </a:t>
            </a:r>
            <a:r>
              <a:rPr sz="1200" spc="-5" dirty="0">
                <a:latin typeface="Calibri"/>
                <a:cs typeface="Calibri"/>
              </a:rPr>
              <a:t>list </a:t>
            </a:r>
            <a:r>
              <a:rPr sz="1200" dirty="0">
                <a:latin typeface="Calibri"/>
                <a:cs typeface="Calibri"/>
              </a:rPr>
              <a:t>is simply </a:t>
            </a:r>
            <a:r>
              <a:rPr sz="1200" spc="-5" dirty="0">
                <a:latin typeface="Calibri"/>
                <a:cs typeface="Calibri"/>
              </a:rPr>
              <a:t>list of </a:t>
            </a:r>
            <a:r>
              <a:rPr sz="1200" dirty="0">
                <a:latin typeface="Calibri"/>
                <a:cs typeface="Calibri"/>
              </a:rPr>
              <a:t>all </a:t>
            </a:r>
            <a:r>
              <a:rPr sz="1200" spc="-10" dirty="0">
                <a:latin typeface="Calibri"/>
                <a:cs typeface="Calibri"/>
              </a:rPr>
              <a:t>available moves that </a:t>
            </a:r>
            <a:r>
              <a:rPr sz="1200" spc="-5" dirty="0">
                <a:latin typeface="Calibri"/>
                <a:cs typeface="Calibri"/>
              </a:rPr>
              <a:t>each knight </a:t>
            </a:r>
            <a:r>
              <a:rPr sz="1200" spc="-10" dirty="0">
                <a:latin typeface="Calibri"/>
                <a:cs typeface="Calibri"/>
              </a:rPr>
              <a:t>can move </a:t>
            </a:r>
            <a:r>
              <a:rPr sz="1200" dirty="0">
                <a:latin typeface="Calibri"/>
                <a:cs typeface="Calibri"/>
              </a:rPr>
              <a:t>in his  </a:t>
            </a:r>
            <a:r>
              <a:rPr sz="1200" spc="-5" dirty="0">
                <a:latin typeface="Calibri"/>
                <a:cs typeface="Calibri"/>
              </a:rPr>
              <a:t>current position and other knights’ positions and </a:t>
            </a:r>
            <a:r>
              <a:rPr sz="1200" dirty="0">
                <a:latin typeface="Calibri"/>
                <a:cs typeface="Calibri"/>
              </a:rPr>
              <a:t>is </a:t>
            </a:r>
            <a:r>
              <a:rPr sz="1200" spc="-5" dirty="0">
                <a:latin typeface="Calibri"/>
                <a:cs typeface="Calibri"/>
              </a:rPr>
              <a:t>not visited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before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Calibri"/>
              <a:cs typeface="Calibri"/>
            </a:endParaRPr>
          </a:p>
          <a:p>
            <a:pPr marL="12700" marR="66675">
              <a:lnSpc>
                <a:spcPct val="152500"/>
              </a:lnSpc>
            </a:pPr>
            <a:r>
              <a:rPr sz="1200" spc="-10" dirty="0">
                <a:latin typeface="Calibri"/>
                <a:cs typeface="Calibri"/>
              </a:rPr>
              <a:t>So, </a:t>
            </a:r>
            <a:r>
              <a:rPr sz="1200" spc="-5" dirty="0">
                <a:latin typeface="Calibri"/>
                <a:cs typeface="Calibri"/>
              </a:rPr>
              <a:t>we check the </a:t>
            </a:r>
            <a:r>
              <a:rPr sz="1200" dirty="0">
                <a:latin typeface="Calibri"/>
                <a:cs typeface="Calibri"/>
              </a:rPr>
              <a:t>8 </a:t>
            </a:r>
            <a:r>
              <a:rPr sz="1200" spc="-10" dirty="0">
                <a:latin typeface="Calibri"/>
                <a:cs typeface="Calibri"/>
              </a:rPr>
              <a:t>moves </a:t>
            </a:r>
            <a:r>
              <a:rPr sz="1200" spc="-5" dirty="0">
                <a:latin typeface="Calibri"/>
                <a:cs typeface="Calibri"/>
              </a:rPr>
              <a:t>of each </a:t>
            </a:r>
            <a:r>
              <a:rPr sz="1200" spc="-10" dirty="0">
                <a:latin typeface="Calibri"/>
                <a:cs typeface="Calibri"/>
              </a:rPr>
              <a:t>knight </a:t>
            </a:r>
            <a:r>
              <a:rPr sz="1200" spc="-5" dirty="0">
                <a:latin typeface="Calibri"/>
                <a:cs typeface="Calibri"/>
              </a:rPr>
              <a:t>and </a:t>
            </a:r>
            <a:r>
              <a:rPr sz="1200" dirty="0">
                <a:latin typeface="Calibri"/>
                <a:cs typeface="Calibri"/>
              </a:rPr>
              <a:t>is </a:t>
            </a:r>
            <a:r>
              <a:rPr sz="1200" spc="-10" dirty="0">
                <a:latin typeface="Calibri"/>
                <a:cs typeface="Calibri"/>
              </a:rPr>
              <a:t>there </a:t>
            </a:r>
            <a:r>
              <a:rPr sz="1200" dirty="0">
                <a:latin typeface="Calibri"/>
                <a:cs typeface="Calibri"/>
              </a:rPr>
              <a:t>is </a:t>
            </a:r>
            <a:r>
              <a:rPr sz="1200" spc="-5" dirty="0">
                <a:latin typeface="Calibri"/>
                <a:cs typeface="Calibri"/>
              </a:rPr>
              <a:t>one </a:t>
            </a:r>
            <a:r>
              <a:rPr sz="1200" dirty="0">
                <a:latin typeface="Calibri"/>
                <a:cs typeface="Calibri"/>
              </a:rPr>
              <a:t>is </a:t>
            </a:r>
            <a:r>
              <a:rPr sz="1200" spc="-10" dirty="0">
                <a:latin typeface="Calibri"/>
                <a:cs typeface="Calibri"/>
              </a:rPr>
              <a:t>available </a:t>
            </a:r>
            <a:r>
              <a:rPr sz="1200" spc="-5" dirty="0">
                <a:latin typeface="Calibri"/>
                <a:cs typeface="Calibri"/>
              </a:rPr>
              <a:t>it`s pushed </a:t>
            </a:r>
            <a:r>
              <a:rPr sz="1200" spc="-10" dirty="0">
                <a:latin typeface="Calibri"/>
                <a:cs typeface="Calibri"/>
              </a:rPr>
              <a:t>into </a:t>
            </a:r>
            <a:r>
              <a:rPr sz="1200" spc="-5" dirty="0">
                <a:latin typeface="Calibri"/>
                <a:cs typeface="Calibri"/>
              </a:rPr>
              <a:t>the  </a:t>
            </a:r>
            <a:r>
              <a:rPr sz="1200" spc="-10" dirty="0">
                <a:latin typeface="Calibri"/>
                <a:cs typeface="Calibri"/>
              </a:rPr>
              <a:t>knightMoveList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Calibri"/>
              <a:cs typeface="Calibri"/>
            </a:endParaRPr>
          </a:p>
          <a:p>
            <a:pPr marL="12700" marR="5080">
              <a:lnSpc>
                <a:spcPct val="152500"/>
              </a:lnSpc>
            </a:pPr>
            <a:r>
              <a:rPr sz="1200" spc="-15" dirty="0">
                <a:latin typeface="Calibri"/>
                <a:cs typeface="Calibri"/>
              </a:rPr>
              <a:t>for </a:t>
            </a:r>
            <a:r>
              <a:rPr sz="1200" dirty="0">
                <a:latin typeface="Calibri"/>
                <a:cs typeface="Calibri"/>
              </a:rPr>
              <a:t>each </a:t>
            </a:r>
            <a:r>
              <a:rPr sz="1200" spc="-10" dirty="0">
                <a:latin typeface="Calibri"/>
                <a:cs typeface="Calibri"/>
              </a:rPr>
              <a:t>knight knightMoveList </a:t>
            </a:r>
            <a:r>
              <a:rPr sz="1200" dirty="0">
                <a:latin typeface="Calibri"/>
                <a:cs typeface="Calibri"/>
              </a:rPr>
              <a:t>is </a:t>
            </a:r>
            <a:r>
              <a:rPr sz="1200" spc="-5" dirty="0">
                <a:latin typeface="Calibri"/>
                <a:cs typeface="Calibri"/>
              </a:rPr>
              <a:t>sorted according to priority queue </a:t>
            </a:r>
            <a:r>
              <a:rPr sz="1200" dirty="0">
                <a:latin typeface="Calibri"/>
                <a:cs typeface="Calibri"/>
              </a:rPr>
              <a:t>as </a:t>
            </a:r>
            <a:r>
              <a:rPr sz="1200" spc="-5" dirty="0">
                <a:latin typeface="Calibri"/>
                <a:cs typeface="Calibri"/>
              </a:rPr>
              <a:t>black knights’ moves  are prioritized </a:t>
            </a:r>
            <a:r>
              <a:rPr sz="1200" spc="-15" dirty="0">
                <a:latin typeface="Calibri"/>
                <a:cs typeface="Calibri"/>
              </a:rPr>
              <a:t>toward </a:t>
            </a:r>
            <a:r>
              <a:rPr sz="1200" spc="-10" dirty="0">
                <a:latin typeface="Calibri"/>
                <a:cs typeface="Calibri"/>
              </a:rPr>
              <a:t>down </a:t>
            </a:r>
            <a:r>
              <a:rPr sz="1200" dirty="0">
                <a:latin typeface="Calibri"/>
                <a:cs typeface="Calibri"/>
              </a:rPr>
              <a:t>and </a:t>
            </a:r>
            <a:r>
              <a:rPr sz="1200" spc="-10" dirty="0">
                <a:latin typeface="Calibri"/>
                <a:cs typeface="Calibri"/>
              </a:rPr>
              <a:t>white </a:t>
            </a:r>
            <a:r>
              <a:rPr sz="1200" spc="-5" dirty="0">
                <a:latin typeface="Calibri"/>
                <a:cs typeface="Calibri"/>
              </a:rPr>
              <a:t>knights </a:t>
            </a:r>
            <a:r>
              <a:rPr sz="1200" spc="-10" dirty="0">
                <a:latin typeface="Calibri"/>
                <a:cs typeface="Calibri"/>
              </a:rPr>
              <a:t>prioritized towards </a:t>
            </a:r>
            <a:r>
              <a:rPr sz="1200" spc="-5" dirty="0">
                <a:latin typeface="Calibri"/>
                <a:cs typeface="Calibri"/>
              </a:rPr>
              <a:t>up and side moves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200" spc="-5" dirty="0">
                <a:latin typeface="Calibri"/>
                <a:cs typeface="Calibri"/>
              </a:rPr>
              <a:t>prioritized </a:t>
            </a:r>
            <a:r>
              <a:rPr sz="1200" dirty="0">
                <a:latin typeface="Calibri"/>
                <a:cs typeface="Calibri"/>
              </a:rPr>
              <a:t>in </a:t>
            </a:r>
            <a:r>
              <a:rPr sz="1200" spc="-5" dirty="0">
                <a:latin typeface="Calibri"/>
                <a:cs typeface="Calibri"/>
              </a:rPr>
              <a:t>both types of knights</a:t>
            </a:r>
            <a:endParaRPr sz="1200">
              <a:latin typeface="Calibri"/>
              <a:cs typeface="Calibri"/>
            </a:endParaRPr>
          </a:p>
          <a:p>
            <a:pPr marL="12700" marR="1438910">
              <a:lnSpc>
                <a:spcPct val="236000"/>
              </a:lnSpc>
              <a:spcBef>
                <a:spcPts val="10"/>
              </a:spcBef>
            </a:pPr>
            <a:r>
              <a:rPr sz="1200" spc="-10" dirty="0">
                <a:latin typeface="Calibri"/>
                <a:cs typeface="Calibri"/>
              </a:rPr>
              <a:t>Simulate </a:t>
            </a:r>
            <a:r>
              <a:rPr sz="1200" spc="-5" dirty="0">
                <a:latin typeface="Calibri"/>
                <a:cs typeface="Calibri"/>
              </a:rPr>
              <a:t>function used </a:t>
            </a:r>
            <a:r>
              <a:rPr sz="1200" spc="-10" dirty="0">
                <a:latin typeface="Calibri"/>
                <a:cs typeface="Calibri"/>
              </a:rPr>
              <a:t>to </a:t>
            </a:r>
            <a:r>
              <a:rPr sz="1200" spc="-5" dirty="0">
                <a:latin typeface="Calibri"/>
                <a:cs typeface="Calibri"/>
              </a:rPr>
              <a:t>print the </a:t>
            </a:r>
            <a:r>
              <a:rPr sz="1200" spc="-10" dirty="0">
                <a:latin typeface="Calibri"/>
                <a:cs typeface="Calibri"/>
              </a:rPr>
              <a:t>board </a:t>
            </a:r>
            <a:r>
              <a:rPr sz="1200" dirty="0">
                <a:latin typeface="Calibri"/>
                <a:cs typeface="Calibri"/>
              </a:rPr>
              <a:t>pieces </a:t>
            </a:r>
            <a:r>
              <a:rPr sz="1200" spc="-10" dirty="0">
                <a:latin typeface="Calibri"/>
                <a:cs typeface="Calibri"/>
              </a:rPr>
              <a:t>in form </a:t>
            </a:r>
            <a:r>
              <a:rPr sz="1200" spc="-5" dirty="0">
                <a:latin typeface="Calibri"/>
                <a:cs typeface="Calibri"/>
              </a:rPr>
              <a:t>of </a:t>
            </a:r>
            <a:r>
              <a:rPr sz="1200" spc="-10" dirty="0">
                <a:latin typeface="Calibri"/>
                <a:cs typeface="Calibri"/>
              </a:rPr>
              <a:t>string  </a:t>
            </a:r>
            <a:r>
              <a:rPr sz="1200" spc="-5" dirty="0">
                <a:latin typeface="Calibri"/>
                <a:cs typeface="Calibri"/>
              </a:rPr>
              <a:t>Solved function </a:t>
            </a:r>
            <a:r>
              <a:rPr sz="1200" spc="-15" dirty="0">
                <a:latin typeface="Calibri"/>
                <a:cs typeface="Calibri"/>
              </a:rPr>
              <a:t>iterate </a:t>
            </a:r>
            <a:r>
              <a:rPr sz="1200" spc="-5" dirty="0">
                <a:latin typeface="Calibri"/>
                <a:cs typeface="Calibri"/>
              </a:rPr>
              <a:t>on each knight and check </a:t>
            </a:r>
            <a:r>
              <a:rPr sz="1200" dirty="0">
                <a:latin typeface="Calibri"/>
                <a:cs typeface="Calibri"/>
              </a:rPr>
              <a:t>if </a:t>
            </a:r>
            <a:r>
              <a:rPr sz="1200" spc="-5" dirty="0">
                <a:latin typeface="Calibri"/>
                <a:cs typeface="Calibri"/>
              </a:rPr>
              <a:t>it`s arrived or</a:t>
            </a:r>
            <a:r>
              <a:rPr sz="1200" spc="7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not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Calibri"/>
                <a:cs typeface="Calibri"/>
              </a:rPr>
              <a:t>Each </a:t>
            </a:r>
            <a:r>
              <a:rPr sz="1200" spc="-5" dirty="0">
                <a:latin typeface="Calibri"/>
                <a:cs typeface="Calibri"/>
              </a:rPr>
              <a:t>knight carries boolean </a:t>
            </a:r>
            <a:r>
              <a:rPr sz="1200" spc="-15" dirty="0">
                <a:latin typeface="Calibri"/>
                <a:cs typeface="Calibri"/>
              </a:rPr>
              <a:t>state </a:t>
            </a:r>
            <a:r>
              <a:rPr sz="1200" spc="-5" dirty="0">
                <a:latin typeface="Calibri"/>
                <a:cs typeface="Calibri"/>
              </a:rPr>
              <a:t>called arrived </a:t>
            </a:r>
            <a:r>
              <a:rPr sz="1200" spc="-10" dirty="0">
                <a:latin typeface="Calibri"/>
                <a:cs typeface="Calibri"/>
              </a:rPr>
              <a:t>marked </a:t>
            </a:r>
            <a:r>
              <a:rPr sz="1200" spc="-5" dirty="0">
                <a:latin typeface="Calibri"/>
                <a:cs typeface="Calibri"/>
              </a:rPr>
              <a:t>true on</a:t>
            </a:r>
            <a:r>
              <a:rPr sz="1200" spc="8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arrival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92420" y="2506345"/>
            <a:ext cx="1392554" cy="13925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63590" y="4092067"/>
            <a:ext cx="5010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libri"/>
                <a:cs typeface="Calibri"/>
              </a:rPr>
              <a:t>Figure</a:t>
            </a:r>
            <a:r>
              <a:rPr sz="1000" spc="-5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15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5156" y="1580133"/>
            <a:ext cx="825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Calibri"/>
                <a:cs typeface="Calibri"/>
              </a:rPr>
              <a:t>P</a:t>
            </a:r>
            <a:r>
              <a:rPr sz="1200" spc="-5" dirty="0">
                <a:latin typeface="Calibri"/>
                <a:cs typeface="Calibri"/>
              </a:rPr>
              <a:t>se</a:t>
            </a:r>
            <a:r>
              <a:rPr sz="1200" spc="5" dirty="0">
                <a:latin typeface="Calibri"/>
                <a:cs typeface="Calibri"/>
              </a:rPr>
              <a:t>u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-</a:t>
            </a:r>
            <a:r>
              <a:rPr sz="1200" spc="-20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spc="5" dirty="0">
                <a:latin typeface="Calibri"/>
                <a:cs typeface="Calibri"/>
              </a:rPr>
              <a:t>d</a:t>
            </a:r>
            <a:r>
              <a:rPr sz="1200" dirty="0"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40612" y="1961642"/>
            <a:ext cx="5818505" cy="1835785"/>
          </a:xfrm>
          <a:prstGeom prst="rect">
            <a:avLst/>
          </a:prstGeom>
          <a:ln w="9144">
            <a:solidFill>
              <a:srgbClr val="878787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30"/>
              </a:spcBef>
            </a:pPr>
            <a:r>
              <a:rPr sz="1050" spc="-5" dirty="0">
                <a:solidFill>
                  <a:srgbClr val="257E99"/>
                </a:solidFill>
                <a:latin typeface="Consolas"/>
                <a:cs typeface="Consolas"/>
              </a:rPr>
              <a:t>ALGORITHM </a:t>
            </a:r>
            <a:r>
              <a:rPr sz="1150" dirty="0">
                <a:solidFill>
                  <a:srgbClr val="660066"/>
                </a:solidFill>
                <a:latin typeface="Consolas"/>
                <a:cs typeface="Consolas"/>
              </a:rPr>
              <a:t>solution </a:t>
            </a:r>
            <a:r>
              <a:rPr sz="1150" spc="-5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150" spc="-5" dirty="0">
                <a:latin typeface="Consolas"/>
                <a:cs typeface="Consolas"/>
              </a:rPr>
              <a:t>knight blackKnight[3], knight</a:t>
            </a:r>
            <a:r>
              <a:rPr sz="1150" spc="30" dirty="0">
                <a:latin typeface="Consolas"/>
                <a:cs typeface="Consolas"/>
              </a:rPr>
              <a:t> </a:t>
            </a:r>
            <a:r>
              <a:rPr sz="1150" spc="-5" dirty="0">
                <a:latin typeface="Consolas"/>
                <a:cs typeface="Consolas"/>
              </a:rPr>
              <a:t>whiteKnight[3]</a:t>
            </a:r>
            <a:r>
              <a:rPr sz="1150" spc="-5" dirty="0">
                <a:solidFill>
                  <a:srgbClr val="666600"/>
                </a:solidFill>
                <a:latin typeface="Consolas"/>
                <a:cs typeface="Consolas"/>
              </a:rPr>
              <a:t>)</a:t>
            </a:r>
            <a:endParaRPr sz="1150">
              <a:latin typeface="Consolas"/>
              <a:cs typeface="Consolas"/>
            </a:endParaRPr>
          </a:p>
          <a:p>
            <a:pPr marL="46990">
              <a:lnSpc>
                <a:spcPct val="100000"/>
              </a:lnSpc>
              <a:spcBef>
                <a:spcPts val="640"/>
              </a:spcBef>
            </a:pPr>
            <a:r>
              <a:rPr sz="1150" spc="-5" dirty="0">
                <a:solidFill>
                  <a:srgbClr val="870000"/>
                </a:solidFill>
                <a:latin typeface="Consolas"/>
                <a:cs typeface="Consolas"/>
              </a:rPr>
              <a:t>//INPUT: two arrays </a:t>
            </a:r>
            <a:r>
              <a:rPr sz="1150" dirty="0">
                <a:solidFill>
                  <a:srgbClr val="870000"/>
                </a:solidFill>
                <a:latin typeface="Consolas"/>
                <a:cs typeface="Consolas"/>
              </a:rPr>
              <a:t>of </a:t>
            </a:r>
            <a:r>
              <a:rPr sz="1150" spc="-5" dirty="0">
                <a:solidFill>
                  <a:srgbClr val="870000"/>
                </a:solidFill>
                <a:latin typeface="Consolas"/>
                <a:cs typeface="Consolas"/>
              </a:rPr>
              <a:t>knights, one for black </a:t>
            </a:r>
            <a:r>
              <a:rPr sz="1150" dirty="0">
                <a:solidFill>
                  <a:srgbClr val="870000"/>
                </a:solidFill>
                <a:latin typeface="Consolas"/>
                <a:cs typeface="Consolas"/>
              </a:rPr>
              <a:t>and </a:t>
            </a:r>
            <a:r>
              <a:rPr sz="1150" spc="-5" dirty="0">
                <a:solidFill>
                  <a:srgbClr val="870000"/>
                </a:solidFill>
                <a:latin typeface="Consolas"/>
                <a:cs typeface="Consolas"/>
              </a:rPr>
              <a:t>one for</a:t>
            </a:r>
            <a:r>
              <a:rPr sz="1150" spc="30" dirty="0">
                <a:solidFill>
                  <a:srgbClr val="870000"/>
                </a:solidFill>
                <a:latin typeface="Consolas"/>
                <a:cs typeface="Consolas"/>
              </a:rPr>
              <a:t> </a:t>
            </a:r>
            <a:r>
              <a:rPr sz="1150" spc="-5" dirty="0">
                <a:solidFill>
                  <a:srgbClr val="870000"/>
                </a:solidFill>
                <a:latin typeface="Consolas"/>
                <a:cs typeface="Consolas"/>
              </a:rPr>
              <a:t>white</a:t>
            </a:r>
            <a:endParaRPr sz="1150">
              <a:latin typeface="Consolas"/>
              <a:cs typeface="Consolas"/>
            </a:endParaRPr>
          </a:p>
          <a:p>
            <a:pPr marL="46990">
              <a:lnSpc>
                <a:spcPct val="100000"/>
              </a:lnSpc>
              <a:spcBef>
                <a:spcPts val="645"/>
              </a:spcBef>
            </a:pPr>
            <a:r>
              <a:rPr sz="1150" spc="-5" dirty="0">
                <a:solidFill>
                  <a:srgbClr val="870000"/>
                </a:solidFill>
                <a:latin typeface="Consolas"/>
                <a:cs typeface="Consolas"/>
              </a:rPr>
              <a:t>//OUTPUT: solution </a:t>
            </a:r>
            <a:r>
              <a:rPr sz="1150" dirty="0">
                <a:solidFill>
                  <a:srgbClr val="870000"/>
                </a:solidFill>
                <a:latin typeface="Consolas"/>
                <a:cs typeface="Consolas"/>
              </a:rPr>
              <a:t>of </a:t>
            </a:r>
            <a:r>
              <a:rPr sz="1150" spc="-5" dirty="0">
                <a:solidFill>
                  <a:srgbClr val="870000"/>
                </a:solidFill>
                <a:latin typeface="Consolas"/>
                <a:cs typeface="Consolas"/>
              </a:rPr>
              <a:t>the problem and output after each recursive</a:t>
            </a:r>
            <a:r>
              <a:rPr sz="1150" spc="90" dirty="0">
                <a:solidFill>
                  <a:srgbClr val="870000"/>
                </a:solidFill>
                <a:latin typeface="Consolas"/>
                <a:cs typeface="Consolas"/>
              </a:rPr>
              <a:t> </a:t>
            </a:r>
            <a:r>
              <a:rPr sz="1150" spc="-5" dirty="0">
                <a:solidFill>
                  <a:srgbClr val="870000"/>
                </a:solidFill>
                <a:latin typeface="Consolas"/>
                <a:cs typeface="Consolas"/>
              </a:rPr>
              <a:t>call</a:t>
            </a:r>
            <a:endParaRPr sz="1150">
              <a:latin typeface="Consolas"/>
              <a:cs typeface="Consolas"/>
            </a:endParaRPr>
          </a:p>
          <a:p>
            <a:pPr marL="46990">
              <a:lnSpc>
                <a:spcPct val="100000"/>
              </a:lnSpc>
              <a:spcBef>
                <a:spcPts val="675"/>
              </a:spcBef>
            </a:pPr>
            <a:r>
              <a:rPr sz="1050" dirty="0">
                <a:solidFill>
                  <a:srgbClr val="AE00DB"/>
                </a:solidFill>
                <a:latin typeface="Consolas"/>
                <a:cs typeface="Consolas"/>
              </a:rPr>
              <a:t>for </a:t>
            </a:r>
            <a:r>
              <a:rPr sz="1050" dirty="0">
                <a:latin typeface="Consolas"/>
                <a:cs typeface="Consolas"/>
              </a:rPr>
              <a:t>i &lt;- </a:t>
            </a:r>
            <a:r>
              <a:rPr sz="1050" dirty="0">
                <a:solidFill>
                  <a:srgbClr val="098557"/>
                </a:solidFill>
                <a:latin typeface="Consolas"/>
                <a:cs typeface="Consolas"/>
              </a:rPr>
              <a:t>0 </a:t>
            </a:r>
            <a:r>
              <a:rPr sz="1050" spc="-5" dirty="0">
                <a:latin typeface="Consolas"/>
                <a:cs typeface="Consolas"/>
              </a:rPr>
              <a:t>to </a:t>
            </a:r>
            <a:r>
              <a:rPr sz="1050" dirty="0">
                <a:latin typeface="Cambria Math"/>
                <a:cs typeface="Cambria Math"/>
              </a:rPr>
              <a:t>3</a:t>
            </a:r>
            <a:r>
              <a:rPr sz="1050" spc="70" dirty="0">
                <a:latin typeface="Cambria Math"/>
                <a:cs typeface="Cambria Math"/>
              </a:rPr>
              <a:t> </a:t>
            </a:r>
            <a:r>
              <a:rPr sz="1050" spc="-5" dirty="0">
                <a:solidFill>
                  <a:srgbClr val="AE00DB"/>
                </a:solidFill>
                <a:latin typeface="Consolas"/>
                <a:cs typeface="Consolas"/>
              </a:rPr>
              <a:t>do</a:t>
            </a:r>
            <a:endParaRPr sz="1050">
              <a:latin typeface="Consolas"/>
              <a:cs typeface="Consolas"/>
            </a:endParaRPr>
          </a:p>
          <a:p>
            <a:pPr marL="266700">
              <a:lnSpc>
                <a:spcPct val="100000"/>
              </a:lnSpc>
              <a:spcBef>
                <a:spcPts val="580"/>
              </a:spcBef>
            </a:pPr>
            <a:r>
              <a:rPr sz="1150" spc="-5" dirty="0">
                <a:latin typeface="Consolas"/>
                <a:cs typeface="Consolas"/>
              </a:rPr>
              <a:t>initialization of each knight according </a:t>
            </a:r>
            <a:r>
              <a:rPr sz="1150" dirty="0">
                <a:latin typeface="Consolas"/>
                <a:cs typeface="Consolas"/>
              </a:rPr>
              <a:t>to the </a:t>
            </a:r>
            <a:r>
              <a:rPr sz="1150" spc="-5" dirty="0">
                <a:latin typeface="Consolas"/>
                <a:cs typeface="Consolas"/>
              </a:rPr>
              <a:t>problem</a:t>
            </a:r>
            <a:r>
              <a:rPr sz="1150" spc="35" dirty="0">
                <a:latin typeface="Consolas"/>
                <a:cs typeface="Consolas"/>
              </a:rPr>
              <a:t> </a:t>
            </a:r>
            <a:r>
              <a:rPr sz="1150" spc="-5" dirty="0">
                <a:latin typeface="Consolas"/>
                <a:cs typeface="Consolas"/>
              </a:rPr>
              <a:t>statement</a:t>
            </a:r>
            <a:endParaRPr sz="11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Consolas"/>
              <a:cs typeface="Consolas"/>
            </a:endParaRPr>
          </a:p>
          <a:p>
            <a:pPr marL="46990">
              <a:lnSpc>
                <a:spcPct val="100000"/>
              </a:lnSpc>
            </a:pPr>
            <a:r>
              <a:rPr sz="1150" spc="-5" dirty="0">
                <a:solidFill>
                  <a:srgbClr val="660066"/>
                </a:solidFill>
                <a:latin typeface="Consolas"/>
                <a:cs typeface="Consolas"/>
              </a:rPr>
              <a:t>Invade </a:t>
            </a:r>
            <a:r>
              <a:rPr sz="1150" spc="-5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150" spc="-5" dirty="0">
                <a:latin typeface="Consolas"/>
                <a:cs typeface="Consolas"/>
              </a:rPr>
              <a:t>knight blackKnight[3], knight</a:t>
            </a:r>
            <a:r>
              <a:rPr sz="1150" spc="5" dirty="0">
                <a:latin typeface="Consolas"/>
                <a:cs typeface="Consolas"/>
              </a:rPr>
              <a:t> </a:t>
            </a:r>
            <a:r>
              <a:rPr sz="1150" spc="-5" dirty="0">
                <a:latin typeface="Consolas"/>
                <a:cs typeface="Consolas"/>
              </a:rPr>
              <a:t>whiteKnight[3]</a:t>
            </a:r>
            <a:r>
              <a:rPr sz="1150" spc="-5" dirty="0">
                <a:solidFill>
                  <a:srgbClr val="666600"/>
                </a:solidFill>
                <a:latin typeface="Consolas"/>
                <a:cs typeface="Consolas"/>
              </a:rPr>
              <a:t>)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0612" y="4747895"/>
            <a:ext cx="5818505" cy="4144645"/>
          </a:xfrm>
          <a:prstGeom prst="rect">
            <a:avLst/>
          </a:prstGeom>
          <a:ln w="9144">
            <a:solidFill>
              <a:srgbClr val="878787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35"/>
              </a:spcBef>
            </a:pPr>
            <a:r>
              <a:rPr sz="1050" spc="-5" dirty="0">
                <a:solidFill>
                  <a:srgbClr val="257E99"/>
                </a:solidFill>
                <a:latin typeface="Consolas"/>
                <a:cs typeface="Consolas"/>
              </a:rPr>
              <a:t>ALGORITHM </a:t>
            </a:r>
            <a:r>
              <a:rPr sz="1150" dirty="0">
                <a:solidFill>
                  <a:srgbClr val="660066"/>
                </a:solidFill>
                <a:latin typeface="Consolas"/>
                <a:cs typeface="Consolas"/>
              </a:rPr>
              <a:t>Invade </a:t>
            </a:r>
            <a:r>
              <a:rPr sz="1150" spc="-5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150" spc="-5" dirty="0">
                <a:latin typeface="Consolas"/>
                <a:cs typeface="Consolas"/>
              </a:rPr>
              <a:t>knight blackKnight[3], knight</a:t>
            </a:r>
            <a:r>
              <a:rPr sz="1150" spc="25" dirty="0">
                <a:latin typeface="Consolas"/>
                <a:cs typeface="Consolas"/>
              </a:rPr>
              <a:t> </a:t>
            </a:r>
            <a:r>
              <a:rPr sz="1150" spc="-5" dirty="0">
                <a:latin typeface="Consolas"/>
                <a:cs typeface="Consolas"/>
              </a:rPr>
              <a:t>whiteKnight[3]</a:t>
            </a:r>
            <a:r>
              <a:rPr sz="1150" spc="-5" dirty="0">
                <a:solidFill>
                  <a:srgbClr val="666600"/>
                </a:solidFill>
                <a:latin typeface="Consolas"/>
                <a:cs typeface="Consolas"/>
              </a:rPr>
              <a:t>)</a:t>
            </a:r>
            <a:endParaRPr sz="1150">
              <a:latin typeface="Consolas"/>
              <a:cs typeface="Consolas"/>
            </a:endParaRPr>
          </a:p>
          <a:p>
            <a:pPr marL="46990">
              <a:lnSpc>
                <a:spcPct val="100000"/>
              </a:lnSpc>
              <a:spcBef>
                <a:spcPts val="645"/>
              </a:spcBef>
            </a:pPr>
            <a:r>
              <a:rPr sz="1150" spc="-5" dirty="0">
                <a:solidFill>
                  <a:srgbClr val="870000"/>
                </a:solidFill>
                <a:latin typeface="Consolas"/>
                <a:cs typeface="Consolas"/>
              </a:rPr>
              <a:t>//INPUT: two arrays </a:t>
            </a:r>
            <a:r>
              <a:rPr sz="1150" dirty="0">
                <a:solidFill>
                  <a:srgbClr val="870000"/>
                </a:solidFill>
                <a:latin typeface="Consolas"/>
                <a:cs typeface="Consolas"/>
              </a:rPr>
              <a:t>of </a:t>
            </a:r>
            <a:r>
              <a:rPr sz="1150" spc="-5" dirty="0">
                <a:solidFill>
                  <a:srgbClr val="870000"/>
                </a:solidFill>
                <a:latin typeface="Consolas"/>
                <a:cs typeface="Consolas"/>
              </a:rPr>
              <a:t>knights, one for black </a:t>
            </a:r>
            <a:r>
              <a:rPr sz="1150" dirty="0">
                <a:solidFill>
                  <a:srgbClr val="870000"/>
                </a:solidFill>
                <a:latin typeface="Consolas"/>
                <a:cs typeface="Consolas"/>
              </a:rPr>
              <a:t>and </a:t>
            </a:r>
            <a:r>
              <a:rPr sz="1150" spc="-5" dirty="0">
                <a:solidFill>
                  <a:srgbClr val="870000"/>
                </a:solidFill>
                <a:latin typeface="Consolas"/>
                <a:cs typeface="Consolas"/>
              </a:rPr>
              <a:t>one for</a:t>
            </a:r>
            <a:r>
              <a:rPr sz="1150" spc="30" dirty="0">
                <a:solidFill>
                  <a:srgbClr val="870000"/>
                </a:solidFill>
                <a:latin typeface="Consolas"/>
                <a:cs typeface="Consolas"/>
              </a:rPr>
              <a:t> </a:t>
            </a:r>
            <a:r>
              <a:rPr sz="1150" spc="-5" dirty="0">
                <a:solidFill>
                  <a:srgbClr val="870000"/>
                </a:solidFill>
                <a:latin typeface="Consolas"/>
                <a:cs typeface="Consolas"/>
              </a:rPr>
              <a:t>white</a:t>
            </a:r>
            <a:endParaRPr sz="1150">
              <a:latin typeface="Consolas"/>
              <a:cs typeface="Consolas"/>
            </a:endParaRPr>
          </a:p>
          <a:p>
            <a:pPr marL="46990" marR="946150">
              <a:lnSpc>
                <a:spcPct val="146100"/>
              </a:lnSpc>
            </a:pPr>
            <a:r>
              <a:rPr sz="1150" spc="-5" dirty="0">
                <a:solidFill>
                  <a:srgbClr val="870000"/>
                </a:solidFill>
                <a:latin typeface="Consolas"/>
                <a:cs typeface="Consolas"/>
              </a:rPr>
              <a:t>//OUTPUT: board after switching both black </a:t>
            </a:r>
            <a:r>
              <a:rPr sz="1150" dirty="0">
                <a:solidFill>
                  <a:srgbClr val="870000"/>
                </a:solidFill>
                <a:latin typeface="Consolas"/>
                <a:cs typeface="Consolas"/>
              </a:rPr>
              <a:t>and </a:t>
            </a:r>
            <a:r>
              <a:rPr sz="1150" spc="-5" dirty="0">
                <a:solidFill>
                  <a:srgbClr val="870000"/>
                </a:solidFill>
                <a:latin typeface="Consolas"/>
                <a:cs typeface="Consolas"/>
              </a:rPr>
              <a:t>white knights  </a:t>
            </a:r>
            <a:r>
              <a:rPr sz="1150" spc="-5" dirty="0">
                <a:latin typeface="Consolas"/>
                <a:cs typeface="Consolas"/>
              </a:rPr>
              <a:t>If(solved(blackKnight </a:t>
            </a:r>
            <a:r>
              <a:rPr sz="1150" dirty="0">
                <a:latin typeface="Consolas"/>
                <a:cs typeface="Consolas"/>
              </a:rPr>
              <a:t>, </a:t>
            </a:r>
            <a:r>
              <a:rPr sz="1150" spc="-5" dirty="0">
                <a:latin typeface="Consolas"/>
                <a:cs typeface="Consolas"/>
              </a:rPr>
              <a:t>whiteKnight))</a:t>
            </a:r>
            <a:endParaRPr sz="1150">
              <a:latin typeface="Consolas"/>
              <a:cs typeface="Consolas"/>
            </a:endParaRPr>
          </a:p>
          <a:p>
            <a:pPr marL="629285">
              <a:lnSpc>
                <a:spcPct val="100000"/>
              </a:lnSpc>
              <a:spcBef>
                <a:spcPts val="650"/>
              </a:spcBef>
            </a:pPr>
            <a:r>
              <a:rPr sz="1150" spc="-5" dirty="0">
                <a:latin typeface="Consolas"/>
                <a:cs typeface="Consolas"/>
              </a:rPr>
              <a:t>return</a:t>
            </a:r>
            <a:endParaRPr sz="1150">
              <a:latin typeface="Consolas"/>
              <a:cs typeface="Consolas"/>
            </a:endParaRPr>
          </a:p>
          <a:p>
            <a:pPr marL="46990">
              <a:lnSpc>
                <a:spcPct val="100000"/>
              </a:lnSpc>
              <a:spcBef>
                <a:spcPts val="675"/>
              </a:spcBef>
            </a:pPr>
            <a:r>
              <a:rPr sz="1050" dirty="0">
                <a:solidFill>
                  <a:srgbClr val="AE00DB"/>
                </a:solidFill>
                <a:latin typeface="Consolas"/>
                <a:cs typeface="Consolas"/>
              </a:rPr>
              <a:t>for </a:t>
            </a:r>
            <a:r>
              <a:rPr sz="1050" dirty="0">
                <a:latin typeface="Consolas"/>
                <a:cs typeface="Consolas"/>
              </a:rPr>
              <a:t>i &lt;- </a:t>
            </a:r>
            <a:r>
              <a:rPr sz="1050" dirty="0">
                <a:solidFill>
                  <a:srgbClr val="098557"/>
                </a:solidFill>
                <a:latin typeface="Consolas"/>
                <a:cs typeface="Consolas"/>
              </a:rPr>
              <a:t>0 </a:t>
            </a:r>
            <a:r>
              <a:rPr sz="1050" spc="-5" dirty="0">
                <a:latin typeface="Consolas"/>
                <a:cs typeface="Consolas"/>
              </a:rPr>
              <a:t>to </a:t>
            </a:r>
            <a:r>
              <a:rPr sz="1050" dirty="0">
                <a:latin typeface="Cambria Math"/>
                <a:cs typeface="Cambria Math"/>
              </a:rPr>
              <a:t>3</a:t>
            </a:r>
            <a:r>
              <a:rPr sz="1050" spc="70" dirty="0">
                <a:latin typeface="Cambria Math"/>
                <a:cs typeface="Cambria Math"/>
              </a:rPr>
              <a:t> </a:t>
            </a:r>
            <a:r>
              <a:rPr sz="1050" spc="-5" dirty="0">
                <a:solidFill>
                  <a:srgbClr val="AE00DB"/>
                </a:solidFill>
                <a:latin typeface="Consolas"/>
                <a:cs typeface="Consolas"/>
              </a:rPr>
              <a:t>do</a:t>
            </a:r>
            <a:endParaRPr sz="1050">
              <a:latin typeface="Consolas"/>
              <a:cs typeface="Consolas"/>
            </a:endParaRPr>
          </a:p>
          <a:p>
            <a:pPr marL="266700">
              <a:lnSpc>
                <a:spcPct val="100000"/>
              </a:lnSpc>
              <a:spcBef>
                <a:spcPts val="575"/>
              </a:spcBef>
            </a:pPr>
            <a:r>
              <a:rPr sz="1150" spc="-5" dirty="0">
                <a:latin typeface="Consolas"/>
                <a:cs typeface="Consolas"/>
              </a:rPr>
              <a:t>whiteMoves </a:t>
            </a:r>
            <a:r>
              <a:rPr sz="1150" dirty="0">
                <a:latin typeface="Consolas"/>
                <a:cs typeface="Consolas"/>
              </a:rPr>
              <a:t>= </a:t>
            </a:r>
            <a:r>
              <a:rPr sz="1150" spc="-5" dirty="0">
                <a:latin typeface="Consolas"/>
                <a:cs typeface="Consolas"/>
              </a:rPr>
              <a:t>whiteKnight[i].knightMoveList()</a:t>
            </a:r>
            <a:endParaRPr sz="1150">
              <a:latin typeface="Consolas"/>
              <a:cs typeface="Consolas"/>
            </a:endParaRPr>
          </a:p>
          <a:p>
            <a:pPr marL="289560" marR="3193415">
              <a:lnSpc>
                <a:spcPct val="146100"/>
              </a:lnSpc>
              <a:spcBef>
                <a:spcPts val="10"/>
              </a:spcBef>
            </a:pPr>
            <a:r>
              <a:rPr sz="1150" spc="-5" dirty="0">
                <a:latin typeface="Consolas"/>
                <a:cs typeface="Consolas"/>
              </a:rPr>
              <a:t>sort moves </a:t>
            </a:r>
            <a:r>
              <a:rPr sz="1150" dirty="0">
                <a:latin typeface="Consolas"/>
                <a:cs typeface="Consolas"/>
              </a:rPr>
              <a:t>of </a:t>
            </a:r>
            <a:r>
              <a:rPr sz="1150" spc="-5" dirty="0">
                <a:latin typeface="Consolas"/>
                <a:cs typeface="Consolas"/>
              </a:rPr>
              <a:t>white knight[i]  if(knightMoves)</a:t>
            </a:r>
            <a:endParaRPr sz="1150">
              <a:latin typeface="Consolas"/>
              <a:cs typeface="Consolas"/>
            </a:endParaRPr>
          </a:p>
          <a:p>
            <a:pPr marL="629285">
              <a:lnSpc>
                <a:spcPct val="100000"/>
              </a:lnSpc>
              <a:spcBef>
                <a:spcPts val="635"/>
              </a:spcBef>
            </a:pPr>
            <a:r>
              <a:rPr sz="1150" spc="-5" dirty="0">
                <a:latin typeface="Consolas"/>
                <a:cs typeface="Consolas"/>
              </a:rPr>
              <a:t>whiteknight[i].move(whiteMoves[0])</a:t>
            </a:r>
            <a:endParaRPr sz="1150">
              <a:latin typeface="Consolas"/>
              <a:cs typeface="Consolas"/>
            </a:endParaRPr>
          </a:p>
          <a:p>
            <a:pPr marL="289560" marR="1989455">
              <a:lnSpc>
                <a:spcPct val="146100"/>
              </a:lnSpc>
              <a:spcBef>
                <a:spcPts val="15"/>
              </a:spcBef>
            </a:pPr>
            <a:r>
              <a:rPr sz="1150" spc="-5" dirty="0">
                <a:latin typeface="Consolas"/>
                <a:cs typeface="Consolas"/>
              </a:rPr>
              <a:t>blackMoves </a:t>
            </a:r>
            <a:r>
              <a:rPr sz="1150" dirty="0">
                <a:latin typeface="Consolas"/>
                <a:cs typeface="Consolas"/>
              </a:rPr>
              <a:t>= </a:t>
            </a:r>
            <a:r>
              <a:rPr sz="1150" spc="-5" dirty="0">
                <a:latin typeface="Consolas"/>
                <a:cs typeface="Consolas"/>
              </a:rPr>
              <a:t>blackKnight[i].knightMoveList()  sort moves </a:t>
            </a:r>
            <a:r>
              <a:rPr sz="1150" dirty="0">
                <a:latin typeface="Consolas"/>
                <a:cs typeface="Consolas"/>
              </a:rPr>
              <a:t>of </a:t>
            </a:r>
            <a:r>
              <a:rPr sz="1150" spc="-5" dirty="0">
                <a:latin typeface="Consolas"/>
                <a:cs typeface="Consolas"/>
              </a:rPr>
              <a:t>black knight[i]  if(knightMoves)</a:t>
            </a:r>
            <a:endParaRPr sz="1150">
              <a:latin typeface="Consolas"/>
              <a:cs typeface="Consolas"/>
            </a:endParaRPr>
          </a:p>
          <a:p>
            <a:pPr marL="629285">
              <a:lnSpc>
                <a:spcPct val="100000"/>
              </a:lnSpc>
              <a:spcBef>
                <a:spcPts val="650"/>
              </a:spcBef>
            </a:pPr>
            <a:r>
              <a:rPr sz="1150" spc="-5" dirty="0">
                <a:latin typeface="Consolas"/>
                <a:cs typeface="Consolas"/>
              </a:rPr>
              <a:t>blackKnight[i].move(blackMoves[0])</a:t>
            </a:r>
            <a:endParaRPr sz="11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Consolas"/>
              <a:cs typeface="Consolas"/>
            </a:endParaRPr>
          </a:p>
          <a:p>
            <a:pPr marL="46990">
              <a:lnSpc>
                <a:spcPct val="100000"/>
              </a:lnSpc>
            </a:pPr>
            <a:r>
              <a:rPr sz="1150" spc="-5" dirty="0">
                <a:solidFill>
                  <a:srgbClr val="660066"/>
                </a:solidFill>
                <a:latin typeface="Consolas"/>
                <a:cs typeface="Consolas"/>
              </a:rPr>
              <a:t>Invade </a:t>
            </a:r>
            <a:r>
              <a:rPr sz="1150" spc="-5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150" spc="-5" dirty="0">
                <a:latin typeface="Consolas"/>
                <a:cs typeface="Consolas"/>
              </a:rPr>
              <a:t>knight blackKnight[3], knight</a:t>
            </a:r>
            <a:r>
              <a:rPr sz="1150" dirty="0">
                <a:latin typeface="Consolas"/>
                <a:cs typeface="Consolas"/>
              </a:rPr>
              <a:t> </a:t>
            </a:r>
            <a:r>
              <a:rPr sz="1150" spc="-5" dirty="0">
                <a:latin typeface="Consolas"/>
                <a:cs typeface="Consolas"/>
              </a:rPr>
              <a:t>whiteKnight[3]</a:t>
            </a:r>
            <a:r>
              <a:rPr sz="1150" spc="-5" dirty="0">
                <a:solidFill>
                  <a:srgbClr val="666600"/>
                </a:solidFill>
                <a:latin typeface="Consolas"/>
                <a:cs typeface="Consolas"/>
              </a:rPr>
              <a:t>)</a:t>
            </a:r>
            <a:endParaRPr sz="11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904" y="1961642"/>
            <a:ext cx="5818505" cy="1835785"/>
          </a:xfrm>
          <a:prstGeom prst="rect">
            <a:avLst/>
          </a:prstGeom>
          <a:ln w="9144">
            <a:solidFill>
              <a:srgbClr val="878787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30"/>
              </a:spcBef>
            </a:pPr>
            <a:r>
              <a:rPr sz="1050" spc="-5" dirty="0">
                <a:solidFill>
                  <a:srgbClr val="257E99"/>
                </a:solidFill>
                <a:latin typeface="Consolas"/>
                <a:cs typeface="Consolas"/>
              </a:rPr>
              <a:t>ALGORITHM </a:t>
            </a:r>
            <a:r>
              <a:rPr sz="1150" dirty="0">
                <a:solidFill>
                  <a:srgbClr val="660066"/>
                </a:solidFill>
                <a:latin typeface="Consolas"/>
                <a:cs typeface="Consolas"/>
              </a:rPr>
              <a:t>solved </a:t>
            </a:r>
            <a:r>
              <a:rPr sz="1150" spc="-5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150" spc="-5" dirty="0">
                <a:latin typeface="Consolas"/>
                <a:cs typeface="Consolas"/>
              </a:rPr>
              <a:t>knight blackKnight[3], knight</a:t>
            </a:r>
            <a:r>
              <a:rPr sz="1150" spc="20" dirty="0">
                <a:latin typeface="Consolas"/>
                <a:cs typeface="Consolas"/>
              </a:rPr>
              <a:t> </a:t>
            </a:r>
            <a:r>
              <a:rPr sz="1150" spc="-5" dirty="0">
                <a:latin typeface="Consolas"/>
                <a:cs typeface="Consolas"/>
              </a:rPr>
              <a:t>whiteKnight[3]</a:t>
            </a:r>
            <a:r>
              <a:rPr sz="1150" spc="-5" dirty="0">
                <a:solidFill>
                  <a:srgbClr val="666600"/>
                </a:solidFill>
                <a:latin typeface="Consolas"/>
                <a:cs typeface="Consolas"/>
              </a:rPr>
              <a:t>)</a:t>
            </a:r>
            <a:endParaRPr sz="1150">
              <a:latin typeface="Consolas"/>
              <a:cs typeface="Consolas"/>
            </a:endParaRPr>
          </a:p>
          <a:p>
            <a:pPr marL="46990">
              <a:lnSpc>
                <a:spcPct val="100000"/>
              </a:lnSpc>
              <a:spcBef>
                <a:spcPts val="640"/>
              </a:spcBef>
            </a:pPr>
            <a:r>
              <a:rPr sz="1150" spc="-5" dirty="0">
                <a:solidFill>
                  <a:srgbClr val="870000"/>
                </a:solidFill>
                <a:latin typeface="Consolas"/>
                <a:cs typeface="Consolas"/>
              </a:rPr>
              <a:t>//INPUT: two arrays </a:t>
            </a:r>
            <a:r>
              <a:rPr sz="1150" dirty="0">
                <a:solidFill>
                  <a:srgbClr val="870000"/>
                </a:solidFill>
                <a:latin typeface="Consolas"/>
                <a:cs typeface="Consolas"/>
              </a:rPr>
              <a:t>of </a:t>
            </a:r>
            <a:r>
              <a:rPr sz="1150" spc="-5" dirty="0">
                <a:solidFill>
                  <a:srgbClr val="870000"/>
                </a:solidFill>
                <a:latin typeface="Consolas"/>
                <a:cs typeface="Consolas"/>
              </a:rPr>
              <a:t>knights, one for black </a:t>
            </a:r>
            <a:r>
              <a:rPr sz="1150" dirty="0">
                <a:solidFill>
                  <a:srgbClr val="870000"/>
                </a:solidFill>
                <a:latin typeface="Consolas"/>
                <a:cs typeface="Consolas"/>
              </a:rPr>
              <a:t>and </a:t>
            </a:r>
            <a:r>
              <a:rPr sz="1150" spc="-5" dirty="0">
                <a:solidFill>
                  <a:srgbClr val="870000"/>
                </a:solidFill>
                <a:latin typeface="Consolas"/>
                <a:cs typeface="Consolas"/>
              </a:rPr>
              <a:t>one for</a:t>
            </a:r>
            <a:r>
              <a:rPr sz="1150" spc="30" dirty="0">
                <a:solidFill>
                  <a:srgbClr val="870000"/>
                </a:solidFill>
                <a:latin typeface="Consolas"/>
                <a:cs typeface="Consolas"/>
              </a:rPr>
              <a:t> </a:t>
            </a:r>
            <a:r>
              <a:rPr sz="1150" spc="-5" dirty="0">
                <a:solidFill>
                  <a:srgbClr val="870000"/>
                </a:solidFill>
                <a:latin typeface="Consolas"/>
                <a:cs typeface="Consolas"/>
              </a:rPr>
              <a:t>white</a:t>
            </a:r>
            <a:endParaRPr sz="1150">
              <a:latin typeface="Consolas"/>
              <a:cs typeface="Consolas"/>
            </a:endParaRPr>
          </a:p>
          <a:p>
            <a:pPr marL="46990">
              <a:lnSpc>
                <a:spcPct val="100000"/>
              </a:lnSpc>
              <a:spcBef>
                <a:spcPts val="645"/>
              </a:spcBef>
            </a:pPr>
            <a:r>
              <a:rPr sz="1150" spc="-5" dirty="0">
                <a:solidFill>
                  <a:srgbClr val="870000"/>
                </a:solidFill>
                <a:latin typeface="Consolas"/>
                <a:cs typeface="Consolas"/>
              </a:rPr>
              <a:t>//OUTPUT: true </a:t>
            </a:r>
            <a:r>
              <a:rPr sz="1150" dirty="0">
                <a:solidFill>
                  <a:srgbClr val="870000"/>
                </a:solidFill>
                <a:latin typeface="Consolas"/>
                <a:cs typeface="Consolas"/>
              </a:rPr>
              <a:t>if </a:t>
            </a:r>
            <a:r>
              <a:rPr sz="1150" spc="-5" dirty="0">
                <a:solidFill>
                  <a:srgbClr val="870000"/>
                </a:solidFill>
                <a:latin typeface="Consolas"/>
                <a:cs typeface="Consolas"/>
              </a:rPr>
              <a:t>all knights </a:t>
            </a:r>
            <a:r>
              <a:rPr sz="1150" dirty="0">
                <a:solidFill>
                  <a:srgbClr val="870000"/>
                </a:solidFill>
                <a:latin typeface="Consolas"/>
                <a:cs typeface="Consolas"/>
              </a:rPr>
              <a:t>has </a:t>
            </a:r>
            <a:r>
              <a:rPr sz="1150" spc="-5" dirty="0">
                <a:solidFill>
                  <a:srgbClr val="870000"/>
                </a:solidFill>
                <a:latin typeface="Consolas"/>
                <a:cs typeface="Consolas"/>
              </a:rPr>
              <a:t>arrived otherwise</a:t>
            </a:r>
            <a:r>
              <a:rPr sz="1150" spc="5" dirty="0">
                <a:solidFill>
                  <a:srgbClr val="870000"/>
                </a:solidFill>
                <a:latin typeface="Consolas"/>
                <a:cs typeface="Consolas"/>
              </a:rPr>
              <a:t> </a:t>
            </a:r>
            <a:r>
              <a:rPr sz="1150" spc="-5" dirty="0">
                <a:solidFill>
                  <a:srgbClr val="870000"/>
                </a:solidFill>
                <a:latin typeface="Consolas"/>
                <a:cs typeface="Consolas"/>
              </a:rPr>
              <a:t>false</a:t>
            </a:r>
            <a:endParaRPr sz="1150">
              <a:latin typeface="Consolas"/>
              <a:cs typeface="Consolas"/>
            </a:endParaRPr>
          </a:p>
          <a:p>
            <a:pPr marL="46990">
              <a:lnSpc>
                <a:spcPct val="100000"/>
              </a:lnSpc>
              <a:spcBef>
                <a:spcPts val="675"/>
              </a:spcBef>
            </a:pPr>
            <a:r>
              <a:rPr sz="1050" dirty="0">
                <a:solidFill>
                  <a:srgbClr val="AE00DB"/>
                </a:solidFill>
                <a:latin typeface="Consolas"/>
                <a:cs typeface="Consolas"/>
              </a:rPr>
              <a:t>for </a:t>
            </a:r>
            <a:r>
              <a:rPr sz="1050" dirty="0">
                <a:latin typeface="Consolas"/>
                <a:cs typeface="Consolas"/>
              </a:rPr>
              <a:t>i &lt;- </a:t>
            </a:r>
            <a:r>
              <a:rPr sz="1050" dirty="0">
                <a:solidFill>
                  <a:srgbClr val="098557"/>
                </a:solidFill>
                <a:latin typeface="Consolas"/>
                <a:cs typeface="Consolas"/>
              </a:rPr>
              <a:t>0 </a:t>
            </a:r>
            <a:r>
              <a:rPr sz="1050" spc="-5" dirty="0">
                <a:latin typeface="Consolas"/>
                <a:cs typeface="Consolas"/>
              </a:rPr>
              <a:t>to </a:t>
            </a:r>
            <a:r>
              <a:rPr sz="1050" dirty="0">
                <a:latin typeface="Cambria Math"/>
                <a:cs typeface="Cambria Math"/>
              </a:rPr>
              <a:t>3</a:t>
            </a:r>
            <a:r>
              <a:rPr sz="1050" spc="70" dirty="0">
                <a:latin typeface="Cambria Math"/>
                <a:cs typeface="Cambria Math"/>
              </a:rPr>
              <a:t> </a:t>
            </a:r>
            <a:r>
              <a:rPr sz="1050" spc="-5" dirty="0">
                <a:solidFill>
                  <a:srgbClr val="AE00DB"/>
                </a:solidFill>
                <a:latin typeface="Consolas"/>
                <a:cs typeface="Consolas"/>
              </a:rPr>
              <a:t>do</a:t>
            </a:r>
            <a:endParaRPr sz="1050">
              <a:latin typeface="Consolas"/>
              <a:cs typeface="Consolas"/>
            </a:endParaRPr>
          </a:p>
          <a:p>
            <a:pPr marL="578485" marR="1208405" indent="-312420">
              <a:lnSpc>
                <a:spcPts val="2030"/>
              </a:lnSpc>
              <a:spcBef>
                <a:spcPts val="105"/>
              </a:spcBef>
            </a:pPr>
            <a:r>
              <a:rPr sz="1150" spc="-5" dirty="0">
                <a:latin typeface="Consolas"/>
                <a:cs typeface="Consolas"/>
              </a:rPr>
              <a:t>if(!blackKnight[i].arrived </a:t>
            </a:r>
            <a:r>
              <a:rPr sz="1150" dirty="0">
                <a:latin typeface="Consolas"/>
                <a:cs typeface="Consolas"/>
              </a:rPr>
              <a:t>|| </a:t>
            </a:r>
            <a:r>
              <a:rPr sz="1150" spc="-5" dirty="0">
                <a:latin typeface="Consolas"/>
                <a:cs typeface="Consolas"/>
              </a:rPr>
              <a:t>!whiteKnight[i].arrived)  return</a:t>
            </a:r>
            <a:r>
              <a:rPr sz="1150" dirty="0">
                <a:latin typeface="Consolas"/>
                <a:cs typeface="Consolas"/>
              </a:rPr>
              <a:t> </a:t>
            </a:r>
            <a:r>
              <a:rPr sz="1150" spc="-5" dirty="0">
                <a:latin typeface="Consolas"/>
                <a:cs typeface="Consolas"/>
              </a:rPr>
              <a:t>true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75156" y="3935095"/>
            <a:ext cx="5447030" cy="4954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alibri"/>
                <a:cs typeface="Calibri"/>
              </a:rPr>
              <a:t>Complexity Analysis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 marL="62865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Complexity </a:t>
            </a:r>
            <a:r>
              <a:rPr sz="1200" spc="-15" dirty="0">
                <a:latin typeface="Calibri"/>
                <a:cs typeface="Calibri"/>
              </a:rPr>
              <a:t>for </a:t>
            </a:r>
            <a:r>
              <a:rPr sz="1200" spc="-5" dirty="0">
                <a:latin typeface="Calibri"/>
                <a:cs typeface="Calibri"/>
              </a:rPr>
              <a:t>each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function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Calibri"/>
              <a:cs typeface="Calibri"/>
            </a:endParaRPr>
          </a:p>
          <a:p>
            <a:pPr marL="62865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// n is </a:t>
            </a:r>
            <a:r>
              <a:rPr sz="1200" spc="-5" dirty="0">
                <a:latin typeface="Calibri"/>
                <a:cs typeface="Calibri"/>
              </a:rPr>
              <a:t>number of knights which </a:t>
            </a:r>
            <a:r>
              <a:rPr sz="1200" dirty="0">
                <a:latin typeface="Calibri"/>
                <a:cs typeface="Calibri"/>
              </a:rPr>
              <a:t>is </a:t>
            </a:r>
            <a:r>
              <a:rPr sz="1200" spc="-10" dirty="0">
                <a:latin typeface="Calibri"/>
                <a:cs typeface="Calibri"/>
              </a:rPr>
              <a:t>fixed </a:t>
            </a:r>
            <a:r>
              <a:rPr sz="1200" dirty="0">
                <a:latin typeface="Calibri"/>
                <a:cs typeface="Calibri"/>
              </a:rPr>
              <a:t>as 3, </a:t>
            </a:r>
            <a:r>
              <a:rPr sz="1200" spc="-15" dirty="0">
                <a:latin typeface="Calibri"/>
                <a:cs typeface="Calibri"/>
              </a:rPr>
              <a:t>therefore </a:t>
            </a:r>
            <a:r>
              <a:rPr sz="1200" spc="-5" dirty="0">
                <a:latin typeface="Calibri"/>
                <a:cs typeface="Calibri"/>
              </a:rPr>
              <a:t>all function </a:t>
            </a:r>
            <a:r>
              <a:rPr sz="1200" dirty="0">
                <a:latin typeface="Calibri"/>
                <a:cs typeface="Calibri"/>
              </a:rPr>
              <a:t>of </a:t>
            </a:r>
            <a:r>
              <a:rPr sz="1200" spc="-5" dirty="0">
                <a:latin typeface="Calibri"/>
                <a:cs typeface="Calibri"/>
              </a:rPr>
              <a:t>(n) </a:t>
            </a:r>
            <a:r>
              <a:rPr sz="1200" dirty="0">
                <a:latin typeface="Calibri"/>
                <a:cs typeface="Calibri"/>
              </a:rPr>
              <a:t>is </a:t>
            </a:r>
            <a:r>
              <a:rPr sz="1200" spc="-5" dirty="0">
                <a:latin typeface="Calibri"/>
                <a:cs typeface="Calibri"/>
              </a:rPr>
              <a:t>actually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O(1)</a:t>
            </a:r>
            <a:endParaRPr sz="1200">
              <a:latin typeface="Calibri"/>
              <a:cs typeface="Calibri"/>
            </a:endParaRPr>
          </a:p>
          <a:p>
            <a:pPr marL="62865" marR="1623695">
              <a:lnSpc>
                <a:spcPct val="235800"/>
              </a:lnSpc>
              <a:spcBef>
                <a:spcPts val="15"/>
              </a:spcBef>
            </a:pPr>
            <a:r>
              <a:rPr sz="1200" dirty="0">
                <a:latin typeface="Calibri"/>
                <a:cs typeface="Calibri"/>
              </a:rPr>
              <a:t>// </a:t>
            </a:r>
            <a:r>
              <a:rPr sz="1200" spc="-5" dirty="0">
                <a:latin typeface="Calibri"/>
                <a:cs typeface="Calibri"/>
              </a:rPr>
              <a:t>or divide and conquer technique </a:t>
            </a:r>
            <a:r>
              <a:rPr sz="1200" dirty="0">
                <a:latin typeface="Calibri"/>
                <a:cs typeface="Calibri"/>
              </a:rPr>
              <a:t>is </a:t>
            </a:r>
            <a:r>
              <a:rPr sz="1200" spc="-15" dirty="0">
                <a:latin typeface="Calibri"/>
                <a:cs typeface="Calibri"/>
              </a:rPr>
              <a:t>transform </a:t>
            </a:r>
            <a:r>
              <a:rPr sz="1200" spc="-5" dirty="0">
                <a:latin typeface="Calibri"/>
                <a:cs typeface="Calibri"/>
              </a:rPr>
              <a:t>and </a:t>
            </a:r>
            <a:r>
              <a:rPr sz="1200" spc="-10" dirty="0">
                <a:latin typeface="Calibri"/>
                <a:cs typeface="Calibri"/>
              </a:rPr>
              <a:t>conquer  knightMoveList: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5" dirty="0">
                <a:latin typeface="Cambria Math"/>
                <a:cs typeface="Cambria Math"/>
              </a:rPr>
              <a:t>𝑂(1)</a:t>
            </a:r>
            <a:endParaRPr sz="12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Cambria Math"/>
              <a:cs typeface="Cambria Math"/>
            </a:endParaRPr>
          </a:p>
          <a:p>
            <a:pPr marL="62865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ArrivalChecker: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5" dirty="0">
                <a:latin typeface="Cambria Math"/>
                <a:cs typeface="Cambria Math"/>
              </a:rPr>
              <a:t>𝑂(1)</a:t>
            </a:r>
            <a:endParaRPr sz="1200">
              <a:latin typeface="Cambria Math"/>
              <a:cs typeface="Cambria Math"/>
            </a:endParaRPr>
          </a:p>
          <a:p>
            <a:pPr marL="62865" marR="4651375">
              <a:lnSpc>
                <a:spcPct val="235800"/>
              </a:lnSpc>
            </a:pPr>
            <a:r>
              <a:rPr sz="1200" spc="-10" dirty="0">
                <a:latin typeface="Calibri"/>
                <a:cs typeface="Calibri"/>
              </a:rPr>
              <a:t>Move:O(1) 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ol</a:t>
            </a:r>
            <a:r>
              <a:rPr sz="1200" spc="-15" dirty="0">
                <a:latin typeface="Calibri"/>
                <a:cs typeface="Calibri"/>
              </a:rPr>
              <a:t>v</a:t>
            </a:r>
            <a:r>
              <a:rPr sz="1200" dirty="0">
                <a:latin typeface="Calibri"/>
                <a:cs typeface="Calibri"/>
              </a:rPr>
              <a:t>e</a:t>
            </a:r>
            <a:r>
              <a:rPr sz="1200" spc="5" dirty="0">
                <a:latin typeface="Calibri"/>
                <a:cs typeface="Calibri"/>
              </a:rPr>
              <a:t>d</a:t>
            </a:r>
            <a:r>
              <a:rPr sz="1200" dirty="0">
                <a:latin typeface="Calibri"/>
                <a:cs typeface="Calibri"/>
              </a:rPr>
              <a:t>:O</a:t>
            </a:r>
            <a:r>
              <a:rPr sz="1200" spc="-5" dirty="0">
                <a:latin typeface="Calibri"/>
                <a:cs typeface="Calibri"/>
              </a:rPr>
              <a:t>(</a:t>
            </a:r>
            <a:r>
              <a:rPr sz="1200" dirty="0">
                <a:latin typeface="Calibri"/>
                <a:cs typeface="Calibri"/>
              </a:rPr>
              <a:t>n)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Calibri"/>
              <a:cs typeface="Calibri"/>
            </a:endParaRPr>
          </a:p>
          <a:p>
            <a:pPr marL="62865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Simulate: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O(n)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Calibri"/>
              <a:cs typeface="Calibri"/>
            </a:endParaRPr>
          </a:p>
          <a:p>
            <a:pPr marL="62865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Invade:O(n+P(n)), </a:t>
            </a:r>
            <a:r>
              <a:rPr sz="1200" spc="-10" dirty="0">
                <a:latin typeface="Calibri"/>
                <a:cs typeface="Calibri"/>
              </a:rPr>
              <a:t>where </a:t>
            </a:r>
            <a:r>
              <a:rPr sz="1200" dirty="0">
                <a:latin typeface="Calibri"/>
                <a:cs typeface="Calibri"/>
              </a:rPr>
              <a:t>p is </a:t>
            </a:r>
            <a:r>
              <a:rPr sz="1200" spc="-5" dirty="0">
                <a:latin typeface="Calibri"/>
                <a:cs typeface="Calibri"/>
              </a:rPr>
              <a:t>the new </a:t>
            </a:r>
            <a:r>
              <a:rPr sz="1200" spc="-10" dirty="0">
                <a:latin typeface="Calibri"/>
                <a:cs typeface="Calibri"/>
              </a:rPr>
              <a:t>form </a:t>
            </a:r>
            <a:r>
              <a:rPr sz="1200" spc="-5" dirty="0">
                <a:latin typeface="Calibri"/>
                <a:cs typeface="Calibri"/>
              </a:rPr>
              <a:t>of problem </a:t>
            </a:r>
            <a:r>
              <a:rPr sz="1200" spc="-10" dirty="0">
                <a:latin typeface="Calibri"/>
                <a:cs typeface="Calibri"/>
              </a:rPr>
              <a:t>after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transformation</a:t>
            </a:r>
            <a:endParaRPr sz="1200">
              <a:latin typeface="Calibri"/>
              <a:cs typeface="Calibri"/>
            </a:endParaRPr>
          </a:p>
          <a:p>
            <a:pPr marL="12700" marR="135255">
              <a:lnSpc>
                <a:spcPct val="235800"/>
              </a:lnSpc>
            </a:pPr>
            <a:r>
              <a:rPr sz="1200" spc="-25" dirty="0">
                <a:latin typeface="Calibri"/>
                <a:cs typeface="Calibri"/>
              </a:rPr>
              <a:t>Total </a:t>
            </a:r>
            <a:r>
              <a:rPr sz="1200" spc="-10" dirty="0">
                <a:latin typeface="Calibri"/>
                <a:cs typeface="Calibri"/>
              </a:rPr>
              <a:t>complexity </a:t>
            </a:r>
            <a:r>
              <a:rPr sz="1200" spc="-5" dirty="0">
                <a:latin typeface="Calibri"/>
                <a:cs typeface="Calibri"/>
              </a:rPr>
              <a:t>depends on </a:t>
            </a:r>
            <a:r>
              <a:rPr sz="1200" spc="-10" dirty="0">
                <a:latin typeface="Calibri"/>
                <a:cs typeface="Calibri"/>
              </a:rPr>
              <a:t>the </a:t>
            </a:r>
            <a:r>
              <a:rPr sz="1200" spc="-5" dirty="0">
                <a:latin typeface="Calibri"/>
                <a:cs typeface="Calibri"/>
              </a:rPr>
              <a:t>p(n) which </a:t>
            </a:r>
            <a:r>
              <a:rPr sz="1200" dirty="0">
                <a:latin typeface="Calibri"/>
                <a:cs typeface="Calibri"/>
              </a:rPr>
              <a:t>is </a:t>
            </a:r>
            <a:r>
              <a:rPr sz="1200" spc="-5" dirty="0">
                <a:latin typeface="Calibri"/>
                <a:cs typeface="Calibri"/>
              </a:rPr>
              <a:t>the new </a:t>
            </a:r>
            <a:r>
              <a:rPr sz="1200" spc="-10" dirty="0">
                <a:latin typeface="Calibri"/>
                <a:cs typeface="Calibri"/>
              </a:rPr>
              <a:t>transformation </a:t>
            </a:r>
            <a:r>
              <a:rPr sz="1200" spc="-5" dirty="0">
                <a:latin typeface="Calibri"/>
                <a:cs typeface="Calibri"/>
              </a:rPr>
              <a:t>of </a:t>
            </a:r>
            <a:r>
              <a:rPr sz="1200" spc="-10" dirty="0">
                <a:latin typeface="Calibri"/>
                <a:cs typeface="Calibri"/>
              </a:rPr>
              <a:t>the </a:t>
            </a:r>
            <a:r>
              <a:rPr sz="1200" spc="-5" dirty="0">
                <a:latin typeface="Calibri"/>
                <a:cs typeface="Calibri"/>
              </a:rPr>
              <a:t>problem  </a:t>
            </a:r>
            <a:r>
              <a:rPr sz="1200" dirty="0">
                <a:latin typeface="Calibri"/>
                <a:cs typeface="Calibri"/>
              </a:rPr>
              <a:t>And </a:t>
            </a:r>
            <a:r>
              <a:rPr sz="1200" spc="-15" dirty="0">
                <a:latin typeface="Calibri"/>
                <a:cs typeface="Calibri"/>
              </a:rPr>
              <a:t>worst-case </a:t>
            </a:r>
            <a:r>
              <a:rPr sz="1200" spc="-10" dirty="0">
                <a:latin typeface="Calibri"/>
                <a:cs typeface="Calibri"/>
              </a:rPr>
              <a:t>complexity </a:t>
            </a:r>
            <a:r>
              <a:rPr sz="1200" dirty="0">
                <a:latin typeface="Calibri"/>
                <a:cs typeface="Calibri"/>
              </a:rPr>
              <a:t>is </a:t>
            </a:r>
            <a:r>
              <a:rPr sz="1200" spc="-5" dirty="0">
                <a:latin typeface="Calibri"/>
                <a:cs typeface="Calibri"/>
              </a:rPr>
              <a:t>undefined when </a:t>
            </a:r>
            <a:r>
              <a:rPr sz="1200" spc="-10" dirty="0">
                <a:latin typeface="Calibri"/>
                <a:cs typeface="Calibri"/>
              </a:rPr>
              <a:t>knights get</a:t>
            </a:r>
            <a:r>
              <a:rPr sz="1200" spc="4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stuck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5156" y="1580133"/>
            <a:ext cx="5178425" cy="1934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But to </a:t>
            </a:r>
            <a:r>
              <a:rPr sz="1200" spc="-10" dirty="0">
                <a:latin typeface="Calibri"/>
                <a:cs typeface="Calibri"/>
              </a:rPr>
              <a:t>avoid </a:t>
            </a:r>
            <a:r>
              <a:rPr sz="1200" spc="-5" dirty="0">
                <a:latin typeface="Calibri"/>
                <a:cs typeface="Calibri"/>
              </a:rPr>
              <a:t>that </a:t>
            </a:r>
            <a:r>
              <a:rPr sz="1200" dirty="0">
                <a:latin typeface="Calibri"/>
                <a:cs typeface="Calibri"/>
              </a:rPr>
              <a:t>we </a:t>
            </a:r>
            <a:r>
              <a:rPr sz="1200" spc="-10" dirty="0">
                <a:latin typeface="Calibri"/>
                <a:cs typeface="Calibri"/>
              </a:rPr>
              <a:t>set </a:t>
            </a:r>
            <a:r>
              <a:rPr sz="1200" spc="-5" dirty="0">
                <a:latin typeface="Calibri"/>
                <a:cs typeface="Calibri"/>
              </a:rPr>
              <a:t>arrival positions </a:t>
            </a:r>
            <a:r>
              <a:rPr sz="1200" dirty="0">
                <a:latin typeface="Calibri"/>
                <a:cs typeface="Calibri"/>
              </a:rPr>
              <a:t>and </a:t>
            </a:r>
            <a:r>
              <a:rPr sz="1200" spc="-5" dirty="0">
                <a:latin typeface="Calibri"/>
                <a:cs typeface="Calibri"/>
              </a:rPr>
              <a:t>sort moveList according to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destination</a:t>
            </a:r>
            <a:endParaRPr sz="1200">
              <a:latin typeface="Calibri"/>
              <a:cs typeface="Calibri"/>
            </a:endParaRPr>
          </a:p>
          <a:p>
            <a:pPr marL="12700" marR="568325">
              <a:lnSpc>
                <a:spcPct val="235800"/>
              </a:lnSpc>
            </a:pPr>
            <a:r>
              <a:rPr sz="1200" dirty="0">
                <a:latin typeface="Calibri"/>
                <a:cs typeface="Calibri"/>
              </a:rPr>
              <a:t>And </a:t>
            </a:r>
            <a:r>
              <a:rPr sz="1200" spc="-5" dirty="0">
                <a:latin typeface="Calibri"/>
                <a:cs typeface="Calibri"/>
              </a:rPr>
              <a:t>best Case </a:t>
            </a:r>
            <a:r>
              <a:rPr sz="1200" spc="-10" dirty="0">
                <a:latin typeface="Calibri"/>
                <a:cs typeface="Calibri"/>
              </a:rPr>
              <a:t>in </a:t>
            </a:r>
            <a:r>
              <a:rPr sz="1200" spc="-5" dirty="0">
                <a:latin typeface="Calibri"/>
                <a:cs typeface="Calibri"/>
              </a:rPr>
              <a:t>our problem </a:t>
            </a:r>
            <a:r>
              <a:rPr sz="1200" dirty="0">
                <a:latin typeface="Calibri"/>
                <a:cs typeface="Calibri"/>
              </a:rPr>
              <a:t>is 5 </a:t>
            </a:r>
            <a:r>
              <a:rPr sz="1200" spc="-10" dirty="0">
                <a:latin typeface="Calibri"/>
                <a:cs typeface="Calibri"/>
              </a:rPr>
              <a:t>recursive </a:t>
            </a:r>
            <a:r>
              <a:rPr sz="1200" spc="-5" dirty="0">
                <a:latin typeface="Calibri"/>
                <a:cs typeface="Calibri"/>
              </a:rPr>
              <a:t>calls </a:t>
            </a:r>
            <a:r>
              <a:rPr sz="1200" spc="-10" dirty="0">
                <a:latin typeface="Calibri"/>
                <a:cs typeface="Calibri"/>
              </a:rPr>
              <a:t>so best-case complexity </a:t>
            </a:r>
            <a:r>
              <a:rPr sz="1200" dirty="0">
                <a:latin typeface="Calibri"/>
                <a:cs typeface="Calibri"/>
              </a:rPr>
              <a:t>is  n + n + n + n + n = </a:t>
            </a:r>
            <a:r>
              <a:rPr sz="1200" spc="-5" dirty="0">
                <a:latin typeface="Calibri"/>
                <a:cs typeface="Calibri"/>
              </a:rPr>
              <a:t>5n, which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O(n)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latin typeface="Calibri"/>
                <a:cs typeface="Calibri"/>
              </a:rPr>
              <a:t>Comparison With Another</a:t>
            </a:r>
            <a:r>
              <a:rPr sz="1200" b="1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Algorithm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Calibri"/>
                <a:cs typeface="Calibri"/>
              </a:rPr>
              <a:t>Graph </a:t>
            </a:r>
            <a:r>
              <a:rPr sz="1200" spc="-10" dirty="0">
                <a:latin typeface="Calibri"/>
                <a:cs typeface="Calibri"/>
              </a:rPr>
              <a:t>unfolding </a:t>
            </a:r>
            <a:r>
              <a:rPr sz="1200" spc="-5" dirty="0">
                <a:latin typeface="Calibri"/>
                <a:cs typeface="Calibri"/>
              </a:rPr>
              <a:t>number of </a:t>
            </a:r>
            <a:r>
              <a:rPr sz="1200" spc="-10" dirty="0">
                <a:latin typeface="Calibri"/>
                <a:cs typeface="Calibri"/>
              </a:rPr>
              <a:t>steps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16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5156" y="8254745"/>
            <a:ext cx="3136265" cy="5118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libri"/>
                <a:cs typeface="Calibri"/>
              </a:rPr>
              <a:t>Figure</a:t>
            </a:r>
            <a:r>
              <a:rPr sz="1000" spc="-7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16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Other </a:t>
            </a:r>
            <a:r>
              <a:rPr sz="1200" spc="-10" dirty="0">
                <a:latin typeface="Calibri"/>
                <a:cs typeface="Calibri"/>
              </a:rPr>
              <a:t>research </a:t>
            </a:r>
            <a:r>
              <a:rPr sz="1200" spc="-5" dirty="0">
                <a:latin typeface="Calibri"/>
                <a:cs typeface="Calibri"/>
              </a:rPr>
              <a:t>on solving this problem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using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32075" y="3757421"/>
            <a:ext cx="2450465" cy="42154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5448" y="1580133"/>
            <a:ext cx="4130040" cy="640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DFS </a:t>
            </a:r>
            <a:r>
              <a:rPr sz="1200" dirty="0">
                <a:latin typeface="Calibri"/>
                <a:cs typeface="Calibri"/>
              </a:rPr>
              <a:t>– </a:t>
            </a:r>
            <a:r>
              <a:rPr sz="1200" spc="-10" dirty="0">
                <a:latin typeface="Calibri"/>
                <a:cs typeface="Calibri"/>
              </a:rPr>
              <a:t>BFS </a:t>
            </a:r>
            <a:r>
              <a:rPr sz="1200" dirty="0">
                <a:latin typeface="Calibri"/>
                <a:cs typeface="Calibri"/>
              </a:rPr>
              <a:t>– </a:t>
            </a:r>
            <a:r>
              <a:rPr sz="1200" spc="-10" dirty="0">
                <a:latin typeface="Calibri"/>
                <a:cs typeface="Calibri"/>
              </a:rPr>
              <a:t>cost uniform </a:t>
            </a:r>
            <a:r>
              <a:rPr sz="1200" dirty="0">
                <a:latin typeface="Calibri"/>
                <a:cs typeface="Calibri"/>
              </a:rPr>
              <a:t>– A* </a:t>
            </a:r>
            <a:r>
              <a:rPr sz="1200" spc="-10" dirty="0">
                <a:latin typeface="Calibri"/>
                <a:cs typeface="Calibri"/>
              </a:rPr>
              <a:t>easy </a:t>
            </a:r>
            <a:r>
              <a:rPr sz="1200" dirty="0">
                <a:latin typeface="Calibri"/>
                <a:cs typeface="Calibri"/>
              </a:rPr>
              <a:t>– </a:t>
            </a:r>
            <a:r>
              <a:rPr sz="1200" spc="-5" dirty="0">
                <a:latin typeface="Calibri"/>
                <a:cs typeface="Calibri"/>
              </a:rPr>
              <a:t>A*same </a:t>
            </a:r>
            <a:r>
              <a:rPr sz="1200" spc="-10" dirty="0">
                <a:latin typeface="Calibri"/>
                <a:cs typeface="Calibri"/>
              </a:rPr>
              <a:t>column </a:t>
            </a:r>
            <a:r>
              <a:rPr sz="1200" dirty="0">
                <a:latin typeface="Calibri"/>
                <a:cs typeface="Calibri"/>
              </a:rPr>
              <a:t>– A*</a:t>
            </a:r>
            <a:r>
              <a:rPr sz="1200" spc="80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average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Source:</a:t>
            </a:r>
            <a:r>
              <a:rPr sz="1200" u="sng" spc="-10" dirty="0">
                <a:solidFill>
                  <a:srgbClr val="636363"/>
                </a:solidFill>
                <a:uFill>
                  <a:solidFill>
                    <a:srgbClr val="636363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200" u="sng" spc="-5" dirty="0">
                <a:solidFill>
                  <a:srgbClr val="636363"/>
                </a:solidFill>
                <a:uFill>
                  <a:solidFill>
                    <a:srgbClr val="636363"/>
                  </a:solidFill>
                </a:uFill>
                <a:latin typeface="Calibri"/>
                <a:cs typeface="Calibri"/>
                <a:hlinkClick r:id="rId2"/>
              </a:rPr>
              <a:t>https://github.com/sirbuoanabianca/GuariniPuzzleGame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60775" y="8398002"/>
            <a:ext cx="5010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libri"/>
                <a:cs typeface="Calibri"/>
              </a:rPr>
              <a:t>Figure</a:t>
            </a:r>
            <a:r>
              <a:rPr sz="1000" spc="-5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17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96835" y="2555721"/>
            <a:ext cx="4345211" cy="5561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5156" y="1580133"/>
            <a:ext cx="9810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alibri"/>
                <a:cs typeface="Calibri"/>
              </a:rPr>
              <a:t>Sample</a:t>
            </a:r>
            <a:r>
              <a:rPr sz="1200" b="1" spc="-5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Output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95195" y="2057400"/>
            <a:ext cx="3414395" cy="4505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75156" y="6756272"/>
            <a:ext cx="5736590" cy="792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6370" algn="ctr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libri"/>
                <a:cs typeface="Calibri"/>
              </a:rPr>
              <a:t>Figure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18</a:t>
            </a:r>
            <a:endParaRPr sz="1000">
              <a:latin typeface="Calibri"/>
              <a:cs typeface="Calibri"/>
            </a:endParaRPr>
          </a:p>
          <a:p>
            <a:pPr marL="12700" marR="5080">
              <a:lnSpc>
                <a:spcPct val="153500"/>
              </a:lnSpc>
              <a:spcBef>
                <a:spcPts val="420"/>
              </a:spcBef>
            </a:pPr>
            <a:r>
              <a:rPr sz="1200" spc="-25" dirty="0">
                <a:latin typeface="Calibri"/>
                <a:cs typeface="Calibri"/>
              </a:rPr>
              <a:t>We </a:t>
            </a:r>
            <a:r>
              <a:rPr sz="1200" spc="-10" dirty="0">
                <a:latin typeface="Calibri"/>
                <a:cs typeface="Calibri"/>
              </a:rPr>
              <a:t>return the </a:t>
            </a:r>
            <a:r>
              <a:rPr sz="1200" spc="-5" dirty="0">
                <a:latin typeface="Calibri"/>
                <a:cs typeface="Calibri"/>
              </a:rPr>
              <a:t>shape of the </a:t>
            </a:r>
            <a:r>
              <a:rPr sz="1200" spc="-10" dirty="0">
                <a:latin typeface="Calibri"/>
                <a:cs typeface="Calibri"/>
              </a:rPr>
              <a:t>board after </a:t>
            </a:r>
            <a:r>
              <a:rPr sz="1200" spc="-5" dirty="0">
                <a:latin typeface="Calibri"/>
                <a:cs typeface="Calibri"/>
              </a:rPr>
              <a:t>each </a:t>
            </a:r>
            <a:r>
              <a:rPr sz="1200" spc="-15" dirty="0">
                <a:latin typeface="Calibri"/>
                <a:cs typeface="Calibri"/>
              </a:rPr>
              <a:t>recursive </a:t>
            </a:r>
            <a:r>
              <a:rPr sz="1200" spc="-5" dirty="0">
                <a:latin typeface="Calibri"/>
                <a:cs typeface="Calibri"/>
              </a:rPr>
              <a:t>call, </a:t>
            </a:r>
            <a:r>
              <a:rPr sz="1200" dirty="0">
                <a:latin typeface="Calibri"/>
                <a:cs typeface="Calibri"/>
              </a:rPr>
              <a:t>and </a:t>
            </a:r>
            <a:r>
              <a:rPr sz="1200" spc="-5" dirty="0">
                <a:latin typeface="Calibri"/>
                <a:cs typeface="Calibri"/>
              </a:rPr>
              <a:t>we increment the </a:t>
            </a:r>
            <a:r>
              <a:rPr sz="1200" spc="-10" dirty="0">
                <a:latin typeface="Calibri"/>
                <a:cs typeface="Calibri"/>
              </a:rPr>
              <a:t>counter </a:t>
            </a:r>
            <a:r>
              <a:rPr sz="1200" spc="-5" dirty="0">
                <a:latin typeface="Calibri"/>
                <a:cs typeface="Calibri"/>
              </a:rPr>
              <a:t>on  each </a:t>
            </a:r>
            <a:r>
              <a:rPr sz="1200" spc="-10" dirty="0">
                <a:latin typeface="Calibri"/>
                <a:cs typeface="Calibri"/>
              </a:rPr>
              <a:t>move </a:t>
            </a:r>
            <a:r>
              <a:rPr sz="1200" spc="-5" dirty="0">
                <a:latin typeface="Calibri"/>
                <a:cs typeface="Calibri"/>
              </a:rPr>
              <a:t>to determine </a:t>
            </a:r>
            <a:r>
              <a:rPr sz="1200" spc="-10" dirty="0">
                <a:latin typeface="Calibri"/>
                <a:cs typeface="Calibri"/>
              </a:rPr>
              <a:t>total </a:t>
            </a:r>
            <a:r>
              <a:rPr sz="1200" spc="-5" dirty="0">
                <a:latin typeface="Calibri"/>
                <a:cs typeface="Calibri"/>
              </a:rPr>
              <a:t>number of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moves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5448" y="1580133"/>
            <a:ext cx="5513070" cy="1197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alibri"/>
                <a:cs typeface="Calibri"/>
              </a:rPr>
              <a:t>Conclusion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Calibri"/>
              <a:cs typeface="Calibri"/>
            </a:endParaRPr>
          </a:p>
          <a:p>
            <a:pPr marL="12700" marR="5080">
              <a:lnSpc>
                <a:spcPct val="152500"/>
              </a:lnSpc>
            </a:pPr>
            <a:r>
              <a:rPr sz="1200" spc="-5" dirty="0">
                <a:latin typeface="Calibri"/>
                <a:cs typeface="Calibri"/>
              </a:rPr>
              <a:t>Exchanging the position of </a:t>
            </a:r>
            <a:r>
              <a:rPr sz="1200" dirty="0">
                <a:latin typeface="Calibri"/>
                <a:cs typeface="Calibri"/>
              </a:rPr>
              <a:t>black and </a:t>
            </a:r>
            <a:r>
              <a:rPr sz="1200" spc="-10" dirty="0">
                <a:latin typeface="Calibri"/>
                <a:cs typeface="Calibri"/>
              </a:rPr>
              <a:t>white knights </a:t>
            </a:r>
            <a:r>
              <a:rPr sz="1200" spc="-5" dirty="0">
                <a:latin typeface="Calibri"/>
                <a:cs typeface="Calibri"/>
              </a:rPr>
              <a:t>using divide and </a:t>
            </a:r>
            <a:r>
              <a:rPr sz="1200" spc="-10" dirty="0">
                <a:latin typeface="Calibri"/>
                <a:cs typeface="Calibri"/>
              </a:rPr>
              <a:t>conquer requires  </a:t>
            </a:r>
            <a:r>
              <a:rPr sz="1200" dirty="0">
                <a:latin typeface="Calibri"/>
                <a:cs typeface="Calibri"/>
              </a:rPr>
              <a:t>changing </a:t>
            </a:r>
            <a:r>
              <a:rPr sz="1200" spc="-10" dirty="0">
                <a:latin typeface="Calibri"/>
                <a:cs typeface="Calibri"/>
              </a:rPr>
              <a:t>the </a:t>
            </a:r>
            <a:r>
              <a:rPr sz="1200" spc="-5" dirty="0">
                <a:latin typeface="Calibri"/>
                <a:cs typeface="Calibri"/>
              </a:rPr>
              <a:t>positions of knights </a:t>
            </a:r>
            <a:r>
              <a:rPr sz="1200" spc="-10" dirty="0">
                <a:latin typeface="Calibri"/>
                <a:cs typeface="Calibri"/>
              </a:rPr>
              <a:t>into </a:t>
            </a:r>
            <a:r>
              <a:rPr sz="1200" dirty="0">
                <a:latin typeface="Calibri"/>
                <a:cs typeface="Calibri"/>
              </a:rPr>
              <a:t>a </a:t>
            </a:r>
            <a:r>
              <a:rPr sz="1200" spc="-5" dirty="0">
                <a:latin typeface="Calibri"/>
                <a:cs typeface="Calibri"/>
              </a:rPr>
              <a:t>closer position to </a:t>
            </a:r>
            <a:r>
              <a:rPr sz="1200" spc="-15" dirty="0">
                <a:latin typeface="Calibri"/>
                <a:cs typeface="Calibri"/>
              </a:rPr>
              <a:t>target </a:t>
            </a:r>
            <a:r>
              <a:rPr sz="1200" spc="-5" dirty="0">
                <a:latin typeface="Calibri"/>
                <a:cs typeface="Calibri"/>
              </a:rPr>
              <a:t>positions and </a:t>
            </a:r>
            <a:r>
              <a:rPr sz="1200" spc="-10" dirty="0">
                <a:latin typeface="Calibri"/>
                <a:cs typeface="Calibri"/>
              </a:rPr>
              <a:t>recursively  </a:t>
            </a:r>
            <a:r>
              <a:rPr sz="1200" spc="-5" dirty="0">
                <a:latin typeface="Calibri"/>
                <a:cs typeface="Calibri"/>
              </a:rPr>
              <a:t>moving until reaching </a:t>
            </a:r>
            <a:r>
              <a:rPr sz="1200" spc="-10" dirty="0">
                <a:latin typeface="Calibri"/>
                <a:cs typeface="Calibri"/>
              </a:rPr>
              <a:t>the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position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6251" y="1578610"/>
            <a:ext cx="6003290" cy="3623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30" dirty="0">
                <a:latin typeface="Calibri"/>
                <a:cs typeface="Calibri"/>
              </a:rPr>
              <a:t>Task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1200" b="1" spc="-5" dirty="0">
                <a:latin typeface="Calibri"/>
                <a:cs typeface="Calibri"/>
              </a:rPr>
              <a:t>Assumptions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Calibri"/>
                <a:cs typeface="Calibri"/>
              </a:rPr>
              <a:t>The </a:t>
            </a:r>
            <a:r>
              <a:rPr sz="1200" spc="-5" dirty="0">
                <a:latin typeface="Calibri"/>
                <a:cs typeface="Calibri"/>
              </a:rPr>
              <a:t>user will input </a:t>
            </a:r>
            <a:r>
              <a:rPr sz="1200" dirty="0">
                <a:latin typeface="Calibri"/>
                <a:cs typeface="Calibri"/>
              </a:rPr>
              <a:t>a </a:t>
            </a:r>
            <a:r>
              <a:rPr sz="1200" spc="-10" dirty="0">
                <a:latin typeface="Calibri"/>
                <a:cs typeface="Calibri"/>
              </a:rPr>
              <a:t>positive integer </a:t>
            </a:r>
            <a:r>
              <a:rPr sz="1200" spc="-5" dirty="0">
                <a:latin typeface="Calibri"/>
                <a:cs typeface="Calibri"/>
              </a:rPr>
              <a:t>number of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pennies.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1200" b="1" spc="-5" dirty="0">
                <a:latin typeface="Calibri"/>
                <a:cs typeface="Calibri"/>
              </a:rPr>
              <a:t>Problem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Description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Calibri"/>
              <a:cs typeface="Calibri"/>
            </a:endParaRPr>
          </a:p>
          <a:p>
            <a:pPr marL="241300" marR="5080" algn="just">
              <a:lnSpc>
                <a:spcPct val="152500"/>
              </a:lnSpc>
            </a:pPr>
            <a:r>
              <a:rPr sz="1200" dirty="0">
                <a:latin typeface="Calibri"/>
                <a:cs typeface="Calibri"/>
              </a:rPr>
              <a:t>A </a:t>
            </a:r>
            <a:r>
              <a:rPr sz="1200" spc="-5" dirty="0">
                <a:latin typeface="Calibri"/>
                <a:cs typeface="Calibri"/>
              </a:rPr>
              <a:t>“machine” </a:t>
            </a:r>
            <a:r>
              <a:rPr sz="1200" spc="-10" dirty="0">
                <a:latin typeface="Calibri"/>
                <a:cs typeface="Calibri"/>
              </a:rPr>
              <a:t>consists </a:t>
            </a:r>
            <a:r>
              <a:rPr sz="1200" spc="-5" dirty="0">
                <a:latin typeface="Calibri"/>
                <a:cs typeface="Calibri"/>
              </a:rPr>
              <a:t>of </a:t>
            </a:r>
            <a:r>
              <a:rPr sz="1200" dirty="0">
                <a:latin typeface="Calibri"/>
                <a:cs typeface="Calibri"/>
              </a:rPr>
              <a:t>a </a:t>
            </a:r>
            <a:r>
              <a:rPr sz="1200" spc="-15" dirty="0">
                <a:latin typeface="Calibri"/>
                <a:cs typeface="Calibri"/>
              </a:rPr>
              <a:t>row </a:t>
            </a:r>
            <a:r>
              <a:rPr sz="1200" spc="-5" dirty="0">
                <a:latin typeface="Calibri"/>
                <a:cs typeface="Calibri"/>
              </a:rPr>
              <a:t>of </a:t>
            </a:r>
            <a:r>
              <a:rPr sz="1200" spc="-15" dirty="0">
                <a:latin typeface="Calibri"/>
                <a:cs typeface="Calibri"/>
              </a:rPr>
              <a:t>boxes. </a:t>
            </a:r>
            <a:r>
              <a:rPr sz="1200" spc="-55" dirty="0">
                <a:latin typeface="Calibri"/>
                <a:cs typeface="Calibri"/>
              </a:rPr>
              <a:t>To </a:t>
            </a:r>
            <a:r>
              <a:rPr sz="1200" spc="-10" dirty="0">
                <a:latin typeface="Calibri"/>
                <a:cs typeface="Calibri"/>
              </a:rPr>
              <a:t>start, </a:t>
            </a:r>
            <a:r>
              <a:rPr sz="1200" spc="-5" dirty="0">
                <a:latin typeface="Calibri"/>
                <a:cs typeface="Calibri"/>
              </a:rPr>
              <a:t>one places </a:t>
            </a:r>
            <a:r>
              <a:rPr sz="1200" dirty="0">
                <a:latin typeface="Calibri"/>
                <a:cs typeface="Calibri"/>
              </a:rPr>
              <a:t>n </a:t>
            </a:r>
            <a:r>
              <a:rPr sz="1200" spc="-5" dirty="0">
                <a:latin typeface="Calibri"/>
                <a:cs typeface="Calibri"/>
              </a:rPr>
              <a:t>pennies </a:t>
            </a:r>
            <a:r>
              <a:rPr sz="1200" dirty="0">
                <a:latin typeface="Calibri"/>
                <a:cs typeface="Calibri"/>
              </a:rPr>
              <a:t>in </a:t>
            </a:r>
            <a:r>
              <a:rPr sz="1200" spc="-10" dirty="0">
                <a:latin typeface="Calibri"/>
                <a:cs typeface="Calibri"/>
              </a:rPr>
              <a:t>the </a:t>
            </a:r>
            <a:r>
              <a:rPr sz="1200" spc="-5" dirty="0">
                <a:latin typeface="Calibri"/>
                <a:cs typeface="Calibri"/>
              </a:rPr>
              <a:t>leftmost </a:t>
            </a:r>
            <a:r>
              <a:rPr sz="1200" spc="-10" dirty="0">
                <a:latin typeface="Calibri"/>
                <a:cs typeface="Calibri"/>
              </a:rPr>
              <a:t>box. </a:t>
            </a:r>
            <a:r>
              <a:rPr sz="1200" spc="-5" dirty="0">
                <a:latin typeface="Calibri"/>
                <a:cs typeface="Calibri"/>
              </a:rPr>
              <a:t>The  </a:t>
            </a:r>
            <a:r>
              <a:rPr sz="1200" dirty="0">
                <a:latin typeface="Calibri"/>
                <a:cs typeface="Calibri"/>
              </a:rPr>
              <a:t>machine </a:t>
            </a:r>
            <a:r>
              <a:rPr sz="1200" spc="-5" dirty="0">
                <a:latin typeface="Calibri"/>
                <a:cs typeface="Calibri"/>
              </a:rPr>
              <a:t>then </a:t>
            </a:r>
            <a:r>
              <a:rPr sz="1200" spc="-10" dirty="0">
                <a:latin typeface="Calibri"/>
                <a:cs typeface="Calibri"/>
              </a:rPr>
              <a:t>redistributes </a:t>
            </a:r>
            <a:r>
              <a:rPr sz="1200" spc="-5" dirty="0">
                <a:latin typeface="Calibri"/>
                <a:cs typeface="Calibri"/>
              </a:rPr>
              <a:t>the pennies </a:t>
            </a:r>
            <a:r>
              <a:rPr sz="1200" dirty="0">
                <a:latin typeface="Calibri"/>
                <a:cs typeface="Calibri"/>
              </a:rPr>
              <a:t>as </a:t>
            </a:r>
            <a:r>
              <a:rPr sz="1200" spc="-10" dirty="0">
                <a:latin typeface="Calibri"/>
                <a:cs typeface="Calibri"/>
              </a:rPr>
              <a:t>follows. </a:t>
            </a:r>
            <a:r>
              <a:rPr sz="1200" spc="-5" dirty="0">
                <a:latin typeface="Calibri"/>
                <a:cs typeface="Calibri"/>
              </a:rPr>
              <a:t>On each </a:t>
            </a:r>
            <a:r>
              <a:rPr sz="1200" spc="-10" dirty="0">
                <a:latin typeface="Calibri"/>
                <a:cs typeface="Calibri"/>
              </a:rPr>
              <a:t>iteration, </a:t>
            </a:r>
            <a:r>
              <a:rPr sz="1200" dirty="0">
                <a:latin typeface="Calibri"/>
                <a:cs typeface="Calibri"/>
              </a:rPr>
              <a:t>it </a:t>
            </a:r>
            <a:r>
              <a:rPr sz="1200" spc="-5" dirty="0">
                <a:latin typeface="Calibri"/>
                <a:cs typeface="Calibri"/>
              </a:rPr>
              <a:t>replaces </a:t>
            </a:r>
            <a:r>
              <a:rPr sz="1200" dirty="0">
                <a:latin typeface="Calibri"/>
                <a:cs typeface="Calibri"/>
              </a:rPr>
              <a:t>a pair </a:t>
            </a:r>
            <a:r>
              <a:rPr sz="1200" spc="-5" dirty="0">
                <a:latin typeface="Calibri"/>
                <a:cs typeface="Calibri"/>
              </a:rPr>
              <a:t>of  pennies </a:t>
            </a:r>
            <a:r>
              <a:rPr sz="1200" dirty="0">
                <a:latin typeface="Calibri"/>
                <a:cs typeface="Calibri"/>
              </a:rPr>
              <a:t>in one </a:t>
            </a:r>
            <a:r>
              <a:rPr sz="1200" spc="-10" dirty="0">
                <a:latin typeface="Calibri"/>
                <a:cs typeface="Calibri"/>
              </a:rPr>
              <a:t>box </a:t>
            </a:r>
            <a:r>
              <a:rPr sz="1200" spc="-5" dirty="0">
                <a:latin typeface="Calibri"/>
                <a:cs typeface="Calibri"/>
              </a:rPr>
              <a:t>with </a:t>
            </a:r>
            <a:r>
              <a:rPr sz="1200" dirty="0">
                <a:latin typeface="Calibri"/>
                <a:cs typeface="Calibri"/>
              </a:rPr>
              <a:t>a </a:t>
            </a:r>
            <a:r>
              <a:rPr sz="1200" spc="-5" dirty="0">
                <a:latin typeface="Calibri"/>
                <a:cs typeface="Calibri"/>
              </a:rPr>
              <a:t>single </a:t>
            </a:r>
            <a:r>
              <a:rPr sz="1200" spc="-10" dirty="0">
                <a:latin typeface="Calibri"/>
                <a:cs typeface="Calibri"/>
              </a:rPr>
              <a:t>penny </a:t>
            </a:r>
            <a:r>
              <a:rPr sz="1200" dirty="0">
                <a:latin typeface="Calibri"/>
                <a:cs typeface="Calibri"/>
              </a:rPr>
              <a:t>in </a:t>
            </a:r>
            <a:r>
              <a:rPr sz="1200" spc="-10" dirty="0">
                <a:latin typeface="Calibri"/>
                <a:cs typeface="Calibri"/>
              </a:rPr>
              <a:t>the next box </a:t>
            </a:r>
            <a:r>
              <a:rPr sz="1200" spc="-5" dirty="0">
                <a:latin typeface="Calibri"/>
                <a:cs typeface="Calibri"/>
              </a:rPr>
              <a:t>to the right. </a:t>
            </a:r>
            <a:r>
              <a:rPr sz="1200" dirty="0">
                <a:latin typeface="Calibri"/>
                <a:cs typeface="Calibri"/>
              </a:rPr>
              <a:t>The </a:t>
            </a:r>
            <a:r>
              <a:rPr sz="1200" spc="-10" dirty="0">
                <a:latin typeface="Calibri"/>
                <a:cs typeface="Calibri"/>
              </a:rPr>
              <a:t>iterations stop </a:t>
            </a:r>
            <a:r>
              <a:rPr sz="1200" spc="-5" dirty="0">
                <a:latin typeface="Calibri"/>
                <a:cs typeface="Calibri"/>
              </a:rPr>
              <a:t>when  there </a:t>
            </a:r>
            <a:r>
              <a:rPr sz="1200" dirty="0">
                <a:latin typeface="Calibri"/>
                <a:cs typeface="Calibri"/>
              </a:rPr>
              <a:t>is no </a:t>
            </a:r>
            <a:r>
              <a:rPr sz="1200" spc="-15" dirty="0">
                <a:latin typeface="Calibri"/>
                <a:cs typeface="Calibri"/>
              </a:rPr>
              <a:t>box </a:t>
            </a:r>
            <a:r>
              <a:rPr sz="1200" spc="-5" dirty="0">
                <a:latin typeface="Calibri"/>
                <a:cs typeface="Calibri"/>
              </a:rPr>
              <a:t>with more than </a:t>
            </a:r>
            <a:r>
              <a:rPr sz="1200" dirty="0">
                <a:latin typeface="Calibri"/>
                <a:cs typeface="Calibri"/>
              </a:rPr>
              <a:t>one </a:t>
            </a:r>
            <a:r>
              <a:rPr sz="1200" spc="-10" dirty="0">
                <a:latin typeface="Calibri"/>
                <a:cs typeface="Calibri"/>
              </a:rPr>
              <a:t>coin </a:t>
            </a:r>
            <a:r>
              <a:rPr sz="1200" dirty="0">
                <a:latin typeface="Calibri"/>
                <a:cs typeface="Calibri"/>
              </a:rPr>
              <a:t>as </a:t>
            </a:r>
            <a:r>
              <a:rPr sz="1200" spc="-10" dirty="0">
                <a:latin typeface="Calibri"/>
                <a:cs typeface="Calibri"/>
              </a:rPr>
              <a:t>shown </a:t>
            </a:r>
            <a:r>
              <a:rPr sz="1200" dirty="0">
                <a:latin typeface="Calibri"/>
                <a:cs typeface="Calibri"/>
              </a:rPr>
              <a:t>in </a:t>
            </a:r>
            <a:r>
              <a:rPr sz="1200" spc="-10" dirty="0">
                <a:latin typeface="Calibri"/>
                <a:cs typeface="Calibri"/>
                <a:hlinkClick r:id="rId2" action="ppaction://hlinksldjump"/>
              </a:rPr>
              <a:t>Figure </a:t>
            </a:r>
            <a:r>
              <a:rPr sz="1200" spc="-5" dirty="0">
                <a:latin typeface="Calibri"/>
                <a:cs typeface="Calibri"/>
                <a:hlinkClick r:id="rId2" action="ppaction://hlinksldjump"/>
              </a:rPr>
              <a:t>19 </a:t>
            </a:r>
            <a:r>
              <a:rPr sz="1200" spc="-10" dirty="0">
                <a:latin typeface="Calibri"/>
                <a:cs typeface="Calibri"/>
              </a:rPr>
              <a:t>that </a:t>
            </a:r>
            <a:r>
              <a:rPr sz="1200" spc="-5" dirty="0">
                <a:latin typeface="Calibri"/>
                <a:cs typeface="Calibri"/>
              </a:rPr>
              <a:t>shows the work of the  </a:t>
            </a:r>
            <a:r>
              <a:rPr sz="1200" dirty="0">
                <a:latin typeface="Calibri"/>
                <a:cs typeface="Calibri"/>
              </a:rPr>
              <a:t>machine in </a:t>
            </a:r>
            <a:r>
              <a:rPr sz="1200" spc="-5" dirty="0">
                <a:latin typeface="Calibri"/>
                <a:cs typeface="Calibri"/>
              </a:rPr>
              <a:t>distributing six pennies by </a:t>
            </a:r>
            <a:r>
              <a:rPr sz="1200" spc="-15" dirty="0">
                <a:latin typeface="Calibri"/>
                <a:cs typeface="Calibri"/>
              </a:rPr>
              <a:t>always </a:t>
            </a:r>
            <a:r>
              <a:rPr sz="1200" spc="-5" dirty="0">
                <a:latin typeface="Calibri"/>
                <a:cs typeface="Calibri"/>
              </a:rPr>
              <a:t>selecting </a:t>
            </a:r>
            <a:r>
              <a:rPr sz="1200" dirty="0">
                <a:latin typeface="Calibri"/>
                <a:cs typeface="Calibri"/>
              </a:rPr>
              <a:t>a pair </a:t>
            </a:r>
            <a:r>
              <a:rPr sz="1200" spc="-5" dirty="0">
                <a:latin typeface="Calibri"/>
                <a:cs typeface="Calibri"/>
              </a:rPr>
              <a:t>of pennies </a:t>
            </a:r>
            <a:r>
              <a:rPr sz="1200" spc="-10" dirty="0">
                <a:latin typeface="Calibri"/>
                <a:cs typeface="Calibri"/>
              </a:rPr>
              <a:t>in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-10" dirty="0">
                <a:latin typeface="Calibri"/>
                <a:cs typeface="Calibri"/>
              </a:rPr>
              <a:t>leftmost box  </a:t>
            </a:r>
            <a:r>
              <a:rPr sz="1200" spc="-5" dirty="0">
                <a:latin typeface="Calibri"/>
                <a:cs typeface="Calibri"/>
              </a:rPr>
              <a:t>with </a:t>
            </a:r>
            <a:r>
              <a:rPr sz="1200" spc="-10" dirty="0">
                <a:latin typeface="Calibri"/>
                <a:cs typeface="Calibri"/>
              </a:rPr>
              <a:t>at </a:t>
            </a:r>
            <a:r>
              <a:rPr sz="1200" spc="-5" dirty="0">
                <a:latin typeface="Calibri"/>
                <a:cs typeface="Calibri"/>
              </a:rPr>
              <a:t>least </a:t>
            </a:r>
            <a:r>
              <a:rPr sz="1200" spc="-10" dirty="0">
                <a:latin typeface="Calibri"/>
                <a:cs typeface="Calibri"/>
              </a:rPr>
              <a:t>two coins. </a:t>
            </a:r>
            <a:r>
              <a:rPr sz="1200" spc="-15" dirty="0">
                <a:latin typeface="Calibri"/>
                <a:cs typeface="Calibri"/>
              </a:rPr>
              <a:t>It’s </a:t>
            </a:r>
            <a:r>
              <a:rPr sz="1200" spc="-10" dirty="0">
                <a:latin typeface="Calibri"/>
                <a:cs typeface="Calibri"/>
              </a:rPr>
              <a:t>required </a:t>
            </a:r>
            <a:r>
              <a:rPr sz="1200" spc="-5" dirty="0">
                <a:latin typeface="Calibri"/>
                <a:cs typeface="Calibri"/>
              </a:rPr>
              <a:t>to design </a:t>
            </a:r>
            <a:r>
              <a:rPr sz="1200" dirty="0">
                <a:latin typeface="Calibri"/>
                <a:cs typeface="Calibri"/>
              </a:rPr>
              <a:t>an </a:t>
            </a:r>
            <a:r>
              <a:rPr sz="1200" spc="-5" dirty="0">
                <a:latin typeface="Calibri"/>
                <a:cs typeface="Calibri"/>
              </a:rPr>
              <a:t>algorithm using greedy method </a:t>
            </a:r>
            <a:r>
              <a:rPr sz="1200" spc="-10" dirty="0">
                <a:latin typeface="Calibri"/>
                <a:cs typeface="Calibri"/>
              </a:rPr>
              <a:t>automate 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machine.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57941" y="5419560"/>
            <a:ext cx="3109780" cy="31094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60775" y="8664650"/>
            <a:ext cx="5010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libri"/>
                <a:cs typeface="Calibri"/>
              </a:rPr>
              <a:t>Figure</a:t>
            </a:r>
            <a:r>
              <a:rPr sz="1000" spc="-5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19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5156" y="1580133"/>
            <a:ext cx="5309870" cy="640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alibri"/>
                <a:cs typeface="Calibri"/>
              </a:rPr>
              <a:t>Detailed</a:t>
            </a:r>
            <a:r>
              <a:rPr sz="1200" b="1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Solution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A </a:t>
            </a:r>
            <a:r>
              <a:rPr sz="1200" spc="-5" dirty="0">
                <a:latin typeface="Calibri"/>
                <a:cs typeface="Calibri"/>
              </a:rPr>
              <a:t>trivial solution </a:t>
            </a:r>
            <a:r>
              <a:rPr sz="1200" spc="-10" dirty="0">
                <a:latin typeface="Calibri"/>
                <a:cs typeface="Calibri"/>
              </a:rPr>
              <a:t>to </a:t>
            </a:r>
            <a:r>
              <a:rPr sz="1200" dirty="0">
                <a:latin typeface="Calibri"/>
                <a:cs typeface="Calibri"/>
              </a:rPr>
              <a:t>flip a </a:t>
            </a:r>
            <a:r>
              <a:rPr sz="1200" spc="-5" dirty="0">
                <a:latin typeface="Calibri"/>
                <a:cs typeface="Calibri"/>
              </a:rPr>
              <a:t>triangle with </a:t>
            </a:r>
            <a:r>
              <a:rPr sz="1200" dirty="0">
                <a:latin typeface="Cambria Math"/>
                <a:cs typeface="Cambria Math"/>
              </a:rPr>
              <a:t>𝑛 </a:t>
            </a:r>
            <a:r>
              <a:rPr sz="1200" spc="-15" dirty="0">
                <a:latin typeface="Calibri"/>
                <a:cs typeface="Calibri"/>
              </a:rPr>
              <a:t>rows </a:t>
            </a:r>
            <a:r>
              <a:rPr sz="1200" dirty="0">
                <a:latin typeface="Calibri"/>
                <a:cs typeface="Calibri"/>
              </a:rPr>
              <a:t>is </a:t>
            </a:r>
            <a:r>
              <a:rPr sz="1200" spc="-5" dirty="0">
                <a:latin typeface="Calibri"/>
                <a:cs typeface="Calibri"/>
              </a:rPr>
              <a:t>to </a:t>
            </a:r>
            <a:r>
              <a:rPr sz="1200" spc="-10" dirty="0">
                <a:latin typeface="Calibri"/>
                <a:cs typeface="Calibri"/>
              </a:rPr>
              <a:t>just move </a:t>
            </a:r>
            <a:r>
              <a:rPr sz="1200" dirty="0">
                <a:latin typeface="Calibri"/>
                <a:cs typeface="Calibri"/>
              </a:rPr>
              <a:t>all </a:t>
            </a:r>
            <a:r>
              <a:rPr sz="1200" spc="-5" dirty="0">
                <a:latin typeface="Calibri"/>
                <a:cs typeface="Calibri"/>
              </a:rPr>
              <a:t>the coins to their</a:t>
            </a:r>
            <a:r>
              <a:rPr sz="1200" spc="1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new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5156" y="2334514"/>
            <a:ext cx="5052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positions, which </a:t>
            </a:r>
            <a:r>
              <a:rPr sz="1200" spc="-15" dirty="0">
                <a:latin typeface="Calibri"/>
                <a:cs typeface="Calibri"/>
              </a:rPr>
              <a:t>takes </a:t>
            </a:r>
            <a:r>
              <a:rPr sz="1200" spc="-5" dirty="0">
                <a:latin typeface="Calibri"/>
                <a:cs typeface="Calibri"/>
              </a:rPr>
              <a:t>number of </a:t>
            </a:r>
            <a:r>
              <a:rPr sz="1200" spc="-10" dirty="0">
                <a:latin typeface="Calibri"/>
                <a:cs typeface="Calibri"/>
              </a:rPr>
              <a:t>steps </a:t>
            </a:r>
            <a:r>
              <a:rPr sz="1200" spc="-5" dirty="0">
                <a:latin typeface="Calibri"/>
                <a:cs typeface="Calibri"/>
              </a:rPr>
              <a:t>equal to number of coins </a:t>
            </a:r>
            <a:r>
              <a:rPr sz="1200" dirty="0">
                <a:latin typeface="Calibri"/>
                <a:cs typeface="Calibri"/>
              </a:rPr>
              <a:t>in </a:t>
            </a:r>
            <a:r>
              <a:rPr sz="1200" spc="-10" dirty="0">
                <a:latin typeface="Calibri"/>
                <a:cs typeface="Calibri"/>
              </a:rPr>
              <a:t>that </a:t>
            </a:r>
            <a:r>
              <a:rPr sz="1200" spc="-5" dirty="0">
                <a:latin typeface="Calibri"/>
                <a:cs typeface="Calibri"/>
              </a:rPr>
              <a:t>triangle</a:t>
            </a:r>
            <a:r>
              <a:rPr sz="1200" spc="130" dirty="0">
                <a:latin typeface="Calibri"/>
                <a:cs typeface="Calibri"/>
              </a:rPr>
              <a:t> </a:t>
            </a:r>
            <a:r>
              <a:rPr sz="1200" dirty="0">
                <a:latin typeface="Cambria Math"/>
                <a:cs typeface="Cambria Math"/>
              </a:rPr>
              <a:t>"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26658" y="2288793"/>
            <a:ext cx="453390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120" dirty="0">
                <a:latin typeface="Cambria Math"/>
                <a:cs typeface="Cambria Math"/>
              </a:rPr>
              <a:t>𝑛</a:t>
            </a:r>
            <a:r>
              <a:rPr sz="850" spc="-5" dirty="0">
                <a:latin typeface="Cambria Math"/>
                <a:cs typeface="Cambria Math"/>
              </a:rPr>
              <a:t>∗</a:t>
            </a:r>
            <a:r>
              <a:rPr sz="850" spc="5" dirty="0">
                <a:latin typeface="Cambria Math"/>
                <a:cs typeface="Cambria Math"/>
              </a:rPr>
              <a:t>(</a:t>
            </a:r>
            <a:r>
              <a:rPr sz="850" spc="120" dirty="0">
                <a:latin typeface="Cambria Math"/>
                <a:cs typeface="Cambria Math"/>
              </a:rPr>
              <a:t>𝑛</a:t>
            </a:r>
            <a:r>
              <a:rPr sz="850" spc="-20" dirty="0">
                <a:latin typeface="Cambria Math"/>
                <a:cs typeface="Cambria Math"/>
              </a:rPr>
              <a:t>+</a:t>
            </a:r>
            <a:r>
              <a:rPr sz="850" spc="15" dirty="0">
                <a:latin typeface="Cambria Math"/>
                <a:cs typeface="Cambria Math"/>
              </a:rPr>
              <a:t>1</a:t>
            </a:r>
            <a:r>
              <a:rPr sz="850" dirty="0">
                <a:latin typeface="Cambria Math"/>
                <a:cs typeface="Cambria Math"/>
              </a:rPr>
              <a:t>)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08014" y="2454910"/>
            <a:ext cx="88265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20" dirty="0">
                <a:latin typeface="Cambria Math"/>
                <a:cs typeface="Cambria Math"/>
              </a:rPr>
              <a:t>2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39358" y="2456179"/>
            <a:ext cx="426720" cy="0"/>
          </a:xfrm>
          <a:custGeom>
            <a:avLst/>
            <a:gdLst/>
            <a:ahLst/>
            <a:cxnLst/>
            <a:rect l="l" t="t" r="r" b="b"/>
            <a:pathLst>
              <a:path w="426720">
                <a:moveTo>
                  <a:pt x="0" y="0"/>
                </a:moveTo>
                <a:lnTo>
                  <a:pt x="426720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479285" y="2334514"/>
            <a:ext cx="857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mbria Math"/>
                <a:cs typeface="Cambria Math"/>
              </a:rPr>
              <a:t>"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5156" y="2552445"/>
            <a:ext cx="5642610" cy="185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30225">
              <a:lnSpc>
                <a:spcPct val="1525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or </a:t>
            </a:r>
            <a:r>
              <a:rPr sz="1200" dirty="0">
                <a:latin typeface="Calibri"/>
                <a:cs typeface="Calibri"/>
              </a:rPr>
              <a:t>10 </a:t>
            </a:r>
            <a:r>
              <a:rPr sz="1200" spc="-10" dirty="0">
                <a:latin typeface="Calibri"/>
                <a:cs typeface="Calibri"/>
              </a:rPr>
              <a:t>steps </a:t>
            </a:r>
            <a:r>
              <a:rPr sz="1200" spc="-5" dirty="0">
                <a:latin typeface="Calibri"/>
                <a:cs typeface="Calibri"/>
              </a:rPr>
              <a:t>when applied to </a:t>
            </a:r>
            <a:r>
              <a:rPr sz="1200" b="1" spc="-5" dirty="0">
                <a:latin typeface="Calibri"/>
                <a:cs typeface="Calibri"/>
              </a:rPr>
              <a:t>Error! Not </a:t>
            </a:r>
            <a:r>
              <a:rPr sz="1200" b="1" dirty="0">
                <a:latin typeface="Calibri"/>
                <a:cs typeface="Calibri"/>
              </a:rPr>
              <a:t>a </a:t>
            </a:r>
            <a:r>
              <a:rPr sz="1200" b="1" spc="-5" dirty="0">
                <a:latin typeface="Calibri"/>
                <a:cs typeface="Calibri"/>
              </a:rPr>
              <a:t>valid bookmark </a:t>
            </a:r>
            <a:r>
              <a:rPr sz="1200" b="1" spc="-10" dirty="0">
                <a:latin typeface="Calibri"/>
                <a:cs typeface="Calibri"/>
              </a:rPr>
              <a:t>self-reference.</a:t>
            </a:r>
            <a:r>
              <a:rPr sz="1200" spc="-10" dirty="0">
                <a:latin typeface="Calibri"/>
                <a:cs typeface="Calibri"/>
              </a:rPr>
              <a:t>(obviously  </a:t>
            </a:r>
            <a:r>
              <a:rPr sz="1200" spc="-5" dirty="0">
                <a:latin typeface="Calibri"/>
                <a:cs typeface="Calibri"/>
              </a:rPr>
              <a:t>inefficient!)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1200" spc="-55" dirty="0">
                <a:latin typeface="Calibri"/>
                <a:cs typeface="Calibri"/>
              </a:rPr>
              <a:t>To </a:t>
            </a:r>
            <a:r>
              <a:rPr sz="1200" spc="-5" dirty="0">
                <a:latin typeface="Calibri"/>
                <a:cs typeface="Calibri"/>
              </a:rPr>
              <a:t>flip the </a:t>
            </a:r>
            <a:r>
              <a:rPr sz="1200" spc="-10" dirty="0">
                <a:latin typeface="Calibri"/>
                <a:cs typeface="Calibri"/>
              </a:rPr>
              <a:t>pyramid </a:t>
            </a:r>
            <a:r>
              <a:rPr sz="1200" dirty="0">
                <a:latin typeface="Calibri"/>
                <a:cs typeface="Calibri"/>
              </a:rPr>
              <a:t>in </a:t>
            </a:r>
            <a:r>
              <a:rPr sz="1200" spc="-5" dirty="0">
                <a:latin typeface="Calibri"/>
                <a:cs typeface="Calibri"/>
              </a:rPr>
              <a:t>the least number of moves, we will try to </a:t>
            </a:r>
            <a:r>
              <a:rPr sz="1200" spc="-10" dirty="0">
                <a:latin typeface="Calibri"/>
                <a:cs typeface="Calibri"/>
              </a:rPr>
              <a:t>overlap </a:t>
            </a:r>
            <a:r>
              <a:rPr sz="1200" spc="-5" dirty="0">
                <a:latin typeface="Calibri"/>
                <a:cs typeface="Calibri"/>
              </a:rPr>
              <a:t>both starting</a:t>
            </a:r>
            <a:r>
              <a:rPr sz="1200" spc="15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and</a:t>
            </a:r>
            <a:endParaRPr sz="1200">
              <a:latin typeface="Calibri"/>
              <a:cs typeface="Calibri"/>
            </a:endParaRPr>
          </a:p>
          <a:p>
            <a:pPr marL="12700" marR="5080" algn="just">
              <a:lnSpc>
                <a:spcPct val="152500"/>
              </a:lnSpc>
            </a:pPr>
            <a:r>
              <a:rPr sz="1200" spc="-5" dirty="0">
                <a:latin typeface="Calibri"/>
                <a:cs typeface="Calibri"/>
              </a:rPr>
              <a:t>ending positions </a:t>
            </a:r>
            <a:r>
              <a:rPr sz="1200" spc="-20" dirty="0">
                <a:latin typeface="Calibri"/>
                <a:cs typeface="Calibri"/>
              </a:rPr>
              <a:t>together, </a:t>
            </a:r>
            <a:r>
              <a:rPr sz="1200" spc="-5" dirty="0">
                <a:latin typeface="Calibri"/>
                <a:cs typeface="Calibri"/>
              </a:rPr>
              <a:t>this </a:t>
            </a:r>
            <a:r>
              <a:rPr sz="1200" spc="-15" dirty="0">
                <a:latin typeface="Calibri"/>
                <a:cs typeface="Calibri"/>
              </a:rPr>
              <a:t>way </a:t>
            </a:r>
            <a:r>
              <a:rPr sz="1200" spc="-5" dirty="0">
                <a:latin typeface="Calibri"/>
                <a:cs typeface="Calibri"/>
              </a:rPr>
              <a:t>the coins </a:t>
            </a:r>
            <a:r>
              <a:rPr sz="1200" spc="-15" dirty="0">
                <a:latin typeface="Calibri"/>
                <a:cs typeface="Calibri"/>
              </a:rPr>
              <a:t>marked </a:t>
            </a:r>
            <a:r>
              <a:rPr sz="1200" dirty="0">
                <a:latin typeface="Calibri"/>
                <a:cs typeface="Calibri"/>
              </a:rPr>
              <a:t>in </a:t>
            </a:r>
            <a:r>
              <a:rPr sz="1200" spc="-5" dirty="0">
                <a:latin typeface="Calibri"/>
                <a:cs typeface="Calibri"/>
              </a:rPr>
              <a:t>green </a:t>
            </a:r>
            <a:r>
              <a:rPr sz="1200" dirty="0">
                <a:latin typeface="Calibri"/>
                <a:cs typeface="Calibri"/>
              </a:rPr>
              <a:t>in </a:t>
            </a:r>
            <a:r>
              <a:rPr sz="1200" spc="-10" dirty="0">
                <a:latin typeface="Calibri"/>
                <a:cs typeface="Calibri"/>
                <a:hlinkClick r:id="rId2" action="ppaction://hlinksldjump"/>
              </a:rPr>
              <a:t>Figure </a:t>
            </a:r>
            <a:r>
              <a:rPr sz="1200" spc="-5" dirty="0">
                <a:latin typeface="Calibri"/>
                <a:cs typeface="Calibri"/>
                <a:hlinkClick r:id="rId2" action="ppaction://hlinksldjump"/>
              </a:rPr>
              <a:t>2</a:t>
            </a:r>
            <a:r>
              <a:rPr sz="1200" spc="-5" dirty="0">
                <a:latin typeface="Calibri"/>
                <a:cs typeface="Calibri"/>
              </a:rPr>
              <a:t>,will not </a:t>
            </a:r>
            <a:r>
              <a:rPr sz="1200" dirty="0">
                <a:latin typeface="Calibri"/>
                <a:cs typeface="Calibri"/>
              </a:rPr>
              <a:t>be </a:t>
            </a:r>
            <a:r>
              <a:rPr sz="1200" spc="-5" dirty="0">
                <a:latin typeface="Calibri"/>
                <a:cs typeface="Calibri"/>
              </a:rPr>
              <a:t>moved  </a:t>
            </a:r>
            <a:r>
              <a:rPr sz="1200" spc="-10" dirty="0">
                <a:latin typeface="Calibri"/>
                <a:cs typeface="Calibri"/>
              </a:rPr>
              <a:t>at </a:t>
            </a:r>
            <a:r>
              <a:rPr sz="1200" dirty="0">
                <a:latin typeface="Calibri"/>
                <a:cs typeface="Calibri"/>
              </a:rPr>
              <a:t>all. And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dirty="0">
                <a:latin typeface="Calibri"/>
                <a:cs typeface="Calibri"/>
              </a:rPr>
              <a:t>ones </a:t>
            </a:r>
            <a:r>
              <a:rPr sz="1200" spc="-10" dirty="0">
                <a:latin typeface="Calibri"/>
                <a:cs typeface="Calibri"/>
              </a:rPr>
              <a:t>marked in </a:t>
            </a:r>
            <a:r>
              <a:rPr sz="1200" spc="-5" dirty="0">
                <a:latin typeface="Calibri"/>
                <a:cs typeface="Calibri"/>
              </a:rPr>
              <a:t>blue </a:t>
            </a:r>
            <a:r>
              <a:rPr sz="1200" dirty="0">
                <a:latin typeface="Calibri"/>
                <a:cs typeface="Calibri"/>
              </a:rPr>
              <a:t>only </a:t>
            </a:r>
            <a:r>
              <a:rPr sz="1200" spc="-5" dirty="0">
                <a:latin typeface="Calibri"/>
                <a:cs typeface="Calibri"/>
              </a:rPr>
              <a:t>will </a:t>
            </a:r>
            <a:r>
              <a:rPr sz="1200" dirty="0">
                <a:latin typeface="Calibri"/>
                <a:cs typeface="Calibri"/>
              </a:rPr>
              <a:t>be </a:t>
            </a:r>
            <a:r>
              <a:rPr sz="1200" spc="-10" dirty="0">
                <a:latin typeface="Calibri"/>
                <a:cs typeface="Calibri"/>
              </a:rPr>
              <a:t>moved </a:t>
            </a:r>
            <a:r>
              <a:rPr sz="1200" spc="-5" dirty="0">
                <a:latin typeface="Calibri"/>
                <a:cs typeface="Calibri"/>
              </a:rPr>
              <a:t>to their new positions </a:t>
            </a:r>
            <a:r>
              <a:rPr sz="1200" spc="-10" dirty="0">
                <a:latin typeface="Calibri"/>
                <a:cs typeface="Calibri"/>
              </a:rPr>
              <a:t>“Marked </a:t>
            </a:r>
            <a:r>
              <a:rPr sz="1200" spc="-5" dirty="0">
                <a:latin typeface="Calibri"/>
                <a:cs typeface="Calibri"/>
              </a:rPr>
              <a:t>with  </a:t>
            </a:r>
            <a:r>
              <a:rPr sz="1200" spc="-25" dirty="0">
                <a:latin typeface="Calibri"/>
                <a:cs typeface="Calibri"/>
              </a:rPr>
              <a:t>white”. </a:t>
            </a:r>
            <a:r>
              <a:rPr sz="1200" spc="-10" dirty="0">
                <a:latin typeface="Calibri"/>
                <a:cs typeface="Calibri"/>
              </a:rPr>
              <a:t>So, </a:t>
            </a:r>
            <a:r>
              <a:rPr sz="1200" dirty="0">
                <a:latin typeface="Calibri"/>
                <a:cs typeface="Calibri"/>
              </a:rPr>
              <a:t>in </a:t>
            </a:r>
            <a:r>
              <a:rPr sz="1200" b="1" spc="-10" dirty="0">
                <a:latin typeface="Calibri"/>
                <a:cs typeface="Calibri"/>
              </a:rPr>
              <a:t>Error! </a:t>
            </a:r>
            <a:r>
              <a:rPr sz="1200" b="1" spc="-5" dirty="0">
                <a:latin typeface="Calibri"/>
                <a:cs typeface="Calibri"/>
              </a:rPr>
              <a:t>Not </a:t>
            </a:r>
            <a:r>
              <a:rPr sz="1200" b="1" dirty="0">
                <a:latin typeface="Calibri"/>
                <a:cs typeface="Calibri"/>
              </a:rPr>
              <a:t>a </a:t>
            </a:r>
            <a:r>
              <a:rPr sz="1200" b="1" spc="-5" dirty="0">
                <a:latin typeface="Calibri"/>
                <a:cs typeface="Calibri"/>
              </a:rPr>
              <a:t>valid bookmark </a:t>
            </a:r>
            <a:r>
              <a:rPr sz="1200" b="1" spc="-10" dirty="0">
                <a:latin typeface="Calibri"/>
                <a:cs typeface="Calibri"/>
              </a:rPr>
              <a:t>self-reference.</a:t>
            </a:r>
            <a:r>
              <a:rPr sz="1200" spc="-10" dirty="0">
                <a:latin typeface="Calibri"/>
                <a:cs typeface="Calibri"/>
              </a:rPr>
              <a:t>, </a:t>
            </a:r>
            <a:r>
              <a:rPr sz="1200" spc="-5" dirty="0">
                <a:latin typeface="Calibri"/>
                <a:cs typeface="Calibri"/>
              </a:rPr>
              <a:t>we will need to </a:t>
            </a:r>
            <a:r>
              <a:rPr sz="1200" spc="-10" dirty="0">
                <a:latin typeface="Calibri"/>
                <a:cs typeface="Calibri"/>
              </a:rPr>
              <a:t>make </a:t>
            </a:r>
            <a:r>
              <a:rPr sz="1200" spc="-5" dirty="0">
                <a:latin typeface="Calibri"/>
                <a:cs typeface="Calibri"/>
              </a:rPr>
              <a:t>only</a:t>
            </a:r>
            <a:r>
              <a:rPr sz="1200" spc="1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5156" y="8181593"/>
            <a:ext cx="4298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m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spc="-15" dirty="0">
                <a:latin typeface="Calibri"/>
                <a:cs typeface="Calibri"/>
              </a:rPr>
              <a:t>v</a:t>
            </a:r>
            <a:r>
              <a:rPr sz="1200" dirty="0">
                <a:latin typeface="Calibri"/>
                <a:cs typeface="Calibri"/>
              </a:rPr>
              <a:t>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15234" y="4766030"/>
            <a:ext cx="2522575" cy="27612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692778" y="7952993"/>
            <a:ext cx="4375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libri"/>
                <a:cs typeface="Calibri"/>
              </a:rPr>
              <a:t>Figure</a:t>
            </a:r>
            <a:r>
              <a:rPr sz="1000" spc="-5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2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5448" y="1580133"/>
            <a:ext cx="1118235" cy="640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alibri"/>
                <a:cs typeface="Calibri"/>
              </a:rPr>
              <a:t>Detailed</a:t>
            </a:r>
            <a:r>
              <a:rPr sz="1200" b="1" spc="-5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Solution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Pseudo-code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904" y="2392933"/>
            <a:ext cx="5842635" cy="2623185"/>
          </a:xfrm>
          <a:prstGeom prst="rect">
            <a:avLst/>
          </a:prstGeom>
          <a:ln w="9144">
            <a:solidFill>
              <a:srgbClr val="878787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35"/>
              </a:spcBef>
            </a:pPr>
            <a:r>
              <a:rPr sz="1150" spc="-5" dirty="0">
                <a:latin typeface="Consolas"/>
                <a:cs typeface="Consolas"/>
              </a:rPr>
              <a:t>ALGORITHM</a:t>
            </a:r>
            <a:r>
              <a:rPr sz="1150" dirty="0">
                <a:latin typeface="Consolas"/>
                <a:cs typeface="Consolas"/>
              </a:rPr>
              <a:t> </a:t>
            </a:r>
            <a:r>
              <a:rPr sz="1150" spc="-5" dirty="0">
                <a:latin typeface="Consolas"/>
                <a:cs typeface="Consolas"/>
              </a:rPr>
              <a:t>pennyMachine</a:t>
            </a:r>
            <a:r>
              <a:rPr sz="1150" spc="-5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150" spc="-5" dirty="0">
                <a:latin typeface="Consolas"/>
                <a:cs typeface="Consolas"/>
              </a:rPr>
              <a:t>n</a:t>
            </a:r>
            <a:r>
              <a:rPr sz="1150" spc="-5" dirty="0">
                <a:solidFill>
                  <a:srgbClr val="666600"/>
                </a:solidFill>
                <a:latin typeface="Consolas"/>
                <a:cs typeface="Consolas"/>
              </a:rPr>
              <a:t>)</a:t>
            </a:r>
            <a:endParaRPr sz="1150">
              <a:latin typeface="Consolas"/>
              <a:cs typeface="Consolas"/>
            </a:endParaRPr>
          </a:p>
          <a:p>
            <a:pPr marL="46990">
              <a:lnSpc>
                <a:spcPct val="100000"/>
              </a:lnSpc>
              <a:spcBef>
                <a:spcPts val="635"/>
              </a:spcBef>
            </a:pPr>
            <a:r>
              <a:rPr sz="1150" spc="-5" dirty="0">
                <a:solidFill>
                  <a:srgbClr val="870000"/>
                </a:solidFill>
                <a:latin typeface="Consolas"/>
                <a:cs typeface="Consolas"/>
              </a:rPr>
              <a:t>//INPUT: </a:t>
            </a:r>
            <a:r>
              <a:rPr sz="1150" dirty="0">
                <a:solidFill>
                  <a:srgbClr val="870000"/>
                </a:solidFill>
                <a:latin typeface="Consolas"/>
                <a:cs typeface="Consolas"/>
              </a:rPr>
              <a:t>n - </a:t>
            </a:r>
            <a:r>
              <a:rPr sz="1150" spc="-5" dirty="0">
                <a:solidFill>
                  <a:srgbClr val="870000"/>
                </a:solidFill>
                <a:latin typeface="Consolas"/>
                <a:cs typeface="Consolas"/>
              </a:rPr>
              <a:t>number </a:t>
            </a:r>
            <a:r>
              <a:rPr sz="1150" dirty="0">
                <a:solidFill>
                  <a:srgbClr val="870000"/>
                </a:solidFill>
                <a:latin typeface="Consolas"/>
                <a:cs typeface="Consolas"/>
              </a:rPr>
              <a:t>of</a:t>
            </a:r>
            <a:r>
              <a:rPr sz="1150" spc="-25" dirty="0">
                <a:solidFill>
                  <a:srgbClr val="870000"/>
                </a:solidFill>
                <a:latin typeface="Consolas"/>
                <a:cs typeface="Consolas"/>
              </a:rPr>
              <a:t> </a:t>
            </a:r>
            <a:r>
              <a:rPr sz="1150" spc="-5" dirty="0">
                <a:solidFill>
                  <a:srgbClr val="870000"/>
                </a:solidFill>
                <a:latin typeface="Consolas"/>
                <a:cs typeface="Consolas"/>
              </a:rPr>
              <a:t>pennies</a:t>
            </a:r>
            <a:endParaRPr sz="1150">
              <a:latin typeface="Consolas"/>
              <a:cs typeface="Consolas"/>
            </a:endParaRPr>
          </a:p>
          <a:p>
            <a:pPr marL="46990">
              <a:lnSpc>
                <a:spcPct val="100000"/>
              </a:lnSpc>
              <a:spcBef>
                <a:spcPts val="645"/>
              </a:spcBef>
            </a:pPr>
            <a:r>
              <a:rPr sz="1150" spc="-5" dirty="0">
                <a:solidFill>
                  <a:srgbClr val="870000"/>
                </a:solidFill>
                <a:latin typeface="Consolas"/>
                <a:cs typeface="Consolas"/>
              </a:rPr>
              <a:t>//OUTPUT: machine’s distribution </a:t>
            </a:r>
            <a:r>
              <a:rPr sz="1150" dirty="0">
                <a:solidFill>
                  <a:srgbClr val="870000"/>
                </a:solidFill>
                <a:latin typeface="Consolas"/>
                <a:cs typeface="Consolas"/>
              </a:rPr>
              <a:t>of n</a:t>
            </a:r>
            <a:r>
              <a:rPr sz="1150" spc="-5" dirty="0">
                <a:solidFill>
                  <a:srgbClr val="870000"/>
                </a:solidFill>
                <a:latin typeface="Consolas"/>
                <a:cs typeface="Consolas"/>
              </a:rPr>
              <a:t> pennies</a:t>
            </a:r>
            <a:endParaRPr sz="1150">
              <a:latin typeface="Consolas"/>
              <a:cs typeface="Consolas"/>
            </a:endParaRPr>
          </a:p>
          <a:p>
            <a:pPr marL="46990" marR="4661535">
              <a:lnSpc>
                <a:spcPct val="146100"/>
              </a:lnSpc>
              <a:spcBef>
                <a:spcPts val="5"/>
              </a:spcBef>
            </a:pPr>
            <a:r>
              <a:rPr sz="1150" spc="-5" dirty="0">
                <a:latin typeface="Consolas"/>
                <a:cs typeface="Consolas"/>
              </a:rPr>
              <a:t>result</a:t>
            </a:r>
            <a:r>
              <a:rPr sz="1150" spc="-5" dirty="0">
                <a:solidFill>
                  <a:srgbClr val="666600"/>
                </a:solidFill>
                <a:latin typeface="Consolas"/>
                <a:cs typeface="Consolas"/>
              </a:rPr>
              <a:t>[</a:t>
            </a:r>
            <a:r>
              <a:rPr sz="1150" spc="-5" dirty="0">
                <a:latin typeface="Consolas"/>
                <a:cs typeface="Consolas"/>
              </a:rPr>
              <a:t>i</a:t>
            </a:r>
            <a:r>
              <a:rPr sz="1150" spc="-5" dirty="0">
                <a:solidFill>
                  <a:srgbClr val="666600"/>
                </a:solidFill>
                <a:latin typeface="Consolas"/>
                <a:cs typeface="Consolas"/>
              </a:rPr>
              <a:t>] &lt;-</a:t>
            </a:r>
            <a:r>
              <a:rPr sz="1150" spc="-45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150" dirty="0">
                <a:latin typeface="Consolas"/>
                <a:cs typeface="Consolas"/>
              </a:rPr>
              <a:t>n  </a:t>
            </a:r>
            <a:r>
              <a:rPr sz="1150" dirty="0">
                <a:solidFill>
                  <a:srgbClr val="660066"/>
                </a:solidFill>
                <a:latin typeface="Consolas"/>
                <a:cs typeface="Consolas"/>
              </a:rPr>
              <a:t>Do</a:t>
            </a:r>
            <a:endParaRPr sz="1150">
              <a:latin typeface="Consolas"/>
              <a:cs typeface="Consolas"/>
            </a:endParaRPr>
          </a:p>
          <a:p>
            <a:pPr marL="368300" marR="3056255">
              <a:lnSpc>
                <a:spcPct val="146100"/>
              </a:lnSpc>
              <a:spcBef>
                <a:spcPts val="10"/>
              </a:spcBef>
            </a:pPr>
            <a:r>
              <a:rPr sz="1150" spc="-5" dirty="0">
                <a:latin typeface="Consolas"/>
                <a:cs typeface="Consolas"/>
              </a:rPr>
              <a:t>result</a:t>
            </a:r>
            <a:r>
              <a:rPr sz="1150" spc="-5" dirty="0">
                <a:solidFill>
                  <a:srgbClr val="666600"/>
                </a:solidFill>
                <a:latin typeface="Consolas"/>
                <a:cs typeface="Consolas"/>
              </a:rPr>
              <a:t>[</a:t>
            </a:r>
            <a:r>
              <a:rPr sz="1150" spc="-5" dirty="0">
                <a:latin typeface="Consolas"/>
                <a:cs typeface="Consolas"/>
              </a:rPr>
              <a:t>i</a:t>
            </a:r>
            <a:r>
              <a:rPr sz="1150" spc="-5" dirty="0">
                <a:solidFill>
                  <a:srgbClr val="666600"/>
                </a:solidFill>
                <a:latin typeface="Consolas"/>
                <a:cs typeface="Consolas"/>
              </a:rPr>
              <a:t>+</a:t>
            </a:r>
            <a:r>
              <a:rPr sz="1150" spc="-5" dirty="0">
                <a:solidFill>
                  <a:srgbClr val="006666"/>
                </a:solidFill>
                <a:latin typeface="Consolas"/>
                <a:cs typeface="Consolas"/>
              </a:rPr>
              <a:t>1</a:t>
            </a:r>
            <a:r>
              <a:rPr sz="1150" spc="-5" dirty="0">
                <a:solidFill>
                  <a:srgbClr val="666600"/>
                </a:solidFill>
                <a:latin typeface="Consolas"/>
                <a:cs typeface="Consolas"/>
              </a:rPr>
              <a:t>] &lt;- (</a:t>
            </a:r>
            <a:r>
              <a:rPr sz="1150" spc="-5" dirty="0">
                <a:latin typeface="Consolas"/>
                <a:cs typeface="Consolas"/>
              </a:rPr>
              <a:t>result</a:t>
            </a:r>
            <a:r>
              <a:rPr sz="1150" spc="-5" dirty="0">
                <a:solidFill>
                  <a:srgbClr val="666600"/>
                </a:solidFill>
                <a:latin typeface="Consolas"/>
                <a:cs typeface="Consolas"/>
              </a:rPr>
              <a:t>[</a:t>
            </a:r>
            <a:r>
              <a:rPr sz="1150" spc="-5" dirty="0">
                <a:latin typeface="Consolas"/>
                <a:cs typeface="Consolas"/>
              </a:rPr>
              <a:t>i</a:t>
            </a:r>
            <a:r>
              <a:rPr sz="1150" spc="-5" dirty="0">
                <a:solidFill>
                  <a:srgbClr val="666600"/>
                </a:solidFill>
                <a:latin typeface="Consolas"/>
                <a:cs typeface="Consolas"/>
              </a:rPr>
              <a:t>] </a:t>
            </a:r>
            <a:r>
              <a:rPr sz="1150" dirty="0">
                <a:solidFill>
                  <a:srgbClr val="666600"/>
                </a:solidFill>
                <a:latin typeface="Consolas"/>
                <a:cs typeface="Consolas"/>
              </a:rPr>
              <a:t>/ </a:t>
            </a:r>
            <a:r>
              <a:rPr sz="1150" spc="-5" dirty="0">
                <a:solidFill>
                  <a:srgbClr val="006666"/>
                </a:solidFill>
                <a:latin typeface="Consolas"/>
                <a:cs typeface="Consolas"/>
              </a:rPr>
              <a:t>2</a:t>
            </a:r>
            <a:r>
              <a:rPr sz="1150" spc="-5" dirty="0">
                <a:solidFill>
                  <a:srgbClr val="666600"/>
                </a:solidFill>
                <a:latin typeface="Consolas"/>
                <a:cs typeface="Consolas"/>
              </a:rPr>
              <a:t>)  </a:t>
            </a:r>
            <a:r>
              <a:rPr sz="1150" spc="-5" dirty="0">
                <a:latin typeface="Consolas"/>
                <a:cs typeface="Consolas"/>
              </a:rPr>
              <a:t>result</a:t>
            </a:r>
            <a:r>
              <a:rPr sz="1150" spc="-5" dirty="0">
                <a:solidFill>
                  <a:srgbClr val="666600"/>
                </a:solidFill>
                <a:latin typeface="Consolas"/>
                <a:cs typeface="Consolas"/>
              </a:rPr>
              <a:t>[</a:t>
            </a:r>
            <a:r>
              <a:rPr sz="1150" spc="-5" dirty="0">
                <a:latin typeface="Consolas"/>
                <a:cs typeface="Consolas"/>
              </a:rPr>
              <a:t>i</a:t>
            </a:r>
            <a:r>
              <a:rPr sz="1150" spc="-5" dirty="0">
                <a:solidFill>
                  <a:srgbClr val="666600"/>
                </a:solidFill>
                <a:latin typeface="Consolas"/>
                <a:cs typeface="Consolas"/>
              </a:rPr>
              <a:t>] </a:t>
            </a:r>
            <a:r>
              <a:rPr sz="1150" dirty="0">
                <a:solidFill>
                  <a:srgbClr val="666600"/>
                </a:solidFill>
                <a:latin typeface="Consolas"/>
                <a:cs typeface="Consolas"/>
              </a:rPr>
              <a:t>&lt;- </a:t>
            </a:r>
            <a:r>
              <a:rPr sz="1150" spc="-5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150" spc="-5" dirty="0">
                <a:latin typeface="Consolas"/>
                <a:cs typeface="Consolas"/>
              </a:rPr>
              <a:t>result</a:t>
            </a:r>
            <a:r>
              <a:rPr sz="1150" spc="-5" dirty="0">
                <a:solidFill>
                  <a:srgbClr val="666600"/>
                </a:solidFill>
                <a:latin typeface="Consolas"/>
                <a:cs typeface="Consolas"/>
              </a:rPr>
              <a:t>[</a:t>
            </a:r>
            <a:r>
              <a:rPr sz="1150" spc="-5" dirty="0">
                <a:latin typeface="Consolas"/>
                <a:cs typeface="Consolas"/>
              </a:rPr>
              <a:t>i</a:t>
            </a:r>
            <a:r>
              <a:rPr sz="1150" spc="-5" dirty="0">
                <a:solidFill>
                  <a:srgbClr val="666600"/>
                </a:solidFill>
                <a:latin typeface="Consolas"/>
                <a:cs typeface="Consolas"/>
              </a:rPr>
              <a:t>] </a:t>
            </a:r>
            <a:r>
              <a:rPr sz="1150" dirty="0">
                <a:solidFill>
                  <a:srgbClr val="666600"/>
                </a:solidFill>
                <a:latin typeface="Consolas"/>
                <a:cs typeface="Consolas"/>
              </a:rPr>
              <a:t>% </a:t>
            </a:r>
            <a:r>
              <a:rPr sz="1150" dirty="0">
                <a:solidFill>
                  <a:srgbClr val="006666"/>
                </a:solidFill>
                <a:latin typeface="Consolas"/>
                <a:cs typeface="Consolas"/>
              </a:rPr>
              <a:t>2</a:t>
            </a:r>
            <a:r>
              <a:rPr sz="1150" dirty="0">
                <a:solidFill>
                  <a:srgbClr val="666600"/>
                </a:solidFill>
                <a:latin typeface="Consolas"/>
                <a:cs typeface="Consolas"/>
              </a:rPr>
              <a:t>)  </a:t>
            </a:r>
            <a:r>
              <a:rPr sz="1150" dirty="0">
                <a:latin typeface="Consolas"/>
                <a:cs typeface="Consolas"/>
              </a:rPr>
              <a:t>i</a:t>
            </a:r>
            <a:r>
              <a:rPr sz="1150" dirty="0">
                <a:solidFill>
                  <a:srgbClr val="666600"/>
                </a:solidFill>
                <a:latin typeface="Consolas"/>
                <a:cs typeface="Consolas"/>
              </a:rPr>
              <a:t>++</a:t>
            </a:r>
            <a:endParaRPr sz="1150">
              <a:latin typeface="Consolas"/>
              <a:cs typeface="Consolas"/>
            </a:endParaRPr>
          </a:p>
          <a:p>
            <a:pPr marL="46990" marR="4260215">
              <a:lnSpc>
                <a:spcPct val="146100"/>
              </a:lnSpc>
              <a:spcBef>
                <a:spcPts val="15"/>
              </a:spcBef>
            </a:pPr>
            <a:r>
              <a:rPr sz="1150" spc="-5" dirty="0">
                <a:solidFill>
                  <a:srgbClr val="660066"/>
                </a:solidFill>
                <a:latin typeface="Consolas"/>
                <a:cs typeface="Consolas"/>
              </a:rPr>
              <a:t>While </a:t>
            </a:r>
            <a:r>
              <a:rPr sz="1150" spc="-5" dirty="0">
                <a:latin typeface="Consolas"/>
                <a:cs typeface="Consolas"/>
              </a:rPr>
              <a:t>result</a:t>
            </a:r>
            <a:r>
              <a:rPr sz="1150" spc="-5" dirty="0">
                <a:solidFill>
                  <a:srgbClr val="666600"/>
                </a:solidFill>
                <a:latin typeface="Consolas"/>
                <a:cs typeface="Consolas"/>
              </a:rPr>
              <a:t>[</a:t>
            </a:r>
            <a:r>
              <a:rPr sz="1150" spc="-5" dirty="0">
                <a:latin typeface="Consolas"/>
                <a:cs typeface="Consolas"/>
              </a:rPr>
              <a:t>i</a:t>
            </a:r>
            <a:r>
              <a:rPr sz="1150" spc="-5" dirty="0">
                <a:solidFill>
                  <a:srgbClr val="666600"/>
                </a:solidFill>
                <a:latin typeface="Consolas"/>
                <a:cs typeface="Consolas"/>
              </a:rPr>
              <a:t>] </a:t>
            </a:r>
            <a:r>
              <a:rPr sz="1150" dirty="0">
                <a:solidFill>
                  <a:srgbClr val="666600"/>
                </a:solidFill>
                <a:latin typeface="Consolas"/>
                <a:cs typeface="Consolas"/>
              </a:rPr>
              <a:t>&gt;</a:t>
            </a:r>
            <a:r>
              <a:rPr sz="1150" spc="-40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150" dirty="0">
                <a:solidFill>
                  <a:srgbClr val="006666"/>
                </a:solidFill>
                <a:latin typeface="Consolas"/>
                <a:cs typeface="Consolas"/>
              </a:rPr>
              <a:t>1  </a:t>
            </a:r>
            <a:r>
              <a:rPr sz="1150" spc="-5" dirty="0">
                <a:solidFill>
                  <a:srgbClr val="000087"/>
                </a:solidFill>
                <a:latin typeface="Consolas"/>
                <a:cs typeface="Consolas"/>
              </a:rPr>
              <a:t>return </a:t>
            </a:r>
            <a:r>
              <a:rPr sz="1150" spc="-5" dirty="0">
                <a:latin typeface="Consolas"/>
                <a:cs typeface="Consolas"/>
              </a:rPr>
              <a:t>result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5476" y="5536057"/>
            <a:ext cx="5833745" cy="0"/>
          </a:xfrm>
          <a:custGeom>
            <a:avLst/>
            <a:gdLst/>
            <a:ahLst/>
            <a:cxnLst/>
            <a:rect l="l" t="t" r="r" b="b"/>
            <a:pathLst>
              <a:path w="5833745">
                <a:moveTo>
                  <a:pt x="0" y="0"/>
                </a:moveTo>
                <a:lnTo>
                  <a:pt x="5833236" y="0"/>
                </a:lnTo>
              </a:path>
            </a:pathLst>
          </a:custGeom>
          <a:ln w="9144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25448" y="5154548"/>
            <a:ext cx="4172585" cy="36658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C++ </a:t>
            </a:r>
            <a:r>
              <a:rPr sz="1200" spc="-5" dirty="0">
                <a:latin typeface="Calibri"/>
                <a:cs typeface="Calibri"/>
              </a:rPr>
              <a:t>Code with detailed </a:t>
            </a:r>
            <a:r>
              <a:rPr sz="1200" spc="-10" dirty="0">
                <a:latin typeface="Calibri"/>
                <a:cs typeface="Calibri"/>
              </a:rPr>
              <a:t>steps’</a:t>
            </a:r>
            <a:r>
              <a:rPr sz="1200" spc="-5" dirty="0">
                <a:latin typeface="Calibri"/>
                <a:cs typeface="Calibri"/>
              </a:rPr>
              <a:t> explanation</a:t>
            </a:r>
            <a:endParaRPr sz="1200">
              <a:latin typeface="Calibri"/>
              <a:cs typeface="Calibri"/>
            </a:endParaRPr>
          </a:p>
          <a:p>
            <a:pPr marL="12700" marR="2545715">
              <a:lnSpc>
                <a:spcPct val="146500"/>
              </a:lnSpc>
              <a:spcBef>
                <a:spcPts val="955"/>
              </a:spcBef>
            </a:pPr>
            <a:r>
              <a:rPr sz="1150" spc="-5" dirty="0">
                <a:solidFill>
                  <a:srgbClr val="870000"/>
                </a:solidFill>
                <a:latin typeface="Consolas"/>
                <a:cs typeface="Consolas"/>
              </a:rPr>
              <a:t>#include </a:t>
            </a:r>
            <a:r>
              <a:rPr sz="1150" spc="-5" dirty="0">
                <a:solidFill>
                  <a:srgbClr val="008700"/>
                </a:solidFill>
                <a:latin typeface="Consolas"/>
                <a:cs typeface="Consolas"/>
              </a:rPr>
              <a:t>&lt;iostream&gt;  </a:t>
            </a:r>
            <a:r>
              <a:rPr sz="1150" spc="-5" dirty="0">
                <a:solidFill>
                  <a:srgbClr val="870000"/>
                </a:solidFill>
                <a:latin typeface="Consolas"/>
                <a:cs typeface="Consolas"/>
              </a:rPr>
              <a:t>#include </a:t>
            </a:r>
            <a:r>
              <a:rPr sz="1150" spc="-5" dirty="0">
                <a:solidFill>
                  <a:srgbClr val="008700"/>
                </a:solidFill>
                <a:latin typeface="Consolas"/>
                <a:cs typeface="Consolas"/>
              </a:rPr>
              <a:t>&lt;vector&gt;  </a:t>
            </a:r>
            <a:r>
              <a:rPr sz="1150" spc="-5" dirty="0">
                <a:solidFill>
                  <a:srgbClr val="000087"/>
                </a:solidFill>
                <a:latin typeface="Consolas"/>
                <a:cs typeface="Consolas"/>
              </a:rPr>
              <a:t>using namespace</a:t>
            </a:r>
            <a:r>
              <a:rPr sz="1150" spc="-30" dirty="0">
                <a:solidFill>
                  <a:srgbClr val="000087"/>
                </a:solidFill>
                <a:latin typeface="Consolas"/>
                <a:cs typeface="Consolas"/>
              </a:rPr>
              <a:t> </a:t>
            </a:r>
            <a:r>
              <a:rPr sz="1150" spc="-5" dirty="0">
                <a:latin typeface="Consolas"/>
                <a:cs typeface="Consolas"/>
              </a:rPr>
              <a:t>std</a:t>
            </a:r>
            <a:r>
              <a:rPr sz="1150" spc="-5" dirty="0">
                <a:solidFill>
                  <a:srgbClr val="666600"/>
                </a:solidFill>
                <a:latin typeface="Consolas"/>
                <a:cs typeface="Consolas"/>
              </a:rPr>
              <a:t>;</a:t>
            </a: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150" spc="-5" dirty="0">
                <a:latin typeface="Consolas"/>
                <a:cs typeface="Consolas"/>
              </a:rPr>
              <a:t>vector</a:t>
            </a:r>
            <a:r>
              <a:rPr sz="1150" spc="-5" dirty="0">
                <a:solidFill>
                  <a:srgbClr val="008700"/>
                </a:solidFill>
                <a:latin typeface="Consolas"/>
                <a:cs typeface="Consolas"/>
              </a:rPr>
              <a:t>&lt;int&gt; </a:t>
            </a:r>
            <a:r>
              <a:rPr sz="1150" spc="-5" dirty="0">
                <a:latin typeface="Consolas"/>
                <a:cs typeface="Consolas"/>
              </a:rPr>
              <a:t>pennyMachine</a:t>
            </a:r>
            <a:r>
              <a:rPr sz="1150" spc="-5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150" spc="-5" dirty="0">
                <a:solidFill>
                  <a:srgbClr val="000087"/>
                </a:solidFill>
                <a:latin typeface="Consolas"/>
                <a:cs typeface="Consolas"/>
              </a:rPr>
              <a:t>int</a:t>
            </a:r>
            <a:r>
              <a:rPr sz="1150" spc="5" dirty="0">
                <a:solidFill>
                  <a:srgbClr val="000087"/>
                </a:solidFill>
                <a:latin typeface="Consolas"/>
                <a:cs typeface="Consolas"/>
              </a:rPr>
              <a:t> </a:t>
            </a:r>
            <a:r>
              <a:rPr sz="1150" spc="-5" dirty="0">
                <a:latin typeface="Consolas"/>
                <a:cs typeface="Consolas"/>
              </a:rPr>
              <a:t>n</a:t>
            </a:r>
            <a:r>
              <a:rPr sz="1150" spc="-5" dirty="0">
                <a:solidFill>
                  <a:srgbClr val="666600"/>
                </a:solidFill>
                <a:latin typeface="Consolas"/>
                <a:cs typeface="Consolas"/>
              </a:rPr>
              <a:t>)</a:t>
            </a:r>
            <a:endParaRPr sz="1150">
              <a:latin typeface="Consolas"/>
              <a:cs typeface="Consolas"/>
            </a:endParaRPr>
          </a:p>
          <a:p>
            <a:pPr marL="544195" marR="859790" indent="-532130">
              <a:lnSpc>
                <a:spcPts val="2030"/>
              </a:lnSpc>
              <a:spcBef>
                <a:spcPts val="165"/>
              </a:spcBef>
            </a:pPr>
            <a:r>
              <a:rPr sz="1150" dirty="0">
                <a:solidFill>
                  <a:srgbClr val="666600"/>
                </a:solidFill>
                <a:latin typeface="Consolas"/>
                <a:cs typeface="Consolas"/>
              </a:rPr>
              <a:t>{</a:t>
            </a:r>
            <a:r>
              <a:rPr sz="1150" dirty="0">
                <a:solidFill>
                  <a:srgbClr val="870000"/>
                </a:solidFill>
                <a:latin typeface="Consolas"/>
                <a:cs typeface="Consolas"/>
              </a:rPr>
              <a:t>/* n </a:t>
            </a:r>
            <a:r>
              <a:rPr sz="1150" spc="-5" dirty="0">
                <a:solidFill>
                  <a:srgbClr val="870000"/>
                </a:solidFill>
                <a:latin typeface="Consolas"/>
                <a:cs typeface="Consolas"/>
              </a:rPr>
              <a:t>represents the number </a:t>
            </a:r>
            <a:r>
              <a:rPr sz="1150" dirty="0">
                <a:solidFill>
                  <a:srgbClr val="870000"/>
                </a:solidFill>
                <a:latin typeface="Consolas"/>
                <a:cs typeface="Consolas"/>
              </a:rPr>
              <a:t>of </a:t>
            </a:r>
            <a:r>
              <a:rPr sz="1150" spc="-5" dirty="0">
                <a:solidFill>
                  <a:srgbClr val="870000"/>
                </a:solidFill>
                <a:latin typeface="Consolas"/>
                <a:cs typeface="Consolas"/>
              </a:rPr>
              <a:t>pennies </a:t>
            </a:r>
            <a:r>
              <a:rPr sz="1150" dirty="0">
                <a:solidFill>
                  <a:srgbClr val="870000"/>
                </a:solidFill>
                <a:latin typeface="Consolas"/>
                <a:cs typeface="Consolas"/>
              </a:rPr>
              <a:t>*/  </a:t>
            </a:r>
            <a:r>
              <a:rPr sz="1150" dirty="0">
                <a:solidFill>
                  <a:srgbClr val="000087"/>
                </a:solidFill>
                <a:latin typeface="Consolas"/>
                <a:cs typeface="Consolas"/>
              </a:rPr>
              <a:t>int</a:t>
            </a:r>
            <a:r>
              <a:rPr sz="1150" spc="-15" dirty="0">
                <a:solidFill>
                  <a:srgbClr val="000087"/>
                </a:solidFill>
                <a:latin typeface="Consolas"/>
                <a:cs typeface="Consolas"/>
              </a:rPr>
              <a:t> </a:t>
            </a:r>
            <a:r>
              <a:rPr sz="1150" spc="-5" dirty="0">
                <a:latin typeface="Consolas"/>
                <a:cs typeface="Consolas"/>
              </a:rPr>
              <a:t>index</a:t>
            </a:r>
            <a:r>
              <a:rPr sz="1150" spc="-5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150" spc="-5" dirty="0">
                <a:solidFill>
                  <a:srgbClr val="006666"/>
                </a:solidFill>
                <a:latin typeface="Consolas"/>
                <a:cs typeface="Consolas"/>
              </a:rPr>
              <a:t>0</a:t>
            </a:r>
            <a:r>
              <a:rPr sz="1150" spc="-5" dirty="0">
                <a:solidFill>
                  <a:srgbClr val="666600"/>
                </a:solidFill>
                <a:latin typeface="Consolas"/>
                <a:cs typeface="Consolas"/>
              </a:rPr>
              <a:t>;</a:t>
            </a:r>
            <a:endParaRPr sz="1150">
              <a:latin typeface="Consolas"/>
              <a:cs typeface="Consolas"/>
            </a:endParaRPr>
          </a:p>
          <a:p>
            <a:pPr marL="544195">
              <a:lnSpc>
                <a:spcPct val="100000"/>
              </a:lnSpc>
              <a:spcBef>
                <a:spcPts val="455"/>
              </a:spcBef>
            </a:pPr>
            <a:r>
              <a:rPr sz="1150" spc="-5" dirty="0">
                <a:latin typeface="Consolas"/>
                <a:cs typeface="Consolas"/>
              </a:rPr>
              <a:t>vector</a:t>
            </a:r>
            <a:r>
              <a:rPr sz="1150" spc="-5" dirty="0">
                <a:solidFill>
                  <a:srgbClr val="008700"/>
                </a:solidFill>
                <a:latin typeface="Consolas"/>
                <a:cs typeface="Consolas"/>
              </a:rPr>
              <a:t>&lt;int&gt;</a:t>
            </a:r>
            <a:r>
              <a:rPr sz="1150" spc="-10" dirty="0">
                <a:solidFill>
                  <a:srgbClr val="008700"/>
                </a:solidFill>
                <a:latin typeface="Consolas"/>
                <a:cs typeface="Consolas"/>
              </a:rPr>
              <a:t> </a:t>
            </a:r>
            <a:r>
              <a:rPr sz="1150" spc="-5" dirty="0">
                <a:latin typeface="Consolas"/>
                <a:cs typeface="Consolas"/>
              </a:rPr>
              <a:t>result</a:t>
            </a:r>
            <a:r>
              <a:rPr sz="1150" spc="-5" dirty="0">
                <a:solidFill>
                  <a:srgbClr val="666600"/>
                </a:solidFill>
                <a:latin typeface="Consolas"/>
                <a:cs typeface="Consolas"/>
              </a:rPr>
              <a:t>;</a:t>
            </a:r>
            <a:endParaRPr sz="1150">
              <a:latin typeface="Consolas"/>
              <a:cs typeface="Consolas"/>
            </a:endParaRPr>
          </a:p>
          <a:p>
            <a:pPr marL="544195" marR="408940">
              <a:lnSpc>
                <a:spcPts val="2030"/>
              </a:lnSpc>
              <a:spcBef>
                <a:spcPts val="165"/>
              </a:spcBef>
            </a:pPr>
            <a:r>
              <a:rPr sz="1150" dirty="0">
                <a:solidFill>
                  <a:srgbClr val="870000"/>
                </a:solidFill>
                <a:latin typeface="Consolas"/>
                <a:cs typeface="Consolas"/>
              </a:rPr>
              <a:t>/* </a:t>
            </a:r>
            <a:r>
              <a:rPr sz="1150" spc="-5" dirty="0">
                <a:solidFill>
                  <a:srgbClr val="870000"/>
                </a:solidFill>
                <a:latin typeface="Consolas"/>
                <a:cs typeface="Consolas"/>
              </a:rPr>
              <a:t>Put the number of </a:t>
            </a:r>
            <a:r>
              <a:rPr sz="1150" dirty="0">
                <a:solidFill>
                  <a:srgbClr val="870000"/>
                </a:solidFill>
                <a:latin typeface="Consolas"/>
                <a:cs typeface="Consolas"/>
              </a:rPr>
              <a:t>in the </a:t>
            </a:r>
            <a:r>
              <a:rPr sz="1150" spc="-5" dirty="0">
                <a:solidFill>
                  <a:srgbClr val="870000"/>
                </a:solidFill>
                <a:latin typeface="Consolas"/>
                <a:cs typeface="Consolas"/>
              </a:rPr>
              <a:t>first box </a:t>
            </a:r>
            <a:r>
              <a:rPr sz="1150" dirty="0">
                <a:solidFill>
                  <a:srgbClr val="870000"/>
                </a:solidFill>
                <a:latin typeface="Consolas"/>
                <a:cs typeface="Consolas"/>
              </a:rPr>
              <a:t>*/  </a:t>
            </a:r>
            <a:r>
              <a:rPr sz="1150" spc="-5" dirty="0">
                <a:latin typeface="Consolas"/>
                <a:cs typeface="Consolas"/>
              </a:rPr>
              <a:t>result</a:t>
            </a:r>
            <a:r>
              <a:rPr sz="1150" spc="-5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150" spc="-5" dirty="0">
                <a:latin typeface="Consolas"/>
                <a:cs typeface="Consolas"/>
              </a:rPr>
              <a:t>push_back</a:t>
            </a:r>
            <a:r>
              <a:rPr sz="1150" spc="-5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150" spc="-5" dirty="0">
                <a:latin typeface="Consolas"/>
                <a:cs typeface="Consolas"/>
              </a:rPr>
              <a:t>n</a:t>
            </a:r>
            <a:r>
              <a:rPr sz="1150" spc="-5" dirty="0">
                <a:solidFill>
                  <a:srgbClr val="666600"/>
                </a:solidFill>
                <a:latin typeface="Consolas"/>
                <a:cs typeface="Consolas"/>
              </a:rPr>
              <a:t>);</a:t>
            </a:r>
            <a:endParaRPr sz="1150">
              <a:latin typeface="Consolas"/>
              <a:cs typeface="Consolas"/>
            </a:endParaRPr>
          </a:p>
          <a:p>
            <a:pPr marL="544195">
              <a:lnSpc>
                <a:spcPct val="100000"/>
              </a:lnSpc>
              <a:spcBef>
                <a:spcPts val="459"/>
              </a:spcBef>
            </a:pPr>
            <a:r>
              <a:rPr sz="1150" dirty="0">
                <a:solidFill>
                  <a:srgbClr val="870000"/>
                </a:solidFill>
                <a:latin typeface="Consolas"/>
                <a:cs typeface="Consolas"/>
              </a:rPr>
              <a:t>/* </a:t>
            </a:r>
            <a:r>
              <a:rPr sz="1150" spc="-5" dirty="0">
                <a:solidFill>
                  <a:srgbClr val="870000"/>
                </a:solidFill>
                <a:latin typeface="Consolas"/>
                <a:cs typeface="Consolas"/>
              </a:rPr>
              <a:t>Iterate </a:t>
            </a:r>
            <a:r>
              <a:rPr sz="1150" dirty="0">
                <a:solidFill>
                  <a:srgbClr val="870000"/>
                </a:solidFill>
                <a:latin typeface="Consolas"/>
                <a:cs typeface="Consolas"/>
              </a:rPr>
              <a:t>on </a:t>
            </a:r>
            <a:r>
              <a:rPr sz="1150" spc="-5" dirty="0">
                <a:solidFill>
                  <a:srgbClr val="870000"/>
                </a:solidFill>
                <a:latin typeface="Consolas"/>
                <a:cs typeface="Consolas"/>
              </a:rPr>
              <a:t>each </a:t>
            </a:r>
            <a:r>
              <a:rPr sz="1150" dirty="0">
                <a:solidFill>
                  <a:srgbClr val="870000"/>
                </a:solidFill>
                <a:latin typeface="Consolas"/>
                <a:cs typeface="Consolas"/>
              </a:rPr>
              <a:t>box if </a:t>
            </a:r>
            <a:r>
              <a:rPr sz="1150" spc="-5" dirty="0">
                <a:solidFill>
                  <a:srgbClr val="870000"/>
                </a:solidFill>
                <a:latin typeface="Consolas"/>
                <a:cs typeface="Consolas"/>
              </a:rPr>
              <a:t>it's greater than</a:t>
            </a:r>
            <a:r>
              <a:rPr sz="1150" spc="-20" dirty="0">
                <a:solidFill>
                  <a:srgbClr val="870000"/>
                </a:solidFill>
                <a:latin typeface="Consolas"/>
                <a:cs typeface="Consolas"/>
              </a:rPr>
              <a:t> </a:t>
            </a:r>
            <a:r>
              <a:rPr sz="1150" dirty="0">
                <a:solidFill>
                  <a:srgbClr val="870000"/>
                </a:solidFill>
                <a:latin typeface="Consolas"/>
                <a:cs typeface="Consolas"/>
              </a:rPr>
              <a:t>1</a:t>
            </a:r>
            <a:endParaRPr sz="1150">
              <a:latin typeface="Consolas"/>
              <a:cs typeface="Consolas"/>
            </a:endParaRPr>
          </a:p>
          <a:p>
            <a:pPr marL="786130" indent="-161925">
              <a:lnSpc>
                <a:spcPct val="100000"/>
              </a:lnSpc>
              <a:spcBef>
                <a:spcPts val="635"/>
              </a:spcBef>
              <a:buChar char="*"/>
              <a:tabLst>
                <a:tab pos="786765" algn="l"/>
              </a:tabLst>
            </a:pPr>
            <a:r>
              <a:rPr sz="1150" spc="-5" dirty="0">
                <a:solidFill>
                  <a:srgbClr val="870000"/>
                </a:solidFill>
                <a:latin typeface="Consolas"/>
                <a:cs typeface="Consolas"/>
              </a:rPr>
              <a:t>and Divide </a:t>
            </a:r>
            <a:r>
              <a:rPr sz="1150" dirty="0">
                <a:solidFill>
                  <a:srgbClr val="870000"/>
                </a:solidFill>
                <a:latin typeface="Consolas"/>
                <a:cs typeface="Consolas"/>
              </a:rPr>
              <a:t>the </a:t>
            </a:r>
            <a:r>
              <a:rPr sz="1150" spc="-5" dirty="0">
                <a:solidFill>
                  <a:srgbClr val="870000"/>
                </a:solidFill>
                <a:latin typeface="Consolas"/>
                <a:cs typeface="Consolas"/>
              </a:rPr>
              <a:t>value </a:t>
            </a:r>
            <a:r>
              <a:rPr sz="1150" dirty="0">
                <a:solidFill>
                  <a:srgbClr val="870000"/>
                </a:solidFill>
                <a:latin typeface="Consolas"/>
                <a:cs typeface="Consolas"/>
              </a:rPr>
              <a:t>in the </a:t>
            </a:r>
            <a:r>
              <a:rPr sz="1150" spc="-5" dirty="0">
                <a:solidFill>
                  <a:srgbClr val="870000"/>
                </a:solidFill>
                <a:latin typeface="Consolas"/>
                <a:cs typeface="Consolas"/>
              </a:rPr>
              <a:t>box by</a:t>
            </a:r>
            <a:r>
              <a:rPr sz="1150" spc="-45" dirty="0">
                <a:solidFill>
                  <a:srgbClr val="870000"/>
                </a:solidFill>
                <a:latin typeface="Consolas"/>
                <a:cs typeface="Consolas"/>
              </a:rPr>
              <a:t> </a:t>
            </a:r>
            <a:r>
              <a:rPr sz="1150" dirty="0">
                <a:solidFill>
                  <a:srgbClr val="870000"/>
                </a:solidFill>
                <a:latin typeface="Consolas"/>
                <a:cs typeface="Consolas"/>
              </a:rPr>
              <a:t>2.</a:t>
            </a:r>
            <a:endParaRPr sz="1150">
              <a:latin typeface="Consolas"/>
              <a:cs typeface="Consolas"/>
            </a:endParaRPr>
          </a:p>
          <a:p>
            <a:pPr marL="786130" indent="-161925">
              <a:lnSpc>
                <a:spcPct val="100000"/>
              </a:lnSpc>
              <a:spcBef>
                <a:spcPts val="650"/>
              </a:spcBef>
              <a:buChar char="*"/>
              <a:tabLst>
                <a:tab pos="786765" algn="l"/>
              </a:tabLst>
            </a:pPr>
            <a:r>
              <a:rPr sz="1150" spc="-5" dirty="0">
                <a:solidFill>
                  <a:srgbClr val="870000"/>
                </a:solidFill>
                <a:latin typeface="Consolas"/>
                <a:cs typeface="Consolas"/>
              </a:rPr>
              <a:t>Put the remainder </a:t>
            </a:r>
            <a:r>
              <a:rPr sz="1150" dirty="0">
                <a:solidFill>
                  <a:srgbClr val="870000"/>
                </a:solidFill>
                <a:latin typeface="Consolas"/>
                <a:cs typeface="Consolas"/>
              </a:rPr>
              <a:t>in the </a:t>
            </a:r>
            <a:r>
              <a:rPr sz="1150" spc="-5" dirty="0">
                <a:solidFill>
                  <a:srgbClr val="870000"/>
                </a:solidFill>
                <a:latin typeface="Consolas"/>
                <a:cs typeface="Consolas"/>
              </a:rPr>
              <a:t>same</a:t>
            </a:r>
            <a:r>
              <a:rPr sz="1150" spc="-20" dirty="0">
                <a:solidFill>
                  <a:srgbClr val="870000"/>
                </a:solidFill>
                <a:latin typeface="Consolas"/>
                <a:cs typeface="Consolas"/>
              </a:rPr>
              <a:t> </a:t>
            </a:r>
            <a:r>
              <a:rPr sz="1150" dirty="0">
                <a:solidFill>
                  <a:srgbClr val="870000"/>
                </a:solidFill>
                <a:latin typeface="Consolas"/>
                <a:cs typeface="Consolas"/>
              </a:rPr>
              <a:t>box</a:t>
            </a:r>
            <a:endParaRPr sz="1150">
              <a:latin typeface="Consolas"/>
              <a:cs typeface="Consolas"/>
            </a:endParaRPr>
          </a:p>
          <a:p>
            <a:pPr marL="786130" indent="-161925">
              <a:lnSpc>
                <a:spcPct val="100000"/>
              </a:lnSpc>
              <a:spcBef>
                <a:spcPts val="635"/>
              </a:spcBef>
              <a:buChar char="*"/>
              <a:tabLst>
                <a:tab pos="786765" algn="l"/>
              </a:tabLst>
            </a:pPr>
            <a:r>
              <a:rPr sz="1150" spc="-5" dirty="0">
                <a:solidFill>
                  <a:srgbClr val="870000"/>
                </a:solidFill>
                <a:latin typeface="Consolas"/>
                <a:cs typeface="Consolas"/>
              </a:rPr>
              <a:t>and the division result </a:t>
            </a:r>
            <a:r>
              <a:rPr sz="1150" dirty="0">
                <a:solidFill>
                  <a:srgbClr val="870000"/>
                </a:solidFill>
                <a:latin typeface="Consolas"/>
                <a:cs typeface="Consolas"/>
              </a:rPr>
              <a:t>in the </a:t>
            </a:r>
            <a:r>
              <a:rPr sz="1150" spc="-5" dirty="0">
                <a:solidFill>
                  <a:srgbClr val="870000"/>
                </a:solidFill>
                <a:latin typeface="Consolas"/>
                <a:cs typeface="Consolas"/>
              </a:rPr>
              <a:t>next </a:t>
            </a:r>
            <a:r>
              <a:rPr sz="1150" dirty="0">
                <a:solidFill>
                  <a:srgbClr val="870000"/>
                </a:solidFill>
                <a:latin typeface="Consolas"/>
                <a:cs typeface="Consolas"/>
              </a:rPr>
              <a:t>box</a:t>
            </a:r>
            <a:r>
              <a:rPr sz="1150" spc="-30" dirty="0">
                <a:solidFill>
                  <a:srgbClr val="870000"/>
                </a:solidFill>
                <a:latin typeface="Consolas"/>
                <a:cs typeface="Consolas"/>
              </a:rPr>
              <a:t> </a:t>
            </a:r>
            <a:r>
              <a:rPr sz="1150" spc="5" dirty="0">
                <a:solidFill>
                  <a:srgbClr val="870000"/>
                </a:solidFill>
                <a:latin typeface="Consolas"/>
                <a:cs typeface="Consolas"/>
              </a:rPr>
              <a:t>*/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90904" y="5531484"/>
            <a:ext cx="0" cy="3368675"/>
          </a:xfrm>
          <a:custGeom>
            <a:avLst/>
            <a:gdLst/>
            <a:ahLst/>
            <a:cxnLst/>
            <a:rect l="l" t="t" r="r" b="b"/>
            <a:pathLst>
              <a:path h="3368675">
                <a:moveTo>
                  <a:pt x="0" y="0"/>
                </a:moveTo>
                <a:lnTo>
                  <a:pt x="0" y="3368370"/>
                </a:lnTo>
              </a:path>
            </a:pathLst>
          </a:custGeom>
          <a:ln w="914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33361" y="5531484"/>
            <a:ext cx="0" cy="3368675"/>
          </a:xfrm>
          <a:custGeom>
            <a:avLst/>
            <a:gdLst/>
            <a:ahLst/>
            <a:cxnLst/>
            <a:rect l="l" t="t" r="r" b="b"/>
            <a:pathLst>
              <a:path h="3368675">
                <a:moveTo>
                  <a:pt x="0" y="0"/>
                </a:moveTo>
                <a:lnTo>
                  <a:pt x="0" y="3368370"/>
                </a:lnTo>
              </a:path>
            </a:pathLst>
          </a:custGeom>
          <a:ln w="9144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0612" y="1600453"/>
            <a:ext cx="0" cy="256540"/>
          </a:xfrm>
          <a:custGeom>
            <a:avLst/>
            <a:gdLst/>
            <a:ahLst/>
            <a:cxnLst/>
            <a:rect l="l" t="t" r="r" b="b"/>
            <a:pathLst>
              <a:path h="256539">
                <a:moveTo>
                  <a:pt x="0" y="0"/>
                </a:moveTo>
                <a:lnTo>
                  <a:pt x="0" y="256031"/>
                </a:lnTo>
              </a:path>
            </a:pathLst>
          </a:custGeom>
          <a:ln w="914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83069" y="1600453"/>
            <a:ext cx="0" cy="256540"/>
          </a:xfrm>
          <a:custGeom>
            <a:avLst/>
            <a:gdLst/>
            <a:ahLst/>
            <a:cxnLst/>
            <a:rect l="l" t="t" r="r" b="b"/>
            <a:pathLst>
              <a:path h="256539">
                <a:moveTo>
                  <a:pt x="0" y="0"/>
                </a:moveTo>
                <a:lnTo>
                  <a:pt x="0" y="256031"/>
                </a:lnTo>
              </a:path>
            </a:pathLst>
          </a:custGeom>
          <a:ln w="914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0612" y="1856485"/>
            <a:ext cx="0" cy="257810"/>
          </a:xfrm>
          <a:custGeom>
            <a:avLst/>
            <a:gdLst/>
            <a:ahLst/>
            <a:cxnLst/>
            <a:rect l="l" t="t" r="r" b="b"/>
            <a:pathLst>
              <a:path h="257810">
                <a:moveTo>
                  <a:pt x="0" y="0"/>
                </a:moveTo>
                <a:lnTo>
                  <a:pt x="0" y="257555"/>
                </a:lnTo>
              </a:path>
            </a:pathLst>
          </a:custGeom>
          <a:ln w="914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83069" y="1856485"/>
            <a:ext cx="0" cy="257810"/>
          </a:xfrm>
          <a:custGeom>
            <a:avLst/>
            <a:gdLst/>
            <a:ahLst/>
            <a:cxnLst/>
            <a:rect l="l" t="t" r="r" b="b"/>
            <a:pathLst>
              <a:path h="257810">
                <a:moveTo>
                  <a:pt x="0" y="0"/>
                </a:moveTo>
                <a:lnTo>
                  <a:pt x="0" y="257555"/>
                </a:lnTo>
              </a:path>
            </a:pathLst>
          </a:custGeom>
          <a:ln w="914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40612" y="2114042"/>
            <a:ext cx="0" cy="256540"/>
          </a:xfrm>
          <a:custGeom>
            <a:avLst/>
            <a:gdLst/>
            <a:ahLst/>
            <a:cxnLst/>
            <a:rect l="l" t="t" r="r" b="b"/>
            <a:pathLst>
              <a:path h="256539">
                <a:moveTo>
                  <a:pt x="0" y="0"/>
                </a:moveTo>
                <a:lnTo>
                  <a:pt x="0" y="256031"/>
                </a:lnTo>
              </a:path>
            </a:pathLst>
          </a:custGeom>
          <a:ln w="914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83069" y="2114042"/>
            <a:ext cx="0" cy="256540"/>
          </a:xfrm>
          <a:custGeom>
            <a:avLst/>
            <a:gdLst/>
            <a:ahLst/>
            <a:cxnLst/>
            <a:rect l="l" t="t" r="r" b="b"/>
            <a:pathLst>
              <a:path h="256539">
                <a:moveTo>
                  <a:pt x="0" y="0"/>
                </a:moveTo>
                <a:lnTo>
                  <a:pt x="0" y="256031"/>
                </a:lnTo>
              </a:path>
            </a:pathLst>
          </a:custGeom>
          <a:ln w="914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40612" y="2370073"/>
            <a:ext cx="0" cy="256540"/>
          </a:xfrm>
          <a:custGeom>
            <a:avLst/>
            <a:gdLst/>
            <a:ahLst/>
            <a:cxnLst/>
            <a:rect l="l" t="t" r="r" b="b"/>
            <a:pathLst>
              <a:path h="256539">
                <a:moveTo>
                  <a:pt x="0" y="0"/>
                </a:moveTo>
                <a:lnTo>
                  <a:pt x="0" y="256031"/>
                </a:lnTo>
              </a:path>
            </a:pathLst>
          </a:custGeom>
          <a:ln w="914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83069" y="2370073"/>
            <a:ext cx="0" cy="256540"/>
          </a:xfrm>
          <a:custGeom>
            <a:avLst/>
            <a:gdLst/>
            <a:ahLst/>
            <a:cxnLst/>
            <a:rect l="l" t="t" r="r" b="b"/>
            <a:pathLst>
              <a:path h="256539">
                <a:moveTo>
                  <a:pt x="0" y="0"/>
                </a:moveTo>
                <a:lnTo>
                  <a:pt x="0" y="256031"/>
                </a:lnTo>
              </a:path>
            </a:pathLst>
          </a:custGeom>
          <a:ln w="914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40612" y="2626105"/>
            <a:ext cx="0" cy="257810"/>
          </a:xfrm>
          <a:custGeom>
            <a:avLst/>
            <a:gdLst/>
            <a:ahLst/>
            <a:cxnLst/>
            <a:rect l="l" t="t" r="r" b="b"/>
            <a:pathLst>
              <a:path h="257810">
                <a:moveTo>
                  <a:pt x="0" y="0"/>
                </a:moveTo>
                <a:lnTo>
                  <a:pt x="0" y="257555"/>
                </a:lnTo>
              </a:path>
            </a:pathLst>
          </a:custGeom>
          <a:ln w="914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83069" y="2626105"/>
            <a:ext cx="0" cy="257810"/>
          </a:xfrm>
          <a:custGeom>
            <a:avLst/>
            <a:gdLst/>
            <a:ahLst/>
            <a:cxnLst/>
            <a:rect l="l" t="t" r="r" b="b"/>
            <a:pathLst>
              <a:path h="257810">
                <a:moveTo>
                  <a:pt x="0" y="0"/>
                </a:moveTo>
                <a:lnTo>
                  <a:pt x="0" y="257555"/>
                </a:lnTo>
              </a:path>
            </a:pathLst>
          </a:custGeom>
          <a:ln w="914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40612" y="2883738"/>
            <a:ext cx="0" cy="256540"/>
          </a:xfrm>
          <a:custGeom>
            <a:avLst/>
            <a:gdLst/>
            <a:ahLst/>
            <a:cxnLst/>
            <a:rect l="l" t="t" r="r" b="b"/>
            <a:pathLst>
              <a:path h="256539">
                <a:moveTo>
                  <a:pt x="0" y="0"/>
                </a:moveTo>
                <a:lnTo>
                  <a:pt x="0" y="256336"/>
                </a:lnTo>
              </a:path>
            </a:pathLst>
          </a:custGeom>
          <a:ln w="914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83069" y="2883738"/>
            <a:ext cx="0" cy="256540"/>
          </a:xfrm>
          <a:custGeom>
            <a:avLst/>
            <a:gdLst/>
            <a:ahLst/>
            <a:cxnLst/>
            <a:rect l="l" t="t" r="r" b="b"/>
            <a:pathLst>
              <a:path h="256539">
                <a:moveTo>
                  <a:pt x="0" y="0"/>
                </a:moveTo>
                <a:lnTo>
                  <a:pt x="0" y="256336"/>
                </a:lnTo>
              </a:path>
            </a:pathLst>
          </a:custGeom>
          <a:ln w="914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40612" y="3140075"/>
            <a:ext cx="0" cy="256540"/>
          </a:xfrm>
          <a:custGeom>
            <a:avLst/>
            <a:gdLst/>
            <a:ahLst/>
            <a:cxnLst/>
            <a:rect l="l" t="t" r="r" b="b"/>
            <a:pathLst>
              <a:path h="256539">
                <a:moveTo>
                  <a:pt x="0" y="0"/>
                </a:moveTo>
                <a:lnTo>
                  <a:pt x="0" y="256031"/>
                </a:lnTo>
              </a:path>
            </a:pathLst>
          </a:custGeom>
          <a:ln w="914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83069" y="3140075"/>
            <a:ext cx="0" cy="256540"/>
          </a:xfrm>
          <a:custGeom>
            <a:avLst/>
            <a:gdLst/>
            <a:ahLst/>
            <a:cxnLst/>
            <a:rect l="l" t="t" r="r" b="b"/>
            <a:pathLst>
              <a:path h="256539">
                <a:moveTo>
                  <a:pt x="0" y="0"/>
                </a:moveTo>
                <a:lnTo>
                  <a:pt x="0" y="256031"/>
                </a:lnTo>
              </a:path>
            </a:pathLst>
          </a:custGeom>
          <a:ln w="914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40612" y="3396107"/>
            <a:ext cx="0" cy="257810"/>
          </a:xfrm>
          <a:custGeom>
            <a:avLst/>
            <a:gdLst/>
            <a:ahLst/>
            <a:cxnLst/>
            <a:rect l="l" t="t" r="r" b="b"/>
            <a:pathLst>
              <a:path h="257810">
                <a:moveTo>
                  <a:pt x="0" y="0"/>
                </a:moveTo>
                <a:lnTo>
                  <a:pt x="0" y="257556"/>
                </a:lnTo>
              </a:path>
            </a:pathLst>
          </a:custGeom>
          <a:ln w="914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83069" y="3396107"/>
            <a:ext cx="0" cy="257810"/>
          </a:xfrm>
          <a:custGeom>
            <a:avLst/>
            <a:gdLst/>
            <a:ahLst/>
            <a:cxnLst/>
            <a:rect l="l" t="t" r="r" b="b"/>
            <a:pathLst>
              <a:path h="257810">
                <a:moveTo>
                  <a:pt x="0" y="0"/>
                </a:moveTo>
                <a:lnTo>
                  <a:pt x="0" y="257556"/>
                </a:lnTo>
              </a:path>
            </a:pathLst>
          </a:custGeom>
          <a:ln w="914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40612" y="3653663"/>
            <a:ext cx="0" cy="256540"/>
          </a:xfrm>
          <a:custGeom>
            <a:avLst/>
            <a:gdLst/>
            <a:ahLst/>
            <a:cxnLst/>
            <a:rect l="l" t="t" r="r" b="b"/>
            <a:pathLst>
              <a:path h="256539">
                <a:moveTo>
                  <a:pt x="0" y="0"/>
                </a:moveTo>
                <a:lnTo>
                  <a:pt x="0" y="256032"/>
                </a:lnTo>
              </a:path>
            </a:pathLst>
          </a:custGeom>
          <a:ln w="914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83069" y="3653663"/>
            <a:ext cx="0" cy="256540"/>
          </a:xfrm>
          <a:custGeom>
            <a:avLst/>
            <a:gdLst/>
            <a:ahLst/>
            <a:cxnLst/>
            <a:rect l="l" t="t" r="r" b="b"/>
            <a:pathLst>
              <a:path h="256539">
                <a:moveTo>
                  <a:pt x="0" y="0"/>
                </a:moveTo>
                <a:lnTo>
                  <a:pt x="0" y="256032"/>
                </a:lnTo>
              </a:path>
            </a:pathLst>
          </a:custGeom>
          <a:ln w="914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40612" y="3909695"/>
            <a:ext cx="0" cy="256540"/>
          </a:xfrm>
          <a:custGeom>
            <a:avLst/>
            <a:gdLst/>
            <a:ahLst/>
            <a:cxnLst/>
            <a:rect l="l" t="t" r="r" b="b"/>
            <a:pathLst>
              <a:path h="256539">
                <a:moveTo>
                  <a:pt x="0" y="0"/>
                </a:moveTo>
                <a:lnTo>
                  <a:pt x="0" y="256032"/>
                </a:lnTo>
              </a:path>
            </a:pathLst>
          </a:custGeom>
          <a:ln w="914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83069" y="3909695"/>
            <a:ext cx="0" cy="256540"/>
          </a:xfrm>
          <a:custGeom>
            <a:avLst/>
            <a:gdLst/>
            <a:ahLst/>
            <a:cxnLst/>
            <a:rect l="l" t="t" r="r" b="b"/>
            <a:pathLst>
              <a:path h="256539">
                <a:moveTo>
                  <a:pt x="0" y="0"/>
                </a:moveTo>
                <a:lnTo>
                  <a:pt x="0" y="256032"/>
                </a:lnTo>
              </a:path>
            </a:pathLst>
          </a:custGeom>
          <a:ln w="914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40612" y="4165727"/>
            <a:ext cx="0" cy="256540"/>
          </a:xfrm>
          <a:custGeom>
            <a:avLst/>
            <a:gdLst/>
            <a:ahLst/>
            <a:cxnLst/>
            <a:rect l="l" t="t" r="r" b="b"/>
            <a:pathLst>
              <a:path h="256539">
                <a:moveTo>
                  <a:pt x="0" y="0"/>
                </a:moveTo>
                <a:lnTo>
                  <a:pt x="0" y="256032"/>
                </a:lnTo>
              </a:path>
            </a:pathLst>
          </a:custGeom>
          <a:ln w="914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83069" y="4165727"/>
            <a:ext cx="0" cy="256540"/>
          </a:xfrm>
          <a:custGeom>
            <a:avLst/>
            <a:gdLst/>
            <a:ahLst/>
            <a:cxnLst/>
            <a:rect l="l" t="t" r="r" b="b"/>
            <a:pathLst>
              <a:path h="256539">
                <a:moveTo>
                  <a:pt x="0" y="0"/>
                </a:moveTo>
                <a:lnTo>
                  <a:pt x="0" y="256032"/>
                </a:lnTo>
              </a:path>
            </a:pathLst>
          </a:custGeom>
          <a:ln w="914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40612" y="4421759"/>
            <a:ext cx="0" cy="257810"/>
          </a:xfrm>
          <a:custGeom>
            <a:avLst/>
            <a:gdLst/>
            <a:ahLst/>
            <a:cxnLst/>
            <a:rect l="l" t="t" r="r" b="b"/>
            <a:pathLst>
              <a:path h="257810">
                <a:moveTo>
                  <a:pt x="0" y="0"/>
                </a:moveTo>
                <a:lnTo>
                  <a:pt x="0" y="257556"/>
                </a:lnTo>
              </a:path>
            </a:pathLst>
          </a:custGeom>
          <a:ln w="914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783069" y="4421759"/>
            <a:ext cx="0" cy="257810"/>
          </a:xfrm>
          <a:custGeom>
            <a:avLst/>
            <a:gdLst/>
            <a:ahLst/>
            <a:cxnLst/>
            <a:rect l="l" t="t" r="r" b="b"/>
            <a:pathLst>
              <a:path h="257810">
                <a:moveTo>
                  <a:pt x="0" y="0"/>
                </a:moveTo>
                <a:lnTo>
                  <a:pt x="0" y="257556"/>
                </a:lnTo>
              </a:path>
            </a:pathLst>
          </a:custGeom>
          <a:ln w="914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40612" y="4679315"/>
            <a:ext cx="0" cy="256540"/>
          </a:xfrm>
          <a:custGeom>
            <a:avLst/>
            <a:gdLst/>
            <a:ahLst/>
            <a:cxnLst/>
            <a:rect l="l" t="t" r="r" b="b"/>
            <a:pathLst>
              <a:path h="256539">
                <a:moveTo>
                  <a:pt x="0" y="0"/>
                </a:moveTo>
                <a:lnTo>
                  <a:pt x="0" y="256032"/>
                </a:lnTo>
              </a:path>
            </a:pathLst>
          </a:custGeom>
          <a:ln w="914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783069" y="4679315"/>
            <a:ext cx="0" cy="256540"/>
          </a:xfrm>
          <a:custGeom>
            <a:avLst/>
            <a:gdLst/>
            <a:ahLst/>
            <a:cxnLst/>
            <a:rect l="l" t="t" r="r" b="b"/>
            <a:pathLst>
              <a:path h="256539">
                <a:moveTo>
                  <a:pt x="0" y="0"/>
                </a:moveTo>
                <a:lnTo>
                  <a:pt x="0" y="256032"/>
                </a:lnTo>
              </a:path>
            </a:pathLst>
          </a:custGeom>
          <a:ln w="914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40612" y="4935346"/>
            <a:ext cx="0" cy="256540"/>
          </a:xfrm>
          <a:custGeom>
            <a:avLst/>
            <a:gdLst/>
            <a:ahLst/>
            <a:cxnLst/>
            <a:rect l="l" t="t" r="r" b="b"/>
            <a:pathLst>
              <a:path h="256539">
                <a:moveTo>
                  <a:pt x="0" y="0"/>
                </a:moveTo>
                <a:lnTo>
                  <a:pt x="0" y="256032"/>
                </a:lnTo>
              </a:path>
            </a:pathLst>
          </a:custGeom>
          <a:ln w="914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783069" y="4935346"/>
            <a:ext cx="0" cy="256540"/>
          </a:xfrm>
          <a:custGeom>
            <a:avLst/>
            <a:gdLst/>
            <a:ahLst/>
            <a:cxnLst/>
            <a:rect l="l" t="t" r="r" b="b"/>
            <a:pathLst>
              <a:path h="256539">
                <a:moveTo>
                  <a:pt x="0" y="0"/>
                </a:moveTo>
                <a:lnTo>
                  <a:pt x="0" y="256032"/>
                </a:lnTo>
              </a:path>
            </a:pathLst>
          </a:custGeom>
          <a:ln w="914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40612" y="5191328"/>
            <a:ext cx="0" cy="258445"/>
          </a:xfrm>
          <a:custGeom>
            <a:avLst/>
            <a:gdLst/>
            <a:ahLst/>
            <a:cxnLst/>
            <a:rect l="l" t="t" r="r" b="b"/>
            <a:pathLst>
              <a:path h="258445">
                <a:moveTo>
                  <a:pt x="0" y="0"/>
                </a:moveTo>
                <a:lnTo>
                  <a:pt x="0" y="257860"/>
                </a:lnTo>
              </a:path>
            </a:pathLst>
          </a:custGeom>
          <a:ln w="914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783069" y="5191328"/>
            <a:ext cx="0" cy="258445"/>
          </a:xfrm>
          <a:custGeom>
            <a:avLst/>
            <a:gdLst/>
            <a:ahLst/>
            <a:cxnLst/>
            <a:rect l="l" t="t" r="r" b="b"/>
            <a:pathLst>
              <a:path h="258445">
                <a:moveTo>
                  <a:pt x="0" y="0"/>
                </a:moveTo>
                <a:lnTo>
                  <a:pt x="0" y="257860"/>
                </a:lnTo>
              </a:path>
            </a:pathLst>
          </a:custGeom>
          <a:ln w="914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40612" y="5449189"/>
            <a:ext cx="0" cy="256540"/>
          </a:xfrm>
          <a:custGeom>
            <a:avLst/>
            <a:gdLst/>
            <a:ahLst/>
            <a:cxnLst/>
            <a:rect l="l" t="t" r="r" b="b"/>
            <a:pathLst>
              <a:path h="256539">
                <a:moveTo>
                  <a:pt x="0" y="0"/>
                </a:moveTo>
                <a:lnTo>
                  <a:pt x="0" y="256032"/>
                </a:lnTo>
              </a:path>
            </a:pathLst>
          </a:custGeom>
          <a:ln w="914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783069" y="5449189"/>
            <a:ext cx="0" cy="256540"/>
          </a:xfrm>
          <a:custGeom>
            <a:avLst/>
            <a:gdLst/>
            <a:ahLst/>
            <a:cxnLst/>
            <a:rect l="l" t="t" r="r" b="b"/>
            <a:pathLst>
              <a:path h="256539">
                <a:moveTo>
                  <a:pt x="0" y="0"/>
                </a:moveTo>
                <a:lnTo>
                  <a:pt x="0" y="256032"/>
                </a:lnTo>
              </a:path>
            </a:pathLst>
          </a:custGeom>
          <a:ln w="914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40612" y="5705221"/>
            <a:ext cx="0" cy="256540"/>
          </a:xfrm>
          <a:custGeom>
            <a:avLst/>
            <a:gdLst/>
            <a:ahLst/>
            <a:cxnLst/>
            <a:rect l="l" t="t" r="r" b="b"/>
            <a:pathLst>
              <a:path h="256539">
                <a:moveTo>
                  <a:pt x="0" y="0"/>
                </a:moveTo>
                <a:lnTo>
                  <a:pt x="0" y="256032"/>
                </a:lnTo>
              </a:path>
            </a:pathLst>
          </a:custGeom>
          <a:ln w="914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783069" y="5705221"/>
            <a:ext cx="0" cy="256540"/>
          </a:xfrm>
          <a:custGeom>
            <a:avLst/>
            <a:gdLst/>
            <a:ahLst/>
            <a:cxnLst/>
            <a:rect l="l" t="t" r="r" b="b"/>
            <a:pathLst>
              <a:path h="256539">
                <a:moveTo>
                  <a:pt x="0" y="0"/>
                </a:moveTo>
                <a:lnTo>
                  <a:pt x="0" y="256032"/>
                </a:lnTo>
              </a:path>
            </a:pathLst>
          </a:custGeom>
          <a:ln w="914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40612" y="5961253"/>
            <a:ext cx="0" cy="257810"/>
          </a:xfrm>
          <a:custGeom>
            <a:avLst/>
            <a:gdLst/>
            <a:ahLst/>
            <a:cxnLst/>
            <a:rect l="l" t="t" r="r" b="b"/>
            <a:pathLst>
              <a:path h="257810">
                <a:moveTo>
                  <a:pt x="0" y="0"/>
                </a:moveTo>
                <a:lnTo>
                  <a:pt x="0" y="257556"/>
                </a:lnTo>
              </a:path>
            </a:pathLst>
          </a:custGeom>
          <a:ln w="914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783069" y="5961253"/>
            <a:ext cx="0" cy="257810"/>
          </a:xfrm>
          <a:custGeom>
            <a:avLst/>
            <a:gdLst/>
            <a:ahLst/>
            <a:cxnLst/>
            <a:rect l="l" t="t" r="r" b="b"/>
            <a:pathLst>
              <a:path h="257810">
                <a:moveTo>
                  <a:pt x="0" y="0"/>
                </a:moveTo>
                <a:lnTo>
                  <a:pt x="0" y="257556"/>
                </a:lnTo>
              </a:path>
            </a:pathLst>
          </a:custGeom>
          <a:ln w="914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40612" y="6218809"/>
            <a:ext cx="0" cy="256540"/>
          </a:xfrm>
          <a:custGeom>
            <a:avLst/>
            <a:gdLst/>
            <a:ahLst/>
            <a:cxnLst/>
            <a:rect l="l" t="t" r="r" b="b"/>
            <a:pathLst>
              <a:path h="256539">
                <a:moveTo>
                  <a:pt x="0" y="0"/>
                </a:moveTo>
                <a:lnTo>
                  <a:pt x="0" y="256032"/>
                </a:lnTo>
              </a:path>
            </a:pathLst>
          </a:custGeom>
          <a:ln w="914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783069" y="6218809"/>
            <a:ext cx="0" cy="256540"/>
          </a:xfrm>
          <a:custGeom>
            <a:avLst/>
            <a:gdLst/>
            <a:ahLst/>
            <a:cxnLst/>
            <a:rect l="l" t="t" r="r" b="b"/>
            <a:pathLst>
              <a:path h="256539">
                <a:moveTo>
                  <a:pt x="0" y="0"/>
                </a:moveTo>
                <a:lnTo>
                  <a:pt x="0" y="256032"/>
                </a:lnTo>
              </a:path>
            </a:pathLst>
          </a:custGeom>
          <a:ln w="914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612" y="6474840"/>
            <a:ext cx="0" cy="256540"/>
          </a:xfrm>
          <a:custGeom>
            <a:avLst/>
            <a:gdLst/>
            <a:ahLst/>
            <a:cxnLst/>
            <a:rect l="l" t="t" r="r" b="b"/>
            <a:pathLst>
              <a:path h="256540">
                <a:moveTo>
                  <a:pt x="0" y="0"/>
                </a:moveTo>
                <a:lnTo>
                  <a:pt x="0" y="256032"/>
                </a:lnTo>
              </a:path>
            </a:pathLst>
          </a:custGeom>
          <a:ln w="914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783069" y="6474840"/>
            <a:ext cx="0" cy="256540"/>
          </a:xfrm>
          <a:custGeom>
            <a:avLst/>
            <a:gdLst/>
            <a:ahLst/>
            <a:cxnLst/>
            <a:rect l="l" t="t" r="r" b="b"/>
            <a:pathLst>
              <a:path h="256540">
                <a:moveTo>
                  <a:pt x="0" y="0"/>
                </a:moveTo>
                <a:lnTo>
                  <a:pt x="0" y="256032"/>
                </a:lnTo>
              </a:path>
            </a:pathLst>
          </a:custGeom>
          <a:ln w="914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0612" y="6730872"/>
            <a:ext cx="0" cy="257810"/>
          </a:xfrm>
          <a:custGeom>
            <a:avLst/>
            <a:gdLst/>
            <a:ahLst/>
            <a:cxnLst/>
            <a:rect l="l" t="t" r="r" b="b"/>
            <a:pathLst>
              <a:path h="257809">
                <a:moveTo>
                  <a:pt x="0" y="0"/>
                </a:moveTo>
                <a:lnTo>
                  <a:pt x="0" y="257556"/>
                </a:lnTo>
              </a:path>
            </a:pathLst>
          </a:custGeom>
          <a:ln w="914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783069" y="6730872"/>
            <a:ext cx="0" cy="257810"/>
          </a:xfrm>
          <a:custGeom>
            <a:avLst/>
            <a:gdLst/>
            <a:ahLst/>
            <a:cxnLst/>
            <a:rect l="l" t="t" r="r" b="b"/>
            <a:pathLst>
              <a:path h="257809">
                <a:moveTo>
                  <a:pt x="0" y="0"/>
                </a:moveTo>
                <a:lnTo>
                  <a:pt x="0" y="257556"/>
                </a:lnTo>
              </a:path>
            </a:pathLst>
          </a:custGeom>
          <a:ln w="914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40612" y="6988429"/>
            <a:ext cx="0" cy="256540"/>
          </a:xfrm>
          <a:custGeom>
            <a:avLst/>
            <a:gdLst/>
            <a:ahLst/>
            <a:cxnLst/>
            <a:rect l="l" t="t" r="r" b="b"/>
            <a:pathLst>
              <a:path h="256540">
                <a:moveTo>
                  <a:pt x="0" y="0"/>
                </a:moveTo>
                <a:lnTo>
                  <a:pt x="0" y="256032"/>
                </a:lnTo>
              </a:path>
            </a:pathLst>
          </a:custGeom>
          <a:ln w="914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783069" y="6988429"/>
            <a:ext cx="0" cy="256540"/>
          </a:xfrm>
          <a:custGeom>
            <a:avLst/>
            <a:gdLst/>
            <a:ahLst/>
            <a:cxnLst/>
            <a:rect l="l" t="t" r="r" b="b"/>
            <a:pathLst>
              <a:path h="256540">
                <a:moveTo>
                  <a:pt x="0" y="0"/>
                </a:moveTo>
                <a:lnTo>
                  <a:pt x="0" y="256032"/>
                </a:lnTo>
              </a:path>
            </a:pathLst>
          </a:custGeom>
          <a:ln w="914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975156" y="1495095"/>
            <a:ext cx="4401185" cy="592582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594360">
              <a:lnSpc>
                <a:spcPct val="100000"/>
              </a:lnSpc>
              <a:spcBef>
                <a:spcPts val="735"/>
              </a:spcBef>
            </a:pPr>
            <a:r>
              <a:rPr sz="1150" dirty="0">
                <a:solidFill>
                  <a:srgbClr val="000087"/>
                </a:solidFill>
                <a:latin typeface="Consolas"/>
                <a:cs typeface="Consolas"/>
              </a:rPr>
              <a:t>do</a:t>
            </a:r>
            <a:r>
              <a:rPr sz="1150" dirty="0">
                <a:solidFill>
                  <a:srgbClr val="666600"/>
                </a:solidFill>
                <a:latin typeface="Consolas"/>
                <a:cs typeface="Consolas"/>
              </a:rPr>
              <a:t>{</a:t>
            </a:r>
            <a:endParaRPr sz="1150">
              <a:latin typeface="Consolas"/>
              <a:cs typeface="Consolas"/>
            </a:endParaRPr>
          </a:p>
          <a:p>
            <a:pPr marL="1175385">
              <a:lnSpc>
                <a:spcPct val="100000"/>
              </a:lnSpc>
              <a:spcBef>
                <a:spcPts val="635"/>
              </a:spcBef>
            </a:pPr>
            <a:r>
              <a:rPr sz="1150" spc="-5" dirty="0">
                <a:latin typeface="Consolas"/>
                <a:cs typeface="Consolas"/>
              </a:rPr>
              <a:t>result</a:t>
            </a:r>
            <a:r>
              <a:rPr sz="1150" spc="-5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150" spc="-5" dirty="0">
                <a:latin typeface="Consolas"/>
                <a:cs typeface="Consolas"/>
              </a:rPr>
              <a:t>push_back</a:t>
            </a:r>
            <a:r>
              <a:rPr sz="1150" spc="-5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150" spc="-5" dirty="0">
                <a:latin typeface="Consolas"/>
                <a:cs typeface="Consolas"/>
              </a:rPr>
              <a:t>result</a:t>
            </a:r>
            <a:r>
              <a:rPr sz="1150" spc="-5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150" spc="-5" dirty="0">
                <a:latin typeface="Consolas"/>
                <a:cs typeface="Consolas"/>
              </a:rPr>
              <a:t>at</a:t>
            </a:r>
            <a:r>
              <a:rPr sz="1150" spc="-5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150" spc="-5" dirty="0">
                <a:latin typeface="Consolas"/>
                <a:cs typeface="Consolas"/>
              </a:rPr>
              <a:t>index</a:t>
            </a:r>
            <a:r>
              <a:rPr sz="1150" spc="-5" dirty="0">
                <a:solidFill>
                  <a:srgbClr val="666600"/>
                </a:solidFill>
                <a:latin typeface="Consolas"/>
                <a:cs typeface="Consolas"/>
              </a:rPr>
              <a:t>) </a:t>
            </a:r>
            <a:r>
              <a:rPr sz="1150" dirty="0">
                <a:solidFill>
                  <a:srgbClr val="666600"/>
                </a:solidFill>
                <a:latin typeface="Consolas"/>
                <a:cs typeface="Consolas"/>
              </a:rPr>
              <a:t>/</a:t>
            </a:r>
            <a:r>
              <a:rPr sz="1150" spc="5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150" spc="-10" dirty="0">
                <a:solidFill>
                  <a:srgbClr val="006666"/>
                </a:solidFill>
                <a:latin typeface="Consolas"/>
                <a:cs typeface="Consolas"/>
              </a:rPr>
              <a:t>2</a:t>
            </a:r>
            <a:r>
              <a:rPr sz="1150" spc="-10" dirty="0">
                <a:solidFill>
                  <a:srgbClr val="666600"/>
                </a:solidFill>
                <a:latin typeface="Consolas"/>
                <a:cs typeface="Consolas"/>
              </a:rPr>
              <a:t>);</a:t>
            </a:r>
            <a:endParaRPr sz="1150">
              <a:latin typeface="Consolas"/>
              <a:cs typeface="Consolas"/>
            </a:endParaRPr>
          </a:p>
          <a:p>
            <a:pPr marL="1175385" marR="5080">
              <a:lnSpc>
                <a:spcPct val="146100"/>
              </a:lnSpc>
              <a:spcBef>
                <a:spcPts val="10"/>
              </a:spcBef>
            </a:pPr>
            <a:r>
              <a:rPr sz="1150" spc="-5" dirty="0">
                <a:latin typeface="Consolas"/>
                <a:cs typeface="Consolas"/>
              </a:rPr>
              <a:t>result</a:t>
            </a:r>
            <a:r>
              <a:rPr sz="1150" spc="-5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150" spc="-5" dirty="0">
                <a:latin typeface="Consolas"/>
                <a:cs typeface="Consolas"/>
              </a:rPr>
              <a:t>at</a:t>
            </a:r>
            <a:r>
              <a:rPr sz="1150" spc="-5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150" spc="-5" dirty="0">
                <a:latin typeface="Consolas"/>
                <a:cs typeface="Consolas"/>
              </a:rPr>
              <a:t>index</a:t>
            </a:r>
            <a:r>
              <a:rPr sz="1150" spc="-5" dirty="0">
                <a:solidFill>
                  <a:srgbClr val="666600"/>
                </a:solidFill>
                <a:latin typeface="Consolas"/>
                <a:cs typeface="Consolas"/>
              </a:rPr>
              <a:t>) </a:t>
            </a:r>
            <a:r>
              <a:rPr sz="1150" dirty="0">
                <a:solidFill>
                  <a:srgbClr val="666600"/>
                </a:solidFill>
                <a:latin typeface="Consolas"/>
                <a:cs typeface="Consolas"/>
              </a:rPr>
              <a:t>= </a:t>
            </a:r>
            <a:r>
              <a:rPr sz="1150" spc="-5" dirty="0">
                <a:latin typeface="Consolas"/>
                <a:cs typeface="Consolas"/>
              </a:rPr>
              <a:t>result</a:t>
            </a:r>
            <a:r>
              <a:rPr sz="1150" spc="-5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150" spc="-5" dirty="0">
                <a:latin typeface="Consolas"/>
                <a:cs typeface="Consolas"/>
              </a:rPr>
              <a:t>at</a:t>
            </a:r>
            <a:r>
              <a:rPr sz="1150" spc="-5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150" spc="-5" dirty="0">
                <a:latin typeface="Consolas"/>
                <a:cs typeface="Consolas"/>
              </a:rPr>
              <a:t>index</a:t>
            </a:r>
            <a:r>
              <a:rPr sz="1150" spc="-5" dirty="0">
                <a:solidFill>
                  <a:srgbClr val="666600"/>
                </a:solidFill>
                <a:latin typeface="Consolas"/>
                <a:cs typeface="Consolas"/>
              </a:rPr>
              <a:t>) </a:t>
            </a:r>
            <a:r>
              <a:rPr sz="1150" dirty="0">
                <a:solidFill>
                  <a:srgbClr val="666600"/>
                </a:solidFill>
                <a:latin typeface="Consolas"/>
                <a:cs typeface="Consolas"/>
              </a:rPr>
              <a:t>% </a:t>
            </a:r>
            <a:r>
              <a:rPr sz="1150" dirty="0">
                <a:solidFill>
                  <a:srgbClr val="006666"/>
                </a:solidFill>
                <a:latin typeface="Consolas"/>
                <a:cs typeface="Consolas"/>
              </a:rPr>
              <a:t>2</a:t>
            </a:r>
            <a:r>
              <a:rPr sz="1150" dirty="0">
                <a:solidFill>
                  <a:srgbClr val="666600"/>
                </a:solidFill>
                <a:latin typeface="Consolas"/>
                <a:cs typeface="Consolas"/>
              </a:rPr>
              <a:t>;  </a:t>
            </a:r>
            <a:r>
              <a:rPr sz="1150" dirty="0">
                <a:latin typeface="Consolas"/>
                <a:cs typeface="Consolas"/>
              </a:rPr>
              <a:t>index</a:t>
            </a:r>
            <a:r>
              <a:rPr sz="1150" dirty="0">
                <a:solidFill>
                  <a:srgbClr val="666600"/>
                </a:solidFill>
                <a:latin typeface="Consolas"/>
                <a:cs typeface="Consolas"/>
              </a:rPr>
              <a:t>++;</a:t>
            </a:r>
            <a:endParaRPr sz="1150">
              <a:latin typeface="Consolas"/>
              <a:cs typeface="Consolas"/>
            </a:endParaRPr>
          </a:p>
          <a:p>
            <a:pPr marL="594360">
              <a:lnSpc>
                <a:spcPct val="100000"/>
              </a:lnSpc>
              <a:spcBef>
                <a:spcPts val="640"/>
              </a:spcBef>
            </a:pPr>
            <a:r>
              <a:rPr sz="1150" spc="-5" dirty="0">
                <a:solidFill>
                  <a:srgbClr val="666600"/>
                </a:solidFill>
                <a:latin typeface="Consolas"/>
                <a:cs typeface="Consolas"/>
              </a:rPr>
              <a:t>}</a:t>
            </a:r>
            <a:r>
              <a:rPr sz="1150" spc="-5" dirty="0">
                <a:solidFill>
                  <a:srgbClr val="000087"/>
                </a:solidFill>
                <a:latin typeface="Consolas"/>
                <a:cs typeface="Consolas"/>
              </a:rPr>
              <a:t>while</a:t>
            </a:r>
            <a:r>
              <a:rPr sz="1150" spc="-5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150" spc="-5" dirty="0">
                <a:latin typeface="Consolas"/>
                <a:cs typeface="Consolas"/>
              </a:rPr>
              <a:t>result</a:t>
            </a:r>
            <a:r>
              <a:rPr sz="1150" spc="-5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150" spc="-5" dirty="0">
                <a:latin typeface="Consolas"/>
                <a:cs typeface="Consolas"/>
              </a:rPr>
              <a:t>at</a:t>
            </a:r>
            <a:r>
              <a:rPr sz="1150" spc="-5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150" spc="-5" dirty="0">
                <a:latin typeface="Consolas"/>
                <a:cs typeface="Consolas"/>
              </a:rPr>
              <a:t>index</a:t>
            </a:r>
            <a:r>
              <a:rPr sz="1150" spc="-5" dirty="0">
                <a:solidFill>
                  <a:srgbClr val="666600"/>
                </a:solidFill>
                <a:latin typeface="Consolas"/>
                <a:cs typeface="Consolas"/>
              </a:rPr>
              <a:t>) </a:t>
            </a:r>
            <a:r>
              <a:rPr sz="1150" dirty="0">
                <a:solidFill>
                  <a:srgbClr val="666600"/>
                </a:solidFill>
                <a:latin typeface="Consolas"/>
                <a:cs typeface="Consolas"/>
              </a:rPr>
              <a:t>&gt; </a:t>
            </a:r>
            <a:r>
              <a:rPr sz="1150" spc="-5" dirty="0">
                <a:solidFill>
                  <a:srgbClr val="006666"/>
                </a:solidFill>
                <a:latin typeface="Consolas"/>
                <a:cs typeface="Consolas"/>
              </a:rPr>
              <a:t>1</a:t>
            </a:r>
            <a:r>
              <a:rPr sz="1150" spc="-5" dirty="0">
                <a:solidFill>
                  <a:srgbClr val="666600"/>
                </a:solidFill>
                <a:latin typeface="Consolas"/>
                <a:cs typeface="Consolas"/>
              </a:rPr>
              <a:t>);</a:t>
            </a:r>
            <a:endParaRPr sz="1150">
              <a:latin typeface="Consolas"/>
              <a:cs typeface="Consolas"/>
            </a:endParaRPr>
          </a:p>
          <a:p>
            <a:pPr marL="594360" marR="1469390">
              <a:lnSpc>
                <a:spcPct val="146300"/>
              </a:lnSpc>
              <a:spcBef>
                <a:spcPts val="5"/>
              </a:spcBef>
            </a:pPr>
            <a:r>
              <a:rPr sz="1150" dirty="0">
                <a:solidFill>
                  <a:srgbClr val="870000"/>
                </a:solidFill>
                <a:latin typeface="Consolas"/>
                <a:cs typeface="Consolas"/>
              </a:rPr>
              <a:t>/* </a:t>
            </a:r>
            <a:r>
              <a:rPr sz="1150" spc="-5" dirty="0">
                <a:solidFill>
                  <a:srgbClr val="870000"/>
                </a:solidFill>
                <a:latin typeface="Consolas"/>
                <a:cs typeface="Consolas"/>
              </a:rPr>
              <a:t>Return the result boxes </a:t>
            </a:r>
            <a:r>
              <a:rPr sz="1150" dirty="0">
                <a:solidFill>
                  <a:srgbClr val="870000"/>
                </a:solidFill>
                <a:latin typeface="Consolas"/>
                <a:cs typeface="Consolas"/>
              </a:rPr>
              <a:t>*/  </a:t>
            </a:r>
            <a:r>
              <a:rPr sz="1150" spc="-5" dirty="0">
                <a:solidFill>
                  <a:srgbClr val="000087"/>
                </a:solidFill>
                <a:latin typeface="Consolas"/>
                <a:cs typeface="Consolas"/>
              </a:rPr>
              <a:t>return</a:t>
            </a:r>
            <a:r>
              <a:rPr sz="1150" dirty="0">
                <a:solidFill>
                  <a:srgbClr val="000087"/>
                </a:solidFill>
                <a:latin typeface="Consolas"/>
                <a:cs typeface="Consolas"/>
              </a:rPr>
              <a:t> </a:t>
            </a:r>
            <a:r>
              <a:rPr sz="1150" spc="-5" dirty="0">
                <a:latin typeface="Consolas"/>
                <a:cs typeface="Consolas"/>
              </a:rPr>
              <a:t>result</a:t>
            </a:r>
            <a:r>
              <a:rPr sz="1150" spc="-5" dirty="0">
                <a:solidFill>
                  <a:srgbClr val="666600"/>
                </a:solidFill>
                <a:latin typeface="Consolas"/>
                <a:cs typeface="Consolas"/>
              </a:rPr>
              <a:t>;</a:t>
            </a: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150" dirty="0">
                <a:solidFill>
                  <a:srgbClr val="666600"/>
                </a:solidFill>
                <a:latin typeface="Consolas"/>
                <a:cs typeface="Consolas"/>
              </a:rPr>
              <a:t>}</a:t>
            </a:r>
            <a:endParaRPr sz="11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150" dirty="0">
                <a:solidFill>
                  <a:srgbClr val="000087"/>
                </a:solidFill>
                <a:latin typeface="Consolas"/>
                <a:cs typeface="Consolas"/>
              </a:rPr>
              <a:t>int</a:t>
            </a:r>
            <a:r>
              <a:rPr sz="1150" spc="-15" dirty="0">
                <a:solidFill>
                  <a:srgbClr val="000087"/>
                </a:solidFill>
                <a:latin typeface="Consolas"/>
                <a:cs typeface="Consolas"/>
              </a:rPr>
              <a:t> </a:t>
            </a:r>
            <a:r>
              <a:rPr sz="1150" spc="-5" dirty="0">
                <a:latin typeface="Consolas"/>
                <a:cs typeface="Consolas"/>
              </a:rPr>
              <a:t>main</a:t>
            </a:r>
            <a:r>
              <a:rPr sz="1150" spc="-5" dirty="0">
                <a:solidFill>
                  <a:srgbClr val="666600"/>
                </a:solidFill>
                <a:latin typeface="Consolas"/>
                <a:cs typeface="Consolas"/>
              </a:rPr>
              <a:t>()</a:t>
            </a: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150" dirty="0">
                <a:solidFill>
                  <a:srgbClr val="666600"/>
                </a:solidFill>
                <a:latin typeface="Consolas"/>
                <a:cs typeface="Consolas"/>
              </a:rPr>
              <a:t>{</a:t>
            </a:r>
            <a:endParaRPr sz="1150">
              <a:latin typeface="Consolas"/>
              <a:cs typeface="Consolas"/>
            </a:endParaRPr>
          </a:p>
          <a:p>
            <a:pPr marL="594360" marR="266065">
              <a:lnSpc>
                <a:spcPts val="2030"/>
              </a:lnSpc>
              <a:spcBef>
                <a:spcPts val="160"/>
              </a:spcBef>
            </a:pPr>
            <a:r>
              <a:rPr sz="1150" dirty="0">
                <a:solidFill>
                  <a:srgbClr val="870000"/>
                </a:solidFill>
                <a:latin typeface="Consolas"/>
                <a:cs typeface="Consolas"/>
              </a:rPr>
              <a:t>/* </a:t>
            </a:r>
            <a:r>
              <a:rPr sz="1150" spc="-5" dirty="0">
                <a:solidFill>
                  <a:srgbClr val="870000"/>
                </a:solidFill>
                <a:latin typeface="Consolas"/>
                <a:cs typeface="Consolas"/>
              </a:rPr>
              <a:t>Ask the user for </a:t>
            </a:r>
            <a:r>
              <a:rPr sz="1150" dirty="0">
                <a:solidFill>
                  <a:srgbClr val="870000"/>
                </a:solidFill>
                <a:latin typeface="Consolas"/>
                <a:cs typeface="Consolas"/>
              </a:rPr>
              <a:t>the </a:t>
            </a:r>
            <a:r>
              <a:rPr sz="1150" spc="-5" dirty="0">
                <a:solidFill>
                  <a:srgbClr val="870000"/>
                </a:solidFill>
                <a:latin typeface="Consolas"/>
                <a:cs typeface="Consolas"/>
              </a:rPr>
              <a:t>number </a:t>
            </a:r>
            <a:r>
              <a:rPr sz="1150" dirty="0">
                <a:solidFill>
                  <a:srgbClr val="870000"/>
                </a:solidFill>
                <a:latin typeface="Consolas"/>
                <a:cs typeface="Consolas"/>
              </a:rPr>
              <a:t>of </a:t>
            </a:r>
            <a:r>
              <a:rPr sz="1150" spc="-5" dirty="0">
                <a:solidFill>
                  <a:srgbClr val="870000"/>
                </a:solidFill>
                <a:latin typeface="Consolas"/>
                <a:cs typeface="Consolas"/>
              </a:rPr>
              <a:t>pennies </a:t>
            </a:r>
            <a:r>
              <a:rPr sz="1150" dirty="0">
                <a:solidFill>
                  <a:srgbClr val="870000"/>
                </a:solidFill>
                <a:latin typeface="Consolas"/>
                <a:cs typeface="Consolas"/>
              </a:rPr>
              <a:t>*/  </a:t>
            </a:r>
            <a:r>
              <a:rPr sz="1150" dirty="0">
                <a:solidFill>
                  <a:srgbClr val="000087"/>
                </a:solidFill>
                <a:latin typeface="Consolas"/>
                <a:cs typeface="Consolas"/>
              </a:rPr>
              <a:t>int</a:t>
            </a:r>
            <a:r>
              <a:rPr sz="1150" spc="-15" dirty="0">
                <a:solidFill>
                  <a:srgbClr val="000087"/>
                </a:solidFill>
                <a:latin typeface="Consolas"/>
                <a:cs typeface="Consolas"/>
              </a:rPr>
              <a:t> </a:t>
            </a:r>
            <a:r>
              <a:rPr sz="1150" spc="-5" dirty="0">
                <a:latin typeface="Consolas"/>
                <a:cs typeface="Consolas"/>
              </a:rPr>
              <a:t>pennies</a:t>
            </a:r>
            <a:r>
              <a:rPr sz="1150" spc="-5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150" spc="-5" dirty="0">
                <a:solidFill>
                  <a:srgbClr val="006666"/>
                </a:solidFill>
                <a:latin typeface="Consolas"/>
                <a:cs typeface="Consolas"/>
              </a:rPr>
              <a:t>0</a:t>
            </a:r>
            <a:r>
              <a:rPr sz="1150" spc="-5" dirty="0">
                <a:solidFill>
                  <a:srgbClr val="666600"/>
                </a:solidFill>
                <a:latin typeface="Consolas"/>
                <a:cs typeface="Consolas"/>
              </a:rPr>
              <a:t>;</a:t>
            </a:r>
            <a:endParaRPr sz="1150">
              <a:latin typeface="Consolas"/>
              <a:cs typeface="Consolas"/>
            </a:endParaRPr>
          </a:p>
          <a:p>
            <a:pPr marL="594360">
              <a:lnSpc>
                <a:spcPct val="100000"/>
              </a:lnSpc>
              <a:spcBef>
                <a:spcPts val="459"/>
              </a:spcBef>
            </a:pPr>
            <a:r>
              <a:rPr sz="1150" dirty="0">
                <a:latin typeface="Consolas"/>
                <a:cs typeface="Consolas"/>
              </a:rPr>
              <a:t>cout </a:t>
            </a:r>
            <a:r>
              <a:rPr sz="1150" dirty="0">
                <a:solidFill>
                  <a:srgbClr val="666600"/>
                </a:solidFill>
                <a:latin typeface="Consolas"/>
                <a:cs typeface="Consolas"/>
              </a:rPr>
              <a:t>&lt;&lt; </a:t>
            </a:r>
            <a:r>
              <a:rPr sz="1150" spc="-5" dirty="0">
                <a:solidFill>
                  <a:srgbClr val="008700"/>
                </a:solidFill>
                <a:latin typeface="Consolas"/>
                <a:cs typeface="Consolas"/>
              </a:rPr>
              <a:t>"Enter number of pennies:</a:t>
            </a:r>
            <a:r>
              <a:rPr sz="1150" spc="-15" dirty="0">
                <a:solidFill>
                  <a:srgbClr val="008700"/>
                </a:solidFill>
                <a:latin typeface="Consolas"/>
                <a:cs typeface="Consolas"/>
              </a:rPr>
              <a:t> </a:t>
            </a:r>
            <a:r>
              <a:rPr sz="1150" spc="5" dirty="0">
                <a:solidFill>
                  <a:srgbClr val="008700"/>
                </a:solidFill>
                <a:latin typeface="Consolas"/>
                <a:cs typeface="Consolas"/>
              </a:rPr>
              <a:t>"</a:t>
            </a:r>
            <a:r>
              <a:rPr sz="1150" spc="5" dirty="0">
                <a:solidFill>
                  <a:srgbClr val="666600"/>
                </a:solidFill>
                <a:latin typeface="Consolas"/>
                <a:cs typeface="Consolas"/>
              </a:rPr>
              <a:t>;</a:t>
            </a:r>
            <a:endParaRPr sz="1150">
              <a:latin typeface="Consolas"/>
              <a:cs typeface="Consolas"/>
            </a:endParaRPr>
          </a:p>
          <a:p>
            <a:pPr marL="594360">
              <a:lnSpc>
                <a:spcPct val="100000"/>
              </a:lnSpc>
              <a:spcBef>
                <a:spcPts val="635"/>
              </a:spcBef>
            </a:pPr>
            <a:r>
              <a:rPr sz="1150" dirty="0">
                <a:latin typeface="Consolas"/>
                <a:cs typeface="Consolas"/>
              </a:rPr>
              <a:t>cin </a:t>
            </a:r>
            <a:r>
              <a:rPr sz="1150" dirty="0">
                <a:solidFill>
                  <a:srgbClr val="666600"/>
                </a:solidFill>
                <a:latin typeface="Consolas"/>
                <a:cs typeface="Consolas"/>
              </a:rPr>
              <a:t>&gt;&gt;</a:t>
            </a:r>
            <a:r>
              <a:rPr sz="1150" spc="-10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150" spc="-5" dirty="0">
                <a:latin typeface="Consolas"/>
                <a:cs typeface="Consolas"/>
              </a:rPr>
              <a:t>pennies</a:t>
            </a:r>
            <a:r>
              <a:rPr sz="1150" spc="-5" dirty="0">
                <a:solidFill>
                  <a:srgbClr val="666600"/>
                </a:solidFill>
                <a:latin typeface="Consolas"/>
                <a:cs typeface="Consolas"/>
              </a:rPr>
              <a:t>;</a:t>
            </a:r>
            <a:endParaRPr sz="1150">
              <a:latin typeface="Consolas"/>
              <a:cs typeface="Consolas"/>
            </a:endParaRPr>
          </a:p>
          <a:p>
            <a:pPr marL="594360">
              <a:lnSpc>
                <a:spcPct val="100000"/>
              </a:lnSpc>
              <a:spcBef>
                <a:spcPts val="650"/>
              </a:spcBef>
            </a:pPr>
            <a:r>
              <a:rPr sz="1150" spc="-5" dirty="0">
                <a:latin typeface="Consolas"/>
                <a:cs typeface="Consolas"/>
              </a:rPr>
              <a:t>vector</a:t>
            </a:r>
            <a:r>
              <a:rPr sz="1150" spc="-5" dirty="0">
                <a:solidFill>
                  <a:srgbClr val="008700"/>
                </a:solidFill>
                <a:latin typeface="Consolas"/>
                <a:cs typeface="Consolas"/>
              </a:rPr>
              <a:t>&lt;int&gt; </a:t>
            </a:r>
            <a:r>
              <a:rPr sz="1150" spc="-5" dirty="0">
                <a:latin typeface="Consolas"/>
                <a:cs typeface="Consolas"/>
              </a:rPr>
              <a:t>boxes </a:t>
            </a:r>
            <a:r>
              <a:rPr sz="115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150" spc="10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150" spc="-5" dirty="0">
                <a:latin typeface="Consolas"/>
                <a:cs typeface="Consolas"/>
              </a:rPr>
              <a:t>pennyMachine</a:t>
            </a:r>
            <a:r>
              <a:rPr sz="1150" spc="-5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150" spc="-5" dirty="0">
                <a:latin typeface="Consolas"/>
                <a:cs typeface="Consolas"/>
              </a:rPr>
              <a:t>pennies</a:t>
            </a:r>
            <a:r>
              <a:rPr sz="1150" spc="-5" dirty="0">
                <a:solidFill>
                  <a:srgbClr val="666600"/>
                </a:solidFill>
                <a:latin typeface="Consolas"/>
                <a:cs typeface="Consolas"/>
              </a:rPr>
              <a:t>);</a:t>
            </a:r>
            <a:endParaRPr sz="1150">
              <a:latin typeface="Consolas"/>
              <a:cs typeface="Consolas"/>
            </a:endParaRPr>
          </a:p>
          <a:p>
            <a:pPr marL="594360" marR="587375">
              <a:lnSpc>
                <a:spcPct val="146100"/>
              </a:lnSpc>
            </a:pPr>
            <a:r>
              <a:rPr sz="1150" dirty="0">
                <a:solidFill>
                  <a:srgbClr val="870000"/>
                </a:solidFill>
                <a:latin typeface="Consolas"/>
                <a:cs typeface="Consolas"/>
              </a:rPr>
              <a:t>/* </a:t>
            </a:r>
            <a:r>
              <a:rPr sz="1150" spc="-5" dirty="0">
                <a:solidFill>
                  <a:srgbClr val="870000"/>
                </a:solidFill>
                <a:latin typeface="Consolas"/>
                <a:cs typeface="Consolas"/>
              </a:rPr>
              <a:t>Print the final boxes distribution </a:t>
            </a:r>
            <a:r>
              <a:rPr sz="1150" dirty="0">
                <a:solidFill>
                  <a:srgbClr val="870000"/>
                </a:solidFill>
                <a:latin typeface="Consolas"/>
                <a:cs typeface="Consolas"/>
              </a:rPr>
              <a:t>*/  </a:t>
            </a:r>
            <a:r>
              <a:rPr sz="1150" dirty="0">
                <a:solidFill>
                  <a:srgbClr val="000087"/>
                </a:solidFill>
                <a:latin typeface="Consolas"/>
                <a:cs typeface="Consolas"/>
              </a:rPr>
              <a:t>int </a:t>
            </a:r>
            <a:r>
              <a:rPr sz="1150" spc="-5" dirty="0">
                <a:latin typeface="Consolas"/>
                <a:cs typeface="Consolas"/>
              </a:rPr>
              <a:t>length </a:t>
            </a:r>
            <a:r>
              <a:rPr sz="115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150" spc="-10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150" spc="-5" dirty="0">
                <a:latin typeface="Consolas"/>
                <a:cs typeface="Consolas"/>
              </a:rPr>
              <a:t>boxes</a:t>
            </a:r>
            <a:r>
              <a:rPr sz="1150" spc="-5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150" spc="-5" dirty="0">
                <a:latin typeface="Consolas"/>
                <a:cs typeface="Consolas"/>
              </a:rPr>
              <a:t>size</a:t>
            </a:r>
            <a:r>
              <a:rPr sz="1150" spc="-5" dirty="0">
                <a:solidFill>
                  <a:srgbClr val="666600"/>
                </a:solidFill>
                <a:latin typeface="Consolas"/>
                <a:cs typeface="Consolas"/>
              </a:rPr>
              <a:t>();</a:t>
            </a:r>
            <a:endParaRPr sz="1150">
              <a:latin typeface="Consolas"/>
              <a:cs typeface="Consolas"/>
            </a:endParaRPr>
          </a:p>
          <a:p>
            <a:pPr marL="594360">
              <a:lnSpc>
                <a:spcPct val="100000"/>
              </a:lnSpc>
              <a:spcBef>
                <a:spcPts val="645"/>
              </a:spcBef>
            </a:pPr>
            <a:r>
              <a:rPr sz="1150" spc="-5" dirty="0">
                <a:solidFill>
                  <a:srgbClr val="000087"/>
                </a:solidFill>
                <a:latin typeface="Consolas"/>
                <a:cs typeface="Consolas"/>
              </a:rPr>
              <a:t>for</a:t>
            </a:r>
            <a:r>
              <a:rPr sz="1150" spc="-5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150" spc="-5" dirty="0">
                <a:solidFill>
                  <a:srgbClr val="000087"/>
                </a:solidFill>
                <a:latin typeface="Consolas"/>
                <a:cs typeface="Consolas"/>
              </a:rPr>
              <a:t>int </a:t>
            </a:r>
            <a:r>
              <a:rPr sz="1150" spc="-5" dirty="0">
                <a:latin typeface="Consolas"/>
                <a:cs typeface="Consolas"/>
              </a:rPr>
              <a:t>j</a:t>
            </a:r>
            <a:r>
              <a:rPr sz="1150" spc="-5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150" spc="-5" dirty="0">
                <a:solidFill>
                  <a:srgbClr val="006666"/>
                </a:solidFill>
                <a:latin typeface="Consolas"/>
                <a:cs typeface="Consolas"/>
              </a:rPr>
              <a:t>0</a:t>
            </a:r>
            <a:r>
              <a:rPr sz="1150" spc="-5" dirty="0">
                <a:solidFill>
                  <a:srgbClr val="666600"/>
                </a:solidFill>
                <a:latin typeface="Consolas"/>
                <a:cs typeface="Consolas"/>
              </a:rPr>
              <a:t>; </a:t>
            </a:r>
            <a:r>
              <a:rPr sz="1150" spc="-5" dirty="0">
                <a:latin typeface="Consolas"/>
                <a:cs typeface="Consolas"/>
              </a:rPr>
              <a:t>j</a:t>
            </a:r>
            <a:r>
              <a:rPr sz="1150" spc="-5" dirty="0">
                <a:solidFill>
                  <a:srgbClr val="666600"/>
                </a:solidFill>
                <a:latin typeface="Consolas"/>
                <a:cs typeface="Consolas"/>
              </a:rPr>
              <a:t>&lt;</a:t>
            </a:r>
            <a:r>
              <a:rPr sz="1150" spc="-5" dirty="0">
                <a:latin typeface="Consolas"/>
                <a:cs typeface="Consolas"/>
              </a:rPr>
              <a:t>length</a:t>
            </a:r>
            <a:r>
              <a:rPr sz="1150" spc="-5" dirty="0">
                <a:solidFill>
                  <a:srgbClr val="666600"/>
                </a:solidFill>
                <a:latin typeface="Consolas"/>
                <a:cs typeface="Consolas"/>
              </a:rPr>
              <a:t>;</a:t>
            </a:r>
            <a:r>
              <a:rPr sz="1150" spc="-10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150" dirty="0">
                <a:latin typeface="Consolas"/>
                <a:cs typeface="Consolas"/>
              </a:rPr>
              <a:t>j</a:t>
            </a:r>
            <a:r>
              <a:rPr sz="1150" dirty="0">
                <a:solidFill>
                  <a:srgbClr val="666600"/>
                </a:solidFill>
                <a:latin typeface="Consolas"/>
                <a:cs typeface="Consolas"/>
              </a:rPr>
              <a:t>++)</a:t>
            </a:r>
            <a:endParaRPr sz="1150">
              <a:latin typeface="Consolas"/>
              <a:cs typeface="Consolas"/>
            </a:endParaRPr>
          </a:p>
          <a:p>
            <a:pPr marL="594360">
              <a:lnSpc>
                <a:spcPct val="100000"/>
              </a:lnSpc>
              <a:spcBef>
                <a:spcPts val="640"/>
              </a:spcBef>
            </a:pPr>
            <a:r>
              <a:rPr sz="1150" dirty="0">
                <a:solidFill>
                  <a:srgbClr val="666600"/>
                </a:solidFill>
                <a:latin typeface="Consolas"/>
                <a:cs typeface="Consolas"/>
              </a:rPr>
              <a:t>{</a:t>
            </a:r>
            <a:endParaRPr sz="1150">
              <a:latin typeface="Consolas"/>
              <a:cs typeface="Consolas"/>
            </a:endParaRPr>
          </a:p>
          <a:p>
            <a:pPr marL="1175385">
              <a:lnSpc>
                <a:spcPct val="100000"/>
              </a:lnSpc>
              <a:spcBef>
                <a:spcPts val="635"/>
              </a:spcBef>
            </a:pPr>
            <a:r>
              <a:rPr sz="1150" dirty="0">
                <a:latin typeface="Consolas"/>
                <a:cs typeface="Consolas"/>
              </a:rPr>
              <a:t>cout </a:t>
            </a:r>
            <a:r>
              <a:rPr sz="1150" dirty="0">
                <a:solidFill>
                  <a:srgbClr val="666600"/>
                </a:solidFill>
                <a:latin typeface="Consolas"/>
                <a:cs typeface="Consolas"/>
              </a:rPr>
              <a:t>&lt;&lt; </a:t>
            </a:r>
            <a:r>
              <a:rPr sz="1150" spc="-5" dirty="0">
                <a:latin typeface="Consolas"/>
                <a:cs typeface="Consolas"/>
              </a:rPr>
              <a:t>boxes</a:t>
            </a:r>
            <a:r>
              <a:rPr sz="1150" spc="-5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150" spc="-5" dirty="0">
                <a:latin typeface="Consolas"/>
                <a:cs typeface="Consolas"/>
              </a:rPr>
              <a:t>at</a:t>
            </a:r>
            <a:r>
              <a:rPr sz="1150" spc="-5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150" spc="-5" dirty="0">
                <a:latin typeface="Consolas"/>
                <a:cs typeface="Consolas"/>
              </a:rPr>
              <a:t>j</a:t>
            </a:r>
            <a:r>
              <a:rPr sz="1150" spc="-5" dirty="0">
                <a:solidFill>
                  <a:srgbClr val="666600"/>
                </a:solidFill>
                <a:latin typeface="Consolas"/>
                <a:cs typeface="Consolas"/>
              </a:rPr>
              <a:t>) </a:t>
            </a:r>
            <a:r>
              <a:rPr sz="1150" dirty="0">
                <a:solidFill>
                  <a:srgbClr val="666600"/>
                </a:solidFill>
                <a:latin typeface="Consolas"/>
                <a:cs typeface="Consolas"/>
              </a:rPr>
              <a:t>&lt;&lt; </a:t>
            </a:r>
            <a:r>
              <a:rPr sz="1150" dirty="0">
                <a:solidFill>
                  <a:srgbClr val="008700"/>
                </a:solidFill>
                <a:latin typeface="Consolas"/>
                <a:cs typeface="Consolas"/>
              </a:rPr>
              <a:t>"</a:t>
            </a:r>
            <a:r>
              <a:rPr sz="1150" spc="-35" dirty="0">
                <a:solidFill>
                  <a:srgbClr val="008700"/>
                </a:solidFill>
                <a:latin typeface="Consolas"/>
                <a:cs typeface="Consolas"/>
              </a:rPr>
              <a:t> </a:t>
            </a:r>
            <a:r>
              <a:rPr sz="1150" dirty="0">
                <a:solidFill>
                  <a:srgbClr val="008700"/>
                </a:solidFill>
                <a:latin typeface="Consolas"/>
                <a:cs typeface="Consolas"/>
              </a:rPr>
              <a:t>"</a:t>
            </a:r>
            <a:r>
              <a:rPr sz="1150" dirty="0">
                <a:solidFill>
                  <a:srgbClr val="666600"/>
                </a:solidFill>
                <a:latin typeface="Consolas"/>
                <a:cs typeface="Consolas"/>
              </a:rPr>
              <a:t>;</a:t>
            </a:r>
            <a:endParaRPr sz="1150">
              <a:latin typeface="Consolas"/>
              <a:cs typeface="Consolas"/>
            </a:endParaRPr>
          </a:p>
          <a:p>
            <a:pPr marL="594360">
              <a:lnSpc>
                <a:spcPct val="100000"/>
              </a:lnSpc>
              <a:spcBef>
                <a:spcPts val="645"/>
              </a:spcBef>
            </a:pPr>
            <a:r>
              <a:rPr sz="1150" dirty="0">
                <a:solidFill>
                  <a:srgbClr val="666600"/>
                </a:solidFill>
                <a:latin typeface="Consolas"/>
                <a:cs typeface="Consolas"/>
              </a:rPr>
              <a:t>}</a:t>
            </a: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150" dirty="0">
                <a:solidFill>
                  <a:srgbClr val="666600"/>
                </a:solidFill>
                <a:latin typeface="Consolas"/>
                <a:cs typeface="Consolas"/>
              </a:rPr>
              <a:t>}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936040" y="752525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143" y="0"/>
                </a:moveTo>
                <a:lnTo>
                  <a:pt x="0" y="0"/>
                </a:lnTo>
                <a:lnTo>
                  <a:pt x="0" y="9143"/>
                </a:lnTo>
                <a:lnTo>
                  <a:pt x="9143" y="9143"/>
                </a:lnTo>
                <a:lnTo>
                  <a:pt x="9143" y="0"/>
                </a:lnTo>
                <a:close/>
              </a:path>
            </a:pathLst>
          </a:custGeom>
          <a:solidFill>
            <a:srgbClr val="87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36040" y="752525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143" y="0"/>
                </a:moveTo>
                <a:lnTo>
                  <a:pt x="0" y="0"/>
                </a:lnTo>
                <a:lnTo>
                  <a:pt x="0" y="9143"/>
                </a:lnTo>
                <a:lnTo>
                  <a:pt x="9143" y="9143"/>
                </a:lnTo>
                <a:lnTo>
                  <a:pt x="9143" y="0"/>
                </a:lnTo>
                <a:close/>
              </a:path>
            </a:pathLst>
          </a:custGeom>
          <a:solidFill>
            <a:srgbClr val="87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45184" y="7529830"/>
            <a:ext cx="5833745" cy="0"/>
          </a:xfrm>
          <a:custGeom>
            <a:avLst/>
            <a:gdLst/>
            <a:ahLst/>
            <a:cxnLst/>
            <a:rect l="l" t="t" r="r" b="b"/>
            <a:pathLst>
              <a:path w="5833745">
                <a:moveTo>
                  <a:pt x="0" y="0"/>
                </a:moveTo>
                <a:lnTo>
                  <a:pt x="5833237" y="0"/>
                </a:lnTo>
              </a:path>
            </a:pathLst>
          </a:custGeom>
          <a:ln w="914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778497" y="752525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143" y="0"/>
                </a:moveTo>
                <a:lnTo>
                  <a:pt x="0" y="0"/>
                </a:lnTo>
                <a:lnTo>
                  <a:pt x="0" y="9143"/>
                </a:lnTo>
                <a:lnTo>
                  <a:pt x="9143" y="9143"/>
                </a:lnTo>
                <a:lnTo>
                  <a:pt x="9143" y="0"/>
                </a:lnTo>
                <a:close/>
              </a:path>
            </a:pathLst>
          </a:custGeom>
          <a:solidFill>
            <a:srgbClr val="87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778497" y="752525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143" y="0"/>
                </a:moveTo>
                <a:lnTo>
                  <a:pt x="0" y="0"/>
                </a:lnTo>
                <a:lnTo>
                  <a:pt x="0" y="9143"/>
                </a:lnTo>
                <a:lnTo>
                  <a:pt x="9143" y="9143"/>
                </a:lnTo>
                <a:lnTo>
                  <a:pt x="9143" y="0"/>
                </a:lnTo>
                <a:close/>
              </a:path>
            </a:pathLst>
          </a:custGeom>
          <a:solidFill>
            <a:srgbClr val="87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40612" y="7244536"/>
            <a:ext cx="0" cy="281305"/>
          </a:xfrm>
          <a:custGeom>
            <a:avLst/>
            <a:gdLst/>
            <a:ahLst/>
            <a:cxnLst/>
            <a:rect l="l" t="t" r="r" b="b"/>
            <a:pathLst>
              <a:path h="281304">
                <a:moveTo>
                  <a:pt x="0" y="0"/>
                </a:moveTo>
                <a:lnTo>
                  <a:pt x="0" y="280720"/>
                </a:lnTo>
              </a:path>
            </a:pathLst>
          </a:custGeom>
          <a:ln w="914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783069" y="7244536"/>
            <a:ext cx="0" cy="281305"/>
          </a:xfrm>
          <a:custGeom>
            <a:avLst/>
            <a:gdLst/>
            <a:ahLst/>
            <a:cxnLst/>
            <a:rect l="l" t="t" r="r" b="b"/>
            <a:pathLst>
              <a:path h="281304">
                <a:moveTo>
                  <a:pt x="0" y="0"/>
                </a:moveTo>
                <a:lnTo>
                  <a:pt x="0" y="280720"/>
                </a:lnTo>
              </a:path>
            </a:pathLst>
          </a:custGeom>
          <a:ln w="914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5448" y="1580133"/>
            <a:ext cx="5744210" cy="2914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alibri"/>
                <a:cs typeface="Calibri"/>
              </a:rPr>
              <a:t>Complexity Analysis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Calibri"/>
              <a:cs typeface="Calibri"/>
            </a:endParaRPr>
          </a:p>
          <a:p>
            <a:pPr marL="926465" indent="-229235">
              <a:lnSpc>
                <a:spcPct val="100000"/>
              </a:lnSpc>
              <a:buFont typeface="Symbol"/>
              <a:buChar char=""/>
              <a:tabLst>
                <a:tab pos="926465" algn="l"/>
                <a:tab pos="927100" algn="l"/>
              </a:tabLst>
            </a:pPr>
            <a:r>
              <a:rPr sz="1200" spc="-5" dirty="0">
                <a:latin typeface="Calibri"/>
                <a:cs typeface="Calibri"/>
              </a:rPr>
              <a:t>Time </a:t>
            </a:r>
            <a:r>
              <a:rPr sz="1200" spc="-10" dirty="0">
                <a:latin typeface="Calibri"/>
                <a:cs typeface="Calibri"/>
              </a:rPr>
              <a:t>Complexity </a:t>
            </a:r>
            <a:r>
              <a:rPr sz="1200" dirty="0">
                <a:latin typeface="Calibri"/>
                <a:cs typeface="Calibri"/>
              </a:rPr>
              <a:t>of </a:t>
            </a:r>
            <a:r>
              <a:rPr sz="1200" spc="-5" dirty="0">
                <a:latin typeface="Calibri"/>
                <a:cs typeface="Calibri"/>
              </a:rPr>
              <a:t>the algorithm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4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O(log(n))</a:t>
            </a:r>
            <a:endParaRPr sz="1200">
              <a:latin typeface="Calibri"/>
              <a:cs typeface="Calibri"/>
            </a:endParaRPr>
          </a:p>
          <a:p>
            <a:pPr marL="926465" marR="71755">
              <a:lnSpc>
                <a:spcPct val="152500"/>
              </a:lnSpc>
            </a:pPr>
            <a:r>
              <a:rPr sz="1200" spc="-5" dirty="0">
                <a:latin typeface="Calibri"/>
                <a:cs typeface="Calibri"/>
              </a:rPr>
              <a:t>which </a:t>
            </a:r>
            <a:r>
              <a:rPr sz="1200" dirty="0">
                <a:latin typeface="Calibri"/>
                <a:cs typeface="Calibri"/>
              </a:rPr>
              <a:t>is </a:t>
            </a:r>
            <a:r>
              <a:rPr sz="1200" spc="-5" dirty="0">
                <a:latin typeface="Calibri"/>
                <a:cs typeface="Calibri"/>
              </a:rPr>
              <a:t>shown </a:t>
            </a:r>
            <a:r>
              <a:rPr sz="1200" spc="-10" dirty="0">
                <a:latin typeface="Calibri"/>
                <a:cs typeface="Calibri"/>
              </a:rPr>
              <a:t>from </a:t>
            </a:r>
            <a:r>
              <a:rPr sz="1200" spc="-5" dirty="0">
                <a:latin typeface="Calibri"/>
                <a:cs typeface="Calibri"/>
              </a:rPr>
              <a:t>the division of the number of pennies by </a:t>
            </a:r>
            <a:r>
              <a:rPr sz="1200" dirty="0">
                <a:latin typeface="Calibri"/>
                <a:cs typeface="Calibri"/>
              </a:rPr>
              <a:t>2 </a:t>
            </a:r>
            <a:r>
              <a:rPr sz="1200" spc="-5" dirty="0">
                <a:latin typeface="Calibri"/>
                <a:cs typeface="Calibri"/>
              </a:rPr>
              <a:t>each time to  </a:t>
            </a:r>
            <a:r>
              <a:rPr sz="1200" spc="-10" dirty="0">
                <a:latin typeface="Calibri"/>
                <a:cs typeface="Calibri"/>
              </a:rPr>
              <a:t>get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dirty="0">
                <a:latin typeface="Calibri"/>
                <a:cs typeface="Calibri"/>
              </a:rPr>
              <a:t>final </a:t>
            </a:r>
            <a:r>
              <a:rPr sz="1200" spc="-10" dirty="0">
                <a:latin typeface="Calibri"/>
                <a:cs typeface="Calibri"/>
              </a:rPr>
              <a:t>result.</a:t>
            </a:r>
            <a:endParaRPr sz="1200">
              <a:latin typeface="Calibri"/>
              <a:cs typeface="Calibri"/>
            </a:endParaRPr>
          </a:p>
          <a:p>
            <a:pPr marL="926465" indent="-229235">
              <a:lnSpc>
                <a:spcPct val="100000"/>
              </a:lnSpc>
              <a:spcBef>
                <a:spcPts val="830"/>
              </a:spcBef>
              <a:buFont typeface="Symbol"/>
              <a:buChar char=""/>
              <a:tabLst>
                <a:tab pos="926465" algn="l"/>
                <a:tab pos="927100" algn="l"/>
              </a:tabLst>
            </a:pPr>
            <a:r>
              <a:rPr sz="1200" dirty="0">
                <a:latin typeface="Calibri"/>
                <a:cs typeface="Calibri"/>
              </a:rPr>
              <a:t>Space </a:t>
            </a:r>
            <a:r>
              <a:rPr sz="1200" spc="-5" dirty="0">
                <a:latin typeface="Calibri"/>
                <a:cs typeface="Calibri"/>
              </a:rPr>
              <a:t>Complexity </a:t>
            </a:r>
            <a:r>
              <a:rPr sz="1200" dirty="0">
                <a:latin typeface="Calibri"/>
                <a:cs typeface="Calibri"/>
              </a:rPr>
              <a:t>of </a:t>
            </a:r>
            <a:r>
              <a:rPr sz="1200" spc="-5" dirty="0">
                <a:latin typeface="Calibri"/>
                <a:cs typeface="Calibri"/>
              </a:rPr>
              <a:t>the algorithm </a:t>
            </a:r>
            <a:r>
              <a:rPr sz="1200" dirty="0">
                <a:latin typeface="Calibri"/>
                <a:cs typeface="Calibri"/>
              </a:rPr>
              <a:t>is also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O(log(n))</a:t>
            </a:r>
            <a:endParaRPr sz="1200">
              <a:latin typeface="Calibri"/>
              <a:cs typeface="Calibri"/>
            </a:endParaRPr>
          </a:p>
          <a:p>
            <a:pPr marL="926465" marR="5080">
              <a:lnSpc>
                <a:spcPts val="2200"/>
              </a:lnSpc>
              <a:spcBef>
                <a:spcPts val="185"/>
              </a:spcBef>
            </a:pPr>
            <a:r>
              <a:rPr sz="1200" spc="-5" dirty="0">
                <a:latin typeface="Calibri"/>
                <a:cs typeface="Calibri"/>
              </a:rPr>
              <a:t>which </a:t>
            </a:r>
            <a:r>
              <a:rPr sz="1200" dirty="0">
                <a:latin typeface="Calibri"/>
                <a:cs typeface="Calibri"/>
              </a:rPr>
              <a:t>is </a:t>
            </a:r>
            <a:r>
              <a:rPr sz="1200" spc="-5" dirty="0">
                <a:latin typeface="Calibri"/>
                <a:cs typeface="Calibri"/>
              </a:rPr>
              <a:t>shown </a:t>
            </a:r>
            <a:r>
              <a:rPr sz="1200" spc="-10" dirty="0">
                <a:latin typeface="Calibri"/>
                <a:cs typeface="Calibri"/>
              </a:rPr>
              <a:t>from </a:t>
            </a:r>
            <a:r>
              <a:rPr sz="1200" spc="-5" dirty="0">
                <a:latin typeface="Calibri"/>
                <a:cs typeface="Calibri"/>
              </a:rPr>
              <a:t>the number of </a:t>
            </a:r>
            <a:r>
              <a:rPr sz="1200" spc="-15" dirty="0">
                <a:latin typeface="Calibri"/>
                <a:cs typeface="Calibri"/>
              </a:rPr>
              <a:t>boxes </a:t>
            </a:r>
            <a:r>
              <a:rPr sz="1200" spc="-5" dirty="0">
                <a:latin typeface="Calibri"/>
                <a:cs typeface="Calibri"/>
              </a:rPr>
              <a:t>used to </a:t>
            </a:r>
            <a:r>
              <a:rPr sz="1200" spc="-10" dirty="0">
                <a:latin typeface="Calibri"/>
                <a:cs typeface="Calibri"/>
              </a:rPr>
              <a:t>store </a:t>
            </a:r>
            <a:r>
              <a:rPr sz="1200" spc="-5" dirty="0">
                <a:latin typeface="Calibri"/>
                <a:cs typeface="Calibri"/>
              </a:rPr>
              <a:t>the final values of the  distribution of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pennies.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latin typeface="Calibri"/>
                <a:cs typeface="Calibri"/>
              </a:rPr>
              <a:t>Comparison With Another</a:t>
            </a:r>
            <a:r>
              <a:rPr sz="1200" b="1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Algorithm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Calibri"/>
                <a:cs typeface="Calibri"/>
              </a:rPr>
              <a:t>Another </a:t>
            </a:r>
            <a:r>
              <a:rPr sz="1200" spc="-15" dirty="0">
                <a:latin typeface="Calibri"/>
                <a:cs typeface="Calibri"/>
              </a:rPr>
              <a:t>way </a:t>
            </a:r>
            <a:r>
              <a:rPr sz="1200" spc="-5" dirty="0">
                <a:latin typeface="Calibri"/>
                <a:cs typeface="Calibri"/>
              </a:rPr>
              <a:t>to </a:t>
            </a:r>
            <a:r>
              <a:rPr sz="1200" spc="-10" dirty="0">
                <a:latin typeface="Calibri"/>
                <a:cs typeface="Calibri"/>
              </a:rPr>
              <a:t>solve this </a:t>
            </a:r>
            <a:r>
              <a:rPr sz="1200" spc="-5" dirty="0">
                <a:latin typeface="Calibri"/>
                <a:cs typeface="Calibri"/>
              </a:rPr>
              <a:t>problem </a:t>
            </a:r>
            <a:r>
              <a:rPr sz="1200" spc="-10" dirty="0">
                <a:latin typeface="Calibri"/>
                <a:cs typeface="Calibri"/>
              </a:rPr>
              <a:t>can </a:t>
            </a:r>
            <a:r>
              <a:rPr sz="1200" dirty="0">
                <a:latin typeface="Calibri"/>
                <a:cs typeface="Calibri"/>
              </a:rPr>
              <a:t>be </a:t>
            </a:r>
            <a:r>
              <a:rPr sz="1200" spc="-10" dirty="0">
                <a:latin typeface="Calibri"/>
                <a:cs typeface="Calibri"/>
              </a:rPr>
              <a:t>reached </a:t>
            </a:r>
            <a:r>
              <a:rPr sz="1200" spc="-5" dirty="0">
                <a:latin typeface="Calibri"/>
                <a:cs typeface="Calibri"/>
              </a:rPr>
              <a:t>using </a:t>
            </a:r>
            <a:r>
              <a:rPr sz="1200" dirty="0">
                <a:latin typeface="Calibri"/>
                <a:cs typeface="Calibri"/>
              </a:rPr>
              <a:t>a </a:t>
            </a:r>
            <a:r>
              <a:rPr sz="1200" spc="-10" dirty="0">
                <a:latin typeface="Calibri"/>
                <a:cs typeface="Calibri"/>
              </a:rPr>
              <a:t>brute </a:t>
            </a:r>
            <a:r>
              <a:rPr sz="1200" spc="-15" dirty="0">
                <a:latin typeface="Calibri"/>
                <a:cs typeface="Calibri"/>
              </a:rPr>
              <a:t>force </a:t>
            </a:r>
            <a:r>
              <a:rPr sz="1200" spc="-5" dirty="0">
                <a:latin typeface="Calibri"/>
                <a:cs typeface="Calibri"/>
              </a:rPr>
              <a:t>algorithm </a:t>
            </a:r>
            <a:r>
              <a:rPr sz="1200" dirty="0">
                <a:latin typeface="Calibri"/>
                <a:cs typeface="Calibri"/>
              </a:rPr>
              <a:t>as</a:t>
            </a:r>
            <a:r>
              <a:rPr sz="1200" spc="18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follows: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90904" y="4668646"/>
            <a:ext cx="5842635" cy="3135630"/>
          </a:xfrm>
          <a:prstGeom prst="rect">
            <a:avLst/>
          </a:prstGeom>
          <a:ln w="9144">
            <a:solidFill>
              <a:srgbClr val="878787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35"/>
              </a:spcBef>
            </a:pPr>
            <a:r>
              <a:rPr sz="1150" spc="-5" dirty="0">
                <a:latin typeface="Consolas"/>
                <a:cs typeface="Consolas"/>
              </a:rPr>
              <a:t>ALGORITHM</a:t>
            </a:r>
            <a:r>
              <a:rPr sz="1150" dirty="0">
                <a:latin typeface="Consolas"/>
                <a:cs typeface="Consolas"/>
              </a:rPr>
              <a:t> </a:t>
            </a:r>
            <a:r>
              <a:rPr sz="1150" spc="-5" dirty="0">
                <a:latin typeface="Consolas"/>
                <a:cs typeface="Consolas"/>
              </a:rPr>
              <a:t>pennyMachine</a:t>
            </a:r>
            <a:r>
              <a:rPr sz="1150" spc="-5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150" spc="-5" dirty="0">
                <a:latin typeface="Consolas"/>
                <a:cs typeface="Consolas"/>
              </a:rPr>
              <a:t>n</a:t>
            </a:r>
            <a:r>
              <a:rPr sz="1150" spc="-5" dirty="0">
                <a:solidFill>
                  <a:srgbClr val="666600"/>
                </a:solidFill>
                <a:latin typeface="Consolas"/>
                <a:cs typeface="Consolas"/>
              </a:rPr>
              <a:t>)</a:t>
            </a:r>
            <a:endParaRPr sz="1150">
              <a:latin typeface="Consolas"/>
              <a:cs typeface="Consolas"/>
            </a:endParaRPr>
          </a:p>
          <a:p>
            <a:pPr marL="46990">
              <a:lnSpc>
                <a:spcPct val="100000"/>
              </a:lnSpc>
              <a:spcBef>
                <a:spcPts val="635"/>
              </a:spcBef>
            </a:pPr>
            <a:r>
              <a:rPr sz="1150" spc="-5" dirty="0">
                <a:solidFill>
                  <a:srgbClr val="870000"/>
                </a:solidFill>
                <a:latin typeface="Consolas"/>
                <a:cs typeface="Consolas"/>
              </a:rPr>
              <a:t>//INPUT: </a:t>
            </a:r>
            <a:r>
              <a:rPr sz="1150" dirty="0">
                <a:solidFill>
                  <a:srgbClr val="870000"/>
                </a:solidFill>
                <a:latin typeface="Consolas"/>
                <a:cs typeface="Consolas"/>
              </a:rPr>
              <a:t>n - </a:t>
            </a:r>
            <a:r>
              <a:rPr sz="1150" spc="-5" dirty="0">
                <a:solidFill>
                  <a:srgbClr val="870000"/>
                </a:solidFill>
                <a:latin typeface="Consolas"/>
                <a:cs typeface="Consolas"/>
              </a:rPr>
              <a:t>number </a:t>
            </a:r>
            <a:r>
              <a:rPr sz="1150" dirty="0">
                <a:solidFill>
                  <a:srgbClr val="870000"/>
                </a:solidFill>
                <a:latin typeface="Consolas"/>
                <a:cs typeface="Consolas"/>
              </a:rPr>
              <a:t>of</a:t>
            </a:r>
            <a:r>
              <a:rPr sz="1150" spc="-25" dirty="0">
                <a:solidFill>
                  <a:srgbClr val="870000"/>
                </a:solidFill>
                <a:latin typeface="Consolas"/>
                <a:cs typeface="Consolas"/>
              </a:rPr>
              <a:t> </a:t>
            </a:r>
            <a:r>
              <a:rPr sz="1150" spc="-5" dirty="0">
                <a:solidFill>
                  <a:srgbClr val="870000"/>
                </a:solidFill>
                <a:latin typeface="Consolas"/>
                <a:cs typeface="Consolas"/>
              </a:rPr>
              <a:t>pennies</a:t>
            </a:r>
            <a:endParaRPr sz="1150">
              <a:latin typeface="Consolas"/>
              <a:cs typeface="Consolas"/>
            </a:endParaRPr>
          </a:p>
          <a:p>
            <a:pPr marL="46990">
              <a:lnSpc>
                <a:spcPct val="100000"/>
              </a:lnSpc>
              <a:spcBef>
                <a:spcPts val="635"/>
              </a:spcBef>
            </a:pPr>
            <a:r>
              <a:rPr sz="1150" spc="-5" dirty="0">
                <a:solidFill>
                  <a:srgbClr val="870000"/>
                </a:solidFill>
                <a:latin typeface="Consolas"/>
                <a:cs typeface="Consolas"/>
              </a:rPr>
              <a:t>//OUTPUT: machine’s distribution </a:t>
            </a:r>
            <a:r>
              <a:rPr sz="1150" dirty="0">
                <a:solidFill>
                  <a:srgbClr val="870000"/>
                </a:solidFill>
                <a:latin typeface="Consolas"/>
                <a:cs typeface="Consolas"/>
              </a:rPr>
              <a:t>of n</a:t>
            </a:r>
            <a:r>
              <a:rPr sz="1150" spc="-5" dirty="0">
                <a:solidFill>
                  <a:srgbClr val="870000"/>
                </a:solidFill>
                <a:latin typeface="Consolas"/>
                <a:cs typeface="Consolas"/>
              </a:rPr>
              <a:t> pennies</a:t>
            </a:r>
            <a:endParaRPr sz="1150">
              <a:latin typeface="Consolas"/>
              <a:cs typeface="Consolas"/>
            </a:endParaRPr>
          </a:p>
          <a:p>
            <a:pPr marL="46990" marR="4260215">
              <a:lnSpc>
                <a:spcPts val="2030"/>
              </a:lnSpc>
              <a:spcBef>
                <a:spcPts val="165"/>
              </a:spcBef>
            </a:pPr>
            <a:r>
              <a:rPr sz="1150" spc="-5" dirty="0">
                <a:latin typeface="Consolas"/>
                <a:cs typeface="Consolas"/>
              </a:rPr>
              <a:t>result</a:t>
            </a:r>
            <a:r>
              <a:rPr sz="1150" spc="-5" dirty="0">
                <a:solidFill>
                  <a:srgbClr val="666600"/>
                </a:solidFill>
                <a:latin typeface="Consolas"/>
                <a:cs typeface="Consolas"/>
              </a:rPr>
              <a:t>[</a:t>
            </a:r>
            <a:r>
              <a:rPr sz="1150" spc="-5" dirty="0">
                <a:latin typeface="Consolas"/>
                <a:cs typeface="Consolas"/>
              </a:rPr>
              <a:t>i</a:t>
            </a:r>
            <a:r>
              <a:rPr sz="1150" spc="-5" dirty="0">
                <a:solidFill>
                  <a:srgbClr val="666600"/>
                </a:solidFill>
                <a:latin typeface="Consolas"/>
                <a:cs typeface="Consolas"/>
              </a:rPr>
              <a:t>] &lt;- </a:t>
            </a:r>
            <a:r>
              <a:rPr sz="1150" dirty="0">
                <a:latin typeface="Consolas"/>
                <a:cs typeface="Consolas"/>
              </a:rPr>
              <a:t>n  </a:t>
            </a:r>
            <a:r>
              <a:rPr sz="1150" spc="-5" dirty="0">
                <a:solidFill>
                  <a:srgbClr val="660066"/>
                </a:solidFill>
                <a:latin typeface="Consolas"/>
                <a:cs typeface="Consolas"/>
              </a:rPr>
              <a:t>While </a:t>
            </a:r>
            <a:r>
              <a:rPr sz="1150" spc="-5" dirty="0">
                <a:latin typeface="Consolas"/>
                <a:cs typeface="Consolas"/>
              </a:rPr>
              <a:t>result</a:t>
            </a:r>
            <a:r>
              <a:rPr sz="1150" spc="-5" dirty="0">
                <a:solidFill>
                  <a:srgbClr val="666600"/>
                </a:solidFill>
                <a:latin typeface="Consolas"/>
                <a:cs typeface="Consolas"/>
              </a:rPr>
              <a:t>[</a:t>
            </a:r>
            <a:r>
              <a:rPr sz="1150" spc="-5" dirty="0">
                <a:latin typeface="Consolas"/>
                <a:cs typeface="Consolas"/>
              </a:rPr>
              <a:t>i</a:t>
            </a:r>
            <a:r>
              <a:rPr sz="1150" spc="-5" dirty="0">
                <a:solidFill>
                  <a:srgbClr val="666600"/>
                </a:solidFill>
                <a:latin typeface="Consolas"/>
                <a:cs typeface="Consolas"/>
              </a:rPr>
              <a:t>] </a:t>
            </a:r>
            <a:r>
              <a:rPr sz="1150" dirty="0">
                <a:solidFill>
                  <a:srgbClr val="666600"/>
                </a:solidFill>
                <a:latin typeface="Consolas"/>
                <a:cs typeface="Consolas"/>
              </a:rPr>
              <a:t>&gt;</a:t>
            </a:r>
            <a:r>
              <a:rPr sz="1150" spc="-40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150" dirty="0">
                <a:solidFill>
                  <a:srgbClr val="006666"/>
                </a:solidFill>
                <a:latin typeface="Consolas"/>
                <a:cs typeface="Consolas"/>
              </a:rPr>
              <a:t>1</a:t>
            </a:r>
            <a:endParaRPr sz="1150">
              <a:latin typeface="Consolas"/>
              <a:cs typeface="Consolas"/>
            </a:endParaRPr>
          </a:p>
          <a:p>
            <a:pPr marL="368300">
              <a:lnSpc>
                <a:spcPct val="100000"/>
              </a:lnSpc>
              <a:spcBef>
                <a:spcPts val="455"/>
              </a:spcBef>
            </a:pPr>
            <a:r>
              <a:rPr sz="1150" spc="-5" dirty="0">
                <a:latin typeface="Consolas"/>
                <a:cs typeface="Consolas"/>
              </a:rPr>
              <a:t>result</a:t>
            </a:r>
            <a:r>
              <a:rPr sz="1150" spc="-5" dirty="0">
                <a:solidFill>
                  <a:srgbClr val="666600"/>
                </a:solidFill>
                <a:latin typeface="Consolas"/>
                <a:cs typeface="Consolas"/>
              </a:rPr>
              <a:t>[</a:t>
            </a:r>
            <a:r>
              <a:rPr sz="1150" spc="-5" dirty="0">
                <a:latin typeface="Consolas"/>
                <a:cs typeface="Consolas"/>
              </a:rPr>
              <a:t>i</a:t>
            </a:r>
            <a:r>
              <a:rPr sz="1150" spc="-5" dirty="0">
                <a:solidFill>
                  <a:srgbClr val="666600"/>
                </a:solidFill>
                <a:latin typeface="Consolas"/>
                <a:cs typeface="Consolas"/>
              </a:rPr>
              <a:t>] </a:t>
            </a:r>
            <a:r>
              <a:rPr sz="1150" dirty="0">
                <a:solidFill>
                  <a:srgbClr val="666600"/>
                </a:solidFill>
                <a:latin typeface="Consolas"/>
                <a:cs typeface="Consolas"/>
              </a:rPr>
              <a:t>&lt;- </a:t>
            </a:r>
            <a:r>
              <a:rPr sz="1150" spc="-5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150" spc="-5" dirty="0">
                <a:latin typeface="Consolas"/>
                <a:cs typeface="Consolas"/>
              </a:rPr>
              <a:t>result</a:t>
            </a:r>
            <a:r>
              <a:rPr sz="1150" spc="-5" dirty="0">
                <a:solidFill>
                  <a:srgbClr val="666600"/>
                </a:solidFill>
                <a:latin typeface="Consolas"/>
                <a:cs typeface="Consolas"/>
              </a:rPr>
              <a:t>[</a:t>
            </a:r>
            <a:r>
              <a:rPr sz="1150" spc="-5" dirty="0">
                <a:latin typeface="Consolas"/>
                <a:cs typeface="Consolas"/>
              </a:rPr>
              <a:t>i</a:t>
            </a:r>
            <a:r>
              <a:rPr sz="1150" spc="-5" dirty="0">
                <a:solidFill>
                  <a:srgbClr val="666600"/>
                </a:solidFill>
                <a:latin typeface="Consolas"/>
                <a:cs typeface="Consolas"/>
              </a:rPr>
              <a:t>] </a:t>
            </a:r>
            <a:r>
              <a:rPr sz="1150" dirty="0">
                <a:solidFill>
                  <a:srgbClr val="666600"/>
                </a:solidFill>
                <a:latin typeface="Consolas"/>
                <a:cs typeface="Consolas"/>
              </a:rPr>
              <a:t>-</a:t>
            </a:r>
            <a:r>
              <a:rPr sz="1150" spc="-35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150" dirty="0">
                <a:solidFill>
                  <a:srgbClr val="006666"/>
                </a:solidFill>
                <a:latin typeface="Consolas"/>
                <a:cs typeface="Consolas"/>
              </a:rPr>
              <a:t>2</a:t>
            </a:r>
            <a:r>
              <a:rPr sz="1150" dirty="0">
                <a:solidFill>
                  <a:srgbClr val="666600"/>
                </a:solidFill>
                <a:latin typeface="Consolas"/>
                <a:cs typeface="Consolas"/>
              </a:rPr>
              <a:t>)</a:t>
            </a:r>
            <a:endParaRPr sz="1150">
              <a:latin typeface="Consolas"/>
              <a:cs typeface="Consolas"/>
            </a:endParaRPr>
          </a:p>
          <a:p>
            <a:pPr marL="368300" marR="3216275">
              <a:lnSpc>
                <a:spcPts val="2030"/>
              </a:lnSpc>
              <a:spcBef>
                <a:spcPts val="165"/>
              </a:spcBef>
            </a:pPr>
            <a:r>
              <a:rPr sz="1150" spc="-5" dirty="0">
                <a:latin typeface="Consolas"/>
                <a:cs typeface="Consolas"/>
              </a:rPr>
              <a:t>nextIndex </a:t>
            </a:r>
            <a:r>
              <a:rPr sz="1150" dirty="0">
                <a:solidFill>
                  <a:srgbClr val="666600"/>
                </a:solidFill>
                <a:latin typeface="Consolas"/>
                <a:cs typeface="Consolas"/>
              </a:rPr>
              <a:t>&lt;- </a:t>
            </a:r>
            <a:r>
              <a:rPr sz="1150" spc="-5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150" spc="-5" dirty="0">
                <a:latin typeface="Consolas"/>
                <a:cs typeface="Consolas"/>
              </a:rPr>
              <a:t>nextIndex </a:t>
            </a:r>
            <a:r>
              <a:rPr sz="1150" dirty="0">
                <a:solidFill>
                  <a:srgbClr val="666600"/>
                </a:solidFill>
                <a:latin typeface="Consolas"/>
                <a:cs typeface="Consolas"/>
              </a:rPr>
              <a:t>+ </a:t>
            </a:r>
            <a:r>
              <a:rPr sz="1150" dirty="0">
                <a:solidFill>
                  <a:srgbClr val="006666"/>
                </a:solidFill>
                <a:latin typeface="Consolas"/>
                <a:cs typeface="Consolas"/>
              </a:rPr>
              <a:t>1</a:t>
            </a:r>
            <a:r>
              <a:rPr sz="1150" dirty="0">
                <a:solidFill>
                  <a:srgbClr val="666600"/>
                </a:solidFill>
                <a:latin typeface="Consolas"/>
                <a:cs typeface="Consolas"/>
              </a:rPr>
              <a:t>)  </a:t>
            </a:r>
            <a:r>
              <a:rPr sz="1150" dirty="0">
                <a:solidFill>
                  <a:srgbClr val="000087"/>
                </a:solidFill>
                <a:latin typeface="Consolas"/>
                <a:cs typeface="Consolas"/>
              </a:rPr>
              <a:t>if </a:t>
            </a:r>
            <a:r>
              <a:rPr sz="1150" spc="-5" dirty="0">
                <a:latin typeface="Consolas"/>
                <a:cs typeface="Consolas"/>
              </a:rPr>
              <a:t>result</a:t>
            </a:r>
            <a:r>
              <a:rPr sz="1150" spc="-5" dirty="0">
                <a:solidFill>
                  <a:srgbClr val="666600"/>
                </a:solidFill>
                <a:latin typeface="Consolas"/>
                <a:cs typeface="Consolas"/>
              </a:rPr>
              <a:t>[</a:t>
            </a:r>
            <a:r>
              <a:rPr sz="1150" spc="-5" dirty="0">
                <a:latin typeface="Consolas"/>
                <a:cs typeface="Consolas"/>
              </a:rPr>
              <a:t>i</a:t>
            </a:r>
            <a:r>
              <a:rPr sz="1150" spc="-5" dirty="0">
                <a:solidFill>
                  <a:srgbClr val="666600"/>
                </a:solidFill>
                <a:latin typeface="Consolas"/>
                <a:cs typeface="Consolas"/>
              </a:rPr>
              <a:t>] </a:t>
            </a:r>
            <a:r>
              <a:rPr sz="1150" dirty="0">
                <a:solidFill>
                  <a:srgbClr val="666600"/>
                </a:solidFill>
                <a:latin typeface="Consolas"/>
                <a:cs typeface="Consolas"/>
              </a:rPr>
              <a:t>&lt;=</a:t>
            </a:r>
            <a:r>
              <a:rPr sz="1150" spc="-20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150" dirty="0">
                <a:solidFill>
                  <a:srgbClr val="006666"/>
                </a:solidFill>
                <a:latin typeface="Consolas"/>
                <a:cs typeface="Consolas"/>
              </a:rPr>
              <a:t>1</a:t>
            </a:r>
            <a:endParaRPr sz="1150">
              <a:latin typeface="Consolas"/>
              <a:cs typeface="Consolas"/>
            </a:endParaRPr>
          </a:p>
          <a:p>
            <a:pPr marL="690245">
              <a:lnSpc>
                <a:spcPct val="100000"/>
              </a:lnSpc>
              <a:spcBef>
                <a:spcPts val="455"/>
              </a:spcBef>
            </a:pPr>
            <a:r>
              <a:rPr sz="1150" spc="-5" dirty="0">
                <a:latin typeface="Consolas"/>
                <a:cs typeface="Consolas"/>
              </a:rPr>
              <a:t>result</a:t>
            </a:r>
            <a:r>
              <a:rPr sz="1150" spc="-5" dirty="0">
                <a:solidFill>
                  <a:srgbClr val="666600"/>
                </a:solidFill>
                <a:latin typeface="Consolas"/>
                <a:cs typeface="Consolas"/>
              </a:rPr>
              <a:t>[</a:t>
            </a:r>
            <a:r>
              <a:rPr sz="1150" spc="-5" dirty="0">
                <a:latin typeface="Consolas"/>
                <a:cs typeface="Consolas"/>
              </a:rPr>
              <a:t>i</a:t>
            </a:r>
            <a:r>
              <a:rPr sz="1150" spc="-5" dirty="0">
                <a:solidFill>
                  <a:srgbClr val="666600"/>
                </a:solidFill>
                <a:latin typeface="Consolas"/>
                <a:cs typeface="Consolas"/>
              </a:rPr>
              <a:t>+</a:t>
            </a:r>
            <a:r>
              <a:rPr sz="1150" spc="-5" dirty="0">
                <a:solidFill>
                  <a:srgbClr val="006666"/>
                </a:solidFill>
                <a:latin typeface="Consolas"/>
                <a:cs typeface="Consolas"/>
              </a:rPr>
              <a:t>1</a:t>
            </a:r>
            <a:r>
              <a:rPr sz="1150" spc="-5" dirty="0">
                <a:solidFill>
                  <a:srgbClr val="666600"/>
                </a:solidFill>
                <a:latin typeface="Consolas"/>
                <a:cs typeface="Consolas"/>
              </a:rPr>
              <a:t>] </a:t>
            </a:r>
            <a:r>
              <a:rPr sz="1150" dirty="0">
                <a:solidFill>
                  <a:srgbClr val="666600"/>
                </a:solidFill>
                <a:latin typeface="Consolas"/>
                <a:cs typeface="Consolas"/>
              </a:rPr>
              <a:t>&lt;-</a:t>
            </a:r>
            <a:r>
              <a:rPr sz="1150" spc="-20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150" spc="-5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150" spc="-5" dirty="0">
                <a:latin typeface="Consolas"/>
                <a:cs typeface="Consolas"/>
              </a:rPr>
              <a:t>nextIndex</a:t>
            </a:r>
            <a:r>
              <a:rPr sz="1150" spc="-5" dirty="0">
                <a:solidFill>
                  <a:srgbClr val="666600"/>
                </a:solidFill>
                <a:latin typeface="Consolas"/>
                <a:cs typeface="Consolas"/>
              </a:rPr>
              <a:t>)</a:t>
            </a:r>
            <a:endParaRPr sz="1150">
              <a:latin typeface="Consolas"/>
              <a:cs typeface="Consolas"/>
            </a:endParaRPr>
          </a:p>
          <a:p>
            <a:pPr marL="690245" marR="4019550">
              <a:lnSpc>
                <a:spcPts val="2030"/>
              </a:lnSpc>
              <a:spcBef>
                <a:spcPts val="165"/>
              </a:spcBef>
            </a:pPr>
            <a:r>
              <a:rPr sz="1150" spc="-5" dirty="0">
                <a:latin typeface="Consolas"/>
                <a:cs typeface="Consolas"/>
              </a:rPr>
              <a:t>nextIndex </a:t>
            </a:r>
            <a:r>
              <a:rPr sz="1150" spc="-5" dirty="0">
                <a:solidFill>
                  <a:srgbClr val="666600"/>
                </a:solidFill>
                <a:latin typeface="Consolas"/>
                <a:cs typeface="Consolas"/>
              </a:rPr>
              <a:t>&lt;-</a:t>
            </a:r>
            <a:r>
              <a:rPr sz="1150" spc="-55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150" dirty="0">
                <a:solidFill>
                  <a:srgbClr val="006666"/>
                </a:solidFill>
                <a:latin typeface="Consolas"/>
                <a:cs typeface="Consolas"/>
              </a:rPr>
              <a:t>0   </a:t>
            </a:r>
            <a:r>
              <a:rPr sz="1150" dirty="0">
                <a:latin typeface="Consolas"/>
                <a:cs typeface="Consolas"/>
              </a:rPr>
              <a:t>i </a:t>
            </a:r>
            <a:r>
              <a:rPr sz="1150" spc="-5" dirty="0">
                <a:solidFill>
                  <a:srgbClr val="666600"/>
                </a:solidFill>
                <a:latin typeface="Consolas"/>
                <a:cs typeface="Consolas"/>
              </a:rPr>
              <a:t>&lt;- (</a:t>
            </a:r>
            <a:r>
              <a:rPr sz="1150" spc="-5" dirty="0">
                <a:latin typeface="Consolas"/>
                <a:cs typeface="Consolas"/>
              </a:rPr>
              <a:t>i </a:t>
            </a:r>
            <a:r>
              <a:rPr sz="1150" dirty="0">
                <a:solidFill>
                  <a:srgbClr val="666600"/>
                </a:solidFill>
                <a:latin typeface="Consolas"/>
                <a:cs typeface="Consolas"/>
              </a:rPr>
              <a:t>+</a:t>
            </a:r>
            <a:r>
              <a:rPr sz="1150" spc="-45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150" spc="-5" dirty="0">
                <a:solidFill>
                  <a:srgbClr val="006666"/>
                </a:solidFill>
                <a:latin typeface="Consolas"/>
                <a:cs typeface="Consolas"/>
              </a:rPr>
              <a:t>1</a:t>
            </a:r>
            <a:r>
              <a:rPr sz="1150" spc="-5" dirty="0">
                <a:solidFill>
                  <a:srgbClr val="666600"/>
                </a:solidFill>
                <a:latin typeface="Consolas"/>
                <a:cs typeface="Consolas"/>
              </a:rPr>
              <a:t>)</a:t>
            </a:r>
            <a:endParaRPr sz="1150">
              <a:latin typeface="Consolas"/>
              <a:cs typeface="Consolas"/>
            </a:endParaRPr>
          </a:p>
          <a:p>
            <a:pPr marL="46990">
              <a:lnSpc>
                <a:spcPct val="100000"/>
              </a:lnSpc>
              <a:spcBef>
                <a:spcPts val="459"/>
              </a:spcBef>
            </a:pPr>
            <a:r>
              <a:rPr sz="1150" spc="-5" dirty="0">
                <a:solidFill>
                  <a:srgbClr val="000087"/>
                </a:solidFill>
                <a:latin typeface="Consolas"/>
                <a:cs typeface="Consolas"/>
              </a:rPr>
              <a:t>return</a:t>
            </a:r>
            <a:r>
              <a:rPr sz="1150" dirty="0">
                <a:solidFill>
                  <a:srgbClr val="000087"/>
                </a:solidFill>
                <a:latin typeface="Consolas"/>
                <a:cs typeface="Consolas"/>
              </a:rPr>
              <a:t> </a:t>
            </a:r>
            <a:r>
              <a:rPr sz="1150" spc="-5" dirty="0">
                <a:latin typeface="Consolas"/>
                <a:cs typeface="Consolas"/>
              </a:rPr>
              <a:t>result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5448" y="7942326"/>
            <a:ext cx="4855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But this algorithm </a:t>
            </a:r>
            <a:r>
              <a:rPr sz="1200" dirty="0">
                <a:latin typeface="Calibri"/>
                <a:cs typeface="Calibri"/>
              </a:rPr>
              <a:t>is </a:t>
            </a:r>
            <a:r>
              <a:rPr sz="1200" spc="-10" dirty="0">
                <a:latin typeface="Calibri"/>
                <a:cs typeface="Calibri"/>
              </a:rPr>
              <a:t>slower </a:t>
            </a:r>
            <a:r>
              <a:rPr sz="1200" spc="-5" dirty="0">
                <a:latin typeface="Calibri"/>
                <a:cs typeface="Calibri"/>
              </a:rPr>
              <a:t>than the </a:t>
            </a:r>
            <a:r>
              <a:rPr sz="1200" spc="-10" dirty="0">
                <a:latin typeface="Calibri"/>
                <a:cs typeface="Calibri"/>
              </a:rPr>
              <a:t>greedy </a:t>
            </a:r>
            <a:r>
              <a:rPr sz="1200" spc="-5" dirty="0">
                <a:latin typeface="Calibri"/>
                <a:cs typeface="Calibri"/>
              </a:rPr>
              <a:t>one </a:t>
            </a:r>
            <a:r>
              <a:rPr sz="1200" spc="-10" dirty="0">
                <a:latin typeface="Calibri"/>
                <a:cs typeface="Calibri"/>
              </a:rPr>
              <a:t>as </a:t>
            </a:r>
            <a:r>
              <a:rPr sz="1200" spc="-5" dirty="0">
                <a:latin typeface="Calibri"/>
                <a:cs typeface="Calibri"/>
              </a:rPr>
              <a:t>its time </a:t>
            </a:r>
            <a:r>
              <a:rPr sz="1200" spc="-10" dirty="0">
                <a:latin typeface="Calibri"/>
                <a:cs typeface="Calibri"/>
              </a:rPr>
              <a:t>complexity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18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O(n)</a:t>
            </a:r>
            <a:r>
              <a:rPr sz="1200" spc="-5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5156" y="1580133"/>
            <a:ext cx="2676525" cy="640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alibri"/>
                <a:cs typeface="Calibri"/>
              </a:rPr>
              <a:t>Sample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Output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Sample output of randomly selected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input: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57019" y="2392679"/>
            <a:ext cx="3658234" cy="1082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73910" y="4381372"/>
            <a:ext cx="3624579" cy="10591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38350" y="6362725"/>
            <a:ext cx="3694429" cy="10134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660775" y="3668395"/>
            <a:ext cx="5010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libri"/>
                <a:cs typeface="Calibri"/>
              </a:rPr>
              <a:t>Figure</a:t>
            </a:r>
            <a:r>
              <a:rPr sz="1000" spc="-5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20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3660775" y="5633085"/>
            <a:ext cx="5010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libri"/>
                <a:cs typeface="Calibri"/>
              </a:rPr>
              <a:t>Figure</a:t>
            </a:r>
            <a:r>
              <a:rPr sz="1000" spc="-5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21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60775" y="7570469"/>
            <a:ext cx="5010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libri"/>
                <a:cs typeface="Calibri"/>
              </a:rPr>
              <a:t>Figure</a:t>
            </a:r>
            <a:r>
              <a:rPr sz="1000" spc="-5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22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5448" y="1580133"/>
            <a:ext cx="7143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alibri"/>
                <a:cs typeface="Calibri"/>
              </a:rPr>
              <a:t>Conclusion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54048" y="3965575"/>
            <a:ext cx="1352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c)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4048" y="1915413"/>
            <a:ext cx="5508625" cy="2537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marR="40005" indent="-228600">
              <a:lnSpc>
                <a:spcPct val="152500"/>
              </a:lnSpc>
              <a:spcBef>
                <a:spcPts val="100"/>
              </a:spcBef>
              <a:buAutoNum type="alphaLcParenR"/>
              <a:tabLst>
                <a:tab pos="241300" algn="l"/>
              </a:tabLst>
            </a:pPr>
            <a:r>
              <a:rPr sz="1200" dirty="0">
                <a:latin typeface="Calibri"/>
                <a:cs typeface="Calibri"/>
              </a:rPr>
              <a:t>The final </a:t>
            </a:r>
            <a:r>
              <a:rPr sz="1200" spc="-5" dirty="0">
                <a:latin typeface="Calibri"/>
                <a:cs typeface="Calibri"/>
              </a:rPr>
              <a:t>distribution </a:t>
            </a:r>
            <a:r>
              <a:rPr sz="1200" dirty="0">
                <a:latin typeface="Calibri"/>
                <a:cs typeface="Calibri"/>
              </a:rPr>
              <a:t>of </a:t>
            </a:r>
            <a:r>
              <a:rPr sz="1200" spc="-5" dirty="0">
                <a:latin typeface="Calibri"/>
                <a:cs typeface="Calibri"/>
              </a:rPr>
              <a:t>pennies does not depend on the order </a:t>
            </a:r>
            <a:r>
              <a:rPr sz="1200" dirty="0">
                <a:latin typeface="Calibri"/>
                <a:cs typeface="Calibri"/>
              </a:rPr>
              <a:t>in </a:t>
            </a:r>
            <a:r>
              <a:rPr sz="1200" spc="-5" dirty="0">
                <a:latin typeface="Calibri"/>
                <a:cs typeface="Calibri"/>
              </a:rPr>
              <a:t>which </a:t>
            </a:r>
            <a:r>
              <a:rPr sz="1200" spc="-10" dirty="0">
                <a:latin typeface="Calibri"/>
                <a:cs typeface="Calibri"/>
              </a:rPr>
              <a:t>the </a:t>
            </a:r>
            <a:r>
              <a:rPr sz="1200" spc="-5" dirty="0">
                <a:latin typeface="Calibri"/>
                <a:cs typeface="Calibri"/>
              </a:rPr>
              <a:t>machine  </a:t>
            </a:r>
            <a:r>
              <a:rPr sz="1200" spc="-10" dirty="0">
                <a:latin typeface="Calibri"/>
                <a:cs typeface="Calibri"/>
              </a:rPr>
              <a:t>processes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-10" dirty="0">
                <a:latin typeface="Calibri"/>
                <a:cs typeface="Calibri"/>
              </a:rPr>
              <a:t>coin pairs </a:t>
            </a:r>
            <a:r>
              <a:rPr sz="1200" dirty="0">
                <a:latin typeface="Calibri"/>
                <a:cs typeface="Calibri"/>
              </a:rPr>
              <a:t>as it divides </a:t>
            </a:r>
            <a:r>
              <a:rPr sz="1200" spc="-5" dirty="0">
                <a:latin typeface="Calibri"/>
                <a:cs typeface="Calibri"/>
              </a:rPr>
              <a:t>the number </a:t>
            </a:r>
            <a:r>
              <a:rPr sz="1200" spc="-10" dirty="0">
                <a:latin typeface="Calibri"/>
                <a:cs typeface="Calibri"/>
              </a:rPr>
              <a:t>in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-10" dirty="0">
                <a:latin typeface="Calibri"/>
                <a:cs typeface="Calibri"/>
              </a:rPr>
              <a:t>first box </a:t>
            </a:r>
            <a:r>
              <a:rPr sz="1200" spc="-5" dirty="0">
                <a:latin typeface="Calibri"/>
                <a:cs typeface="Calibri"/>
              </a:rPr>
              <a:t>by </a:t>
            </a:r>
            <a:r>
              <a:rPr sz="1200" dirty="0">
                <a:latin typeface="Calibri"/>
                <a:cs typeface="Calibri"/>
              </a:rPr>
              <a:t>2 </a:t>
            </a:r>
            <a:r>
              <a:rPr sz="1200" spc="-5" dirty="0">
                <a:latin typeface="Calibri"/>
                <a:cs typeface="Calibri"/>
              </a:rPr>
              <a:t>and puts</a:t>
            </a:r>
            <a:r>
              <a:rPr sz="1200" spc="9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endParaRPr sz="1200">
              <a:latin typeface="Calibri"/>
              <a:cs typeface="Calibri"/>
            </a:endParaRPr>
          </a:p>
          <a:p>
            <a:pPr marL="240665" marR="361950">
              <a:lnSpc>
                <a:spcPct val="152500"/>
              </a:lnSpc>
            </a:pPr>
            <a:r>
              <a:rPr sz="1200" spc="-5" dirty="0">
                <a:latin typeface="Calibri"/>
                <a:cs typeface="Calibri"/>
              </a:rPr>
              <a:t>remainder </a:t>
            </a:r>
            <a:r>
              <a:rPr sz="1200" dirty="0">
                <a:latin typeface="Calibri"/>
                <a:cs typeface="Calibri"/>
              </a:rPr>
              <a:t>in </a:t>
            </a:r>
            <a:r>
              <a:rPr sz="1200" spc="-5" dirty="0">
                <a:latin typeface="Calibri"/>
                <a:cs typeface="Calibri"/>
              </a:rPr>
              <a:t>the same </a:t>
            </a:r>
            <a:r>
              <a:rPr sz="1200" spc="-15" dirty="0">
                <a:latin typeface="Calibri"/>
                <a:cs typeface="Calibri"/>
              </a:rPr>
              <a:t>box </a:t>
            </a:r>
            <a:r>
              <a:rPr sz="1200" spc="-5" dirty="0">
                <a:latin typeface="Calibri"/>
                <a:cs typeface="Calibri"/>
              </a:rPr>
              <a:t>then puts the result </a:t>
            </a:r>
            <a:r>
              <a:rPr sz="1200" dirty="0">
                <a:latin typeface="Calibri"/>
                <a:cs typeface="Calibri"/>
              </a:rPr>
              <a:t>in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-10" dirty="0">
                <a:latin typeface="Calibri"/>
                <a:cs typeface="Calibri"/>
              </a:rPr>
              <a:t>next box. </a:t>
            </a:r>
            <a:r>
              <a:rPr sz="1200" spc="-5" dirty="0">
                <a:latin typeface="Calibri"/>
                <a:cs typeface="Calibri"/>
              </a:rPr>
              <a:t>These </a:t>
            </a:r>
            <a:r>
              <a:rPr sz="1200" spc="-15" dirty="0">
                <a:latin typeface="Calibri"/>
                <a:cs typeface="Calibri"/>
              </a:rPr>
              <a:t>steps </a:t>
            </a:r>
            <a:r>
              <a:rPr sz="1200" spc="-5" dirty="0">
                <a:latin typeface="Calibri"/>
                <a:cs typeface="Calibri"/>
              </a:rPr>
              <a:t>are  </a:t>
            </a:r>
            <a:r>
              <a:rPr sz="1200" spc="-10" dirty="0">
                <a:latin typeface="Calibri"/>
                <a:cs typeface="Calibri"/>
              </a:rPr>
              <a:t>repeated </a:t>
            </a:r>
            <a:r>
              <a:rPr sz="1200" spc="-5" dirty="0">
                <a:latin typeface="Calibri"/>
                <a:cs typeface="Calibri"/>
              </a:rPr>
              <a:t>till each </a:t>
            </a:r>
            <a:r>
              <a:rPr sz="1200" spc="-15" dirty="0">
                <a:latin typeface="Calibri"/>
                <a:cs typeface="Calibri"/>
              </a:rPr>
              <a:t>box </a:t>
            </a:r>
            <a:r>
              <a:rPr sz="1200" spc="-5" dirty="0">
                <a:latin typeface="Calibri"/>
                <a:cs typeface="Calibri"/>
              </a:rPr>
              <a:t>has </a:t>
            </a:r>
            <a:r>
              <a:rPr sz="1200" dirty="0">
                <a:latin typeface="Calibri"/>
                <a:cs typeface="Calibri"/>
              </a:rPr>
              <a:t>a 0 </a:t>
            </a:r>
            <a:r>
              <a:rPr sz="1200" spc="-5" dirty="0">
                <a:latin typeface="Calibri"/>
                <a:cs typeface="Calibri"/>
              </a:rPr>
              <a:t>or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1.</a:t>
            </a:r>
            <a:endParaRPr sz="120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spcBef>
                <a:spcPts val="770"/>
              </a:spcBef>
              <a:buAutoNum type="alphaLcParenR" startAt="2"/>
              <a:tabLst>
                <a:tab pos="241300" algn="l"/>
              </a:tabLst>
            </a:pPr>
            <a:r>
              <a:rPr sz="1200" dirty="0">
                <a:latin typeface="Calibri"/>
                <a:cs typeface="Calibri"/>
              </a:rPr>
              <a:t>The </a:t>
            </a:r>
            <a:r>
              <a:rPr sz="1200" spc="-5" dirty="0">
                <a:latin typeface="Calibri"/>
                <a:cs typeface="Calibri"/>
              </a:rPr>
              <a:t>minimum number of </a:t>
            </a:r>
            <a:r>
              <a:rPr sz="1200" spc="-15" dirty="0">
                <a:latin typeface="Calibri"/>
                <a:cs typeface="Calibri"/>
              </a:rPr>
              <a:t>boxes </a:t>
            </a:r>
            <a:r>
              <a:rPr sz="1200" spc="-5" dirty="0">
                <a:latin typeface="Calibri"/>
                <a:cs typeface="Calibri"/>
              </a:rPr>
              <a:t>needed to distribute </a:t>
            </a:r>
            <a:r>
              <a:rPr sz="1200" dirty="0">
                <a:latin typeface="Calibri"/>
                <a:cs typeface="Calibri"/>
              </a:rPr>
              <a:t>n </a:t>
            </a:r>
            <a:r>
              <a:rPr sz="1200" spc="-5" dirty="0">
                <a:latin typeface="Calibri"/>
                <a:cs typeface="Calibri"/>
              </a:rPr>
              <a:t>pennies </a:t>
            </a:r>
            <a:r>
              <a:rPr sz="1200" dirty="0">
                <a:latin typeface="Calibri"/>
                <a:cs typeface="Calibri"/>
              </a:rPr>
              <a:t>is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minimum</a:t>
            </a:r>
            <a:endParaRPr sz="1200">
              <a:latin typeface="Calibri"/>
              <a:cs typeface="Calibri"/>
            </a:endParaRPr>
          </a:p>
          <a:p>
            <a:pPr marL="240665" marR="5080">
              <a:lnSpc>
                <a:spcPct val="145800"/>
              </a:lnSpc>
              <a:spcBef>
                <a:spcPts val="190"/>
              </a:spcBef>
            </a:pPr>
            <a:r>
              <a:rPr sz="1800" spc="-7" baseline="4629" dirty="0">
                <a:latin typeface="Calibri"/>
                <a:cs typeface="Calibri"/>
              </a:rPr>
              <a:t>number of bits needed </a:t>
            </a:r>
            <a:r>
              <a:rPr sz="1800" spc="-15" baseline="4629" dirty="0">
                <a:latin typeface="Calibri"/>
                <a:cs typeface="Calibri"/>
              </a:rPr>
              <a:t>to represent </a:t>
            </a:r>
            <a:r>
              <a:rPr sz="1800" baseline="4629" dirty="0">
                <a:latin typeface="Calibri"/>
                <a:cs typeface="Calibri"/>
              </a:rPr>
              <a:t>a decimal </a:t>
            </a:r>
            <a:r>
              <a:rPr sz="1800" spc="-7" baseline="4629" dirty="0">
                <a:latin typeface="Calibri"/>
                <a:cs typeface="Calibri"/>
              </a:rPr>
              <a:t>number which </a:t>
            </a:r>
            <a:r>
              <a:rPr sz="1800" baseline="4629" dirty="0">
                <a:latin typeface="Calibri"/>
                <a:cs typeface="Calibri"/>
              </a:rPr>
              <a:t>is </a:t>
            </a:r>
            <a:r>
              <a:rPr sz="1800" b="1" spc="-7" baseline="4629" dirty="0">
                <a:latin typeface="Calibri"/>
                <a:cs typeface="Calibri"/>
              </a:rPr>
              <a:t>ceil(Log</a:t>
            </a:r>
            <a:r>
              <a:rPr sz="800" b="1" spc="-5" dirty="0">
                <a:latin typeface="Calibri"/>
                <a:cs typeface="Calibri"/>
              </a:rPr>
              <a:t>2</a:t>
            </a:r>
            <a:r>
              <a:rPr sz="1800" b="1" spc="-7" baseline="4629" dirty="0">
                <a:latin typeface="Calibri"/>
                <a:cs typeface="Calibri"/>
              </a:rPr>
              <a:t>(n+1)) </a:t>
            </a:r>
            <a:r>
              <a:rPr sz="1800" baseline="4629" dirty="0">
                <a:latin typeface="Calibri"/>
                <a:cs typeface="Calibri"/>
              </a:rPr>
              <a:t>as n is  </a:t>
            </a:r>
            <a:r>
              <a:rPr sz="1200" spc="-5" dirty="0">
                <a:latin typeface="Calibri"/>
                <a:cs typeface="Calibri"/>
              </a:rPr>
              <a:t>the number of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pennies.</a:t>
            </a:r>
            <a:endParaRPr sz="1200">
              <a:latin typeface="Calibri"/>
              <a:cs typeface="Calibri"/>
            </a:endParaRPr>
          </a:p>
          <a:p>
            <a:pPr marL="240665" marR="375920">
              <a:lnSpc>
                <a:spcPct val="145800"/>
              </a:lnSpc>
              <a:spcBef>
                <a:spcPts val="195"/>
              </a:spcBef>
            </a:pPr>
            <a:r>
              <a:rPr sz="1800" baseline="4629" dirty="0">
                <a:latin typeface="Calibri"/>
                <a:cs typeface="Calibri"/>
              </a:rPr>
              <a:t>Using </a:t>
            </a:r>
            <a:r>
              <a:rPr sz="1800" spc="-7" baseline="4629" dirty="0">
                <a:latin typeface="Calibri"/>
                <a:cs typeface="Calibri"/>
              </a:rPr>
              <a:t>the greedy algorithm, the machine needs </a:t>
            </a:r>
            <a:r>
              <a:rPr sz="1800" b="1" spc="-7" baseline="4629" dirty="0">
                <a:latin typeface="Calibri"/>
                <a:cs typeface="Calibri"/>
              </a:rPr>
              <a:t>ceil(Log</a:t>
            </a:r>
            <a:r>
              <a:rPr sz="800" b="1" spc="-5" dirty="0">
                <a:latin typeface="Calibri"/>
                <a:cs typeface="Calibri"/>
              </a:rPr>
              <a:t>2</a:t>
            </a:r>
            <a:r>
              <a:rPr sz="1800" b="1" spc="-7" baseline="4629" dirty="0">
                <a:latin typeface="Calibri"/>
                <a:cs typeface="Calibri"/>
              </a:rPr>
              <a:t>(n+1)) </a:t>
            </a:r>
            <a:r>
              <a:rPr sz="1800" b="1" baseline="4629" dirty="0">
                <a:latin typeface="Calibri"/>
                <a:cs typeface="Calibri"/>
              </a:rPr>
              <a:t>– 1 </a:t>
            </a:r>
            <a:r>
              <a:rPr sz="1800" spc="-15" baseline="4629" dirty="0">
                <a:latin typeface="Calibri"/>
                <a:cs typeface="Calibri"/>
              </a:rPr>
              <a:t>iterations </a:t>
            </a:r>
            <a:r>
              <a:rPr sz="1800" spc="-7" baseline="4629" dirty="0">
                <a:latin typeface="Calibri"/>
                <a:cs typeface="Calibri"/>
              </a:rPr>
              <a:t>to  </a:t>
            </a:r>
            <a:r>
              <a:rPr sz="1200" spc="-5" dirty="0">
                <a:latin typeface="Calibri"/>
                <a:cs typeface="Calibri"/>
              </a:rPr>
              <a:t>distribute </a:t>
            </a:r>
            <a:r>
              <a:rPr sz="1200" spc="-10" dirty="0">
                <a:latin typeface="Calibri"/>
                <a:cs typeface="Calibri"/>
              </a:rPr>
              <a:t>the </a:t>
            </a:r>
            <a:r>
              <a:rPr sz="1200" spc="-5" dirty="0">
                <a:latin typeface="Calibri"/>
                <a:cs typeface="Calibri"/>
              </a:rPr>
              <a:t>pennies </a:t>
            </a:r>
            <a:r>
              <a:rPr sz="1200" spc="-15" dirty="0">
                <a:latin typeface="Calibri"/>
                <a:cs typeface="Calibri"/>
              </a:rPr>
              <a:t>before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stopping.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6251" y="1578610"/>
            <a:ext cx="5942965" cy="2229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30" dirty="0">
                <a:latin typeface="Calibri"/>
                <a:cs typeface="Calibri"/>
              </a:rPr>
              <a:t>Task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5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1200" b="1" spc="-5" dirty="0">
                <a:latin typeface="Calibri"/>
                <a:cs typeface="Calibri"/>
              </a:rPr>
              <a:t>Assumptions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Calibri"/>
                <a:cs typeface="Calibri"/>
              </a:rPr>
              <a:t>The </a:t>
            </a:r>
            <a:r>
              <a:rPr sz="1200" spc="-5" dirty="0">
                <a:latin typeface="Calibri"/>
                <a:cs typeface="Calibri"/>
              </a:rPr>
              <a:t>result of </a:t>
            </a:r>
            <a:r>
              <a:rPr sz="1200" spc="-10" dirty="0">
                <a:latin typeface="Calibri"/>
                <a:cs typeface="Calibri"/>
              </a:rPr>
              <a:t>the </a:t>
            </a:r>
            <a:r>
              <a:rPr sz="1200" spc="-5" dirty="0">
                <a:latin typeface="Calibri"/>
                <a:cs typeface="Calibri"/>
              </a:rPr>
              <a:t>algorithm </a:t>
            </a:r>
            <a:r>
              <a:rPr sz="1200" dirty="0">
                <a:latin typeface="Calibri"/>
                <a:cs typeface="Calibri"/>
              </a:rPr>
              <a:t>is less </a:t>
            </a:r>
            <a:r>
              <a:rPr sz="1200" spc="-10" dirty="0">
                <a:latin typeface="Calibri"/>
                <a:cs typeface="Calibri"/>
              </a:rPr>
              <a:t>than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2^64-1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1200" b="1" spc="-5" dirty="0">
                <a:latin typeface="Calibri"/>
                <a:cs typeface="Calibri"/>
              </a:rPr>
              <a:t>Problem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Descriptions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Calibri"/>
              <a:cs typeface="Calibri"/>
            </a:endParaRPr>
          </a:p>
          <a:p>
            <a:pPr marL="241300" marR="5080">
              <a:lnSpc>
                <a:spcPct val="152500"/>
              </a:lnSpc>
            </a:pPr>
            <a:r>
              <a:rPr sz="1200" spc="-5" dirty="0">
                <a:latin typeface="Calibri"/>
                <a:cs typeface="Calibri"/>
              </a:rPr>
              <a:t>There </a:t>
            </a:r>
            <a:r>
              <a:rPr sz="1200" dirty="0">
                <a:latin typeface="Calibri"/>
                <a:cs typeface="Calibri"/>
              </a:rPr>
              <a:t>is a </a:t>
            </a:r>
            <a:r>
              <a:rPr sz="1200" spc="-15" dirty="0">
                <a:latin typeface="Calibri"/>
                <a:cs typeface="Calibri"/>
              </a:rPr>
              <a:t>row </a:t>
            </a:r>
            <a:r>
              <a:rPr sz="1200" spc="-5" dirty="0">
                <a:latin typeface="Calibri"/>
                <a:cs typeface="Calibri"/>
              </a:rPr>
              <a:t>of </a:t>
            </a:r>
            <a:r>
              <a:rPr sz="1200" dirty="0">
                <a:latin typeface="Calibri"/>
                <a:cs typeface="Calibri"/>
              </a:rPr>
              <a:t>n </a:t>
            </a:r>
            <a:r>
              <a:rPr sz="1200" spc="-10" dirty="0">
                <a:latin typeface="Calibri"/>
                <a:cs typeface="Calibri"/>
              </a:rPr>
              <a:t>security </a:t>
            </a:r>
            <a:r>
              <a:rPr sz="1200" spc="-5" dirty="0">
                <a:latin typeface="Calibri"/>
                <a:cs typeface="Calibri"/>
              </a:rPr>
              <a:t>switches protecting </a:t>
            </a:r>
            <a:r>
              <a:rPr sz="1200" dirty="0">
                <a:latin typeface="Calibri"/>
                <a:cs typeface="Calibri"/>
              </a:rPr>
              <a:t>a </a:t>
            </a:r>
            <a:r>
              <a:rPr sz="1200" spc="-5" dirty="0">
                <a:latin typeface="Calibri"/>
                <a:cs typeface="Calibri"/>
              </a:rPr>
              <a:t>military installation </a:t>
            </a:r>
            <a:r>
              <a:rPr sz="1200" spc="-10" dirty="0">
                <a:latin typeface="Calibri"/>
                <a:cs typeface="Calibri"/>
              </a:rPr>
              <a:t>entrance. </a:t>
            </a:r>
            <a:r>
              <a:rPr sz="1200" spc="-5" dirty="0">
                <a:latin typeface="Calibri"/>
                <a:cs typeface="Calibri"/>
              </a:rPr>
              <a:t>The switches  </a:t>
            </a:r>
            <a:r>
              <a:rPr sz="1200" spc="-10" dirty="0">
                <a:latin typeface="Calibri"/>
                <a:cs typeface="Calibri"/>
              </a:rPr>
              <a:t>can </a:t>
            </a:r>
            <a:r>
              <a:rPr sz="1200" dirty="0">
                <a:latin typeface="Calibri"/>
                <a:cs typeface="Calibri"/>
              </a:rPr>
              <a:t>be </a:t>
            </a:r>
            <a:r>
              <a:rPr sz="1200" spc="-5" dirty="0">
                <a:latin typeface="Calibri"/>
                <a:cs typeface="Calibri"/>
              </a:rPr>
              <a:t>manipulated </a:t>
            </a:r>
            <a:r>
              <a:rPr sz="1200" dirty="0">
                <a:latin typeface="Calibri"/>
                <a:cs typeface="Calibri"/>
              </a:rPr>
              <a:t>as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follows: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75156" y="3935095"/>
            <a:ext cx="187960" cy="58356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200" spc="-5" dirty="0">
                <a:latin typeface="Calibri"/>
                <a:cs typeface="Calibri"/>
              </a:rPr>
              <a:t>(i)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200" spc="-5" dirty="0">
                <a:latin typeface="Calibri"/>
                <a:cs typeface="Calibri"/>
              </a:rPr>
              <a:t>(ii)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5156" y="4867783"/>
            <a:ext cx="2228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(iii)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2305" y="3935095"/>
            <a:ext cx="5195570" cy="114109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200" dirty="0">
                <a:latin typeface="Calibri"/>
                <a:cs typeface="Calibri"/>
              </a:rPr>
              <a:t>The </a:t>
            </a:r>
            <a:r>
              <a:rPr sz="1200" spc="-10" dirty="0">
                <a:latin typeface="Calibri"/>
                <a:cs typeface="Calibri"/>
              </a:rPr>
              <a:t>rightmost switch </a:t>
            </a:r>
            <a:r>
              <a:rPr sz="1200" spc="-15" dirty="0">
                <a:latin typeface="Calibri"/>
                <a:cs typeface="Calibri"/>
              </a:rPr>
              <a:t>may </a:t>
            </a:r>
            <a:r>
              <a:rPr sz="1200" dirty="0">
                <a:latin typeface="Calibri"/>
                <a:cs typeface="Calibri"/>
              </a:rPr>
              <a:t>be </a:t>
            </a:r>
            <a:r>
              <a:rPr sz="1200" spc="-5" dirty="0">
                <a:latin typeface="Calibri"/>
                <a:cs typeface="Calibri"/>
              </a:rPr>
              <a:t>turned on or </a:t>
            </a:r>
            <a:r>
              <a:rPr sz="1200" spc="-10" dirty="0">
                <a:latin typeface="Calibri"/>
                <a:cs typeface="Calibri"/>
              </a:rPr>
              <a:t>off at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will.</a:t>
            </a:r>
            <a:endParaRPr sz="1200">
              <a:latin typeface="Calibri"/>
              <a:cs typeface="Calibri"/>
            </a:endParaRPr>
          </a:p>
          <a:p>
            <a:pPr marL="12700" marR="5080" indent="34925">
              <a:lnSpc>
                <a:spcPct val="152500"/>
              </a:lnSpc>
            </a:pPr>
            <a:r>
              <a:rPr sz="1200" spc="-10" dirty="0">
                <a:latin typeface="Calibri"/>
                <a:cs typeface="Calibri"/>
              </a:rPr>
              <a:t>Any </a:t>
            </a:r>
            <a:r>
              <a:rPr sz="1200" spc="-5" dirty="0">
                <a:latin typeface="Calibri"/>
                <a:cs typeface="Calibri"/>
              </a:rPr>
              <a:t>other </a:t>
            </a:r>
            <a:r>
              <a:rPr sz="1200" spc="-10" dirty="0">
                <a:latin typeface="Calibri"/>
                <a:cs typeface="Calibri"/>
              </a:rPr>
              <a:t>switch may </a:t>
            </a:r>
            <a:r>
              <a:rPr sz="1200" spc="-5" dirty="0">
                <a:latin typeface="Calibri"/>
                <a:cs typeface="Calibri"/>
              </a:rPr>
              <a:t>be turned on or </a:t>
            </a:r>
            <a:r>
              <a:rPr sz="1200" spc="-10" dirty="0">
                <a:latin typeface="Calibri"/>
                <a:cs typeface="Calibri"/>
              </a:rPr>
              <a:t>off </a:t>
            </a:r>
            <a:r>
              <a:rPr sz="1200" spc="-5" dirty="0">
                <a:latin typeface="Calibri"/>
                <a:cs typeface="Calibri"/>
              </a:rPr>
              <a:t>only </a:t>
            </a:r>
            <a:r>
              <a:rPr sz="1200" dirty="0">
                <a:latin typeface="Calibri"/>
                <a:cs typeface="Calibri"/>
              </a:rPr>
              <a:t>if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-10" dirty="0">
                <a:latin typeface="Calibri"/>
                <a:cs typeface="Calibri"/>
              </a:rPr>
              <a:t>switch to </a:t>
            </a:r>
            <a:r>
              <a:rPr sz="1200" spc="-5" dirty="0">
                <a:latin typeface="Calibri"/>
                <a:cs typeface="Calibri"/>
              </a:rPr>
              <a:t>its </a:t>
            </a:r>
            <a:r>
              <a:rPr sz="1200" spc="-10" dirty="0">
                <a:latin typeface="Calibri"/>
                <a:cs typeface="Calibri"/>
              </a:rPr>
              <a:t>immediate </a:t>
            </a:r>
            <a:r>
              <a:rPr sz="1200" spc="-5" dirty="0">
                <a:latin typeface="Calibri"/>
                <a:cs typeface="Calibri"/>
              </a:rPr>
              <a:t>right </a:t>
            </a:r>
            <a:r>
              <a:rPr sz="1200" dirty="0">
                <a:latin typeface="Calibri"/>
                <a:cs typeface="Calibri"/>
              </a:rPr>
              <a:t>is  </a:t>
            </a:r>
            <a:r>
              <a:rPr sz="1200" spc="-5" dirty="0">
                <a:latin typeface="Calibri"/>
                <a:cs typeface="Calibri"/>
              </a:rPr>
              <a:t>on and </a:t>
            </a:r>
            <a:r>
              <a:rPr sz="1200" dirty="0">
                <a:latin typeface="Calibri"/>
                <a:cs typeface="Calibri"/>
              </a:rPr>
              <a:t>all </a:t>
            </a:r>
            <a:r>
              <a:rPr sz="1200" spc="-5" dirty="0">
                <a:latin typeface="Calibri"/>
                <a:cs typeface="Calibri"/>
              </a:rPr>
              <a:t>the other switches to its right, </a:t>
            </a:r>
            <a:r>
              <a:rPr sz="1200" spc="-10" dirty="0">
                <a:latin typeface="Calibri"/>
                <a:cs typeface="Calibri"/>
              </a:rPr>
              <a:t>if </a:t>
            </a:r>
            <a:r>
              <a:rPr sz="1200" spc="-30" dirty="0">
                <a:latin typeface="Calibri"/>
                <a:cs typeface="Calibri"/>
              </a:rPr>
              <a:t>any, </a:t>
            </a:r>
            <a:r>
              <a:rPr sz="1200" spc="-10" dirty="0">
                <a:latin typeface="Calibri"/>
                <a:cs typeface="Calibri"/>
              </a:rPr>
              <a:t>are</a:t>
            </a:r>
            <a:r>
              <a:rPr sz="1200" spc="5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off.</a:t>
            </a:r>
            <a:endParaRPr sz="1200">
              <a:latin typeface="Calibri"/>
              <a:cs typeface="Calibri"/>
            </a:endParaRPr>
          </a:p>
          <a:p>
            <a:pPr marL="47625">
              <a:lnSpc>
                <a:spcPct val="100000"/>
              </a:lnSpc>
              <a:spcBef>
                <a:spcPts val="755"/>
              </a:spcBef>
            </a:pPr>
            <a:r>
              <a:rPr sz="1200" spc="-5" dirty="0">
                <a:latin typeface="Calibri"/>
                <a:cs typeface="Calibri"/>
              </a:rPr>
              <a:t>Only one </a:t>
            </a:r>
            <a:r>
              <a:rPr sz="1200" spc="-10" dirty="0">
                <a:latin typeface="Calibri"/>
                <a:cs typeface="Calibri"/>
              </a:rPr>
              <a:t>switch may </a:t>
            </a:r>
            <a:r>
              <a:rPr sz="1200" dirty="0">
                <a:latin typeface="Calibri"/>
                <a:cs typeface="Calibri"/>
              </a:rPr>
              <a:t>be </a:t>
            </a:r>
            <a:r>
              <a:rPr sz="1200" spc="-5" dirty="0">
                <a:latin typeface="Calibri"/>
                <a:cs typeface="Calibri"/>
              </a:rPr>
              <a:t>toggled </a:t>
            </a:r>
            <a:r>
              <a:rPr sz="1200" spc="-10" dirty="0">
                <a:latin typeface="Calibri"/>
                <a:cs typeface="Calibri"/>
              </a:rPr>
              <a:t>at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time.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5156" y="5203316"/>
            <a:ext cx="5700395" cy="2563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25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The </a:t>
            </a:r>
            <a:r>
              <a:rPr sz="1200" spc="-5" dirty="0">
                <a:latin typeface="Calibri"/>
                <a:cs typeface="Calibri"/>
              </a:rPr>
              <a:t>goal </a:t>
            </a:r>
            <a:r>
              <a:rPr sz="1200" dirty="0">
                <a:latin typeface="Calibri"/>
                <a:cs typeface="Calibri"/>
              </a:rPr>
              <a:t>is </a:t>
            </a:r>
            <a:r>
              <a:rPr sz="1200" spc="-5" dirty="0">
                <a:latin typeface="Calibri"/>
                <a:cs typeface="Calibri"/>
              </a:rPr>
              <a:t>to </a:t>
            </a:r>
            <a:r>
              <a:rPr sz="1200" dirty="0">
                <a:latin typeface="Calibri"/>
                <a:cs typeface="Calibri"/>
              </a:rPr>
              <a:t>design a </a:t>
            </a:r>
            <a:r>
              <a:rPr sz="1200" spc="-5" dirty="0">
                <a:latin typeface="Calibri"/>
                <a:cs typeface="Calibri"/>
              </a:rPr>
              <a:t>divide and </a:t>
            </a:r>
            <a:r>
              <a:rPr sz="1200" spc="-10" dirty="0">
                <a:latin typeface="Calibri"/>
                <a:cs typeface="Calibri"/>
              </a:rPr>
              <a:t>conquer </a:t>
            </a:r>
            <a:r>
              <a:rPr sz="1200" spc="-5" dirty="0">
                <a:latin typeface="Calibri"/>
                <a:cs typeface="Calibri"/>
              </a:rPr>
              <a:t>solution </a:t>
            </a:r>
            <a:r>
              <a:rPr sz="1200" spc="-10" dirty="0">
                <a:latin typeface="Calibri"/>
                <a:cs typeface="Calibri"/>
              </a:rPr>
              <a:t>to get </a:t>
            </a:r>
            <a:r>
              <a:rPr sz="1200" spc="-5" dirty="0">
                <a:latin typeface="Calibri"/>
                <a:cs typeface="Calibri"/>
              </a:rPr>
              <a:t>the minimum number of moves to  turn </a:t>
            </a:r>
            <a:r>
              <a:rPr sz="1200" dirty="0">
                <a:latin typeface="Calibri"/>
                <a:cs typeface="Calibri"/>
              </a:rPr>
              <a:t>all </a:t>
            </a:r>
            <a:r>
              <a:rPr sz="1200" spc="-5" dirty="0">
                <a:latin typeface="Calibri"/>
                <a:cs typeface="Calibri"/>
              </a:rPr>
              <a:t>the lamps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off.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spc="-5" dirty="0">
                <a:latin typeface="Calibri"/>
                <a:cs typeface="Calibri"/>
              </a:rPr>
              <a:t>Detailed</a:t>
            </a:r>
            <a:r>
              <a:rPr sz="1200" b="1" spc="-7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Solution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Calibri"/>
              <a:cs typeface="Calibri"/>
            </a:endParaRPr>
          </a:p>
          <a:p>
            <a:pPr marL="12700" marR="43180">
              <a:lnSpc>
                <a:spcPct val="152600"/>
              </a:lnSpc>
            </a:pPr>
            <a:r>
              <a:rPr sz="1200" spc="-55" dirty="0">
                <a:latin typeface="Calibri"/>
                <a:cs typeface="Calibri"/>
              </a:rPr>
              <a:t>To </a:t>
            </a:r>
            <a:r>
              <a:rPr sz="1200" spc="-5" dirty="0">
                <a:latin typeface="Calibri"/>
                <a:cs typeface="Calibri"/>
              </a:rPr>
              <a:t>turn </a:t>
            </a:r>
            <a:r>
              <a:rPr sz="1200" dirty="0">
                <a:latin typeface="Calibri"/>
                <a:cs typeface="Calibri"/>
              </a:rPr>
              <a:t>all </a:t>
            </a:r>
            <a:r>
              <a:rPr sz="1200" spc="-5" dirty="0">
                <a:latin typeface="Calibri"/>
                <a:cs typeface="Calibri"/>
              </a:rPr>
              <a:t>lamps </a:t>
            </a:r>
            <a:r>
              <a:rPr sz="1200" spc="-10" dirty="0">
                <a:latin typeface="Calibri"/>
                <a:cs typeface="Calibri"/>
              </a:rPr>
              <a:t>off </a:t>
            </a:r>
            <a:r>
              <a:rPr sz="1200" spc="-5" dirty="0">
                <a:latin typeface="Calibri"/>
                <a:cs typeface="Calibri"/>
              </a:rPr>
              <a:t>we need to turn them </a:t>
            </a:r>
            <a:r>
              <a:rPr sz="1200" spc="-10" dirty="0">
                <a:latin typeface="Calibri"/>
                <a:cs typeface="Calibri"/>
              </a:rPr>
              <a:t>off </a:t>
            </a:r>
            <a:r>
              <a:rPr sz="1200" spc="-5" dirty="0">
                <a:latin typeface="Calibri"/>
                <a:cs typeface="Calibri"/>
              </a:rPr>
              <a:t>one by </a:t>
            </a:r>
            <a:r>
              <a:rPr sz="1200" dirty="0">
                <a:latin typeface="Calibri"/>
                <a:cs typeface="Calibri"/>
              </a:rPr>
              <a:t>one </a:t>
            </a:r>
            <a:r>
              <a:rPr sz="1200" spc="-10" dirty="0">
                <a:latin typeface="Calibri"/>
                <a:cs typeface="Calibri"/>
              </a:rPr>
              <a:t>from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-10" dirty="0">
                <a:latin typeface="Calibri"/>
                <a:cs typeface="Calibri"/>
              </a:rPr>
              <a:t>left, </a:t>
            </a:r>
            <a:r>
              <a:rPr sz="1200" dirty="0">
                <a:latin typeface="Calibri"/>
                <a:cs typeface="Calibri"/>
              </a:rPr>
              <a:t>in </a:t>
            </a:r>
            <a:r>
              <a:rPr sz="1200" spc="-5" dirty="0">
                <a:latin typeface="Calibri"/>
                <a:cs typeface="Calibri"/>
              </a:rPr>
              <a:t>order </a:t>
            </a:r>
            <a:r>
              <a:rPr sz="1200" spc="-10" dirty="0">
                <a:latin typeface="Calibri"/>
                <a:cs typeface="Calibri"/>
              </a:rPr>
              <a:t>to turn </a:t>
            </a:r>
            <a:r>
              <a:rPr sz="1200" spc="-5" dirty="0">
                <a:latin typeface="Calibri"/>
                <a:cs typeface="Calibri"/>
              </a:rPr>
              <a:t>the  </a:t>
            </a:r>
            <a:r>
              <a:rPr sz="1200" dirty="0">
                <a:latin typeface="Calibri"/>
                <a:cs typeface="Calibri"/>
              </a:rPr>
              <a:t>lamp </a:t>
            </a:r>
            <a:r>
              <a:rPr sz="1200" spc="-10" dirty="0">
                <a:latin typeface="Calibri"/>
                <a:cs typeface="Calibri"/>
              </a:rPr>
              <a:t>at index </a:t>
            </a:r>
            <a:r>
              <a:rPr sz="1200" dirty="0">
                <a:latin typeface="Calibri"/>
                <a:cs typeface="Calibri"/>
              </a:rPr>
              <a:t>0 </a:t>
            </a:r>
            <a:r>
              <a:rPr sz="1200" spc="-10" dirty="0">
                <a:latin typeface="Calibri"/>
                <a:cs typeface="Calibri"/>
              </a:rPr>
              <a:t>from </a:t>
            </a:r>
            <a:r>
              <a:rPr sz="1200" spc="-5" dirty="0">
                <a:latin typeface="Calibri"/>
                <a:cs typeface="Calibri"/>
              </a:rPr>
              <a:t>the left </a:t>
            </a:r>
            <a:r>
              <a:rPr sz="1200" spc="-25" dirty="0">
                <a:latin typeface="Calibri"/>
                <a:cs typeface="Calibri"/>
              </a:rPr>
              <a:t>off, </a:t>
            </a:r>
            <a:r>
              <a:rPr sz="1200" spc="-5" dirty="0">
                <a:latin typeface="Calibri"/>
                <a:cs typeface="Calibri"/>
              </a:rPr>
              <a:t>we need to </a:t>
            </a:r>
            <a:r>
              <a:rPr sz="1200" spc="-10" dirty="0">
                <a:latin typeface="Calibri"/>
                <a:cs typeface="Calibri"/>
              </a:rPr>
              <a:t>turn </a:t>
            </a:r>
            <a:r>
              <a:rPr sz="1200" spc="-5" dirty="0">
                <a:latin typeface="Calibri"/>
                <a:cs typeface="Calibri"/>
              </a:rPr>
              <a:t>off </a:t>
            </a:r>
            <a:r>
              <a:rPr sz="1200" dirty="0">
                <a:latin typeface="Calibri"/>
                <a:cs typeface="Calibri"/>
              </a:rPr>
              <a:t>all </a:t>
            </a:r>
            <a:r>
              <a:rPr sz="1200" spc="-5" dirty="0">
                <a:latin typeface="Calibri"/>
                <a:cs typeface="Calibri"/>
              </a:rPr>
              <a:t>the lamps starting </a:t>
            </a:r>
            <a:r>
              <a:rPr sz="1200" spc="-10" dirty="0">
                <a:latin typeface="Calibri"/>
                <a:cs typeface="Calibri"/>
              </a:rPr>
              <a:t>from index </a:t>
            </a:r>
            <a:r>
              <a:rPr sz="1200" dirty="0">
                <a:latin typeface="Calibri"/>
                <a:cs typeface="Calibri"/>
              </a:rPr>
              <a:t>2  </a:t>
            </a:r>
            <a:r>
              <a:rPr sz="1200" spc="-5" dirty="0">
                <a:latin typeface="Calibri"/>
                <a:cs typeface="Calibri"/>
              </a:rPr>
              <a:t>through </a:t>
            </a:r>
            <a:r>
              <a:rPr sz="1200" dirty="0">
                <a:latin typeface="Calibri"/>
                <a:cs typeface="Calibri"/>
              </a:rPr>
              <a:t>n </a:t>
            </a:r>
            <a:r>
              <a:rPr sz="1200" spc="-10" dirty="0">
                <a:latin typeface="Calibri"/>
                <a:cs typeface="Calibri"/>
              </a:rPr>
              <a:t>(that </a:t>
            </a:r>
            <a:r>
              <a:rPr sz="1200" dirty="0">
                <a:latin typeface="Calibri"/>
                <a:cs typeface="Calibri"/>
              </a:rPr>
              <a:t>is n-2 </a:t>
            </a:r>
            <a:r>
              <a:rPr sz="1200" spc="-5" dirty="0">
                <a:latin typeface="Calibri"/>
                <a:cs typeface="Calibri"/>
              </a:rPr>
              <a:t>lamps) </a:t>
            </a:r>
            <a:r>
              <a:rPr sz="1200" dirty="0">
                <a:latin typeface="Calibri"/>
                <a:cs typeface="Calibri"/>
              </a:rPr>
              <a:t>and </a:t>
            </a:r>
            <a:r>
              <a:rPr sz="1200" spc="-5" dirty="0">
                <a:latin typeface="Calibri"/>
                <a:cs typeface="Calibri"/>
              </a:rPr>
              <a:t>then turn </a:t>
            </a:r>
            <a:r>
              <a:rPr sz="1200" spc="-10" dirty="0">
                <a:latin typeface="Calibri"/>
                <a:cs typeface="Calibri"/>
              </a:rPr>
              <a:t>the </a:t>
            </a:r>
            <a:r>
              <a:rPr sz="1200" spc="-5" dirty="0">
                <a:latin typeface="Calibri"/>
                <a:cs typeface="Calibri"/>
              </a:rPr>
              <a:t>lamp </a:t>
            </a:r>
            <a:r>
              <a:rPr sz="1200" spc="-10" dirty="0">
                <a:latin typeface="Calibri"/>
                <a:cs typeface="Calibri"/>
              </a:rPr>
              <a:t>at </a:t>
            </a:r>
            <a:r>
              <a:rPr sz="1200" spc="-5" dirty="0">
                <a:latin typeface="Calibri"/>
                <a:cs typeface="Calibri"/>
              </a:rPr>
              <a:t>index </a:t>
            </a:r>
            <a:r>
              <a:rPr sz="1200" dirty="0">
                <a:latin typeface="Calibri"/>
                <a:cs typeface="Calibri"/>
              </a:rPr>
              <a:t>0, </a:t>
            </a:r>
            <a:r>
              <a:rPr sz="1200" spc="-10" dirty="0">
                <a:latin typeface="Calibri"/>
                <a:cs typeface="Calibri"/>
              </a:rPr>
              <a:t>after that </a:t>
            </a:r>
            <a:r>
              <a:rPr sz="1200" spc="-5" dirty="0">
                <a:latin typeface="Calibri"/>
                <a:cs typeface="Calibri"/>
              </a:rPr>
              <a:t>we need to turn  them </a:t>
            </a:r>
            <a:r>
              <a:rPr sz="1200" dirty="0">
                <a:latin typeface="Calibri"/>
                <a:cs typeface="Calibri"/>
              </a:rPr>
              <a:t>back </a:t>
            </a:r>
            <a:r>
              <a:rPr sz="1200" spc="-5" dirty="0">
                <a:latin typeface="Calibri"/>
                <a:cs typeface="Calibri"/>
              </a:rPr>
              <a:t>on, and then we </a:t>
            </a:r>
            <a:r>
              <a:rPr sz="1200" spc="-10" dirty="0">
                <a:latin typeface="Calibri"/>
                <a:cs typeface="Calibri"/>
              </a:rPr>
              <a:t>recurse </a:t>
            </a:r>
            <a:r>
              <a:rPr sz="1200" spc="-5" dirty="0">
                <a:latin typeface="Calibri"/>
                <a:cs typeface="Calibri"/>
              </a:rPr>
              <a:t>on </a:t>
            </a:r>
            <a:r>
              <a:rPr sz="1200" dirty="0">
                <a:latin typeface="Calibri"/>
                <a:cs typeface="Calibri"/>
              </a:rPr>
              <a:t>n-1, </a:t>
            </a:r>
            <a:r>
              <a:rPr sz="1200" spc="-10" dirty="0">
                <a:latin typeface="Calibri"/>
                <a:cs typeface="Calibri"/>
              </a:rPr>
              <a:t>until </a:t>
            </a:r>
            <a:r>
              <a:rPr sz="1200" spc="-5" dirty="0">
                <a:latin typeface="Calibri"/>
                <a:cs typeface="Calibri"/>
              </a:rPr>
              <a:t>we </a:t>
            </a:r>
            <a:r>
              <a:rPr sz="1200" spc="-10" dirty="0">
                <a:latin typeface="Calibri"/>
                <a:cs typeface="Calibri"/>
              </a:rPr>
              <a:t>reach the </a:t>
            </a:r>
            <a:r>
              <a:rPr sz="1200" spc="-5" dirty="0">
                <a:latin typeface="Calibri"/>
                <a:cs typeface="Calibri"/>
              </a:rPr>
              <a:t>base case </a:t>
            </a:r>
            <a:r>
              <a:rPr sz="1200" spc="-15" dirty="0">
                <a:latin typeface="Calibri"/>
                <a:cs typeface="Calibri"/>
              </a:rPr>
              <a:t>that’s </a:t>
            </a:r>
            <a:r>
              <a:rPr sz="1200" spc="-5" dirty="0">
                <a:latin typeface="Calibri"/>
                <a:cs typeface="Calibri"/>
              </a:rPr>
              <a:t>the case of </a:t>
            </a:r>
            <a:r>
              <a:rPr sz="1200" dirty="0">
                <a:latin typeface="Calibri"/>
                <a:cs typeface="Calibri"/>
              </a:rPr>
              <a:t>1  </a:t>
            </a:r>
            <a:r>
              <a:rPr sz="1200" spc="-5" dirty="0">
                <a:latin typeface="Calibri"/>
                <a:cs typeface="Calibri"/>
              </a:rPr>
              <a:t>which equals to </a:t>
            </a:r>
            <a:r>
              <a:rPr sz="1200" dirty="0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476" y="3688715"/>
            <a:ext cx="5833745" cy="0"/>
          </a:xfrm>
          <a:custGeom>
            <a:avLst/>
            <a:gdLst/>
            <a:ahLst/>
            <a:cxnLst/>
            <a:rect l="l" t="t" r="r" b="b"/>
            <a:pathLst>
              <a:path w="5833745">
                <a:moveTo>
                  <a:pt x="0" y="0"/>
                </a:moveTo>
                <a:lnTo>
                  <a:pt x="5833236" y="0"/>
                </a:lnTo>
              </a:path>
            </a:pathLst>
          </a:custGeom>
          <a:ln w="9144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75156" y="1580133"/>
            <a:ext cx="4652010" cy="3595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alibri"/>
                <a:cs typeface="Calibri"/>
              </a:rPr>
              <a:t>Pseudo</a:t>
            </a:r>
            <a:r>
              <a:rPr sz="1200" b="1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code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Func </a:t>
            </a:r>
            <a:r>
              <a:rPr sz="1200" spc="-10" dirty="0">
                <a:latin typeface="Calibri"/>
                <a:cs typeface="Calibri"/>
              </a:rPr>
              <a:t>solve </a:t>
            </a:r>
            <a:r>
              <a:rPr sz="1200" dirty="0">
                <a:latin typeface="Calibri"/>
                <a:cs typeface="Calibri"/>
              </a:rPr>
              <a:t>( </a:t>
            </a:r>
            <a:r>
              <a:rPr sz="1200" spc="-5" dirty="0">
                <a:latin typeface="Calibri"/>
                <a:cs typeface="Calibri"/>
              </a:rPr>
              <a:t>int 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):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Calibri"/>
              <a:cs typeface="Calibri"/>
            </a:endParaRPr>
          </a:p>
          <a:p>
            <a:pPr marL="8255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If n </a:t>
            </a:r>
            <a:r>
              <a:rPr sz="1200" spc="-5" dirty="0">
                <a:latin typeface="Calibri"/>
                <a:cs typeface="Calibri"/>
              </a:rPr>
              <a:t>== </a:t>
            </a:r>
            <a:r>
              <a:rPr sz="1200" dirty="0">
                <a:latin typeface="Calibri"/>
                <a:cs typeface="Calibri"/>
              </a:rPr>
              <a:t>1 </a:t>
            </a:r>
            <a:r>
              <a:rPr sz="1200" spc="-5" dirty="0">
                <a:latin typeface="Calibri"/>
                <a:cs typeface="Calibri"/>
              </a:rPr>
              <a:t>then </a:t>
            </a:r>
            <a:r>
              <a:rPr sz="1200" spc="-10" dirty="0">
                <a:latin typeface="Calibri"/>
                <a:cs typeface="Calibri"/>
              </a:rPr>
              <a:t>return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 marL="82550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Else </a:t>
            </a:r>
            <a:r>
              <a:rPr sz="1200" spc="-10" dirty="0">
                <a:latin typeface="Calibri"/>
                <a:cs typeface="Calibri"/>
              </a:rPr>
              <a:t>return </a:t>
            </a:r>
            <a:r>
              <a:rPr sz="1200" dirty="0">
                <a:latin typeface="Calibri"/>
                <a:cs typeface="Calibri"/>
              </a:rPr>
              <a:t>1 + </a:t>
            </a:r>
            <a:r>
              <a:rPr sz="1200" spc="-5" dirty="0">
                <a:latin typeface="Calibri"/>
                <a:cs typeface="Calibri"/>
              </a:rPr>
              <a:t>2*solve(n-2) </a:t>
            </a:r>
            <a:r>
              <a:rPr sz="1200" dirty="0">
                <a:latin typeface="Calibri"/>
                <a:cs typeface="Calibri"/>
              </a:rPr>
              <a:t>+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solve(n-1)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Calibri"/>
              <a:cs typeface="Calibri"/>
            </a:endParaRPr>
          </a:p>
          <a:p>
            <a:pPr marL="47625">
              <a:lnSpc>
                <a:spcPct val="100000"/>
              </a:lnSpc>
              <a:spcBef>
                <a:spcPts val="5"/>
              </a:spcBef>
            </a:pPr>
            <a:r>
              <a:rPr sz="1200" b="1" spc="-15" dirty="0">
                <a:latin typeface="Calibri"/>
                <a:cs typeface="Calibri"/>
              </a:rPr>
              <a:t>Java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Code</a:t>
            </a:r>
            <a:endParaRPr sz="1200">
              <a:latin typeface="Calibri"/>
              <a:cs typeface="Calibri"/>
            </a:endParaRPr>
          </a:p>
          <a:p>
            <a:pPr marL="62865" marR="3054985">
              <a:lnSpc>
                <a:spcPct val="146100"/>
              </a:lnSpc>
              <a:spcBef>
                <a:spcPts val="969"/>
              </a:spcBef>
            </a:pPr>
            <a:r>
              <a:rPr sz="1150" spc="-5" dirty="0">
                <a:latin typeface="Consolas"/>
                <a:cs typeface="Consolas"/>
              </a:rPr>
              <a:t>import java.io.*;  import</a:t>
            </a:r>
            <a:r>
              <a:rPr sz="1150" spc="-35" dirty="0">
                <a:latin typeface="Consolas"/>
                <a:cs typeface="Consolas"/>
              </a:rPr>
              <a:t> </a:t>
            </a:r>
            <a:r>
              <a:rPr sz="1150" spc="-5" dirty="0">
                <a:latin typeface="Consolas"/>
                <a:cs typeface="Consolas"/>
              </a:rPr>
              <a:t>java.util.*;</a:t>
            </a:r>
            <a:endParaRPr sz="11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Consolas"/>
              <a:cs typeface="Consolas"/>
            </a:endParaRPr>
          </a:p>
          <a:p>
            <a:pPr marL="62865">
              <a:lnSpc>
                <a:spcPct val="100000"/>
              </a:lnSpc>
            </a:pPr>
            <a:r>
              <a:rPr sz="1150" spc="-5" dirty="0">
                <a:latin typeface="Consolas"/>
                <a:cs typeface="Consolas"/>
              </a:rPr>
              <a:t>public class</a:t>
            </a:r>
            <a:r>
              <a:rPr sz="1150" spc="10" dirty="0">
                <a:latin typeface="Consolas"/>
                <a:cs typeface="Consolas"/>
              </a:rPr>
              <a:t> </a:t>
            </a:r>
            <a:r>
              <a:rPr sz="1150" spc="-5" dirty="0">
                <a:latin typeface="Consolas"/>
                <a:cs typeface="Consolas"/>
              </a:rPr>
              <a:t>problem5{</a:t>
            </a:r>
            <a:endParaRPr sz="1150">
              <a:latin typeface="Consolas"/>
              <a:cs typeface="Consolas"/>
            </a:endParaRPr>
          </a:p>
          <a:p>
            <a:pPr marL="384175">
              <a:lnSpc>
                <a:spcPct val="100000"/>
              </a:lnSpc>
              <a:spcBef>
                <a:spcPts val="645"/>
              </a:spcBef>
            </a:pPr>
            <a:r>
              <a:rPr sz="1150" spc="-5" dirty="0">
                <a:latin typeface="Consolas"/>
                <a:cs typeface="Consolas"/>
              </a:rPr>
              <a:t>static Scanner </a:t>
            </a:r>
            <a:r>
              <a:rPr sz="1150" dirty="0">
                <a:latin typeface="Consolas"/>
                <a:cs typeface="Consolas"/>
              </a:rPr>
              <a:t>in = new</a:t>
            </a:r>
            <a:r>
              <a:rPr sz="1150" spc="-20" dirty="0">
                <a:latin typeface="Consolas"/>
                <a:cs typeface="Consolas"/>
              </a:rPr>
              <a:t> </a:t>
            </a:r>
            <a:r>
              <a:rPr sz="1150" spc="-5" dirty="0">
                <a:latin typeface="Consolas"/>
                <a:cs typeface="Consolas"/>
              </a:rPr>
              <a:t>Scanner(System.in);</a:t>
            </a:r>
            <a:endParaRPr sz="1150">
              <a:latin typeface="Consolas"/>
              <a:cs typeface="Consolas"/>
            </a:endParaRPr>
          </a:p>
          <a:p>
            <a:pPr marL="384175">
              <a:lnSpc>
                <a:spcPct val="100000"/>
              </a:lnSpc>
              <a:spcBef>
                <a:spcPts val="640"/>
              </a:spcBef>
            </a:pPr>
            <a:r>
              <a:rPr sz="1150" spc="-5" dirty="0">
                <a:latin typeface="Consolas"/>
                <a:cs typeface="Consolas"/>
              </a:rPr>
              <a:t>static PrintWriter </a:t>
            </a:r>
            <a:r>
              <a:rPr sz="1150" dirty="0">
                <a:latin typeface="Consolas"/>
                <a:cs typeface="Consolas"/>
              </a:rPr>
              <a:t>out = </a:t>
            </a:r>
            <a:r>
              <a:rPr sz="1150" spc="-5" dirty="0">
                <a:latin typeface="Consolas"/>
                <a:cs typeface="Consolas"/>
              </a:rPr>
              <a:t>new</a:t>
            </a:r>
            <a:r>
              <a:rPr sz="1150" spc="30" dirty="0">
                <a:latin typeface="Consolas"/>
                <a:cs typeface="Consolas"/>
              </a:rPr>
              <a:t> </a:t>
            </a:r>
            <a:r>
              <a:rPr sz="1150" spc="-5" dirty="0">
                <a:latin typeface="Consolas"/>
                <a:cs typeface="Consolas"/>
              </a:rPr>
              <a:t>PrintWriter(System.out);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6961" y="5663869"/>
            <a:ext cx="5323840" cy="2846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93645">
              <a:lnSpc>
                <a:spcPct val="146100"/>
              </a:lnSpc>
              <a:spcBef>
                <a:spcPts val="100"/>
              </a:spcBef>
            </a:pPr>
            <a:r>
              <a:rPr sz="1150" spc="-5" dirty="0">
                <a:latin typeface="Consolas"/>
                <a:cs typeface="Consolas"/>
              </a:rPr>
              <a:t>static final int MAXN </a:t>
            </a:r>
            <a:r>
              <a:rPr sz="1150" dirty="0">
                <a:latin typeface="Consolas"/>
                <a:cs typeface="Consolas"/>
              </a:rPr>
              <a:t>= 100;  </a:t>
            </a:r>
            <a:r>
              <a:rPr sz="1150" spc="-5" dirty="0">
                <a:latin typeface="Consolas"/>
                <a:cs typeface="Consolas"/>
              </a:rPr>
              <a:t>static long[] mem </a:t>
            </a:r>
            <a:r>
              <a:rPr sz="1150" dirty="0">
                <a:latin typeface="Consolas"/>
                <a:cs typeface="Consolas"/>
              </a:rPr>
              <a:t>= new</a:t>
            </a:r>
            <a:r>
              <a:rPr sz="1150" spc="-25" dirty="0">
                <a:latin typeface="Consolas"/>
                <a:cs typeface="Consolas"/>
              </a:rPr>
              <a:t> </a:t>
            </a:r>
            <a:r>
              <a:rPr sz="1150" spc="-5" dirty="0">
                <a:latin typeface="Consolas"/>
                <a:cs typeface="Consolas"/>
              </a:rPr>
              <a:t>long[MAXN];</a:t>
            </a:r>
            <a:endParaRPr sz="11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100">
              <a:latin typeface="Consolas"/>
              <a:cs typeface="Consolas"/>
            </a:endParaRPr>
          </a:p>
          <a:p>
            <a:pPr marL="334010" marR="1529715" indent="-321945">
              <a:lnSpc>
                <a:spcPct val="146500"/>
              </a:lnSpc>
              <a:spcBef>
                <a:spcPts val="730"/>
              </a:spcBef>
            </a:pPr>
            <a:r>
              <a:rPr sz="1150" spc="-5" dirty="0">
                <a:latin typeface="Consolas"/>
                <a:cs typeface="Consolas"/>
              </a:rPr>
              <a:t>public static void main(String[] args){  System.out.print("Enter the value </a:t>
            </a:r>
            <a:r>
              <a:rPr sz="1150" dirty="0">
                <a:latin typeface="Consolas"/>
                <a:cs typeface="Consolas"/>
              </a:rPr>
              <a:t>of </a:t>
            </a:r>
            <a:r>
              <a:rPr sz="1150" spc="-5" dirty="0">
                <a:latin typeface="Consolas"/>
                <a:cs typeface="Consolas"/>
              </a:rPr>
              <a:t>n: ");  </a:t>
            </a:r>
            <a:r>
              <a:rPr sz="1150" dirty="0">
                <a:latin typeface="Consolas"/>
                <a:cs typeface="Consolas"/>
              </a:rPr>
              <a:t>int n =</a:t>
            </a:r>
            <a:r>
              <a:rPr sz="1150" spc="-20" dirty="0">
                <a:latin typeface="Consolas"/>
                <a:cs typeface="Consolas"/>
              </a:rPr>
              <a:t> </a:t>
            </a:r>
            <a:r>
              <a:rPr sz="1150" spc="-5" dirty="0">
                <a:latin typeface="Consolas"/>
                <a:cs typeface="Consolas"/>
              </a:rPr>
              <a:t>in.nextInt();</a:t>
            </a:r>
            <a:endParaRPr sz="11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100">
              <a:latin typeface="Consolas"/>
              <a:cs typeface="Consolas"/>
            </a:endParaRPr>
          </a:p>
          <a:p>
            <a:pPr marL="334010" marR="3134995">
              <a:lnSpc>
                <a:spcPct val="147000"/>
              </a:lnSpc>
              <a:spcBef>
                <a:spcPts val="720"/>
              </a:spcBef>
            </a:pPr>
            <a:r>
              <a:rPr sz="1150" spc="-5" dirty="0">
                <a:latin typeface="Consolas"/>
                <a:cs typeface="Consolas"/>
              </a:rPr>
              <a:t>System.out.println();  long answer </a:t>
            </a:r>
            <a:r>
              <a:rPr sz="1150" dirty="0">
                <a:latin typeface="Consolas"/>
                <a:cs typeface="Consolas"/>
              </a:rPr>
              <a:t>=</a:t>
            </a:r>
            <a:r>
              <a:rPr sz="1150" spc="-35" dirty="0">
                <a:latin typeface="Consolas"/>
                <a:cs typeface="Consolas"/>
              </a:rPr>
              <a:t> </a:t>
            </a:r>
            <a:r>
              <a:rPr sz="1150" spc="-5" dirty="0">
                <a:latin typeface="Consolas"/>
                <a:cs typeface="Consolas"/>
              </a:rPr>
              <a:t>solve(n);</a:t>
            </a:r>
            <a:endParaRPr sz="1150">
              <a:latin typeface="Consolas"/>
              <a:cs typeface="Consolas"/>
            </a:endParaRPr>
          </a:p>
          <a:p>
            <a:pPr marL="334010">
              <a:lnSpc>
                <a:spcPct val="100000"/>
              </a:lnSpc>
              <a:spcBef>
                <a:spcPts val="635"/>
              </a:spcBef>
            </a:pPr>
            <a:r>
              <a:rPr sz="1150" spc="-5" dirty="0">
                <a:latin typeface="Consolas"/>
                <a:cs typeface="Consolas"/>
              </a:rPr>
              <a:t>System.out.println("The minimum number </a:t>
            </a:r>
            <a:r>
              <a:rPr sz="1150" dirty="0">
                <a:latin typeface="Consolas"/>
                <a:cs typeface="Consolas"/>
              </a:rPr>
              <a:t>of </a:t>
            </a:r>
            <a:r>
              <a:rPr sz="1150" spc="-5" dirty="0">
                <a:latin typeface="Consolas"/>
                <a:cs typeface="Consolas"/>
              </a:rPr>
              <a:t>moves is:</a:t>
            </a:r>
            <a:r>
              <a:rPr sz="1150" spc="70" dirty="0">
                <a:latin typeface="Consolas"/>
                <a:cs typeface="Consolas"/>
              </a:rPr>
              <a:t> </a:t>
            </a:r>
            <a:r>
              <a:rPr sz="1150" spc="-5" dirty="0">
                <a:latin typeface="Consolas"/>
                <a:cs typeface="Consolas"/>
              </a:rPr>
              <a:t>"+answer);</a:t>
            </a: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150" dirty="0">
                <a:latin typeface="Consolas"/>
                <a:cs typeface="Consolas"/>
              </a:rPr>
              <a:t>}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90904" y="3684142"/>
            <a:ext cx="0" cy="5164455"/>
          </a:xfrm>
          <a:custGeom>
            <a:avLst/>
            <a:gdLst/>
            <a:ahLst/>
            <a:cxnLst/>
            <a:rect l="l" t="t" r="r" b="b"/>
            <a:pathLst>
              <a:path h="5164455">
                <a:moveTo>
                  <a:pt x="0" y="0"/>
                </a:moveTo>
                <a:lnTo>
                  <a:pt x="0" y="5163896"/>
                </a:lnTo>
              </a:path>
            </a:pathLst>
          </a:custGeom>
          <a:ln w="914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33361" y="3684142"/>
            <a:ext cx="0" cy="5164455"/>
          </a:xfrm>
          <a:custGeom>
            <a:avLst/>
            <a:gdLst/>
            <a:ahLst/>
            <a:cxnLst/>
            <a:rect l="l" t="t" r="r" b="b"/>
            <a:pathLst>
              <a:path h="5164455">
                <a:moveTo>
                  <a:pt x="0" y="0"/>
                </a:moveTo>
                <a:lnTo>
                  <a:pt x="0" y="5163896"/>
                </a:lnTo>
              </a:path>
            </a:pathLst>
          </a:custGeom>
          <a:ln w="9144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0612" y="1600453"/>
            <a:ext cx="0" cy="256540"/>
          </a:xfrm>
          <a:custGeom>
            <a:avLst/>
            <a:gdLst/>
            <a:ahLst/>
            <a:cxnLst/>
            <a:rect l="l" t="t" r="r" b="b"/>
            <a:pathLst>
              <a:path h="256539">
                <a:moveTo>
                  <a:pt x="0" y="0"/>
                </a:moveTo>
                <a:lnTo>
                  <a:pt x="0" y="256031"/>
                </a:lnTo>
              </a:path>
            </a:pathLst>
          </a:custGeom>
          <a:ln w="914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83069" y="1600453"/>
            <a:ext cx="0" cy="256540"/>
          </a:xfrm>
          <a:custGeom>
            <a:avLst/>
            <a:gdLst/>
            <a:ahLst/>
            <a:cxnLst/>
            <a:rect l="l" t="t" r="r" b="b"/>
            <a:pathLst>
              <a:path h="256539">
                <a:moveTo>
                  <a:pt x="0" y="0"/>
                </a:moveTo>
                <a:lnTo>
                  <a:pt x="0" y="256031"/>
                </a:lnTo>
              </a:path>
            </a:pathLst>
          </a:custGeom>
          <a:ln w="914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0612" y="1856485"/>
            <a:ext cx="0" cy="257810"/>
          </a:xfrm>
          <a:custGeom>
            <a:avLst/>
            <a:gdLst/>
            <a:ahLst/>
            <a:cxnLst/>
            <a:rect l="l" t="t" r="r" b="b"/>
            <a:pathLst>
              <a:path h="257810">
                <a:moveTo>
                  <a:pt x="0" y="0"/>
                </a:moveTo>
                <a:lnTo>
                  <a:pt x="0" y="257555"/>
                </a:lnTo>
              </a:path>
            </a:pathLst>
          </a:custGeom>
          <a:ln w="914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83069" y="1856485"/>
            <a:ext cx="0" cy="257810"/>
          </a:xfrm>
          <a:custGeom>
            <a:avLst/>
            <a:gdLst/>
            <a:ahLst/>
            <a:cxnLst/>
            <a:rect l="l" t="t" r="r" b="b"/>
            <a:pathLst>
              <a:path h="257810">
                <a:moveTo>
                  <a:pt x="0" y="0"/>
                </a:moveTo>
                <a:lnTo>
                  <a:pt x="0" y="257555"/>
                </a:lnTo>
              </a:path>
            </a:pathLst>
          </a:custGeom>
          <a:ln w="914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40612" y="2114042"/>
            <a:ext cx="0" cy="256540"/>
          </a:xfrm>
          <a:custGeom>
            <a:avLst/>
            <a:gdLst/>
            <a:ahLst/>
            <a:cxnLst/>
            <a:rect l="l" t="t" r="r" b="b"/>
            <a:pathLst>
              <a:path h="256539">
                <a:moveTo>
                  <a:pt x="0" y="0"/>
                </a:moveTo>
                <a:lnTo>
                  <a:pt x="0" y="256031"/>
                </a:lnTo>
              </a:path>
            </a:pathLst>
          </a:custGeom>
          <a:ln w="914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83069" y="2114042"/>
            <a:ext cx="0" cy="256540"/>
          </a:xfrm>
          <a:custGeom>
            <a:avLst/>
            <a:gdLst/>
            <a:ahLst/>
            <a:cxnLst/>
            <a:rect l="l" t="t" r="r" b="b"/>
            <a:pathLst>
              <a:path h="256539">
                <a:moveTo>
                  <a:pt x="0" y="0"/>
                </a:moveTo>
                <a:lnTo>
                  <a:pt x="0" y="256031"/>
                </a:lnTo>
              </a:path>
            </a:pathLst>
          </a:custGeom>
          <a:ln w="914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40612" y="2370073"/>
            <a:ext cx="0" cy="256540"/>
          </a:xfrm>
          <a:custGeom>
            <a:avLst/>
            <a:gdLst/>
            <a:ahLst/>
            <a:cxnLst/>
            <a:rect l="l" t="t" r="r" b="b"/>
            <a:pathLst>
              <a:path h="256539">
                <a:moveTo>
                  <a:pt x="0" y="0"/>
                </a:moveTo>
                <a:lnTo>
                  <a:pt x="0" y="256031"/>
                </a:lnTo>
              </a:path>
            </a:pathLst>
          </a:custGeom>
          <a:ln w="914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83069" y="2370073"/>
            <a:ext cx="0" cy="256540"/>
          </a:xfrm>
          <a:custGeom>
            <a:avLst/>
            <a:gdLst/>
            <a:ahLst/>
            <a:cxnLst/>
            <a:rect l="l" t="t" r="r" b="b"/>
            <a:pathLst>
              <a:path h="256539">
                <a:moveTo>
                  <a:pt x="0" y="0"/>
                </a:moveTo>
                <a:lnTo>
                  <a:pt x="0" y="256031"/>
                </a:lnTo>
              </a:path>
            </a:pathLst>
          </a:custGeom>
          <a:ln w="914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40612" y="2626105"/>
            <a:ext cx="0" cy="257810"/>
          </a:xfrm>
          <a:custGeom>
            <a:avLst/>
            <a:gdLst/>
            <a:ahLst/>
            <a:cxnLst/>
            <a:rect l="l" t="t" r="r" b="b"/>
            <a:pathLst>
              <a:path h="257810">
                <a:moveTo>
                  <a:pt x="0" y="0"/>
                </a:moveTo>
                <a:lnTo>
                  <a:pt x="0" y="257555"/>
                </a:lnTo>
              </a:path>
            </a:pathLst>
          </a:custGeom>
          <a:ln w="914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83069" y="2626105"/>
            <a:ext cx="0" cy="257810"/>
          </a:xfrm>
          <a:custGeom>
            <a:avLst/>
            <a:gdLst/>
            <a:ahLst/>
            <a:cxnLst/>
            <a:rect l="l" t="t" r="r" b="b"/>
            <a:pathLst>
              <a:path h="257810">
                <a:moveTo>
                  <a:pt x="0" y="0"/>
                </a:moveTo>
                <a:lnTo>
                  <a:pt x="0" y="257555"/>
                </a:lnTo>
              </a:path>
            </a:pathLst>
          </a:custGeom>
          <a:ln w="914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40612" y="2883738"/>
            <a:ext cx="0" cy="256540"/>
          </a:xfrm>
          <a:custGeom>
            <a:avLst/>
            <a:gdLst/>
            <a:ahLst/>
            <a:cxnLst/>
            <a:rect l="l" t="t" r="r" b="b"/>
            <a:pathLst>
              <a:path h="256539">
                <a:moveTo>
                  <a:pt x="0" y="0"/>
                </a:moveTo>
                <a:lnTo>
                  <a:pt x="0" y="256336"/>
                </a:lnTo>
              </a:path>
            </a:pathLst>
          </a:custGeom>
          <a:ln w="914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83069" y="2883738"/>
            <a:ext cx="0" cy="256540"/>
          </a:xfrm>
          <a:custGeom>
            <a:avLst/>
            <a:gdLst/>
            <a:ahLst/>
            <a:cxnLst/>
            <a:rect l="l" t="t" r="r" b="b"/>
            <a:pathLst>
              <a:path h="256539">
                <a:moveTo>
                  <a:pt x="0" y="0"/>
                </a:moveTo>
                <a:lnTo>
                  <a:pt x="0" y="256336"/>
                </a:lnTo>
              </a:path>
            </a:pathLst>
          </a:custGeom>
          <a:ln w="914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40612" y="3140075"/>
            <a:ext cx="0" cy="256540"/>
          </a:xfrm>
          <a:custGeom>
            <a:avLst/>
            <a:gdLst/>
            <a:ahLst/>
            <a:cxnLst/>
            <a:rect l="l" t="t" r="r" b="b"/>
            <a:pathLst>
              <a:path h="256539">
                <a:moveTo>
                  <a:pt x="0" y="0"/>
                </a:moveTo>
                <a:lnTo>
                  <a:pt x="0" y="256031"/>
                </a:lnTo>
              </a:path>
            </a:pathLst>
          </a:custGeom>
          <a:ln w="914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83069" y="3140075"/>
            <a:ext cx="0" cy="256540"/>
          </a:xfrm>
          <a:custGeom>
            <a:avLst/>
            <a:gdLst/>
            <a:ahLst/>
            <a:cxnLst/>
            <a:rect l="l" t="t" r="r" b="b"/>
            <a:pathLst>
              <a:path h="256539">
                <a:moveTo>
                  <a:pt x="0" y="0"/>
                </a:moveTo>
                <a:lnTo>
                  <a:pt x="0" y="256031"/>
                </a:lnTo>
              </a:path>
            </a:pathLst>
          </a:custGeom>
          <a:ln w="914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40612" y="3396107"/>
            <a:ext cx="0" cy="257810"/>
          </a:xfrm>
          <a:custGeom>
            <a:avLst/>
            <a:gdLst/>
            <a:ahLst/>
            <a:cxnLst/>
            <a:rect l="l" t="t" r="r" b="b"/>
            <a:pathLst>
              <a:path h="257810">
                <a:moveTo>
                  <a:pt x="0" y="0"/>
                </a:moveTo>
                <a:lnTo>
                  <a:pt x="0" y="257556"/>
                </a:lnTo>
              </a:path>
            </a:pathLst>
          </a:custGeom>
          <a:ln w="914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83069" y="3396107"/>
            <a:ext cx="0" cy="257810"/>
          </a:xfrm>
          <a:custGeom>
            <a:avLst/>
            <a:gdLst/>
            <a:ahLst/>
            <a:cxnLst/>
            <a:rect l="l" t="t" r="r" b="b"/>
            <a:pathLst>
              <a:path h="257810">
                <a:moveTo>
                  <a:pt x="0" y="0"/>
                </a:moveTo>
                <a:lnTo>
                  <a:pt x="0" y="257556"/>
                </a:lnTo>
              </a:path>
            </a:pathLst>
          </a:custGeom>
          <a:ln w="914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45184" y="3938651"/>
            <a:ext cx="5833745" cy="0"/>
          </a:xfrm>
          <a:custGeom>
            <a:avLst/>
            <a:gdLst/>
            <a:ahLst/>
            <a:cxnLst/>
            <a:rect l="l" t="t" r="r" b="b"/>
            <a:pathLst>
              <a:path w="5833745">
                <a:moveTo>
                  <a:pt x="0" y="0"/>
                </a:moveTo>
                <a:lnTo>
                  <a:pt x="5833237" y="0"/>
                </a:lnTo>
              </a:path>
            </a:pathLst>
          </a:custGeom>
          <a:ln w="9144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40612" y="3653663"/>
            <a:ext cx="0" cy="289560"/>
          </a:xfrm>
          <a:custGeom>
            <a:avLst/>
            <a:gdLst/>
            <a:ahLst/>
            <a:cxnLst/>
            <a:rect l="l" t="t" r="r" b="b"/>
            <a:pathLst>
              <a:path h="289560">
                <a:moveTo>
                  <a:pt x="0" y="0"/>
                </a:moveTo>
                <a:lnTo>
                  <a:pt x="0" y="289560"/>
                </a:lnTo>
              </a:path>
            </a:pathLst>
          </a:custGeom>
          <a:ln w="914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83069" y="3653663"/>
            <a:ext cx="0" cy="289560"/>
          </a:xfrm>
          <a:custGeom>
            <a:avLst/>
            <a:gdLst/>
            <a:ahLst/>
            <a:cxnLst/>
            <a:rect l="l" t="t" r="r" b="b"/>
            <a:pathLst>
              <a:path h="289560">
                <a:moveTo>
                  <a:pt x="0" y="0"/>
                </a:moveTo>
                <a:lnTo>
                  <a:pt x="0" y="289560"/>
                </a:lnTo>
              </a:path>
            </a:pathLst>
          </a:custGeom>
          <a:ln w="914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75156" y="1495095"/>
            <a:ext cx="5549265" cy="6369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55320" marR="2637155" indent="-321945">
              <a:lnSpc>
                <a:spcPct val="146500"/>
              </a:lnSpc>
              <a:spcBef>
                <a:spcPts val="90"/>
              </a:spcBef>
            </a:pPr>
            <a:r>
              <a:rPr sz="1150" spc="-5" dirty="0">
                <a:latin typeface="Consolas"/>
                <a:cs typeface="Consolas"/>
              </a:rPr>
              <a:t>public static long solve(int </a:t>
            </a:r>
            <a:r>
              <a:rPr sz="1150" dirty="0">
                <a:latin typeface="Consolas"/>
                <a:cs typeface="Consolas"/>
              </a:rPr>
              <a:t>n){  </a:t>
            </a:r>
            <a:r>
              <a:rPr sz="1150" spc="-5" dirty="0">
                <a:latin typeface="Consolas"/>
                <a:cs typeface="Consolas"/>
              </a:rPr>
              <a:t>if(n&lt;=2) return </a:t>
            </a:r>
            <a:r>
              <a:rPr sz="1150" dirty="0">
                <a:latin typeface="Consolas"/>
                <a:cs typeface="Consolas"/>
              </a:rPr>
              <a:t>n;  </a:t>
            </a:r>
            <a:r>
              <a:rPr sz="1150" spc="-5" dirty="0">
                <a:latin typeface="Consolas"/>
                <a:cs typeface="Consolas"/>
              </a:rPr>
              <a:t>if(mem[n] !=</a:t>
            </a:r>
            <a:r>
              <a:rPr sz="1150" spc="-10" dirty="0">
                <a:latin typeface="Consolas"/>
                <a:cs typeface="Consolas"/>
              </a:rPr>
              <a:t> </a:t>
            </a:r>
            <a:r>
              <a:rPr sz="1150" dirty="0">
                <a:latin typeface="Consolas"/>
                <a:cs typeface="Consolas"/>
              </a:rPr>
              <a:t>0)</a:t>
            </a:r>
            <a:endParaRPr sz="1150">
              <a:latin typeface="Consolas"/>
              <a:cs typeface="Consolas"/>
            </a:endParaRPr>
          </a:p>
          <a:p>
            <a:pPr marL="977265">
              <a:lnSpc>
                <a:spcPct val="100000"/>
              </a:lnSpc>
              <a:spcBef>
                <a:spcPts val="640"/>
              </a:spcBef>
            </a:pPr>
            <a:r>
              <a:rPr sz="1150" spc="-5" dirty="0">
                <a:latin typeface="Consolas"/>
                <a:cs typeface="Consolas"/>
              </a:rPr>
              <a:t>return</a:t>
            </a:r>
            <a:r>
              <a:rPr sz="1150" spc="-15" dirty="0">
                <a:latin typeface="Consolas"/>
                <a:cs typeface="Consolas"/>
              </a:rPr>
              <a:t> </a:t>
            </a:r>
            <a:r>
              <a:rPr sz="1150" spc="-5" dirty="0">
                <a:latin typeface="Consolas"/>
                <a:cs typeface="Consolas"/>
              </a:rPr>
              <a:t>mem[n];</a:t>
            </a:r>
            <a:endParaRPr sz="11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100">
              <a:latin typeface="Consolas"/>
              <a:cs typeface="Consolas"/>
            </a:endParaRPr>
          </a:p>
          <a:p>
            <a:pPr marL="655320" marR="1752600">
              <a:lnSpc>
                <a:spcPct val="146300"/>
              </a:lnSpc>
              <a:spcBef>
                <a:spcPts val="735"/>
              </a:spcBef>
            </a:pPr>
            <a:r>
              <a:rPr sz="1150" spc="-5" dirty="0">
                <a:latin typeface="Consolas"/>
                <a:cs typeface="Consolas"/>
              </a:rPr>
              <a:t>mem[n] </a:t>
            </a:r>
            <a:r>
              <a:rPr sz="1150" dirty="0">
                <a:latin typeface="Consolas"/>
                <a:cs typeface="Consolas"/>
              </a:rPr>
              <a:t>= 1 + </a:t>
            </a:r>
            <a:r>
              <a:rPr sz="1150" spc="-5" dirty="0">
                <a:latin typeface="Consolas"/>
                <a:cs typeface="Consolas"/>
              </a:rPr>
              <a:t>2*solve(n-2) </a:t>
            </a:r>
            <a:r>
              <a:rPr sz="1150" dirty="0">
                <a:latin typeface="Consolas"/>
                <a:cs typeface="Consolas"/>
              </a:rPr>
              <a:t>+ </a:t>
            </a:r>
            <a:r>
              <a:rPr sz="1150" spc="-5" dirty="0">
                <a:latin typeface="Consolas"/>
                <a:cs typeface="Consolas"/>
              </a:rPr>
              <a:t>solve(n-1);  return</a:t>
            </a:r>
            <a:r>
              <a:rPr sz="1150" spc="-15" dirty="0">
                <a:latin typeface="Consolas"/>
                <a:cs typeface="Consolas"/>
              </a:rPr>
              <a:t> </a:t>
            </a:r>
            <a:r>
              <a:rPr sz="1150" spc="-5" dirty="0">
                <a:latin typeface="Consolas"/>
                <a:cs typeface="Consolas"/>
              </a:rPr>
              <a:t>mem[n];</a:t>
            </a:r>
            <a:endParaRPr sz="1150">
              <a:latin typeface="Consolas"/>
              <a:cs typeface="Consolas"/>
            </a:endParaRPr>
          </a:p>
          <a:p>
            <a:pPr marL="334010">
              <a:lnSpc>
                <a:spcPct val="100000"/>
              </a:lnSpc>
              <a:spcBef>
                <a:spcPts val="635"/>
              </a:spcBef>
            </a:pPr>
            <a:r>
              <a:rPr sz="1150" dirty="0">
                <a:latin typeface="Consolas"/>
                <a:cs typeface="Consolas"/>
              </a:rPr>
              <a:t>}</a:t>
            </a: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150" dirty="0">
                <a:latin typeface="Consolas"/>
                <a:cs typeface="Consolas"/>
              </a:rPr>
              <a:t>}</a:t>
            </a:r>
            <a:endParaRPr sz="11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200" b="1" spc="-5" dirty="0">
                <a:latin typeface="Calibri"/>
                <a:cs typeface="Calibri"/>
              </a:rPr>
              <a:t>Complexity Analysis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T(n)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5" dirty="0">
                <a:latin typeface="Calibri"/>
                <a:cs typeface="Calibri"/>
              </a:rPr>
              <a:t>2*T(n-2) </a:t>
            </a:r>
            <a:r>
              <a:rPr sz="1200" dirty="0">
                <a:latin typeface="Calibri"/>
                <a:cs typeface="Calibri"/>
              </a:rPr>
              <a:t>+ </a:t>
            </a:r>
            <a:r>
              <a:rPr sz="1200" spc="-5" dirty="0">
                <a:latin typeface="Calibri"/>
                <a:cs typeface="Calibri"/>
              </a:rPr>
              <a:t>T(n-1)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+1</a:t>
            </a:r>
            <a:endParaRPr sz="1200">
              <a:latin typeface="Calibri"/>
              <a:cs typeface="Calibri"/>
            </a:endParaRPr>
          </a:p>
          <a:p>
            <a:pPr marL="12700" marR="3623310">
              <a:lnSpc>
                <a:spcPts val="3400"/>
              </a:lnSpc>
              <a:spcBef>
                <a:spcPts val="434"/>
              </a:spcBef>
            </a:pPr>
            <a:r>
              <a:rPr sz="1200" spc="-5" dirty="0">
                <a:latin typeface="Calibri"/>
                <a:cs typeface="Calibri"/>
              </a:rPr>
              <a:t>T(n)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5" dirty="0">
                <a:latin typeface="Calibri"/>
                <a:cs typeface="Calibri"/>
              </a:rPr>
              <a:t>2/3 </a:t>
            </a:r>
            <a:r>
              <a:rPr sz="1200" dirty="0">
                <a:latin typeface="Calibri"/>
                <a:cs typeface="Calibri"/>
              </a:rPr>
              <a:t>2^n - </a:t>
            </a:r>
            <a:r>
              <a:rPr sz="1200" spc="-5" dirty="0">
                <a:latin typeface="Calibri"/>
                <a:cs typeface="Calibri"/>
              </a:rPr>
              <a:t>1/6(-1)^n -1/2  O(2^n)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latin typeface="Calibri"/>
                <a:cs typeface="Calibri"/>
              </a:rPr>
              <a:t>Comparison With Another</a:t>
            </a:r>
            <a:r>
              <a:rPr sz="1200" b="1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Algorithm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Calibri"/>
              <a:cs typeface="Calibri"/>
            </a:endParaRPr>
          </a:p>
          <a:p>
            <a:pPr marL="12700" marR="57150" indent="34925">
              <a:lnSpc>
                <a:spcPct val="152500"/>
              </a:lnSpc>
            </a:pPr>
            <a:r>
              <a:rPr sz="1200" dirty="0">
                <a:latin typeface="Calibri"/>
                <a:cs typeface="Calibri"/>
              </a:rPr>
              <a:t>The </a:t>
            </a:r>
            <a:r>
              <a:rPr sz="1200" spc="-5" dirty="0">
                <a:latin typeface="Calibri"/>
                <a:cs typeface="Calibri"/>
              </a:rPr>
              <a:t>problem </a:t>
            </a:r>
            <a:r>
              <a:rPr sz="1200" spc="-10" dirty="0">
                <a:latin typeface="Calibri"/>
                <a:cs typeface="Calibri"/>
              </a:rPr>
              <a:t>could </a:t>
            </a:r>
            <a:r>
              <a:rPr sz="1200" dirty="0">
                <a:latin typeface="Calibri"/>
                <a:cs typeface="Calibri"/>
              </a:rPr>
              <a:t>be </a:t>
            </a:r>
            <a:r>
              <a:rPr sz="1200" spc="-10" dirty="0">
                <a:latin typeface="Calibri"/>
                <a:cs typeface="Calibri"/>
              </a:rPr>
              <a:t>solved </a:t>
            </a:r>
            <a:r>
              <a:rPr sz="1200" spc="-5" dirty="0">
                <a:latin typeface="Calibri"/>
                <a:cs typeface="Calibri"/>
              </a:rPr>
              <a:t>with </a:t>
            </a:r>
            <a:r>
              <a:rPr sz="1200" dirty="0">
                <a:latin typeface="Calibri"/>
                <a:cs typeface="Calibri"/>
              </a:rPr>
              <a:t>dynamic </a:t>
            </a:r>
            <a:r>
              <a:rPr sz="1200" spc="-10" dirty="0">
                <a:latin typeface="Calibri"/>
                <a:cs typeface="Calibri"/>
              </a:rPr>
              <a:t>programming </a:t>
            </a:r>
            <a:r>
              <a:rPr sz="1200" spc="-5" dirty="0">
                <a:latin typeface="Calibri"/>
                <a:cs typeface="Calibri"/>
              </a:rPr>
              <a:t>technique which will </a:t>
            </a:r>
            <a:r>
              <a:rPr sz="1200" spc="-10" dirty="0">
                <a:latin typeface="Calibri"/>
                <a:cs typeface="Calibri"/>
              </a:rPr>
              <a:t>make the  </a:t>
            </a:r>
            <a:r>
              <a:rPr sz="1200" spc="-5" dirty="0">
                <a:latin typeface="Calibri"/>
                <a:cs typeface="Calibri"/>
              </a:rPr>
              <a:t>algorithm run </a:t>
            </a:r>
            <a:r>
              <a:rPr sz="1200" spc="-15" dirty="0">
                <a:latin typeface="Calibri"/>
                <a:cs typeface="Calibri"/>
              </a:rPr>
              <a:t>for </a:t>
            </a:r>
            <a:r>
              <a:rPr sz="1200" dirty="0">
                <a:latin typeface="Calibri"/>
                <a:cs typeface="Calibri"/>
              </a:rPr>
              <a:t>a </a:t>
            </a:r>
            <a:r>
              <a:rPr sz="1200" spc="-5" dirty="0">
                <a:latin typeface="Calibri"/>
                <a:cs typeface="Calibri"/>
              </a:rPr>
              <a:t>little wider </a:t>
            </a:r>
            <a:r>
              <a:rPr sz="1200" spc="-15" dirty="0">
                <a:latin typeface="Calibri"/>
                <a:cs typeface="Calibri"/>
              </a:rPr>
              <a:t>range </a:t>
            </a:r>
            <a:r>
              <a:rPr sz="1200" spc="-5" dirty="0">
                <a:latin typeface="Calibri"/>
                <a:cs typeface="Calibri"/>
              </a:rPr>
              <a:t>of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input,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Calibri"/>
              <a:cs typeface="Calibri"/>
            </a:endParaRPr>
          </a:p>
          <a:p>
            <a:pPr marL="12700" marR="5080">
              <a:lnSpc>
                <a:spcPct val="152700"/>
              </a:lnSpc>
            </a:pPr>
            <a:r>
              <a:rPr sz="1200" dirty="0">
                <a:latin typeface="Calibri"/>
                <a:cs typeface="Calibri"/>
              </a:rPr>
              <a:t>The </a:t>
            </a:r>
            <a:r>
              <a:rPr sz="1200" spc="-5" dirty="0">
                <a:latin typeface="Calibri"/>
                <a:cs typeface="Calibri"/>
              </a:rPr>
              <a:t>algorithm </a:t>
            </a:r>
            <a:r>
              <a:rPr sz="1200" dirty="0">
                <a:latin typeface="Calibri"/>
                <a:cs typeface="Calibri"/>
              </a:rPr>
              <a:t>is </a:t>
            </a:r>
            <a:r>
              <a:rPr sz="1200" spc="-5" dirty="0">
                <a:latin typeface="Calibri"/>
                <a:cs typeface="Calibri"/>
              </a:rPr>
              <a:t>almost the same but we add another </a:t>
            </a:r>
            <a:r>
              <a:rPr sz="1200" spc="-10" dirty="0">
                <a:latin typeface="Calibri"/>
                <a:cs typeface="Calibri"/>
              </a:rPr>
              <a:t>array </a:t>
            </a:r>
            <a:r>
              <a:rPr sz="1200" spc="-5" dirty="0">
                <a:latin typeface="Calibri"/>
                <a:cs typeface="Calibri"/>
              </a:rPr>
              <a:t>to remember the value of the  previous </a:t>
            </a:r>
            <a:r>
              <a:rPr sz="1200" spc="-10" dirty="0">
                <a:latin typeface="Calibri"/>
                <a:cs typeface="Calibri"/>
              </a:rPr>
              <a:t>calculated </a:t>
            </a:r>
            <a:r>
              <a:rPr sz="1200" spc="-5" dirty="0">
                <a:latin typeface="Calibri"/>
                <a:cs typeface="Calibri"/>
              </a:rPr>
              <a:t>results </a:t>
            </a:r>
            <a:r>
              <a:rPr sz="1200" dirty="0">
                <a:latin typeface="Calibri"/>
                <a:cs typeface="Calibri"/>
              </a:rPr>
              <a:t>in </a:t>
            </a:r>
            <a:r>
              <a:rPr sz="1200" spc="-5" dirty="0">
                <a:latin typeface="Calibri"/>
                <a:cs typeface="Calibri"/>
              </a:rPr>
              <a:t>this </a:t>
            </a:r>
            <a:r>
              <a:rPr sz="1200" spc="-15" dirty="0">
                <a:latin typeface="Calibri"/>
                <a:cs typeface="Calibri"/>
              </a:rPr>
              <a:t>way </a:t>
            </a:r>
            <a:r>
              <a:rPr sz="1200" spc="-5" dirty="0">
                <a:latin typeface="Calibri"/>
                <a:cs typeface="Calibri"/>
              </a:rPr>
              <a:t>we </a:t>
            </a:r>
            <a:r>
              <a:rPr sz="1200" spc="-10" dirty="0">
                <a:latin typeface="Calibri"/>
                <a:cs typeface="Calibri"/>
              </a:rPr>
              <a:t>can get better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results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spc="-5" dirty="0">
                <a:latin typeface="Calibri"/>
                <a:cs typeface="Calibri"/>
              </a:rPr>
              <a:t>Sample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output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600325" y="7838567"/>
            <a:ext cx="2447925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6251" y="1578610"/>
            <a:ext cx="6026785" cy="7177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30" dirty="0">
                <a:latin typeface="Calibri"/>
                <a:cs typeface="Calibri"/>
              </a:rPr>
              <a:t>Task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6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>
              <a:latin typeface="Calibri"/>
              <a:cs typeface="Calibri"/>
            </a:endParaRPr>
          </a:p>
          <a:p>
            <a:pPr marL="291465">
              <a:lnSpc>
                <a:spcPct val="100000"/>
              </a:lnSpc>
              <a:spcBef>
                <a:spcPts val="5"/>
              </a:spcBef>
            </a:pPr>
            <a:r>
              <a:rPr sz="1200" b="1" spc="-5" dirty="0">
                <a:latin typeface="Calibri"/>
                <a:cs typeface="Calibri"/>
              </a:rPr>
              <a:t>Assumptions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Calibri"/>
              <a:cs typeface="Calibri"/>
            </a:endParaRPr>
          </a:p>
          <a:p>
            <a:pPr marL="402590" indent="-111760">
              <a:lnSpc>
                <a:spcPct val="100000"/>
              </a:lnSpc>
              <a:spcBef>
                <a:spcPts val="5"/>
              </a:spcBef>
              <a:buChar char="•"/>
              <a:tabLst>
                <a:tab pos="403225" algn="l"/>
              </a:tabLst>
            </a:pPr>
            <a:r>
              <a:rPr sz="1200" spc="-5" dirty="0">
                <a:latin typeface="Calibri"/>
                <a:cs typeface="Calibri"/>
              </a:rPr>
              <a:t>The user will input </a:t>
            </a:r>
            <a:r>
              <a:rPr sz="1200" dirty="0">
                <a:latin typeface="Calibri"/>
                <a:cs typeface="Calibri"/>
              </a:rPr>
              <a:t>a </a:t>
            </a:r>
            <a:r>
              <a:rPr sz="1200" spc="-10" dirty="0">
                <a:latin typeface="Calibri"/>
                <a:cs typeface="Calibri"/>
              </a:rPr>
              <a:t>positive integer </a:t>
            </a:r>
            <a:r>
              <a:rPr sz="1200" spc="-5" dirty="0">
                <a:latin typeface="Calibri"/>
                <a:cs typeface="Calibri"/>
              </a:rPr>
              <a:t>number </a:t>
            </a:r>
            <a:r>
              <a:rPr sz="1200" spc="-10" dirty="0">
                <a:latin typeface="Calibri"/>
                <a:cs typeface="Calibri"/>
              </a:rPr>
              <a:t>from </a:t>
            </a:r>
            <a:r>
              <a:rPr sz="1200" dirty="0">
                <a:latin typeface="Calibri"/>
                <a:cs typeface="Calibri"/>
              </a:rPr>
              <a:t>0 </a:t>
            </a:r>
            <a:r>
              <a:rPr sz="1200" spc="-5" dirty="0">
                <a:latin typeface="Calibri"/>
                <a:cs typeface="Calibri"/>
              </a:rPr>
              <a:t>to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63.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Char char="•"/>
            </a:pPr>
            <a:endParaRPr sz="1600">
              <a:latin typeface="Calibri"/>
              <a:cs typeface="Calibri"/>
            </a:endParaRPr>
          </a:p>
          <a:p>
            <a:pPr marL="402590" indent="-111760">
              <a:lnSpc>
                <a:spcPct val="100000"/>
              </a:lnSpc>
              <a:buChar char="•"/>
              <a:tabLst>
                <a:tab pos="403225" algn="l"/>
              </a:tabLst>
            </a:pP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-10" dirty="0">
                <a:latin typeface="Calibri"/>
                <a:cs typeface="Calibri"/>
              </a:rPr>
              <a:t>source </a:t>
            </a:r>
            <a:r>
              <a:rPr sz="1200" dirty="0">
                <a:latin typeface="Calibri"/>
                <a:cs typeface="Calibri"/>
              </a:rPr>
              <a:t>peg is </a:t>
            </a:r>
            <a:r>
              <a:rPr sz="1200" spc="5" dirty="0">
                <a:latin typeface="Calibri"/>
                <a:cs typeface="Calibri"/>
              </a:rPr>
              <a:t>A, </a:t>
            </a:r>
            <a:r>
              <a:rPr sz="1200" spc="-10" dirty="0">
                <a:latin typeface="Calibri"/>
                <a:cs typeface="Calibri"/>
              </a:rPr>
              <a:t>the </a:t>
            </a:r>
            <a:r>
              <a:rPr sz="1200" spc="-5" dirty="0">
                <a:latin typeface="Calibri"/>
                <a:cs typeface="Calibri"/>
              </a:rPr>
              <a:t>destination peg </a:t>
            </a:r>
            <a:r>
              <a:rPr sz="1200" dirty="0">
                <a:latin typeface="Calibri"/>
                <a:cs typeface="Calibri"/>
              </a:rPr>
              <a:t>is </a:t>
            </a:r>
            <a:r>
              <a:rPr sz="1200" spc="-20" dirty="0">
                <a:latin typeface="Calibri"/>
                <a:cs typeface="Calibri"/>
              </a:rPr>
              <a:t>D, </a:t>
            </a:r>
            <a:r>
              <a:rPr sz="1200" spc="-10" dirty="0">
                <a:latin typeface="Calibri"/>
                <a:cs typeface="Calibri"/>
              </a:rPr>
              <a:t>and </a:t>
            </a:r>
            <a:r>
              <a:rPr sz="1200" spc="-5" dirty="0">
                <a:latin typeface="Calibri"/>
                <a:cs typeface="Calibri"/>
              </a:rPr>
              <a:t>the other </a:t>
            </a:r>
            <a:r>
              <a:rPr sz="1200" spc="-10" dirty="0">
                <a:latin typeface="Calibri"/>
                <a:cs typeface="Calibri"/>
              </a:rPr>
              <a:t>two </a:t>
            </a:r>
            <a:r>
              <a:rPr sz="1200" spc="-5" dirty="0">
                <a:latin typeface="Calibri"/>
                <a:cs typeface="Calibri"/>
              </a:rPr>
              <a:t>auxiliary </a:t>
            </a:r>
            <a:r>
              <a:rPr sz="1200" dirty="0">
                <a:latin typeface="Calibri"/>
                <a:cs typeface="Calibri"/>
              </a:rPr>
              <a:t>pegs </a:t>
            </a:r>
            <a:r>
              <a:rPr sz="1200" spc="-10" dirty="0">
                <a:latin typeface="Calibri"/>
                <a:cs typeface="Calibri"/>
              </a:rPr>
              <a:t>are </a:t>
            </a:r>
            <a:r>
              <a:rPr sz="1200" dirty="0">
                <a:latin typeface="Calibri"/>
                <a:cs typeface="Calibri"/>
              </a:rPr>
              <a:t>B </a:t>
            </a:r>
            <a:r>
              <a:rPr sz="1200" spc="-5" dirty="0">
                <a:latin typeface="Calibri"/>
                <a:cs typeface="Calibri"/>
              </a:rPr>
              <a:t>and</a:t>
            </a:r>
            <a:r>
              <a:rPr sz="1200" spc="10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Calibri"/>
              <a:cs typeface="Calibri"/>
            </a:endParaRPr>
          </a:p>
          <a:p>
            <a:pPr marL="291465">
              <a:lnSpc>
                <a:spcPct val="100000"/>
              </a:lnSpc>
            </a:pPr>
            <a:r>
              <a:rPr sz="1200" b="1" spc="-5" dirty="0">
                <a:latin typeface="Calibri"/>
                <a:cs typeface="Calibri"/>
              </a:rPr>
              <a:t>Problem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Description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Calibri"/>
              <a:cs typeface="Calibri"/>
            </a:endParaRPr>
          </a:p>
          <a:p>
            <a:pPr marL="291465" marR="31115">
              <a:lnSpc>
                <a:spcPct val="152500"/>
              </a:lnSpc>
            </a:pPr>
            <a:r>
              <a:rPr sz="1200" spc="-5" dirty="0">
                <a:latin typeface="Calibri"/>
                <a:cs typeface="Calibri"/>
              </a:rPr>
              <a:t>There </a:t>
            </a:r>
            <a:r>
              <a:rPr sz="1200" spc="-10" dirty="0">
                <a:latin typeface="Calibri"/>
                <a:cs typeface="Calibri"/>
              </a:rPr>
              <a:t>are </a:t>
            </a:r>
            <a:r>
              <a:rPr sz="1200" spc="-5" dirty="0">
                <a:latin typeface="Calibri"/>
                <a:cs typeface="Calibri"/>
              </a:rPr>
              <a:t>eight disks of </a:t>
            </a:r>
            <a:r>
              <a:rPr sz="1200" spc="-10" dirty="0">
                <a:latin typeface="Calibri"/>
                <a:cs typeface="Calibri"/>
              </a:rPr>
              <a:t>different sizes </a:t>
            </a:r>
            <a:r>
              <a:rPr sz="1200" spc="-5" dirty="0">
                <a:latin typeface="Calibri"/>
                <a:cs typeface="Calibri"/>
              </a:rPr>
              <a:t>and </a:t>
            </a:r>
            <a:r>
              <a:rPr sz="1200" spc="-15" dirty="0">
                <a:latin typeface="Calibri"/>
                <a:cs typeface="Calibri"/>
              </a:rPr>
              <a:t>four </a:t>
            </a:r>
            <a:r>
              <a:rPr sz="1200" spc="-5" dirty="0">
                <a:latin typeface="Calibri"/>
                <a:cs typeface="Calibri"/>
              </a:rPr>
              <a:t>pegs </a:t>
            </a:r>
            <a:r>
              <a:rPr sz="1200" spc="-10" dirty="0">
                <a:latin typeface="Calibri"/>
                <a:cs typeface="Calibri"/>
              </a:rPr>
              <a:t>Initially, </a:t>
            </a:r>
            <a:r>
              <a:rPr sz="1200" dirty="0">
                <a:latin typeface="Calibri"/>
                <a:cs typeface="Calibri"/>
              </a:rPr>
              <a:t>all </a:t>
            </a:r>
            <a:r>
              <a:rPr sz="1200" spc="-5" dirty="0">
                <a:latin typeface="Calibri"/>
                <a:cs typeface="Calibri"/>
              </a:rPr>
              <a:t>the disks </a:t>
            </a:r>
            <a:r>
              <a:rPr sz="1200" spc="-10" dirty="0">
                <a:latin typeface="Calibri"/>
                <a:cs typeface="Calibri"/>
              </a:rPr>
              <a:t>are </a:t>
            </a:r>
            <a:r>
              <a:rPr sz="1200" spc="-5" dirty="0">
                <a:latin typeface="Calibri"/>
                <a:cs typeface="Calibri"/>
              </a:rPr>
              <a:t>on the </a:t>
            </a:r>
            <a:r>
              <a:rPr sz="1200" spc="-10" dirty="0">
                <a:latin typeface="Calibri"/>
                <a:cs typeface="Calibri"/>
              </a:rPr>
              <a:t>first </a:t>
            </a:r>
            <a:r>
              <a:rPr sz="1200" dirty="0">
                <a:latin typeface="Calibri"/>
                <a:cs typeface="Calibri"/>
              </a:rPr>
              <a:t>peg  in </a:t>
            </a:r>
            <a:r>
              <a:rPr sz="1200" spc="-5" dirty="0">
                <a:latin typeface="Calibri"/>
                <a:cs typeface="Calibri"/>
              </a:rPr>
              <a:t>order of </a:t>
            </a:r>
            <a:r>
              <a:rPr sz="1200" spc="-10" dirty="0">
                <a:latin typeface="Calibri"/>
                <a:cs typeface="Calibri"/>
              </a:rPr>
              <a:t>size, the largest </a:t>
            </a:r>
            <a:r>
              <a:rPr sz="1200" spc="-5" dirty="0">
                <a:latin typeface="Calibri"/>
                <a:cs typeface="Calibri"/>
              </a:rPr>
              <a:t>on the </a:t>
            </a:r>
            <a:r>
              <a:rPr sz="1200" spc="-10" dirty="0">
                <a:latin typeface="Calibri"/>
                <a:cs typeface="Calibri"/>
              </a:rPr>
              <a:t>bottom </a:t>
            </a:r>
            <a:r>
              <a:rPr sz="1200" dirty="0">
                <a:latin typeface="Calibri"/>
                <a:cs typeface="Calibri"/>
              </a:rPr>
              <a:t>and </a:t>
            </a:r>
            <a:r>
              <a:rPr sz="1200" spc="-5" dirty="0">
                <a:latin typeface="Calibri"/>
                <a:cs typeface="Calibri"/>
              </a:rPr>
              <a:t>the smallest on the top. </a:t>
            </a:r>
            <a:r>
              <a:rPr sz="1200" dirty="0">
                <a:latin typeface="Calibri"/>
                <a:cs typeface="Calibri"/>
              </a:rPr>
              <a:t>Use dynamic  </a:t>
            </a:r>
            <a:r>
              <a:rPr sz="1200" spc="-5" dirty="0">
                <a:latin typeface="Calibri"/>
                <a:cs typeface="Calibri"/>
              </a:rPr>
              <a:t>programming method to </a:t>
            </a:r>
            <a:r>
              <a:rPr sz="1200" spc="-10" dirty="0">
                <a:latin typeface="Calibri"/>
                <a:cs typeface="Calibri"/>
              </a:rPr>
              <a:t>transfer </a:t>
            </a:r>
            <a:r>
              <a:rPr sz="1200" dirty="0">
                <a:latin typeface="Calibri"/>
                <a:cs typeface="Calibri"/>
              </a:rPr>
              <a:t>all </a:t>
            </a:r>
            <a:r>
              <a:rPr sz="1200" spc="-10" dirty="0">
                <a:latin typeface="Calibri"/>
                <a:cs typeface="Calibri"/>
              </a:rPr>
              <a:t>the </a:t>
            </a:r>
            <a:r>
              <a:rPr sz="1200" spc="-5" dirty="0">
                <a:latin typeface="Calibri"/>
                <a:cs typeface="Calibri"/>
              </a:rPr>
              <a:t>disks to another </a:t>
            </a:r>
            <a:r>
              <a:rPr sz="1200" dirty="0">
                <a:latin typeface="Calibri"/>
                <a:cs typeface="Calibri"/>
              </a:rPr>
              <a:t>peg </a:t>
            </a:r>
            <a:r>
              <a:rPr sz="1200" spc="-5" dirty="0">
                <a:latin typeface="Calibri"/>
                <a:cs typeface="Calibri"/>
              </a:rPr>
              <a:t>by </a:t>
            </a:r>
            <a:r>
              <a:rPr sz="1200" dirty="0">
                <a:latin typeface="Calibri"/>
                <a:cs typeface="Calibri"/>
              </a:rPr>
              <a:t>a </a:t>
            </a:r>
            <a:r>
              <a:rPr sz="1200" spc="-5" dirty="0">
                <a:latin typeface="Calibri"/>
                <a:cs typeface="Calibri"/>
              </a:rPr>
              <a:t>sequence of </a:t>
            </a:r>
            <a:r>
              <a:rPr sz="1200" dirty="0">
                <a:latin typeface="Calibri"/>
                <a:cs typeface="Calibri"/>
              </a:rPr>
              <a:t>moves. </a:t>
            </a:r>
            <a:r>
              <a:rPr sz="1200" spc="-5" dirty="0">
                <a:latin typeface="Calibri"/>
                <a:cs typeface="Calibri"/>
              </a:rPr>
              <a:t>Only  </a:t>
            </a:r>
            <a:r>
              <a:rPr sz="1200" dirty="0">
                <a:latin typeface="Calibri"/>
                <a:cs typeface="Calibri"/>
              </a:rPr>
              <a:t>one disk </a:t>
            </a:r>
            <a:r>
              <a:rPr sz="1200" spc="-10" dirty="0">
                <a:latin typeface="Calibri"/>
                <a:cs typeface="Calibri"/>
              </a:rPr>
              <a:t>can </a:t>
            </a:r>
            <a:r>
              <a:rPr sz="1200" dirty="0">
                <a:latin typeface="Calibri"/>
                <a:cs typeface="Calibri"/>
              </a:rPr>
              <a:t>be </a:t>
            </a:r>
            <a:r>
              <a:rPr sz="1200" spc="-10" dirty="0">
                <a:latin typeface="Calibri"/>
                <a:cs typeface="Calibri"/>
              </a:rPr>
              <a:t>moved </a:t>
            </a:r>
            <a:r>
              <a:rPr sz="1200" spc="-15" dirty="0">
                <a:latin typeface="Calibri"/>
                <a:cs typeface="Calibri"/>
              </a:rPr>
              <a:t>at </a:t>
            </a:r>
            <a:r>
              <a:rPr sz="1200" dirty="0">
                <a:latin typeface="Calibri"/>
                <a:cs typeface="Calibri"/>
              </a:rPr>
              <a:t>a </a:t>
            </a:r>
            <a:r>
              <a:rPr sz="1200" spc="-5" dirty="0">
                <a:latin typeface="Calibri"/>
                <a:cs typeface="Calibri"/>
              </a:rPr>
              <a:t>time, and </a:t>
            </a:r>
            <a:r>
              <a:rPr sz="1200" dirty="0">
                <a:latin typeface="Calibri"/>
                <a:cs typeface="Calibri"/>
              </a:rPr>
              <a:t>it is </a:t>
            </a:r>
            <a:r>
              <a:rPr sz="1200" spc="-10" dirty="0">
                <a:latin typeface="Calibri"/>
                <a:cs typeface="Calibri"/>
              </a:rPr>
              <a:t>forbidden </a:t>
            </a:r>
            <a:r>
              <a:rPr sz="1200" spc="-5" dirty="0">
                <a:latin typeface="Calibri"/>
                <a:cs typeface="Calibri"/>
              </a:rPr>
              <a:t>to </a:t>
            </a:r>
            <a:r>
              <a:rPr sz="1200" dirty="0">
                <a:latin typeface="Calibri"/>
                <a:cs typeface="Calibri"/>
              </a:rPr>
              <a:t>place a </a:t>
            </a:r>
            <a:r>
              <a:rPr sz="1200" spc="-10" dirty="0">
                <a:latin typeface="Calibri"/>
                <a:cs typeface="Calibri"/>
              </a:rPr>
              <a:t>larger </a:t>
            </a:r>
            <a:r>
              <a:rPr sz="1200" dirty="0">
                <a:latin typeface="Calibri"/>
                <a:cs typeface="Calibri"/>
              </a:rPr>
              <a:t>disk </a:t>
            </a:r>
            <a:r>
              <a:rPr sz="1200" spc="-5" dirty="0">
                <a:latin typeface="Calibri"/>
                <a:cs typeface="Calibri"/>
              </a:rPr>
              <a:t>on top </a:t>
            </a:r>
            <a:r>
              <a:rPr sz="1200" dirty="0">
                <a:latin typeface="Calibri"/>
                <a:cs typeface="Calibri"/>
              </a:rPr>
              <a:t>of a </a:t>
            </a:r>
            <a:r>
              <a:rPr sz="1200" spc="-5" dirty="0">
                <a:latin typeface="Calibri"/>
                <a:cs typeface="Calibri"/>
              </a:rPr>
              <a:t>smaller  </a:t>
            </a:r>
            <a:r>
              <a:rPr sz="1200" dirty="0">
                <a:latin typeface="Calibri"/>
                <a:cs typeface="Calibri"/>
              </a:rPr>
              <a:t>one. </a:t>
            </a:r>
            <a:r>
              <a:rPr sz="1200" spc="-5" dirty="0">
                <a:latin typeface="Calibri"/>
                <a:cs typeface="Calibri"/>
              </a:rPr>
              <a:t>Does </a:t>
            </a:r>
            <a:r>
              <a:rPr sz="1200" spc="-10" dirty="0">
                <a:latin typeface="Calibri"/>
                <a:cs typeface="Calibri"/>
              </a:rPr>
              <a:t>the </a:t>
            </a:r>
            <a:r>
              <a:rPr sz="1200" spc="-5" dirty="0">
                <a:latin typeface="Calibri"/>
                <a:cs typeface="Calibri"/>
              </a:rPr>
              <a:t>dynamic </a:t>
            </a:r>
            <a:r>
              <a:rPr sz="1200" spc="-10" dirty="0">
                <a:latin typeface="Calibri"/>
                <a:cs typeface="Calibri"/>
              </a:rPr>
              <a:t>programming </a:t>
            </a:r>
            <a:r>
              <a:rPr sz="1200" spc="-5" dirty="0">
                <a:latin typeface="Calibri"/>
                <a:cs typeface="Calibri"/>
              </a:rPr>
              <a:t>method </a:t>
            </a:r>
            <a:r>
              <a:rPr sz="1200" spc="-10" dirty="0">
                <a:latin typeface="Calibri"/>
                <a:cs typeface="Calibri"/>
              </a:rPr>
              <a:t>can solve </a:t>
            </a:r>
            <a:r>
              <a:rPr sz="1200" spc="-5" dirty="0">
                <a:latin typeface="Calibri"/>
                <a:cs typeface="Calibri"/>
              </a:rPr>
              <a:t>the puzzle </a:t>
            </a:r>
            <a:r>
              <a:rPr sz="1200" spc="-10" dirty="0">
                <a:latin typeface="Calibri"/>
                <a:cs typeface="Calibri"/>
              </a:rPr>
              <a:t>in </a:t>
            </a:r>
            <a:r>
              <a:rPr sz="1200" spc="-5" dirty="0">
                <a:latin typeface="Calibri"/>
                <a:cs typeface="Calibri"/>
              </a:rPr>
              <a:t>33 </a:t>
            </a:r>
            <a:r>
              <a:rPr sz="1200" spc="-10" dirty="0">
                <a:latin typeface="Calibri"/>
                <a:cs typeface="Calibri"/>
              </a:rPr>
              <a:t>moves? </a:t>
            </a:r>
            <a:r>
              <a:rPr sz="1200" dirty="0">
                <a:latin typeface="Calibri"/>
                <a:cs typeface="Calibri"/>
              </a:rPr>
              <a:t>If </a:t>
            </a:r>
            <a:r>
              <a:rPr sz="1200" spc="-5" dirty="0">
                <a:latin typeface="Calibri"/>
                <a:cs typeface="Calibri"/>
              </a:rPr>
              <a:t>not then  </a:t>
            </a:r>
            <a:r>
              <a:rPr sz="1200" dirty="0">
                <a:latin typeface="Calibri"/>
                <a:cs typeface="Calibri"/>
              </a:rPr>
              <a:t>design an </a:t>
            </a:r>
            <a:r>
              <a:rPr sz="1200" spc="-5" dirty="0">
                <a:latin typeface="Calibri"/>
                <a:cs typeface="Calibri"/>
              </a:rPr>
              <a:t>algorithm </a:t>
            </a:r>
            <a:r>
              <a:rPr sz="1200" spc="-10" dirty="0">
                <a:latin typeface="Calibri"/>
                <a:cs typeface="Calibri"/>
              </a:rPr>
              <a:t>that </a:t>
            </a:r>
            <a:r>
              <a:rPr sz="1200" spc="-5" dirty="0">
                <a:latin typeface="Calibri"/>
                <a:cs typeface="Calibri"/>
              </a:rPr>
              <a:t>solves the puzzle </a:t>
            </a:r>
            <a:r>
              <a:rPr sz="1200" dirty="0">
                <a:latin typeface="Calibri"/>
                <a:cs typeface="Calibri"/>
              </a:rPr>
              <a:t>in 33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moves.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Calibri"/>
              <a:cs typeface="Calibri"/>
            </a:endParaRPr>
          </a:p>
          <a:p>
            <a:pPr marL="291465">
              <a:lnSpc>
                <a:spcPct val="100000"/>
              </a:lnSpc>
            </a:pPr>
            <a:r>
              <a:rPr sz="1200" b="1" spc="-5" dirty="0">
                <a:latin typeface="Calibri"/>
                <a:cs typeface="Calibri"/>
              </a:rPr>
              <a:t>Detailed</a:t>
            </a:r>
            <a:r>
              <a:rPr sz="1200" b="1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Solution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Calibri"/>
              <a:cs typeface="Calibri"/>
            </a:endParaRPr>
          </a:p>
          <a:p>
            <a:pPr marL="291465" marR="5080">
              <a:lnSpc>
                <a:spcPct val="152500"/>
              </a:lnSpc>
              <a:spcBef>
                <a:spcPts val="5"/>
              </a:spcBef>
            </a:pPr>
            <a:r>
              <a:rPr sz="1200" spc="-5" dirty="0">
                <a:latin typeface="Calibri"/>
                <a:cs typeface="Calibri"/>
              </a:rPr>
              <a:t>Since this problem </a:t>
            </a:r>
            <a:r>
              <a:rPr sz="1200" dirty="0">
                <a:latin typeface="Calibri"/>
                <a:cs typeface="Calibri"/>
              </a:rPr>
              <a:t>is a </a:t>
            </a:r>
            <a:r>
              <a:rPr sz="1200" spc="-5" dirty="0">
                <a:latin typeface="Calibri"/>
                <a:cs typeface="Calibri"/>
              </a:rPr>
              <a:t>deviation </a:t>
            </a:r>
            <a:r>
              <a:rPr sz="1200" spc="-10" dirty="0">
                <a:latin typeface="Calibri"/>
                <a:cs typeface="Calibri"/>
              </a:rPr>
              <a:t>from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-25" dirty="0">
                <a:latin typeface="Calibri"/>
                <a:cs typeface="Calibri"/>
              </a:rPr>
              <a:t>Towers </a:t>
            </a:r>
            <a:r>
              <a:rPr sz="1200" spc="-5" dirty="0">
                <a:latin typeface="Calibri"/>
                <a:cs typeface="Calibri"/>
              </a:rPr>
              <a:t>of Hanoi, </a:t>
            </a:r>
            <a:r>
              <a:rPr sz="1200" dirty="0">
                <a:latin typeface="Calibri"/>
                <a:cs typeface="Calibri"/>
              </a:rPr>
              <a:t>it </a:t>
            </a:r>
            <a:r>
              <a:rPr sz="1200" spc="-10" dirty="0">
                <a:latin typeface="Calibri"/>
                <a:cs typeface="Calibri"/>
              </a:rPr>
              <a:t>can </a:t>
            </a:r>
            <a:r>
              <a:rPr sz="1200" spc="-5" dirty="0">
                <a:latin typeface="Calibri"/>
                <a:cs typeface="Calibri"/>
              </a:rPr>
              <a:t>be </a:t>
            </a:r>
            <a:r>
              <a:rPr sz="1200" spc="-10" dirty="0">
                <a:latin typeface="Calibri"/>
                <a:cs typeface="Calibri"/>
              </a:rPr>
              <a:t>solved </a:t>
            </a:r>
            <a:r>
              <a:rPr sz="1200" spc="-5" dirty="0">
                <a:latin typeface="Calibri"/>
                <a:cs typeface="Calibri"/>
              </a:rPr>
              <a:t>using the same  </a:t>
            </a:r>
            <a:r>
              <a:rPr sz="1200" spc="-10" dirty="0">
                <a:latin typeface="Calibri"/>
                <a:cs typeface="Calibri"/>
              </a:rPr>
              <a:t>recursive </a:t>
            </a:r>
            <a:r>
              <a:rPr sz="1200" spc="-5" dirty="0">
                <a:latin typeface="Calibri"/>
                <a:cs typeface="Calibri"/>
              </a:rPr>
              <a:t>concept, </a:t>
            </a:r>
            <a:r>
              <a:rPr sz="1200" dirty="0">
                <a:latin typeface="Calibri"/>
                <a:cs typeface="Calibri"/>
              </a:rPr>
              <a:t>but </a:t>
            </a:r>
            <a:r>
              <a:rPr sz="1200" spc="-5" dirty="0">
                <a:latin typeface="Calibri"/>
                <a:cs typeface="Calibri"/>
              </a:rPr>
              <a:t>with the aid of </a:t>
            </a:r>
            <a:r>
              <a:rPr sz="1200" dirty="0">
                <a:latin typeface="Calibri"/>
                <a:cs typeface="Calibri"/>
              </a:rPr>
              <a:t>dynamic </a:t>
            </a:r>
            <a:r>
              <a:rPr sz="1200" spc="-5" dirty="0">
                <a:latin typeface="Calibri"/>
                <a:cs typeface="Calibri"/>
              </a:rPr>
              <a:t>programming to </a:t>
            </a:r>
            <a:r>
              <a:rPr sz="1200" spc="-15" dirty="0">
                <a:latin typeface="Calibri"/>
                <a:cs typeface="Calibri"/>
              </a:rPr>
              <a:t>save </a:t>
            </a:r>
            <a:r>
              <a:rPr sz="1200" dirty="0">
                <a:latin typeface="Calibri"/>
                <a:cs typeface="Calibri"/>
              </a:rPr>
              <a:t>our </a:t>
            </a:r>
            <a:r>
              <a:rPr sz="1200" spc="-10" dirty="0">
                <a:latin typeface="Calibri"/>
                <a:cs typeface="Calibri"/>
              </a:rPr>
              <a:t>answers </a:t>
            </a:r>
            <a:r>
              <a:rPr sz="1200" spc="-5" dirty="0">
                <a:latin typeface="Calibri"/>
                <a:cs typeface="Calibri"/>
              </a:rPr>
              <a:t>and greatly  reduce the </a:t>
            </a:r>
            <a:r>
              <a:rPr sz="1200" spc="-10" dirty="0">
                <a:latin typeface="Calibri"/>
                <a:cs typeface="Calibri"/>
              </a:rPr>
              <a:t>recursive </a:t>
            </a:r>
            <a:r>
              <a:rPr sz="1200" spc="-5" dirty="0">
                <a:latin typeface="Calibri"/>
                <a:cs typeface="Calibri"/>
              </a:rPr>
              <a:t>calls</a:t>
            </a:r>
            <a:r>
              <a:rPr sz="1200" dirty="0">
                <a:latin typeface="Calibri"/>
                <a:cs typeface="Calibri"/>
              </a:rPr>
              <a:t> made.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Calibri"/>
              <a:cs typeface="Calibri"/>
            </a:endParaRPr>
          </a:p>
          <a:p>
            <a:pPr marL="291465" marR="25400">
              <a:lnSpc>
                <a:spcPct val="152700"/>
              </a:lnSpc>
            </a:pPr>
            <a:r>
              <a:rPr sz="1200" dirty="0">
                <a:latin typeface="Calibri"/>
                <a:cs typeface="Calibri"/>
              </a:rPr>
              <a:t>The </a:t>
            </a:r>
            <a:r>
              <a:rPr sz="1200" spc="-5" dirty="0">
                <a:latin typeface="Calibri"/>
                <a:cs typeface="Calibri"/>
              </a:rPr>
              <a:t>trivial cases are moving </a:t>
            </a:r>
            <a:r>
              <a:rPr sz="1200" dirty="0">
                <a:latin typeface="Calibri"/>
                <a:cs typeface="Calibri"/>
              </a:rPr>
              <a:t>0, 1, </a:t>
            </a:r>
            <a:r>
              <a:rPr sz="1200" spc="-5" dirty="0">
                <a:latin typeface="Calibri"/>
                <a:cs typeface="Calibri"/>
              </a:rPr>
              <a:t>or </a:t>
            </a:r>
            <a:r>
              <a:rPr sz="1200" dirty="0">
                <a:latin typeface="Calibri"/>
                <a:cs typeface="Calibri"/>
              </a:rPr>
              <a:t>2 </a:t>
            </a:r>
            <a:r>
              <a:rPr sz="1200" spc="-5" dirty="0">
                <a:latin typeface="Calibri"/>
                <a:cs typeface="Calibri"/>
              </a:rPr>
              <a:t>disks </a:t>
            </a:r>
            <a:r>
              <a:rPr sz="1200" spc="-10" dirty="0">
                <a:latin typeface="Calibri"/>
                <a:cs typeface="Calibri"/>
              </a:rPr>
              <a:t>from </a:t>
            </a:r>
            <a:r>
              <a:rPr sz="1200" dirty="0">
                <a:latin typeface="Calibri"/>
                <a:cs typeface="Calibri"/>
              </a:rPr>
              <a:t>A </a:t>
            </a:r>
            <a:r>
              <a:rPr sz="1200" spc="-5" dirty="0">
                <a:latin typeface="Calibri"/>
                <a:cs typeface="Calibri"/>
              </a:rPr>
              <a:t>to </a:t>
            </a:r>
            <a:r>
              <a:rPr sz="1200" dirty="0">
                <a:latin typeface="Calibri"/>
                <a:cs typeface="Calibri"/>
              </a:rPr>
              <a:t>D </a:t>
            </a:r>
            <a:r>
              <a:rPr sz="1200" spc="-5" dirty="0">
                <a:latin typeface="Calibri"/>
                <a:cs typeface="Calibri"/>
              </a:rPr>
              <a:t>and </a:t>
            </a:r>
            <a:r>
              <a:rPr sz="1200" spc="-10" dirty="0">
                <a:latin typeface="Calibri"/>
                <a:cs typeface="Calibri"/>
              </a:rPr>
              <a:t>the answer </a:t>
            </a:r>
            <a:r>
              <a:rPr sz="1200" spc="-15" dirty="0">
                <a:latin typeface="Calibri"/>
                <a:cs typeface="Calibri"/>
              </a:rPr>
              <a:t>for </a:t>
            </a:r>
            <a:r>
              <a:rPr sz="1200" spc="-5" dirty="0">
                <a:latin typeface="Calibri"/>
                <a:cs typeface="Calibri"/>
              </a:rPr>
              <a:t>these cases </a:t>
            </a:r>
            <a:r>
              <a:rPr sz="1200" spc="-10" dirty="0">
                <a:latin typeface="Calibri"/>
                <a:cs typeface="Calibri"/>
              </a:rPr>
              <a:t>are </a:t>
            </a:r>
            <a:r>
              <a:rPr sz="1200" dirty="0">
                <a:latin typeface="Calibri"/>
                <a:cs typeface="Calibri"/>
              </a:rPr>
              <a:t>0,  1, </a:t>
            </a:r>
            <a:r>
              <a:rPr sz="1200" spc="-5" dirty="0">
                <a:latin typeface="Calibri"/>
                <a:cs typeface="Calibri"/>
              </a:rPr>
              <a:t>and </a:t>
            </a:r>
            <a:r>
              <a:rPr sz="1200" dirty="0">
                <a:latin typeface="Calibri"/>
                <a:cs typeface="Calibri"/>
              </a:rPr>
              <a:t>3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respectively.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Calibri"/>
              <a:cs typeface="Calibri"/>
            </a:endParaRPr>
          </a:p>
          <a:p>
            <a:pPr marL="291465" marR="6350">
              <a:lnSpc>
                <a:spcPct val="152500"/>
              </a:lnSpc>
            </a:pPr>
            <a:r>
              <a:rPr sz="1200" dirty="0">
                <a:latin typeface="Calibri"/>
                <a:cs typeface="Calibri"/>
              </a:rPr>
              <a:t>In </a:t>
            </a:r>
            <a:r>
              <a:rPr sz="1200" spc="-5" dirty="0">
                <a:latin typeface="Calibri"/>
                <a:cs typeface="Calibri"/>
              </a:rPr>
              <a:t>the case of moving </a:t>
            </a:r>
            <a:r>
              <a:rPr sz="1200" dirty="0">
                <a:latin typeface="Calibri"/>
                <a:cs typeface="Calibri"/>
              </a:rPr>
              <a:t>n </a:t>
            </a:r>
            <a:r>
              <a:rPr sz="1200" spc="-5" dirty="0">
                <a:latin typeface="Calibri"/>
                <a:cs typeface="Calibri"/>
              </a:rPr>
              <a:t>disks, where </a:t>
            </a:r>
            <a:r>
              <a:rPr sz="1200" dirty="0">
                <a:latin typeface="Calibri"/>
                <a:cs typeface="Calibri"/>
              </a:rPr>
              <a:t>n &gt; 2 </a:t>
            </a:r>
            <a:r>
              <a:rPr sz="1200" spc="-5" dirty="0">
                <a:latin typeface="Calibri"/>
                <a:cs typeface="Calibri"/>
              </a:rPr>
              <a:t>and </a:t>
            </a:r>
            <a:r>
              <a:rPr sz="1200" dirty="0">
                <a:latin typeface="Calibri"/>
                <a:cs typeface="Calibri"/>
              </a:rPr>
              <a:t>n &lt; 64, k </a:t>
            </a:r>
            <a:r>
              <a:rPr sz="1200" spc="-5" dirty="0">
                <a:latin typeface="Calibri"/>
                <a:cs typeface="Calibri"/>
              </a:rPr>
              <a:t>disks should </a:t>
            </a:r>
            <a:r>
              <a:rPr sz="1200" dirty="0">
                <a:latin typeface="Calibri"/>
                <a:cs typeface="Calibri"/>
              </a:rPr>
              <a:t>be </a:t>
            </a:r>
            <a:r>
              <a:rPr sz="1200" spc="-10" dirty="0">
                <a:latin typeface="Calibri"/>
                <a:cs typeface="Calibri"/>
              </a:rPr>
              <a:t>moved from </a:t>
            </a:r>
            <a:r>
              <a:rPr sz="1200" dirty="0">
                <a:latin typeface="Calibri"/>
                <a:cs typeface="Calibri"/>
              </a:rPr>
              <a:t>A </a:t>
            </a:r>
            <a:r>
              <a:rPr sz="1200" spc="-5" dirty="0">
                <a:latin typeface="Calibri"/>
                <a:cs typeface="Calibri"/>
              </a:rPr>
              <a:t>to </a:t>
            </a:r>
            <a:r>
              <a:rPr sz="1200" dirty="0">
                <a:latin typeface="Calibri"/>
                <a:cs typeface="Calibri"/>
              </a:rPr>
              <a:t>one  </a:t>
            </a:r>
            <a:r>
              <a:rPr sz="1200" spc="-5" dirty="0">
                <a:latin typeface="Calibri"/>
                <a:cs typeface="Calibri"/>
              </a:rPr>
              <a:t>of the </a:t>
            </a:r>
            <a:r>
              <a:rPr sz="1200" dirty="0">
                <a:latin typeface="Calibri"/>
                <a:cs typeface="Calibri"/>
              </a:rPr>
              <a:t>2 auxiliary pegs, B </a:t>
            </a:r>
            <a:r>
              <a:rPr sz="1200" spc="-5" dirty="0">
                <a:latin typeface="Calibri"/>
                <a:cs typeface="Calibri"/>
              </a:rPr>
              <a:t>or C, using the </a:t>
            </a:r>
            <a:r>
              <a:rPr sz="1200" dirty="0">
                <a:latin typeface="Calibri"/>
                <a:cs typeface="Calibri"/>
              </a:rPr>
              <a:t>4 pegs in </a:t>
            </a:r>
            <a:r>
              <a:rPr sz="1200" spc="-5" dirty="0">
                <a:latin typeface="Calibri"/>
                <a:cs typeface="Calibri"/>
              </a:rPr>
              <a:t>order </a:t>
            </a:r>
            <a:r>
              <a:rPr sz="1200" spc="-10" dirty="0">
                <a:latin typeface="Calibri"/>
                <a:cs typeface="Calibri"/>
              </a:rPr>
              <a:t>to </a:t>
            </a:r>
            <a:r>
              <a:rPr sz="1200" spc="-5" dirty="0">
                <a:latin typeface="Calibri"/>
                <a:cs typeface="Calibri"/>
              </a:rPr>
              <a:t>achieve this. Then, the remaining</a:t>
            </a:r>
            <a:endParaRPr sz="1200">
              <a:latin typeface="Calibri"/>
              <a:cs typeface="Calibri"/>
            </a:endParaRPr>
          </a:p>
          <a:p>
            <a:pPr marL="291465" marR="95885">
              <a:lnSpc>
                <a:spcPct val="152500"/>
              </a:lnSpc>
            </a:pPr>
            <a:r>
              <a:rPr sz="1200" dirty="0">
                <a:latin typeface="Cambria Math"/>
                <a:cs typeface="Cambria Math"/>
              </a:rPr>
              <a:t>𝑛 – 𝑘 </a:t>
            </a:r>
            <a:r>
              <a:rPr sz="1200" spc="-5" dirty="0">
                <a:latin typeface="Calibri"/>
                <a:cs typeface="Calibri"/>
              </a:rPr>
              <a:t>disks are moved to the destination peg </a:t>
            </a:r>
            <a:r>
              <a:rPr sz="1200" dirty="0">
                <a:latin typeface="Calibri"/>
                <a:cs typeface="Calibri"/>
              </a:rPr>
              <a:t>D </a:t>
            </a:r>
            <a:r>
              <a:rPr sz="1200" spc="-5" dirty="0">
                <a:latin typeface="Calibri"/>
                <a:cs typeface="Calibri"/>
              </a:rPr>
              <a:t>using </a:t>
            </a:r>
            <a:r>
              <a:rPr sz="1200" spc="-10" dirty="0">
                <a:latin typeface="Calibri"/>
                <a:cs typeface="Calibri"/>
              </a:rPr>
              <a:t>the </a:t>
            </a:r>
            <a:r>
              <a:rPr sz="1200" spc="-5" dirty="0">
                <a:latin typeface="Calibri"/>
                <a:cs typeface="Calibri"/>
              </a:rPr>
              <a:t>remaining </a:t>
            </a:r>
            <a:r>
              <a:rPr sz="1200" dirty="0">
                <a:latin typeface="Calibri"/>
                <a:cs typeface="Calibri"/>
              </a:rPr>
              <a:t>3 pegs, </a:t>
            </a:r>
            <a:r>
              <a:rPr sz="1200" spc="-5" dirty="0">
                <a:latin typeface="Calibri"/>
                <a:cs typeface="Calibri"/>
              </a:rPr>
              <a:t>which </a:t>
            </a:r>
            <a:r>
              <a:rPr sz="1200" dirty="0">
                <a:latin typeface="Calibri"/>
                <a:cs typeface="Calibri"/>
              </a:rPr>
              <a:t>is </a:t>
            </a:r>
            <a:r>
              <a:rPr sz="1200" spc="-10" dirty="0">
                <a:latin typeface="Calibri"/>
                <a:cs typeface="Calibri"/>
              </a:rPr>
              <a:t>exactly 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-25" dirty="0">
                <a:latin typeface="Calibri"/>
                <a:cs typeface="Calibri"/>
              </a:rPr>
              <a:t>Towers </a:t>
            </a:r>
            <a:r>
              <a:rPr sz="1200" spc="-5" dirty="0">
                <a:latin typeface="Calibri"/>
                <a:cs typeface="Calibri"/>
              </a:rPr>
              <a:t>of Hanoi problem. </a:t>
            </a:r>
            <a:r>
              <a:rPr sz="1200" spc="-15" dirty="0">
                <a:latin typeface="Calibri"/>
                <a:cs typeface="Calibri"/>
              </a:rPr>
              <a:t>Finally,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dirty="0">
                <a:latin typeface="Calibri"/>
                <a:cs typeface="Calibri"/>
              </a:rPr>
              <a:t>k </a:t>
            </a:r>
            <a:r>
              <a:rPr sz="1200" spc="-5" dirty="0">
                <a:latin typeface="Calibri"/>
                <a:cs typeface="Calibri"/>
              </a:rPr>
              <a:t>disks are moved </a:t>
            </a:r>
            <a:r>
              <a:rPr sz="1200" spc="-10" dirty="0">
                <a:latin typeface="Calibri"/>
                <a:cs typeface="Calibri"/>
              </a:rPr>
              <a:t>to </a:t>
            </a:r>
            <a:r>
              <a:rPr sz="1200" dirty="0">
                <a:latin typeface="Calibri"/>
                <a:cs typeface="Calibri"/>
              </a:rPr>
              <a:t>D </a:t>
            </a:r>
            <a:r>
              <a:rPr sz="1200" spc="-5" dirty="0">
                <a:latin typeface="Calibri"/>
                <a:cs typeface="Calibri"/>
              </a:rPr>
              <a:t>using </a:t>
            </a:r>
            <a:r>
              <a:rPr sz="1200" dirty="0">
                <a:latin typeface="Calibri"/>
                <a:cs typeface="Calibri"/>
              </a:rPr>
              <a:t>all </a:t>
            </a:r>
            <a:r>
              <a:rPr sz="1200" spc="-10" dirty="0">
                <a:latin typeface="Calibri"/>
                <a:cs typeface="Calibri"/>
              </a:rPr>
              <a:t>four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pegs.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256" y="1484121"/>
            <a:ext cx="5938520" cy="5241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" marR="320675">
              <a:lnSpc>
                <a:spcPct val="15250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So, </a:t>
            </a:r>
            <a:r>
              <a:rPr sz="1200" spc="-5" dirty="0">
                <a:latin typeface="Calibri"/>
                <a:cs typeface="Calibri"/>
              </a:rPr>
              <a:t>we </a:t>
            </a:r>
            <a:r>
              <a:rPr sz="1200" spc="-10" dirty="0">
                <a:latin typeface="Calibri"/>
                <a:cs typeface="Calibri"/>
              </a:rPr>
              <a:t>have </a:t>
            </a:r>
            <a:r>
              <a:rPr sz="1200" spc="-5" dirty="0">
                <a:latin typeface="Calibri"/>
                <a:cs typeface="Calibri"/>
              </a:rPr>
              <a:t>to identify which value to </a:t>
            </a:r>
            <a:r>
              <a:rPr sz="1200" dirty="0">
                <a:latin typeface="Calibri"/>
                <a:cs typeface="Calibri"/>
              </a:rPr>
              <a:t>k </a:t>
            </a:r>
            <a:r>
              <a:rPr sz="1200" spc="-5" dirty="0">
                <a:latin typeface="Calibri"/>
                <a:cs typeface="Calibri"/>
              </a:rPr>
              <a:t>would result </a:t>
            </a:r>
            <a:r>
              <a:rPr sz="1200" dirty="0">
                <a:latin typeface="Calibri"/>
                <a:cs typeface="Calibri"/>
              </a:rPr>
              <a:t>in </a:t>
            </a:r>
            <a:r>
              <a:rPr sz="1200" spc="-5" dirty="0">
                <a:latin typeface="Calibri"/>
                <a:cs typeface="Calibri"/>
              </a:rPr>
              <a:t>moving </a:t>
            </a:r>
            <a:r>
              <a:rPr sz="1200" dirty="0">
                <a:latin typeface="Calibri"/>
                <a:cs typeface="Calibri"/>
              </a:rPr>
              <a:t>all </a:t>
            </a:r>
            <a:r>
              <a:rPr sz="1200" spc="-5" dirty="0">
                <a:latin typeface="Calibri"/>
                <a:cs typeface="Calibri"/>
              </a:rPr>
              <a:t>disks </a:t>
            </a:r>
            <a:r>
              <a:rPr sz="1200" spc="-10" dirty="0">
                <a:latin typeface="Calibri"/>
                <a:cs typeface="Calibri"/>
              </a:rPr>
              <a:t>from </a:t>
            </a:r>
            <a:r>
              <a:rPr sz="1200" dirty="0">
                <a:latin typeface="Calibri"/>
                <a:cs typeface="Calibri"/>
              </a:rPr>
              <a:t>A </a:t>
            </a:r>
            <a:r>
              <a:rPr sz="1200" spc="-5" dirty="0">
                <a:latin typeface="Calibri"/>
                <a:cs typeface="Calibri"/>
              </a:rPr>
              <a:t>to </a:t>
            </a:r>
            <a:r>
              <a:rPr sz="1200" dirty="0">
                <a:latin typeface="Calibri"/>
                <a:cs typeface="Calibri"/>
              </a:rPr>
              <a:t>D </a:t>
            </a:r>
            <a:r>
              <a:rPr sz="1200" spc="-5" dirty="0">
                <a:latin typeface="Calibri"/>
                <a:cs typeface="Calibri"/>
              </a:rPr>
              <a:t>using  the minimum number 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steps.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Calibri"/>
              <a:cs typeface="Calibri"/>
            </a:endParaRPr>
          </a:p>
          <a:p>
            <a:pPr marL="101600" marR="93980">
              <a:lnSpc>
                <a:spcPct val="152500"/>
              </a:lnSpc>
            </a:pPr>
            <a:r>
              <a:rPr sz="1200" spc="-5" dirty="0">
                <a:latin typeface="Calibri"/>
                <a:cs typeface="Calibri"/>
              </a:rPr>
              <a:t>Remember </a:t>
            </a:r>
            <a:r>
              <a:rPr sz="1200" spc="-10" dirty="0">
                <a:latin typeface="Calibri"/>
                <a:cs typeface="Calibri"/>
              </a:rPr>
              <a:t>that: </a:t>
            </a:r>
            <a:r>
              <a:rPr sz="1200" dirty="0">
                <a:latin typeface="Calibri"/>
                <a:cs typeface="Calibri"/>
              </a:rPr>
              <a:t>The </a:t>
            </a:r>
            <a:r>
              <a:rPr sz="1200" spc="-5" dirty="0">
                <a:latin typeface="Calibri"/>
                <a:cs typeface="Calibri"/>
              </a:rPr>
              <a:t>number of </a:t>
            </a:r>
            <a:r>
              <a:rPr sz="1200" spc="-10" dirty="0">
                <a:latin typeface="Calibri"/>
                <a:cs typeface="Calibri"/>
              </a:rPr>
              <a:t>steps </a:t>
            </a:r>
            <a:r>
              <a:rPr sz="1200" spc="-5" dirty="0">
                <a:latin typeface="Calibri"/>
                <a:cs typeface="Calibri"/>
              </a:rPr>
              <a:t>to </a:t>
            </a:r>
            <a:r>
              <a:rPr sz="1200" spc="-10" dirty="0">
                <a:latin typeface="Calibri"/>
                <a:cs typeface="Calibri"/>
              </a:rPr>
              <a:t>move </a:t>
            </a:r>
            <a:r>
              <a:rPr sz="1200" dirty="0">
                <a:latin typeface="Calibri"/>
                <a:cs typeface="Calibri"/>
              </a:rPr>
              <a:t>n </a:t>
            </a:r>
            <a:r>
              <a:rPr sz="1200" spc="-5" dirty="0">
                <a:latin typeface="Calibri"/>
                <a:cs typeface="Calibri"/>
              </a:rPr>
              <a:t>disks </a:t>
            </a:r>
            <a:r>
              <a:rPr sz="1200" spc="-10" dirty="0">
                <a:latin typeface="Calibri"/>
                <a:cs typeface="Calibri"/>
              </a:rPr>
              <a:t>from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-10" dirty="0">
                <a:latin typeface="Calibri"/>
                <a:cs typeface="Calibri"/>
              </a:rPr>
              <a:t>source </a:t>
            </a:r>
            <a:r>
              <a:rPr sz="1200" spc="-5" dirty="0">
                <a:latin typeface="Calibri"/>
                <a:cs typeface="Calibri"/>
              </a:rPr>
              <a:t>to the destination peg  using only </a:t>
            </a:r>
            <a:r>
              <a:rPr sz="1200" dirty="0">
                <a:latin typeface="Calibri"/>
                <a:cs typeface="Calibri"/>
              </a:rPr>
              <a:t>3 pegs = </a:t>
            </a:r>
            <a:r>
              <a:rPr sz="1200" spc="30" dirty="0">
                <a:latin typeface="Cambria Math"/>
                <a:cs typeface="Cambria Math"/>
              </a:rPr>
              <a:t>2</a:t>
            </a:r>
            <a:r>
              <a:rPr sz="1275" spc="44" baseline="29411" dirty="0">
                <a:latin typeface="Cambria Math"/>
                <a:cs typeface="Cambria Math"/>
              </a:rPr>
              <a:t>𝑛 </a:t>
            </a:r>
            <a:r>
              <a:rPr sz="1200" dirty="0">
                <a:latin typeface="Cambria Math"/>
                <a:cs typeface="Cambria Math"/>
              </a:rPr>
              <a:t>– 1 </a:t>
            </a:r>
            <a:r>
              <a:rPr sz="1200" spc="-25" dirty="0">
                <a:latin typeface="Calibri"/>
                <a:cs typeface="Calibri"/>
              </a:rPr>
              <a:t>(Towers </a:t>
            </a:r>
            <a:r>
              <a:rPr sz="1200" spc="-5" dirty="0">
                <a:latin typeface="Calibri"/>
                <a:cs typeface="Calibri"/>
              </a:rPr>
              <a:t>of Hanoi relation). </a:t>
            </a:r>
            <a:r>
              <a:rPr sz="1200" spc="-10" dirty="0">
                <a:latin typeface="Calibri"/>
                <a:cs typeface="Calibri"/>
              </a:rPr>
              <a:t>Note that </a:t>
            </a:r>
            <a:r>
              <a:rPr sz="1200" spc="-5" dirty="0">
                <a:latin typeface="Calibri"/>
                <a:cs typeface="Calibri"/>
              </a:rPr>
              <a:t>moving </a:t>
            </a:r>
            <a:r>
              <a:rPr sz="1200" spc="-10" dirty="0">
                <a:latin typeface="Calibri"/>
                <a:cs typeface="Calibri"/>
              </a:rPr>
              <a:t>more than </a:t>
            </a:r>
            <a:r>
              <a:rPr sz="1200" dirty="0">
                <a:latin typeface="Calibri"/>
                <a:cs typeface="Calibri"/>
              </a:rPr>
              <a:t>63 </a:t>
            </a:r>
            <a:r>
              <a:rPr sz="1200" spc="-5" dirty="0">
                <a:latin typeface="Calibri"/>
                <a:cs typeface="Calibri"/>
              </a:rPr>
              <a:t>disks  </a:t>
            </a:r>
            <a:r>
              <a:rPr sz="1200" spc="-10" dirty="0">
                <a:latin typeface="Calibri"/>
                <a:cs typeface="Calibri"/>
              </a:rPr>
              <a:t>from </a:t>
            </a:r>
            <a:r>
              <a:rPr sz="1200" dirty="0">
                <a:latin typeface="Calibri"/>
                <a:cs typeface="Calibri"/>
              </a:rPr>
              <a:t>A </a:t>
            </a:r>
            <a:r>
              <a:rPr sz="1200" spc="-5" dirty="0">
                <a:latin typeface="Calibri"/>
                <a:cs typeface="Calibri"/>
              </a:rPr>
              <a:t>to </a:t>
            </a:r>
            <a:r>
              <a:rPr sz="1200" dirty="0">
                <a:latin typeface="Calibri"/>
                <a:cs typeface="Calibri"/>
              </a:rPr>
              <a:t>D </a:t>
            </a:r>
            <a:r>
              <a:rPr sz="1200" spc="-10" dirty="0">
                <a:latin typeface="Calibri"/>
                <a:cs typeface="Calibri"/>
              </a:rPr>
              <a:t>results </a:t>
            </a:r>
            <a:r>
              <a:rPr sz="1200" dirty="0">
                <a:latin typeface="Calibri"/>
                <a:cs typeface="Calibri"/>
              </a:rPr>
              <a:t>in </a:t>
            </a:r>
            <a:r>
              <a:rPr sz="1200" spc="-10" dirty="0">
                <a:latin typeface="Calibri"/>
                <a:cs typeface="Calibri"/>
              </a:rPr>
              <a:t>an </a:t>
            </a:r>
            <a:r>
              <a:rPr sz="1200" spc="-5" dirty="0">
                <a:latin typeface="Calibri"/>
                <a:cs typeface="Calibri"/>
              </a:rPr>
              <a:t>overflow because of this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relation.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Calibri"/>
              <a:cs typeface="Calibri"/>
            </a:endParaRPr>
          </a:p>
          <a:p>
            <a:pPr marL="101600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Thus, the recurrence </a:t>
            </a:r>
            <a:r>
              <a:rPr sz="1200" spc="-10" dirty="0">
                <a:latin typeface="Calibri"/>
                <a:cs typeface="Calibri"/>
              </a:rPr>
              <a:t>relation </a:t>
            </a:r>
            <a:r>
              <a:rPr sz="1200" spc="-15" dirty="0">
                <a:latin typeface="Calibri"/>
                <a:cs typeface="Calibri"/>
              </a:rPr>
              <a:t>for </a:t>
            </a:r>
            <a:r>
              <a:rPr sz="1200" spc="-5" dirty="0">
                <a:latin typeface="Calibri"/>
                <a:cs typeface="Calibri"/>
              </a:rPr>
              <a:t>our problem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is: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Calibri"/>
              <a:cs typeface="Calibri"/>
            </a:endParaRPr>
          </a:p>
          <a:p>
            <a:pPr marL="101600" indent="259079">
              <a:lnSpc>
                <a:spcPct val="100000"/>
              </a:lnSpc>
            </a:pPr>
            <a:r>
              <a:rPr sz="1200" spc="10" dirty="0">
                <a:latin typeface="Cambria Math"/>
                <a:cs typeface="Cambria Math"/>
              </a:rPr>
              <a:t>𝑅(𝑛)</a:t>
            </a:r>
            <a:r>
              <a:rPr sz="1200" spc="6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60" dirty="0">
                <a:latin typeface="Cambria Math"/>
                <a:cs typeface="Cambria Math"/>
              </a:rPr>
              <a:t> </a:t>
            </a:r>
            <a:r>
              <a:rPr sz="1200" spc="-5" dirty="0">
                <a:latin typeface="Cambria Math"/>
                <a:cs typeface="Cambria Math"/>
              </a:rPr>
              <a:t>𝑚𝑖𝑛</a:t>
            </a:r>
            <a:r>
              <a:rPr sz="1200" spc="2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1</a:t>
            </a:r>
            <a:r>
              <a:rPr sz="1200" spc="6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≤</a:t>
            </a:r>
            <a:r>
              <a:rPr sz="1200" spc="7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𝑘</a:t>
            </a:r>
            <a:r>
              <a:rPr sz="1200" spc="10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&lt;</a:t>
            </a:r>
            <a:r>
              <a:rPr sz="1200" spc="6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𝑛</a:t>
            </a:r>
            <a:r>
              <a:rPr sz="1200" spc="15" dirty="0">
                <a:latin typeface="Cambria Math"/>
                <a:cs typeface="Cambria Math"/>
              </a:rPr>
              <a:t> </a:t>
            </a:r>
            <a:r>
              <a:rPr sz="1200" spc="10" dirty="0">
                <a:latin typeface="Cambria Math"/>
                <a:cs typeface="Cambria Math"/>
              </a:rPr>
              <a:t>[2𝑅(𝑘)</a:t>
            </a:r>
            <a:r>
              <a:rPr sz="1200" spc="26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+  </a:t>
            </a:r>
            <a:r>
              <a:rPr sz="1200" spc="-5" dirty="0">
                <a:latin typeface="Cambria Math"/>
                <a:cs typeface="Cambria Math"/>
              </a:rPr>
              <a:t>2𝑛</a:t>
            </a:r>
            <a:r>
              <a:rPr sz="1200" spc="1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− 𝑘</a:t>
            </a:r>
            <a:r>
              <a:rPr sz="1200" spc="4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− </a:t>
            </a:r>
            <a:r>
              <a:rPr sz="1200" spc="-5" dirty="0">
                <a:latin typeface="Cambria Math"/>
                <a:cs typeface="Cambria Math"/>
              </a:rPr>
              <a:t>1] 𝑓𝑜𝑟</a:t>
            </a:r>
            <a:r>
              <a:rPr sz="1200" spc="2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𝑛</a:t>
            </a:r>
            <a:r>
              <a:rPr sz="1200" spc="9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&gt;</a:t>
            </a:r>
            <a:r>
              <a:rPr sz="1200" spc="70" dirty="0">
                <a:latin typeface="Cambria Math"/>
                <a:cs typeface="Cambria Math"/>
              </a:rPr>
              <a:t> </a:t>
            </a:r>
            <a:r>
              <a:rPr sz="1200" spc="-5" dirty="0">
                <a:latin typeface="Cambria Math"/>
                <a:cs typeface="Cambria Math"/>
              </a:rPr>
              <a:t>2,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spc="5" dirty="0">
                <a:latin typeface="Cambria Math"/>
                <a:cs typeface="Cambria Math"/>
              </a:rPr>
              <a:t>𝑅(1)</a:t>
            </a:r>
            <a:r>
              <a:rPr sz="1200" spc="6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70" dirty="0">
                <a:latin typeface="Cambria Math"/>
                <a:cs typeface="Cambria Math"/>
              </a:rPr>
              <a:t> </a:t>
            </a:r>
            <a:r>
              <a:rPr sz="1200" spc="-5" dirty="0">
                <a:latin typeface="Cambria Math"/>
                <a:cs typeface="Cambria Math"/>
              </a:rPr>
              <a:t>1,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spc="5" dirty="0">
                <a:latin typeface="Cambria Math"/>
                <a:cs typeface="Cambria Math"/>
              </a:rPr>
              <a:t>𝑅(2)</a:t>
            </a:r>
            <a:r>
              <a:rPr sz="1200" spc="6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6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3.</a:t>
            </a:r>
            <a:endParaRPr sz="12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950">
              <a:latin typeface="Cambria Math"/>
              <a:cs typeface="Cambria Math"/>
            </a:endParaRPr>
          </a:p>
          <a:p>
            <a:pPr marL="101600" marR="217804">
              <a:lnSpc>
                <a:spcPct val="152500"/>
              </a:lnSpc>
            </a:pPr>
            <a:r>
              <a:rPr sz="1200" dirty="0">
                <a:latin typeface="Calibri"/>
                <a:cs typeface="Calibri"/>
              </a:rPr>
              <a:t>Dynamic </a:t>
            </a:r>
            <a:r>
              <a:rPr sz="1200" spc="-5" dirty="0">
                <a:latin typeface="Calibri"/>
                <a:cs typeface="Calibri"/>
              </a:rPr>
              <a:t>programming </a:t>
            </a:r>
            <a:r>
              <a:rPr sz="1200" spc="-10" dirty="0">
                <a:latin typeface="Calibri"/>
                <a:cs typeface="Calibri"/>
              </a:rPr>
              <a:t>can </a:t>
            </a:r>
            <a:r>
              <a:rPr sz="1200" spc="-5" dirty="0">
                <a:latin typeface="Calibri"/>
                <a:cs typeface="Calibri"/>
              </a:rPr>
              <a:t>be used to </a:t>
            </a:r>
            <a:r>
              <a:rPr sz="1200" spc="-10" dirty="0">
                <a:latin typeface="Calibri"/>
                <a:cs typeface="Calibri"/>
              </a:rPr>
              <a:t>store the </a:t>
            </a:r>
            <a:r>
              <a:rPr sz="1200" spc="-5" dirty="0">
                <a:latin typeface="Calibri"/>
                <a:cs typeface="Calibri"/>
              </a:rPr>
              <a:t>values calculated by this </a:t>
            </a:r>
            <a:r>
              <a:rPr sz="1200" spc="-10" dirty="0">
                <a:latin typeface="Calibri"/>
                <a:cs typeface="Calibri"/>
              </a:rPr>
              <a:t>recursive </a:t>
            </a:r>
            <a:r>
              <a:rPr sz="1200" spc="-5" dirty="0">
                <a:latin typeface="Calibri"/>
                <a:cs typeface="Calibri"/>
              </a:rPr>
              <a:t>function  to </a:t>
            </a:r>
            <a:r>
              <a:rPr sz="1200" spc="-10" dirty="0">
                <a:latin typeface="Calibri"/>
                <a:cs typeface="Calibri"/>
              </a:rPr>
              <a:t>greatly </a:t>
            </a:r>
            <a:r>
              <a:rPr sz="1200" spc="-5" dirty="0">
                <a:latin typeface="Calibri"/>
                <a:cs typeface="Calibri"/>
              </a:rPr>
              <a:t>reduce </a:t>
            </a:r>
            <a:r>
              <a:rPr sz="1200" spc="-10" dirty="0">
                <a:latin typeface="Calibri"/>
                <a:cs typeface="Calibri"/>
              </a:rPr>
              <a:t>the </a:t>
            </a:r>
            <a:r>
              <a:rPr sz="1200" spc="-5" dirty="0">
                <a:latin typeface="Calibri"/>
                <a:cs typeface="Calibri"/>
              </a:rPr>
              <a:t>number of </a:t>
            </a:r>
            <a:r>
              <a:rPr sz="1200" spc="-10" dirty="0">
                <a:latin typeface="Calibri"/>
                <a:cs typeface="Calibri"/>
              </a:rPr>
              <a:t>recursive </a:t>
            </a:r>
            <a:r>
              <a:rPr sz="1200" spc="-5" dirty="0">
                <a:latin typeface="Calibri"/>
                <a:cs typeface="Calibri"/>
              </a:rPr>
              <a:t>calls, such </a:t>
            </a:r>
            <a:r>
              <a:rPr sz="1200" spc="-10" dirty="0">
                <a:latin typeface="Calibri"/>
                <a:cs typeface="Calibri"/>
              </a:rPr>
              <a:t>that reveDp[i].first represents</a:t>
            </a:r>
            <a:r>
              <a:rPr sz="1200" spc="1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endParaRPr sz="1200">
              <a:latin typeface="Calibri"/>
              <a:cs typeface="Calibri"/>
            </a:endParaRPr>
          </a:p>
          <a:p>
            <a:pPr marL="101600" marR="173355">
              <a:lnSpc>
                <a:spcPct val="152500"/>
              </a:lnSpc>
            </a:pPr>
            <a:r>
              <a:rPr sz="1200" dirty="0">
                <a:latin typeface="Calibri"/>
                <a:cs typeface="Calibri"/>
              </a:rPr>
              <a:t>minimum </a:t>
            </a:r>
            <a:r>
              <a:rPr sz="1200" spc="-5" dirty="0">
                <a:latin typeface="Calibri"/>
                <a:cs typeface="Calibri"/>
              </a:rPr>
              <a:t>number of </a:t>
            </a:r>
            <a:r>
              <a:rPr sz="1200" spc="-15" dirty="0">
                <a:latin typeface="Calibri"/>
                <a:cs typeface="Calibri"/>
              </a:rPr>
              <a:t>steps </a:t>
            </a:r>
            <a:r>
              <a:rPr sz="1200" spc="-5" dirty="0">
                <a:latin typeface="Calibri"/>
                <a:cs typeface="Calibri"/>
              </a:rPr>
              <a:t>to </a:t>
            </a:r>
            <a:r>
              <a:rPr sz="1200" spc="-10" dirty="0">
                <a:latin typeface="Calibri"/>
                <a:cs typeface="Calibri"/>
              </a:rPr>
              <a:t>move </a:t>
            </a:r>
            <a:r>
              <a:rPr sz="1200" dirty="0">
                <a:latin typeface="Calibri"/>
                <a:cs typeface="Calibri"/>
              </a:rPr>
              <a:t>i </a:t>
            </a:r>
            <a:r>
              <a:rPr sz="1200" spc="-5" dirty="0">
                <a:latin typeface="Calibri"/>
                <a:cs typeface="Calibri"/>
              </a:rPr>
              <a:t>disks </a:t>
            </a:r>
            <a:r>
              <a:rPr sz="1200" spc="-10" dirty="0">
                <a:latin typeface="Calibri"/>
                <a:cs typeface="Calibri"/>
              </a:rPr>
              <a:t>from </a:t>
            </a:r>
            <a:r>
              <a:rPr sz="1200" dirty="0">
                <a:latin typeface="Calibri"/>
                <a:cs typeface="Calibri"/>
              </a:rPr>
              <a:t>A </a:t>
            </a:r>
            <a:r>
              <a:rPr sz="1200" spc="-5" dirty="0">
                <a:latin typeface="Calibri"/>
                <a:cs typeface="Calibri"/>
              </a:rPr>
              <a:t>to </a:t>
            </a:r>
            <a:r>
              <a:rPr sz="1200" spc="-20" dirty="0">
                <a:latin typeface="Calibri"/>
                <a:cs typeface="Calibri"/>
              </a:rPr>
              <a:t>D, </a:t>
            </a:r>
            <a:r>
              <a:rPr sz="1200" spc="-5" dirty="0">
                <a:latin typeface="Calibri"/>
                <a:cs typeface="Calibri"/>
              </a:rPr>
              <a:t>and reveDp[i].second </a:t>
            </a:r>
            <a:r>
              <a:rPr sz="1200" spc="-10" dirty="0">
                <a:latin typeface="Calibri"/>
                <a:cs typeface="Calibri"/>
              </a:rPr>
              <a:t>represents </a:t>
            </a:r>
            <a:r>
              <a:rPr sz="1200" spc="-5" dirty="0">
                <a:latin typeface="Calibri"/>
                <a:cs typeface="Calibri"/>
              </a:rPr>
              <a:t>the  number of disks to </a:t>
            </a:r>
            <a:r>
              <a:rPr sz="1200" dirty="0">
                <a:latin typeface="Calibri"/>
                <a:cs typeface="Calibri"/>
              </a:rPr>
              <a:t>be </a:t>
            </a:r>
            <a:r>
              <a:rPr sz="1200" spc="-10" dirty="0">
                <a:latin typeface="Calibri"/>
                <a:cs typeface="Calibri"/>
              </a:rPr>
              <a:t>moved </a:t>
            </a:r>
            <a:r>
              <a:rPr sz="1200" spc="-5" dirty="0">
                <a:latin typeface="Calibri"/>
                <a:cs typeface="Calibri"/>
              </a:rPr>
              <a:t>using the </a:t>
            </a:r>
            <a:r>
              <a:rPr sz="1200" dirty="0">
                <a:latin typeface="Calibri"/>
                <a:cs typeface="Calibri"/>
              </a:rPr>
              <a:t>4 pegs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(k).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Calibri"/>
              <a:cs typeface="Calibri"/>
            </a:endParaRPr>
          </a:p>
          <a:p>
            <a:pPr marL="101600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After obtaining the minimum number of </a:t>
            </a:r>
            <a:r>
              <a:rPr sz="1200" spc="-10" dirty="0">
                <a:latin typeface="Calibri"/>
                <a:cs typeface="Calibri"/>
              </a:rPr>
              <a:t>steps </a:t>
            </a:r>
            <a:r>
              <a:rPr sz="1200" spc="-5" dirty="0">
                <a:latin typeface="Calibri"/>
                <a:cs typeface="Calibri"/>
              </a:rPr>
              <a:t>and the </a:t>
            </a:r>
            <a:r>
              <a:rPr sz="1200" dirty="0">
                <a:latin typeface="Calibri"/>
                <a:cs typeface="Calibri"/>
              </a:rPr>
              <a:t>k </a:t>
            </a:r>
            <a:r>
              <a:rPr sz="1200" spc="-5" dirty="0">
                <a:latin typeface="Calibri"/>
                <a:cs typeface="Calibri"/>
              </a:rPr>
              <a:t>value, messages are</a:t>
            </a:r>
            <a:r>
              <a:rPr sz="1200" spc="4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printed</a:t>
            </a:r>
            <a:endParaRPr sz="1200">
              <a:latin typeface="Calibri"/>
              <a:cs typeface="Calibri"/>
            </a:endParaRPr>
          </a:p>
          <a:p>
            <a:pPr marL="101600" marR="342265">
              <a:lnSpc>
                <a:spcPct val="152500"/>
              </a:lnSpc>
            </a:pPr>
            <a:r>
              <a:rPr sz="1200" spc="-10" dirty="0">
                <a:latin typeface="Calibri"/>
                <a:cs typeface="Calibri"/>
              </a:rPr>
              <a:t>recursively to </a:t>
            </a:r>
            <a:r>
              <a:rPr sz="1200" spc="-5" dirty="0">
                <a:latin typeface="Calibri"/>
                <a:cs typeface="Calibri"/>
              </a:rPr>
              <a:t>show the </a:t>
            </a:r>
            <a:r>
              <a:rPr sz="1200" spc="-15" dirty="0">
                <a:latin typeface="Calibri"/>
                <a:cs typeface="Calibri"/>
              </a:rPr>
              <a:t>exact </a:t>
            </a:r>
            <a:r>
              <a:rPr sz="1200" spc="-10" dirty="0">
                <a:latin typeface="Calibri"/>
                <a:cs typeface="Calibri"/>
              </a:rPr>
              <a:t>steps </a:t>
            </a:r>
            <a:r>
              <a:rPr sz="1200" spc="-5" dirty="0">
                <a:latin typeface="Calibri"/>
                <a:cs typeface="Calibri"/>
              </a:rPr>
              <a:t>of moving the disks. </a:t>
            </a:r>
            <a:r>
              <a:rPr sz="1200" spc="-10" dirty="0">
                <a:latin typeface="Calibri"/>
                <a:cs typeface="Calibri"/>
              </a:rPr>
              <a:t>Note that </a:t>
            </a:r>
            <a:r>
              <a:rPr sz="1200" spc="-5" dirty="0">
                <a:latin typeface="Calibri"/>
                <a:cs typeface="Calibri"/>
              </a:rPr>
              <a:t>printing the messages  cannot </a:t>
            </a:r>
            <a:r>
              <a:rPr sz="1200" dirty="0">
                <a:latin typeface="Calibri"/>
                <a:cs typeface="Calibri"/>
              </a:rPr>
              <a:t>be </a:t>
            </a:r>
            <a:r>
              <a:rPr sz="1200" spc="-5" dirty="0">
                <a:latin typeface="Calibri"/>
                <a:cs typeface="Calibri"/>
              </a:rPr>
              <a:t>achieved </a:t>
            </a:r>
            <a:r>
              <a:rPr sz="1200" dirty="0">
                <a:latin typeface="Calibri"/>
                <a:cs typeface="Calibri"/>
              </a:rPr>
              <a:t>in </a:t>
            </a:r>
            <a:r>
              <a:rPr sz="1200" spc="-10" dirty="0">
                <a:latin typeface="Calibri"/>
                <a:cs typeface="Calibri"/>
              </a:rPr>
              <a:t>any </a:t>
            </a:r>
            <a:r>
              <a:rPr sz="1200" spc="-5" dirty="0">
                <a:latin typeface="Calibri"/>
                <a:cs typeface="Calibri"/>
              </a:rPr>
              <a:t>other </a:t>
            </a:r>
            <a:r>
              <a:rPr sz="1200" spc="-15" dirty="0">
                <a:latin typeface="Calibri"/>
                <a:cs typeface="Calibri"/>
              </a:rPr>
              <a:t>way </a:t>
            </a:r>
            <a:r>
              <a:rPr sz="1200" spc="-5" dirty="0">
                <a:latin typeface="Calibri"/>
                <a:cs typeface="Calibri"/>
              </a:rPr>
              <a:t>than </a:t>
            </a:r>
            <a:r>
              <a:rPr sz="1200" spc="-10" dirty="0">
                <a:latin typeface="Calibri"/>
                <a:cs typeface="Calibri"/>
              </a:rPr>
              <a:t>recursively </a:t>
            </a:r>
            <a:r>
              <a:rPr sz="1200" dirty="0">
                <a:latin typeface="Calibri"/>
                <a:cs typeface="Calibri"/>
              </a:rPr>
              <a:t>as </a:t>
            </a:r>
            <a:r>
              <a:rPr sz="1200" spc="-5" dirty="0">
                <a:latin typeface="Calibri"/>
                <a:cs typeface="Calibri"/>
              </a:rPr>
              <a:t>each message specifies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9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certain</a:t>
            </a:r>
            <a:endParaRPr sz="1200">
              <a:latin typeface="Calibri"/>
              <a:cs typeface="Calibri"/>
            </a:endParaRPr>
          </a:p>
          <a:p>
            <a:pPr marL="101600" marR="109220">
              <a:lnSpc>
                <a:spcPct val="152500"/>
              </a:lnSpc>
            </a:pPr>
            <a:r>
              <a:rPr sz="1200" dirty="0">
                <a:latin typeface="Calibri"/>
                <a:cs typeface="Calibri"/>
              </a:rPr>
              <a:t>disk </a:t>
            </a:r>
            <a:r>
              <a:rPr sz="1200" spc="-5" dirty="0">
                <a:latin typeface="Calibri"/>
                <a:cs typeface="Calibri"/>
              </a:rPr>
              <a:t>number to </a:t>
            </a:r>
            <a:r>
              <a:rPr sz="1200" dirty="0">
                <a:latin typeface="Calibri"/>
                <a:cs typeface="Calibri"/>
              </a:rPr>
              <a:t>be </a:t>
            </a:r>
            <a:r>
              <a:rPr sz="1200" spc="-10" dirty="0">
                <a:latin typeface="Calibri"/>
                <a:cs typeface="Calibri"/>
              </a:rPr>
              <a:t>moved, </a:t>
            </a:r>
            <a:r>
              <a:rPr sz="1200" dirty="0">
                <a:latin typeface="Calibri"/>
                <a:cs typeface="Calibri"/>
              </a:rPr>
              <a:t>a </a:t>
            </a:r>
            <a:r>
              <a:rPr sz="1200" spc="-10" dirty="0">
                <a:latin typeface="Calibri"/>
                <a:cs typeface="Calibri"/>
              </a:rPr>
              <a:t>certain source </a:t>
            </a:r>
            <a:r>
              <a:rPr sz="1200" dirty="0">
                <a:latin typeface="Calibri"/>
                <a:cs typeface="Calibri"/>
              </a:rPr>
              <a:t>peg, </a:t>
            </a:r>
            <a:r>
              <a:rPr sz="1200" spc="-5" dirty="0">
                <a:latin typeface="Calibri"/>
                <a:cs typeface="Calibri"/>
              </a:rPr>
              <a:t>and </a:t>
            </a:r>
            <a:r>
              <a:rPr sz="1200" dirty="0">
                <a:latin typeface="Calibri"/>
                <a:cs typeface="Calibri"/>
              </a:rPr>
              <a:t>a </a:t>
            </a:r>
            <a:r>
              <a:rPr sz="1200" spc="-5" dirty="0">
                <a:latin typeface="Calibri"/>
                <a:cs typeface="Calibri"/>
              </a:rPr>
              <a:t>certain destination which </a:t>
            </a:r>
            <a:r>
              <a:rPr sz="1200" dirty="0">
                <a:latin typeface="Calibri"/>
                <a:cs typeface="Calibri"/>
              </a:rPr>
              <a:t>is </a:t>
            </a:r>
            <a:r>
              <a:rPr sz="1200" spc="-5" dirty="0">
                <a:latin typeface="Calibri"/>
                <a:cs typeface="Calibri"/>
              </a:rPr>
              <a:t>unique </a:t>
            </a:r>
            <a:r>
              <a:rPr sz="1200" spc="-15" dirty="0">
                <a:latin typeface="Calibri"/>
                <a:cs typeface="Calibri"/>
              </a:rPr>
              <a:t>for  </a:t>
            </a:r>
            <a:r>
              <a:rPr sz="1200" spc="-5" dirty="0">
                <a:latin typeface="Calibri"/>
                <a:cs typeface="Calibri"/>
              </a:rPr>
              <a:t>this case </a:t>
            </a:r>
            <a:r>
              <a:rPr sz="1200" dirty="0">
                <a:latin typeface="Calibri"/>
                <a:cs typeface="Calibri"/>
              </a:rPr>
              <a:t>and </a:t>
            </a:r>
            <a:r>
              <a:rPr sz="1200" spc="-5" dirty="0">
                <a:latin typeface="Calibri"/>
                <a:cs typeface="Calibri"/>
              </a:rPr>
              <a:t>cannot </a:t>
            </a:r>
            <a:r>
              <a:rPr sz="1200" dirty="0">
                <a:latin typeface="Calibri"/>
                <a:cs typeface="Calibri"/>
              </a:rPr>
              <a:t>be </a:t>
            </a:r>
            <a:r>
              <a:rPr sz="1200" spc="-10" dirty="0">
                <a:latin typeface="Calibri"/>
                <a:cs typeface="Calibri"/>
              </a:rPr>
              <a:t>known </a:t>
            </a:r>
            <a:r>
              <a:rPr sz="1200" spc="-5" dirty="0">
                <a:latin typeface="Calibri"/>
                <a:cs typeface="Calibri"/>
              </a:rPr>
              <a:t>using </a:t>
            </a:r>
            <a:r>
              <a:rPr sz="1200" spc="-10" dirty="0">
                <a:latin typeface="Calibri"/>
                <a:cs typeface="Calibri"/>
              </a:rPr>
              <a:t>any </a:t>
            </a:r>
            <a:r>
              <a:rPr sz="1200" spc="-5" dirty="0">
                <a:latin typeface="Calibri"/>
                <a:cs typeface="Calibri"/>
              </a:rPr>
              <a:t>previously </a:t>
            </a:r>
            <a:r>
              <a:rPr sz="1200" spc="-10" dirty="0">
                <a:latin typeface="Calibri"/>
                <a:cs typeface="Calibri"/>
              </a:rPr>
              <a:t>stored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values.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5448" y="2011426"/>
            <a:ext cx="21780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Calibri"/>
                <a:cs typeface="Calibri"/>
              </a:rPr>
              <a:t>Let’s </a:t>
            </a:r>
            <a:r>
              <a:rPr sz="1200" spc="-10" dirty="0">
                <a:latin typeface="Calibri"/>
                <a:cs typeface="Calibri"/>
              </a:rPr>
              <a:t>draw </a:t>
            </a:r>
            <a:r>
              <a:rPr sz="1200" spc="-5" dirty="0">
                <a:latin typeface="Calibri"/>
                <a:cs typeface="Calibri"/>
              </a:rPr>
              <a:t>this triangle with </a:t>
            </a:r>
            <a:r>
              <a:rPr sz="1200" dirty="0">
                <a:latin typeface="Calibri"/>
                <a:cs typeface="Calibri"/>
              </a:rPr>
              <a:t>8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rows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37736" y="2473735"/>
            <a:ext cx="2096926" cy="21243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75156" y="4992751"/>
            <a:ext cx="5796915" cy="304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5565" algn="ctr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libri"/>
                <a:cs typeface="Calibri"/>
              </a:rPr>
              <a:t>Figure</a:t>
            </a:r>
            <a:r>
              <a:rPr sz="1000" spc="-5" dirty="0">
                <a:latin typeface="Calibri"/>
                <a:cs typeface="Calibri"/>
              </a:rPr>
              <a:t> 3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If </a:t>
            </a:r>
            <a:r>
              <a:rPr sz="1200" spc="-5" dirty="0">
                <a:latin typeface="Calibri"/>
                <a:cs typeface="Calibri"/>
              </a:rPr>
              <a:t>we </a:t>
            </a:r>
            <a:r>
              <a:rPr sz="1200" spc="-15" dirty="0">
                <a:latin typeface="Calibri"/>
                <a:cs typeface="Calibri"/>
              </a:rPr>
              <a:t>keep </a:t>
            </a:r>
            <a:r>
              <a:rPr sz="1200" spc="-5" dirty="0">
                <a:latin typeface="Calibri"/>
                <a:cs typeface="Calibri"/>
              </a:rPr>
              <a:t>on </a:t>
            </a:r>
            <a:r>
              <a:rPr sz="1200" spc="-10" dirty="0">
                <a:latin typeface="Calibri"/>
                <a:cs typeface="Calibri"/>
              </a:rPr>
              <a:t>drawing more </a:t>
            </a:r>
            <a:r>
              <a:rPr sz="1200" spc="-5" dirty="0">
                <a:latin typeface="Calibri"/>
                <a:cs typeface="Calibri"/>
              </a:rPr>
              <a:t>and </a:t>
            </a:r>
            <a:r>
              <a:rPr sz="1200" spc="-10" dirty="0">
                <a:latin typeface="Calibri"/>
                <a:cs typeface="Calibri"/>
              </a:rPr>
              <a:t>more </a:t>
            </a:r>
            <a:r>
              <a:rPr sz="1200" spc="-5" dirty="0">
                <a:latin typeface="Calibri"/>
                <a:cs typeface="Calibri"/>
              </a:rPr>
              <a:t>triangles, we will find out</a:t>
            </a:r>
            <a:r>
              <a:rPr sz="1200" spc="9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that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Calibri"/>
              <a:cs typeface="Calibri"/>
            </a:endParaRPr>
          </a:p>
          <a:p>
            <a:pPr marL="469265" marR="5080" indent="-228600">
              <a:lnSpc>
                <a:spcPct val="152500"/>
              </a:lnSpc>
              <a:buAutoNum type="arabicPeriod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The </a:t>
            </a:r>
            <a:r>
              <a:rPr sz="1200" spc="-10" dirty="0">
                <a:latin typeface="Calibri"/>
                <a:cs typeface="Calibri"/>
              </a:rPr>
              <a:t>small </a:t>
            </a:r>
            <a:r>
              <a:rPr sz="1200" spc="-5" dirty="0">
                <a:latin typeface="Calibri"/>
                <a:cs typeface="Calibri"/>
              </a:rPr>
              <a:t>blue triangle </a:t>
            </a:r>
            <a:r>
              <a:rPr sz="1200" spc="-10" dirty="0">
                <a:latin typeface="Calibri"/>
                <a:cs typeface="Calibri"/>
              </a:rPr>
              <a:t>in </a:t>
            </a:r>
            <a:r>
              <a:rPr sz="1200" spc="-5" dirty="0">
                <a:latin typeface="Calibri"/>
                <a:cs typeface="Calibri"/>
              </a:rPr>
              <a:t>the upper </a:t>
            </a:r>
            <a:r>
              <a:rPr sz="1200" spc="-10" dirty="0">
                <a:latin typeface="Calibri"/>
                <a:cs typeface="Calibri"/>
              </a:rPr>
              <a:t>corner can </a:t>
            </a:r>
            <a:r>
              <a:rPr sz="1200" spc="-15" dirty="0">
                <a:latin typeface="Calibri"/>
                <a:cs typeface="Calibri"/>
              </a:rPr>
              <a:t>always </a:t>
            </a:r>
            <a:r>
              <a:rPr sz="1200" dirty="0">
                <a:latin typeface="Calibri"/>
                <a:cs typeface="Calibri"/>
              </a:rPr>
              <a:t>be </a:t>
            </a:r>
            <a:r>
              <a:rPr sz="1200" spc="-5" dirty="0">
                <a:latin typeface="Calibri"/>
                <a:cs typeface="Calibri"/>
              </a:rPr>
              <a:t>moved to </a:t>
            </a:r>
            <a:r>
              <a:rPr sz="1200" spc="-10" dirty="0">
                <a:latin typeface="Calibri"/>
                <a:cs typeface="Calibri"/>
              </a:rPr>
              <a:t>the </a:t>
            </a:r>
            <a:r>
              <a:rPr sz="1200" spc="-5" dirty="0">
                <a:latin typeface="Calibri"/>
                <a:cs typeface="Calibri"/>
              </a:rPr>
              <a:t>corresponding  small </a:t>
            </a:r>
            <a:r>
              <a:rPr sz="1200" spc="-10" dirty="0">
                <a:latin typeface="Calibri"/>
                <a:cs typeface="Calibri"/>
              </a:rPr>
              <a:t>white </a:t>
            </a:r>
            <a:r>
              <a:rPr sz="1200" spc="-5" dirty="0">
                <a:latin typeface="Calibri"/>
                <a:cs typeface="Calibri"/>
              </a:rPr>
              <a:t>triangle </a:t>
            </a:r>
            <a:r>
              <a:rPr sz="1200" dirty="0">
                <a:latin typeface="Calibri"/>
                <a:cs typeface="Calibri"/>
              </a:rPr>
              <a:t>in </a:t>
            </a:r>
            <a:r>
              <a:rPr sz="1200" spc="-10" dirty="0">
                <a:latin typeface="Calibri"/>
                <a:cs typeface="Calibri"/>
              </a:rPr>
              <a:t>the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bottom</a:t>
            </a:r>
            <a:endParaRPr sz="1200">
              <a:latin typeface="Calibri"/>
              <a:cs typeface="Calibri"/>
            </a:endParaRPr>
          </a:p>
          <a:p>
            <a:pPr marL="469265" marR="596265" indent="-228600">
              <a:lnSpc>
                <a:spcPct val="152500"/>
              </a:lnSpc>
              <a:buAutoNum type="arabicPeriod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The </a:t>
            </a:r>
            <a:r>
              <a:rPr sz="1200" spc="-10" dirty="0">
                <a:latin typeface="Calibri"/>
                <a:cs typeface="Calibri"/>
              </a:rPr>
              <a:t>small </a:t>
            </a:r>
            <a:r>
              <a:rPr sz="1200" spc="-5" dirty="0">
                <a:latin typeface="Calibri"/>
                <a:cs typeface="Calibri"/>
              </a:rPr>
              <a:t>blue triangle </a:t>
            </a:r>
            <a:r>
              <a:rPr sz="1200" spc="-10" dirty="0">
                <a:latin typeface="Calibri"/>
                <a:cs typeface="Calibri"/>
              </a:rPr>
              <a:t>in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-10" dirty="0">
                <a:latin typeface="Calibri"/>
                <a:cs typeface="Calibri"/>
              </a:rPr>
              <a:t>bottom left </a:t>
            </a:r>
            <a:r>
              <a:rPr sz="1200" spc="-5" dirty="0">
                <a:latin typeface="Calibri"/>
                <a:cs typeface="Calibri"/>
              </a:rPr>
              <a:t>corner </a:t>
            </a:r>
            <a:r>
              <a:rPr sz="1200" spc="-10" dirty="0">
                <a:latin typeface="Calibri"/>
                <a:cs typeface="Calibri"/>
              </a:rPr>
              <a:t>can </a:t>
            </a:r>
            <a:r>
              <a:rPr sz="1200" spc="-15" dirty="0">
                <a:latin typeface="Calibri"/>
                <a:cs typeface="Calibri"/>
              </a:rPr>
              <a:t>always </a:t>
            </a:r>
            <a:r>
              <a:rPr sz="1200" dirty="0">
                <a:latin typeface="Calibri"/>
                <a:cs typeface="Calibri"/>
              </a:rPr>
              <a:t>be </a:t>
            </a:r>
            <a:r>
              <a:rPr sz="1200" spc="-5" dirty="0">
                <a:latin typeface="Calibri"/>
                <a:cs typeface="Calibri"/>
              </a:rPr>
              <a:t>moved to the  corresponding small </a:t>
            </a:r>
            <a:r>
              <a:rPr sz="1200" spc="-10" dirty="0">
                <a:latin typeface="Calibri"/>
                <a:cs typeface="Calibri"/>
              </a:rPr>
              <a:t>white </a:t>
            </a:r>
            <a:r>
              <a:rPr sz="1200" spc="-5" dirty="0">
                <a:latin typeface="Calibri"/>
                <a:cs typeface="Calibri"/>
              </a:rPr>
              <a:t>triangle </a:t>
            </a:r>
            <a:r>
              <a:rPr sz="1200" dirty="0">
                <a:latin typeface="Calibri"/>
                <a:cs typeface="Calibri"/>
              </a:rPr>
              <a:t>in </a:t>
            </a:r>
            <a:r>
              <a:rPr sz="1200" spc="-10" dirty="0">
                <a:latin typeface="Calibri"/>
                <a:cs typeface="Calibri"/>
              </a:rPr>
              <a:t>the </a:t>
            </a:r>
            <a:r>
              <a:rPr sz="1200" spc="-5" dirty="0">
                <a:latin typeface="Calibri"/>
                <a:cs typeface="Calibri"/>
              </a:rPr>
              <a:t>upper right</a:t>
            </a:r>
            <a:r>
              <a:rPr sz="1200" spc="4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corner</a:t>
            </a:r>
            <a:endParaRPr sz="1200">
              <a:latin typeface="Calibri"/>
              <a:cs typeface="Calibri"/>
            </a:endParaRPr>
          </a:p>
          <a:p>
            <a:pPr marL="469265" marR="511809" indent="-228600">
              <a:lnSpc>
                <a:spcPct val="152500"/>
              </a:lnSpc>
              <a:buAutoNum type="arabicPeriod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The </a:t>
            </a:r>
            <a:r>
              <a:rPr sz="1200" spc="-10" dirty="0">
                <a:latin typeface="Calibri"/>
                <a:cs typeface="Calibri"/>
              </a:rPr>
              <a:t>small </a:t>
            </a:r>
            <a:r>
              <a:rPr sz="1200" spc="-5" dirty="0">
                <a:latin typeface="Calibri"/>
                <a:cs typeface="Calibri"/>
              </a:rPr>
              <a:t>blue triangle </a:t>
            </a:r>
            <a:r>
              <a:rPr sz="1200" spc="-10" dirty="0">
                <a:latin typeface="Calibri"/>
                <a:cs typeface="Calibri"/>
              </a:rPr>
              <a:t>in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-10" dirty="0">
                <a:latin typeface="Calibri"/>
                <a:cs typeface="Calibri"/>
              </a:rPr>
              <a:t>bottom </a:t>
            </a:r>
            <a:r>
              <a:rPr sz="1200" spc="-5" dirty="0">
                <a:latin typeface="Calibri"/>
                <a:cs typeface="Calibri"/>
              </a:rPr>
              <a:t>right </a:t>
            </a:r>
            <a:r>
              <a:rPr sz="1200" spc="-10" dirty="0">
                <a:latin typeface="Calibri"/>
                <a:cs typeface="Calibri"/>
              </a:rPr>
              <a:t>corner can </a:t>
            </a:r>
            <a:r>
              <a:rPr sz="1200" spc="-15" dirty="0">
                <a:latin typeface="Calibri"/>
                <a:cs typeface="Calibri"/>
              </a:rPr>
              <a:t>always </a:t>
            </a:r>
            <a:r>
              <a:rPr sz="1200" dirty="0">
                <a:latin typeface="Calibri"/>
                <a:cs typeface="Calibri"/>
              </a:rPr>
              <a:t>be </a:t>
            </a:r>
            <a:r>
              <a:rPr sz="1200" spc="-10" dirty="0">
                <a:latin typeface="Calibri"/>
                <a:cs typeface="Calibri"/>
              </a:rPr>
              <a:t>moved to </a:t>
            </a:r>
            <a:r>
              <a:rPr sz="1200" spc="-5" dirty="0">
                <a:latin typeface="Calibri"/>
                <a:cs typeface="Calibri"/>
              </a:rPr>
              <a:t>the  corresponding small </a:t>
            </a:r>
            <a:r>
              <a:rPr sz="1200" spc="-10" dirty="0">
                <a:latin typeface="Calibri"/>
                <a:cs typeface="Calibri"/>
              </a:rPr>
              <a:t>white </a:t>
            </a:r>
            <a:r>
              <a:rPr sz="1200" spc="-5" dirty="0">
                <a:latin typeface="Calibri"/>
                <a:cs typeface="Calibri"/>
              </a:rPr>
              <a:t>triangle </a:t>
            </a:r>
            <a:r>
              <a:rPr sz="1200" dirty="0">
                <a:latin typeface="Calibri"/>
                <a:cs typeface="Calibri"/>
              </a:rPr>
              <a:t>in </a:t>
            </a:r>
            <a:r>
              <a:rPr sz="1200" spc="-10" dirty="0">
                <a:latin typeface="Calibri"/>
                <a:cs typeface="Calibri"/>
              </a:rPr>
              <a:t>the </a:t>
            </a:r>
            <a:r>
              <a:rPr sz="1200" spc="-5" dirty="0">
                <a:latin typeface="Calibri"/>
                <a:cs typeface="Calibri"/>
              </a:rPr>
              <a:t>upper </a:t>
            </a:r>
            <a:r>
              <a:rPr sz="1200" spc="-10" dirty="0">
                <a:latin typeface="Calibri"/>
                <a:cs typeface="Calibri"/>
              </a:rPr>
              <a:t>left</a:t>
            </a:r>
            <a:r>
              <a:rPr sz="1200" spc="5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corner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Calibri"/>
              <a:cs typeface="Calibri"/>
            </a:endParaRPr>
          </a:p>
          <a:p>
            <a:pPr marL="241300" marR="31115">
              <a:lnSpc>
                <a:spcPct val="152500"/>
              </a:lnSpc>
            </a:pPr>
            <a:r>
              <a:rPr sz="1200" spc="-20" dirty="0">
                <a:latin typeface="Calibri"/>
                <a:cs typeface="Calibri"/>
                <a:hlinkClick r:id="rId3" action="ppaction://hlinksldjump"/>
              </a:rPr>
              <a:t>Table </a:t>
            </a:r>
            <a:r>
              <a:rPr sz="1200" dirty="0">
                <a:latin typeface="Calibri"/>
                <a:cs typeface="Calibri"/>
                <a:hlinkClick r:id="rId3" action="ppaction://hlinksldjump"/>
              </a:rPr>
              <a:t>1 </a:t>
            </a:r>
            <a:r>
              <a:rPr sz="1200" spc="-5" dirty="0">
                <a:latin typeface="Calibri"/>
                <a:cs typeface="Calibri"/>
              </a:rPr>
              <a:t>shows the </a:t>
            </a:r>
            <a:r>
              <a:rPr sz="1200" spc="-10" dirty="0">
                <a:latin typeface="Calibri"/>
                <a:cs typeface="Calibri"/>
              </a:rPr>
              <a:t>relation between </a:t>
            </a:r>
            <a:r>
              <a:rPr sz="1200" spc="-5" dirty="0">
                <a:latin typeface="Calibri"/>
                <a:cs typeface="Calibri"/>
              </a:rPr>
              <a:t>number of </a:t>
            </a:r>
            <a:r>
              <a:rPr sz="1200" spc="-10" dirty="0">
                <a:latin typeface="Calibri"/>
                <a:cs typeface="Calibri"/>
              </a:rPr>
              <a:t>rows </a:t>
            </a:r>
            <a:r>
              <a:rPr sz="1200" dirty="0">
                <a:latin typeface="Cambria Math"/>
                <a:cs typeface="Cambria Math"/>
              </a:rPr>
              <a:t>𝑛 </a:t>
            </a:r>
            <a:r>
              <a:rPr sz="1200" dirty="0">
                <a:latin typeface="Calibri"/>
                <a:cs typeface="Calibri"/>
              </a:rPr>
              <a:t>and </a:t>
            </a:r>
            <a:r>
              <a:rPr sz="1200" spc="-10" dirty="0">
                <a:latin typeface="Calibri"/>
                <a:cs typeface="Calibri"/>
              </a:rPr>
              <a:t>the </a:t>
            </a:r>
            <a:r>
              <a:rPr sz="1200" spc="-5" dirty="0">
                <a:latin typeface="Calibri"/>
                <a:cs typeface="Calibri"/>
              </a:rPr>
              <a:t>number of </a:t>
            </a:r>
            <a:r>
              <a:rPr sz="1200" spc="-15" dirty="0">
                <a:latin typeface="Calibri"/>
                <a:cs typeface="Calibri"/>
              </a:rPr>
              <a:t>rows </a:t>
            </a:r>
            <a:r>
              <a:rPr sz="1200" spc="-5" dirty="0">
                <a:latin typeface="Calibri"/>
                <a:cs typeface="Calibri"/>
              </a:rPr>
              <a:t>of each of  the small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triangles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3756" y="1580133"/>
            <a:ext cx="825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Calibri"/>
                <a:cs typeface="Calibri"/>
              </a:rPr>
              <a:t>P</a:t>
            </a:r>
            <a:r>
              <a:rPr sz="1200" spc="-5" dirty="0">
                <a:latin typeface="Calibri"/>
                <a:cs typeface="Calibri"/>
              </a:rPr>
              <a:t>se</a:t>
            </a:r>
            <a:r>
              <a:rPr sz="1200" spc="5" dirty="0">
                <a:latin typeface="Calibri"/>
                <a:cs typeface="Calibri"/>
              </a:rPr>
              <a:t>u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-</a:t>
            </a:r>
            <a:r>
              <a:rPr sz="1200" spc="-20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spc="5" dirty="0">
                <a:latin typeface="Calibri"/>
                <a:cs typeface="Calibri"/>
              </a:rPr>
              <a:t>d</a:t>
            </a:r>
            <a:r>
              <a:rPr sz="1200" dirty="0"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98219" y="1906904"/>
            <a:ext cx="5775960" cy="698563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5885">
              <a:lnSpc>
                <a:spcPts val="1130"/>
              </a:lnSpc>
              <a:spcBef>
                <a:spcPts val="320"/>
              </a:spcBef>
            </a:pPr>
            <a:r>
              <a:rPr sz="950" spc="-5" dirty="0">
                <a:solidFill>
                  <a:srgbClr val="0000FF"/>
                </a:solidFill>
                <a:latin typeface="Consolas"/>
                <a:cs typeface="Consolas"/>
              </a:rPr>
              <a:t>int </a:t>
            </a:r>
            <a:r>
              <a:rPr sz="950" spc="-5" dirty="0">
                <a:latin typeface="Consolas"/>
                <a:cs typeface="Consolas"/>
              </a:rPr>
              <a:t>reveDP[n];</a:t>
            </a:r>
            <a:endParaRPr sz="950">
              <a:latin typeface="Consolas"/>
              <a:cs typeface="Consolas"/>
            </a:endParaRPr>
          </a:p>
          <a:p>
            <a:pPr marL="95885" marR="438784">
              <a:lnSpc>
                <a:spcPts val="1100"/>
              </a:lnSpc>
              <a:spcBef>
                <a:spcPts val="60"/>
              </a:spcBef>
            </a:pPr>
            <a:r>
              <a:rPr sz="950" spc="-5" dirty="0">
                <a:solidFill>
                  <a:srgbClr val="008000"/>
                </a:solidFill>
                <a:latin typeface="Consolas"/>
                <a:cs typeface="Consolas"/>
              </a:rPr>
              <a:t>/*The </a:t>
            </a:r>
            <a:r>
              <a:rPr sz="950" spc="-10" dirty="0">
                <a:solidFill>
                  <a:srgbClr val="008000"/>
                </a:solidFill>
                <a:latin typeface="Consolas"/>
                <a:cs typeface="Consolas"/>
              </a:rPr>
              <a:t>dp </a:t>
            </a:r>
            <a:r>
              <a:rPr sz="950" spc="-5" dirty="0">
                <a:solidFill>
                  <a:srgbClr val="008000"/>
                </a:solidFill>
                <a:latin typeface="Consolas"/>
                <a:cs typeface="Consolas"/>
              </a:rPr>
              <a:t>array used </a:t>
            </a:r>
            <a:r>
              <a:rPr sz="950" dirty="0">
                <a:solidFill>
                  <a:srgbClr val="008000"/>
                </a:solidFill>
                <a:latin typeface="Consolas"/>
                <a:cs typeface="Consolas"/>
              </a:rPr>
              <a:t>to </a:t>
            </a:r>
            <a:r>
              <a:rPr sz="950" spc="-5" dirty="0">
                <a:solidFill>
                  <a:srgbClr val="008000"/>
                </a:solidFill>
                <a:latin typeface="Consolas"/>
                <a:cs typeface="Consolas"/>
              </a:rPr>
              <a:t>store the minimum number </a:t>
            </a:r>
            <a:r>
              <a:rPr sz="950" spc="-10" dirty="0">
                <a:solidFill>
                  <a:srgbClr val="008000"/>
                </a:solidFill>
                <a:latin typeface="Consolas"/>
                <a:cs typeface="Consolas"/>
              </a:rPr>
              <a:t>of </a:t>
            </a:r>
            <a:r>
              <a:rPr sz="950" spc="-5" dirty="0">
                <a:solidFill>
                  <a:srgbClr val="008000"/>
                </a:solidFill>
                <a:latin typeface="Consolas"/>
                <a:cs typeface="Consolas"/>
              </a:rPr>
              <a:t>steps </a:t>
            </a:r>
            <a:r>
              <a:rPr sz="950" dirty="0">
                <a:solidFill>
                  <a:srgbClr val="008000"/>
                </a:solidFill>
                <a:latin typeface="Consolas"/>
                <a:cs typeface="Consolas"/>
              </a:rPr>
              <a:t>to </a:t>
            </a:r>
            <a:r>
              <a:rPr sz="950" spc="-5" dirty="0">
                <a:solidFill>
                  <a:srgbClr val="008000"/>
                </a:solidFill>
                <a:latin typeface="Consolas"/>
                <a:cs typeface="Consolas"/>
              </a:rPr>
              <a:t>move the disks from  souce </a:t>
            </a:r>
            <a:r>
              <a:rPr sz="950" spc="-10" dirty="0">
                <a:solidFill>
                  <a:srgbClr val="008000"/>
                </a:solidFill>
                <a:latin typeface="Consolas"/>
                <a:cs typeface="Consolas"/>
              </a:rPr>
              <a:t>to </a:t>
            </a:r>
            <a:r>
              <a:rPr sz="950" spc="-5" dirty="0">
                <a:solidFill>
                  <a:srgbClr val="008000"/>
                </a:solidFill>
                <a:latin typeface="Consolas"/>
                <a:cs typeface="Consolas"/>
              </a:rPr>
              <a:t>destination (s)</a:t>
            </a:r>
            <a:endParaRPr sz="950">
              <a:latin typeface="Consolas"/>
              <a:cs typeface="Consolas"/>
            </a:endParaRPr>
          </a:p>
          <a:p>
            <a:pPr marL="95885">
              <a:lnSpc>
                <a:spcPts val="1080"/>
              </a:lnSpc>
            </a:pPr>
            <a:r>
              <a:rPr sz="950" spc="-5" dirty="0">
                <a:solidFill>
                  <a:srgbClr val="008000"/>
                </a:solidFill>
                <a:latin typeface="Consolas"/>
                <a:cs typeface="Consolas"/>
              </a:rPr>
              <a:t>*and the number </a:t>
            </a:r>
            <a:r>
              <a:rPr sz="950" dirty="0">
                <a:solidFill>
                  <a:srgbClr val="008000"/>
                </a:solidFill>
                <a:latin typeface="Consolas"/>
                <a:cs typeface="Consolas"/>
              </a:rPr>
              <a:t>of </a:t>
            </a:r>
            <a:r>
              <a:rPr sz="950" spc="-5" dirty="0">
                <a:solidFill>
                  <a:srgbClr val="008000"/>
                </a:solidFill>
                <a:latin typeface="Consolas"/>
                <a:cs typeface="Consolas"/>
              </a:rPr>
              <a:t>disks </a:t>
            </a:r>
            <a:r>
              <a:rPr sz="950" spc="-10" dirty="0">
                <a:solidFill>
                  <a:srgbClr val="008000"/>
                </a:solidFill>
                <a:latin typeface="Consolas"/>
                <a:cs typeface="Consolas"/>
              </a:rPr>
              <a:t>to </a:t>
            </a:r>
            <a:r>
              <a:rPr sz="950" dirty="0">
                <a:solidFill>
                  <a:srgbClr val="008000"/>
                </a:solidFill>
                <a:latin typeface="Consolas"/>
                <a:cs typeface="Consolas"/>
              </a:rPr>
              <a:t>be </a:t>
            </a:r>
            <a:r>
              <a:rPr sz="950" spc="-5" dirty="0">
                <a:solidFill>
                  <a:srgbClr val="008000"/>
                </a:solidFill>
                <a:latin typeface="Consolas"/>
                <a:cs typeface="Consolas"/>
              </a:rPr>
              <a:t>moved using all 4 pegs</a:t>
            </a:r>
            <a:r>
              <a:rPr sz="950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950" spc="-5" dirty="0">
                <a:solidFill>
                  <a:srgbClr val="008000"/>
                </a:solidFill>
                <a:latin typeface="Consolas"/>
                <a:cs typeface="Consolas"/>
              </a:rPr>
              <a:t>(k)</a:t>
            </a:r>
            <a:endParaRPr sz="950">
              <a:latin typeface="Consolas"/>
              <a:cs typeface="Consolas"/>
            </a:endParaRPr>
          </a:p>
          <a:p>
            <a:pPr marL="95885">
              <a:lnSpc>
                <a:spcPts val="1110"/>
              </a:lnSpc>
            </a:pPr>
            <a:r>
              <a:rPr sz="950" spc="-15" dirty="0">
                <a:solidFill>
                  <a:srgbClr val="008000"/>
                </a:solidFill>
                <a:latin typeface="Consolas"/>
                <a:cs typeface="Consolas"/>
              </a:rPr>
              <a:t>*/</a:t>
            </a:r>
            <a:endParaRPr sz="950">
              <a:latin typeface="Consolas"/>
              <a:cs typeface="Consolas"/>
            </a:endParaRPr>
          </a:p>
          <a:p>
            <a:pPr marL="95885">
              <a:lnSpc>
                <a:spcPts val="1110"/>
              </a:lnSpc>
            </a:pPr>
            <a:r>
              <a:rPr sz="950" spc="-5" dirty="0">
                <a:latin typeface="Consolas"/>
                <a:cs typeface="Consolas"/>
              </a:rPr>
              <a:t>ALGORITHM</a:t>
            </a:r>
            <a:r>
              <a:rPr sz="950" spc="-10" dirty="0">
                <a:latin typeface="Consolas"/>
                <a:cs typeface="Consolas"/>
              </a:rPr>
              <a:t> </a:t>
            </a:r>
            <a:r>
              <a:rPr sz="950" spc="-5" dirty="0">
                <a:latin typeface="Consolas"/>
                <a:cs typeface="Consolas"/>
              </a:rPr>
              <a:t>getRevePair(n)</a:t>
            </a:r>
            <a:endParaRPr sz="950">
              <a:latin typeface="Consolas"/>
              <a:cs typeface="Consolas"/>
            </a:endParaRPr>
          </a:p>
          <a:p>
            <a:pPr marL="95885">
              <a:lnSpc>
                <a:spcPts val="1115"/>
              </a:lnSpc>
            </a:pPr>
            <a:r>
              <a:rPr sz="950" spc="-5" dirty="0">
                <a:solidFill>
                  <a:srgbClr val="008000"/>
                </a:solidFill>
                <a:latin typeface="Consolas"/>
                <a:cs typeface="Consolas"/>
              </a:rPr>
              <a:t>//INPUT: n - number </a:t>
            </a:r>
            <a:r>
              <a:rPr sz="950" dirty="0">
                <a:solidFill>
                  <a:srgbClr val="008000"/>
                </a:solidFill>
                <a:latin typeface="Consolas"/>
                <a:cs typeface="Consolas"/>
              </a:rPr>
              <a:t>of </a:t>
            </a:r>
            <a:r>
              <a:rPr sz="950" spc="-5" dirty="0">
                <a:solidFill>
                  <a:srgbClr val="008000"/>
                </a:solidFill>
                <a:latin typeface="Consolas"/>
                <a:cs typeface="Consolas"/>
              </a:rPr>
              <a:t>disks </a:t>
            </a:r>
            <a:r>
              <a:rPr sz="950" spc="-10" dirty="0">
                <a:solidFill>
                  <a:srgbClr val="008000"/>
                </a:solidFill>
                <a:latin typeface="Consolas"/>
                <a:cs typeface="Consolas"/>
              </a:rPr>
              <a:t>to </a:t>
            </a:r>
            <a:r>
              <a:rPr sz="950" dirty="0">
                <a:solidFill>
                  <a:srgbClr val="008000"/>
                </a:solidFill>
                <a:latin typeface="Consolas"/>
                <a:cs typeface="Consolas"/>
              </a:rPr>
              <a:t>be</a:t>
            </a:r>
            <a:r>
              <a:rPr sz="95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950" spc="-5" dirty="0">
                <a:solidFill>
                  <a:srgbClr val="008000"/>
                </a:solidFill>
                <a:latin typeface="Consolas"/>
                <a:cs typeface="Consolas"/>
              </a:rPr>
              <a:t>moved.</a:t>
            </a:r>
            <a:endParaRPr sz="950">
              <a:latin typeface="Consolas"/>
              <a:cs typeface="Consolas"/>
            </a:endParaRPr>
          </a:p>
          <a:p>
            <a:pPr marL="95885">
              <a:lnSpc>
                <a:spcPts val="1110"/>
              </a:lnSpc>
            </a:pPr>
            <a:r>
              <a:rPr sz="950" spc="-5" dirty="0">
                <a:solidFill>
                  <a:srgbClr val="008000"/>
                </a:solidFill>
                <a:latin typeface="Consolas"/>
                <a:cs typeface="Consolas"/>
              </a:rPr>
              <a:t>/*OUTPUT: minimum number </a:t>
            </a:r>
            <a:r>
              <a:rPr sz="950" spc="-10" dirty="0">
                <a:solidFill>
                  <a:srgbClr val="008000"/>
                </a:solidFill>
                <a:latin typeface="Consolas"/>
                <a:cs typeface="Consolas"/>
              </a:rPr>
              <a:t>of </a:t>
            </a:r>
            <a:r>
              <a:rPr sz="950" dirty="0">
                <a:solidFill>
                  <a:srgbClr val="008000"/>
                </a:solidFill>
                <a:latin typeface="Consolas"/>
                <a:cs typeface="Consolas"/>
              </a:rPr>
              <a:t>steps to </a:t>
            </a:r>
            <a:r>
              <a:rPr sz="950" spc="-5" dirty="0">
                <a:solidFill>
                  <a:srgbClr val="008000"/>
                </a:solidFill>
                <a:latin typeface="Consolas"/>
                <a:cs typeface="Consolas"/>
              </a:rPr>
              <a:t>move the disks from souce </a:t>
            </a:r>
            <a:r>
              <a:rPr sz="950" spc="-10" dirty="0">
                <a:solidFill>
                  <a:srgbClr val="008000"/>
                </a:solidFill>
                <a:latin typeface="Consolas"/>
                <a:cs typeface="Consolas"/>
              </a:rPr>
              <a:t>to </a:t>
            </a:r>
            <a:r>
              <a:rPr sz="950" spc="-5" dirty="0">
                <a:solidFill>
                  <a:srgbClr val="008000"/>
                </a:solidFill>
                <a:latin typeface="Consolas"/>
                <a:cs typeface="Consolas"/>
              </a:rPr>
              <a:t>destination</a:t>
            </a:r>
            <a:r>
              <a:rPr sz="950" spc="3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950" spc="-5" dirty="0">
                <a:solidFill>
                  <a:srgbClr val="008000"/>
                </a:solidFill>
                <a:latin typeface="Consolas"/>
                <a:cs typeface="Consolas"/>
              </a:rPr>
              <a:t>(s)</a:t>
            </a:r>
            <a:endParaRPr sz="950">
              <a:latin typeface="Consolas"/>
              <a:cs typeface="Consolas"/>
            </a:endParaRPr>
          </a:p>
          <a:p>
            <a:pPr marL="95885">
              <a:lnSpc>
                <a:spcPts val="1110"/>
              </a:lnSpc>
            </a:pPr>
            <a:r>
              <a:rPr sz="950" spc="-5" dirty="0">
                <a:solidFill>
                  <a:srgbClr val="008000"/>
                </a:solidFill>
                <a:latin typeface="Consolas"/>
                <a:cs typeface="Consolas"/>
              </a:rPr>
              <a:t>* and the number </a:t>
            </a:r>
            <a:r>
              <a:rPr sz="950" spc="-10" dirty="0">
                <a:solidFill>
                  <a:srgbClr val="008000"/>
                </a:solidFill>
                <a:latin typeface="Consolas"/>
                <a:cs typeface="Consolas"/>
              </a:rPr>
              <a:t>of </a:t>
            </a:r>
            <a:r>
              <a:rPr sz="950" spc="-5" dirty="0">
                <a:solidFill>
                  <a:srgbClr val="008000"/>
                </a:solidFill>
                <a:latin typeface="Consolas"/>
                <a:cs typeface="Consolas"/>
              </a:rPr>
              <a:t>disks </a:t>
            </a:r>
            <a:r>
              <a:rPr sz="950" dirty="0">
                <a:solidFill>
                  <a:srgbClr val="008000"/>
                </a:solidFill>
                <a:latin typeface="Consolas"/>
                <a:cs typeface="Consolas"/>
              </a:rPr>
              <a:t>to </a:t>
            </a:r>
            <a:r>
              <a:rPr sz="950" spc="-10" dirty="0">
                <a:solidFill>
                  <a:srgbClr val="008000"/>
                </a:solidFill>
                <a:latin typeface="Consolas"/>
                <a:cs typeface="Consolas"/>
              </a:rPr>
              <a:t>be </a:t>
            </a:r>
            <a:r>
              <a:rPr sz="950" spc="-5" dirty="0">
                <a:solidFill>
                  <a:srgbClr val="008000"/>
                </a:solidFill>
                <a:latin typeface="Consolas"/>
                <a:cs typeface="Consolas"/>
              </a:rPr>
              <a:t>moved using all 4 pegs</a:t>
            </a:r>
            <a:r>
              <a:rPr sz="950" spc="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950" spc="-5" dirty="0">
                <a:solidFill>
                  <a:srgbClr val="008000"/>
                </a:solidFill>
                <a:latin typeface="Consolas"/>
                <a:cs typeface="Consolas"/>
              </a:rPr>
              <a:t>(k).</a:t>
            </a:r>
            <a:endParaRPr sz="950">
              <a:latin typeface="Consolas"/>
              <a:cs typeface="Consolas"/>
            </a:endParaRPr>
          </a:p>
          <a:p>
            <a:pPr marL="95885">
              <a:lnSpc>
                <a:spcPts val="1115"/>
              </a:lnSpc>
            </a:pPr>
            <a:r>
              <a:rPr sz="950" spc="-15" dirty="0">
                <a:solidFill>
                  <a:srgbClr val="008000"/>
                </a:solidFill>
                <a:latin typeface="Consolas"/>
                <a:cs typeface="Consolas"/>
              </a:rPr>
              <a:t>*/</a:t>
            </a:r>
            <a:endParaRPr sz="950">
              <a:latin typeface="Consolas"/>
              <a:cs typeface="Consolas"/>
            </a:endParaRPr>
          </a:p>
          <a:p>
            <a:pPr marL="95885">
              <a:lnSpc>
                <a:spcPts val="1115"/>
              </a:lnSpc>
            </a:pPr>
            <a:r>
              <a:rPr sz="950" spc="-5" dirty="0">
                <a:solidFill>
                  <a:srgbClr val="0000FF"/>
                </a:solidFill>
                <a:latin typeface="Consolas"/>
                <a:cs typeface="Consolas"/>
              </a:rPr>
              <a:t>int </a:t>
            </a:r>
            <a:r>
              <a:rPr sz="950" spc="-5" dirty="0">
                <a:latin typeface="Consolas"/>
                <a:cs typeface="Consolas"/>
              </a:rPr>
              <a:t>s &lt;</a:t>
            </a:r>
            <a:r>
              <a:rPr sz="950" dirty="0">
                <a:latin typeface="Consolas"/>
                <a:cs typeface="Consolas"/>
              </a:rPr>
              <a:t> </a:t>
            </a:r>
            <a:r>
              <a:rPr sz="950" spc="-5" dirty="0">
                <a:latin typeface="Consolas"/>
                <a:cs typeface="Consolas"/>
              </a:rPr>
              <a:t>-infinity;</a:t>
            </a:r>
            <a:endParaRPr sz="950">
              <a:latin typeface="Consolas"/>
              <a:cs typeface="Consolas"/>
            </a:endParaRPr>
          </a:p>
          <a:p>
            <a:pPr marL="95885" marR="2689860">
              <a:lnSpc>
                <a:spcPts val="1100"/>
              </a:lnSpc>
              <a:spcBef>
                <a:spcPts val="55"/>
              </a:spcBef>
            </a:pPr>
            <a:r>
              <a:rPr sz="950" spc="-5" dirty="0">
                <a:solidFill>
                  <a:srgbClr val="0000FF"/>
                </a:solidFill>
                <a:latin typeface="Consolas"/>
                <a:cs typeface="Consolas"/>
              </a:rPr>
              <a:t>int </a:t>
            </a:r>
            <a:r>
              <a:rPr sz="950" spc="-5" dirty="0">
                <a:latin typeface="Consolas"/>
                <a:cs typeface="Consolas"/>
              </a:rPr>
              <a:t>k &lt; --1; </a:t>
            </a:r>
            <a:r>
              <a:rPr sz="950" spc="-5" dirty="0">
                <a:solidFill>
                  <a:srgbClr val="008000"/>
                </a:solidFill>
                <a:latin typeface="Consolas"/>
                <a:cs typeface="Consolas"/>
              </a:rPr>
              <a:t>//a flag </a:t>
            </a:r>
            <a:r>
              <a:rPr sz="950" dirty="0">
                <a:solidFill>
                  <a:srgbClr val="008000"/>
                </a:solidFill>
                <a:latin typeface="Consolas"/>
                <a:cs typeface="Consolas"/>
              </a:rPr>
              <a:t>to </a:t>
            </a:r>
            <a:r>
              <a:rPr sz="950" spc="-5" dirty="0">
                <a:solidFill>
                  <a:srgbClr val="008000"/>
                </a:solidFill>
                <a:latin typeface="Consolas"/>
                <a:cs typeface="Consolas"/>
              </a:rPr>
              <a:t>indicate a base case  </a:t>
            </a:r>
            <a:r>
              <a:rPr sz="950" spc="-10" dirty="0">
                <a:solidFill>
                  <a:srgbClr val="0000FF"/>
                </a:solidFill>
                <a:latin typeface="Consolas"/>
                <a:cs typeface="Consolas"/>
              </a:rPr>
              <a:t>if </a:t>
            </a:r>
            <a:r>
              <a:rPr sz="950" spc="-5" dirty="0">
                <a:latin typeface="Consolas"/>
                <a:cs typeface="Consolas"/>
              </a:rPr>
              <a:t>n = 0</a:t>
            </a:r>
            <a:endParaRPr sz="950">
              <a:latin typeface="Consolas"/>
              <a:cs typeface="Consolas"/>
            </a:endParaRPr>
          </a:p>
          <a:p>
            <a:pPr marL="95885" marR="3947160">
              <a:lnSpc>
                <a:spcPts val="1120"/>
              </a:lnSpc>
              <a:spcBef>
                <a:spcPts val="5"/>
              </a:spcBef>
            </a:pPr>
            <a:r>
              <a:rPr sz="950" spc="-5" dirty="0">
                <a:solidFill>
                  <a:srgbClr val="0000FF"/>
                </a:solidFill>
                <a:latin typeface="Consolas"/>
                <a:cs typeface="Consolas"/>
              </a:rPr>
              <a:t>return </a:t>
            </a:r>
            <a:r>
              <a:rPr sz="950" spc="-5" dirty="0">
                <a:latin typeface="Consolas"/>
                <a:cs typeface="Consolas"/>
              </a:rPr>
              <a:t>s &lt; </a:t>
            </a:r>
            <a:r>
              <a:rPr sz="950" dirty="0">
                <a:latin typeface="Consolas"/>
                <a:cs typeface="Consolas"/>
              </a:rPr>
              <a:t>-0 </a:t>
            </a:r>
            <a:r>
              <a:rPr sz="950" spc="-5" dirty="0">
                <a:latin typeface="Consolas"/>
                <a:cs typeface="Consolas"/>
              </a:rPr>
              <a:t>and k &lt;</a:t>
            </a:r>
            <a:r>
              <a:rPr sz="950" spc="-60" dirty="0">
                <a:latin typeface="Consolas"/>
                <a:cs typeface="Consolas"/>
              </a:rPr>
              <a:t> </a:t>
            </a:r>
            <a:r>
              <a:rPr sz="950" dirty="0">
                <a:latin typeface="Consolas"/>
                <a:cs typeface="Consolas"/>
              </a:rPr>
              <a:t>--1;  </a:t>
            </a:r>
            <a:r>
              <a:rPr sz="950" spc="-10" dirty="0">
                <a:solidFill>
                  <a:srgbClr val="0000FF"/>
                </a:solidFill>
                <a:latin typeface="Consolas"/>
                <a:cs typeface="Consolas"/>
              </a:rPr>
              <a:t>if </a:t>
            </a:r>
            <a:r>
              <a:rPr sz="950" spc="-5" dirty="0">
                <a:latin typeface="Consolas"/>
                <a:cs typeface="Consolas"/>
              </a:rPr>
              <a:t>n =</a:t>
            </a:r>
            <a:r>
              <a:rPr sz="950" spc="-10" dirty="0">
                <a:latin typeface="Consolas"/>
                <a:cs typeface="Consolas"/>
              </a:rPr>
              <a:t> </a:t>
            </a:r>
            <a:r>
              <a:rPr sz="950" spc="-5" dirty="0">
                <a:latin typeface="Consolas"/>
                <a:cs typeface="Consolas"/>
              </a:rPr>
              <a:t>1</a:t>
            </a:r>
            <a:endParaRPr sz="950">
              <a:latin typeface="Consolas"/>
              <a:cs typeface="Consolas"/>
            </a:endParaRPr>
          </a:p>
          <a:p>
            <a:pPr marL="95885">
              <a:lnSpc>
                <a:spcPts val="1055"/>
              </a:lnSpc>
            </a:pPr>
            <a:r>
              <a:rPr sz="950" spc="-5" dirty="0">
                <a:solidFill>
                  <a:srgbClr val="0000FF"/>
                </a:solidFill>
                <a:latin typeface="Consolas"/>
                <a:cs typeface="Consolas"/>
              </a:rPr>
              <a:t>return </a:t>
            </a:r>
            <a:r>
              <a:rPr sz="950" spc="-5" dirty="0">
                <a:latin typeface="Consolas"/>
                <a:cs typeface="Consolas"/>
              </a:rPr>
              <a:t>s &lt; </a:t>
            </a:r>
            <a:r>
              <a:rPr sz="950" dirty="0">
                <a:latin typeface="Consolas"/>
                <a:cs typeface="Consolas"/>
              </a:rPr>
              <a:t>-1 </a:t>
            </a:r>
            <a:r>
              <a:rPr sz="950" spc="-5" dirty="0">
                <a:latin typeface="Consolas"/>
                <a:cs typeface="Consolas"/>
              </a:rPr>
              <a:t>and k &lt;</a:t>
            </a:r>
            <a:r>
              <a:rPr sz="950" dirty="0">
                <a:latin typeface="Consolas"/>
                <a:cs typeface="Consolas"/>
              </a:rPr>
              <a:t> --1;</a:t>
            </a:r>
            <a:endParaRPr sz="950">
              <a:latin typeface="Consolas"/>
              <a:cs typeface="Consolas"/>
            </a:endParaRPr>
          </a:p>
          <a:p>
            <a:pPr marL="95885">
              <a:lnSpc>
                <a:spcPts val="1115"/>
              </a:lnSpc>
            </a:pPr>
            <a:r>
              <a:rPr sz="950" spc="-10" dirty="0">
                <a:solidFill>
                  <a:srgbClr val="0000FF"/>
                </a:solidFill>
                <a:latin typeface="Consolas"/>
                <a:cs typeface="Consolas"/>
              </a:rPr>
              <a:t>if </a:t>
            </a:r>
            <a:r>
              <a:rPr sz="950" spc="-5" dirty="0">
                <a:latin typeface="Consolas"/>
                <a:cs typeface="Consolas"/>
              </a:rPr>
              <a:t>n =</a:t>
            </a:r>
            <a:r>
              <a:rPr sz="950" spc="5" dirty="0">
                <a:latin typeface="Consolas"/>
                <a:cs typeface="Consolas"/>
              </a:rPr>
              <a:t> </a:t>
            </a:r>
            <a:r>
              <a:rPr sz="950" spc="-5" dirty="0">
                <a:latin typeface="Consolas"/>
                <a:cs typeface="Consolas"/>
              </a:rPr>
              <a:t>2</a:t>
            </a:r>
            <a:endParaRPr sz="950">
              <a:latin typeface="Consolas"/>
              <a:cs typeface="Consolas"/>
            </a:endParaRPr>
          </a:p>
          <a:p>
            <a:pPr marL="95885" marR="3947160">
              <a:lnSpc>
                <a:spcPts val="1100"/>
              </a:lnSpc>
              <a:spcBef>
                <a:spcPts val="55"/>
              </a:spcBef>
            </a:pPr>
            <a:r>
              <a:rPr sz="950" spc="-5" dirty="0">
                <a:solidFill>
                  <a:srgbClr val="0000FF"/>
                </a:solidFill>
                <a:latin typeface="Consolas"/>
                <a:cs typeface="Consolas"/>
              </a:rPr>
              <a:t>return </a:t>
            </a:r>
            <a:r>
              <a:rPr sz="950" spc="-5" dirty="0">
                <a:latin typeface="Consolas"/>
                <a:cs typeface="Consolas"/>
              </a:rPr>
              <a:t>s &lt; </a:t>
            </a:r>
            <a:r>
              <a:rPr sz="950" dirty="0">
                <a:latin typeface="Consolas"/>
                <a:cs typeface="Consolas"/>
              </a:rPr>
              <a:t>-3 </a:t>
            </a:r>
            <a:r>
              <a:rPr sz="950" spc="-5" dirty="0">
                <a:latin typeface="Consolas"/>
                <a:cs typeface="Consolas"/>
              </a:rPr>
              <a:t>and k &lt;</a:t>
            </a:r>
            <a:r>
              <a:rPr sz="950" spc="-60" dirty="0">
                <a:latin typeface="Consolas"/>
                <a:cs typeface="Consolas"/>
              </a:rPr>
              <a:t> </a:t>
            </a:r>
            <a:r>
              <a:rPr sz="950" dirty="0">
                <a:latin typeface="Consolas"/>
                <a:cs typeface="Consolas"/>
              </a:rPr>
              <a:t>--1;  </a:t>
            </a:r>
            <a:r>
              <a:rPr sz="950" spc="-5" dirty="0">
                <a:solidFill>
                  <a:srgbClr val="0000FF"/>
                </a:solidFill>
                <a:latin typeface="Consolas"/>
                <a:cs typeface="Consolas"/>
              </a:rPr>
              <a:t>for </a:t>
            </a:r>
            <a:r>
              <a:rPr sz="950" spc="-5" dirty="0">
                <a:latin typeface="Consolas"/>
                <a:cs typeface="Consolas"/>
              </a:rPr>
              <a:t>i = 1 </a:t>
            </a:r>
            <a:r>
              <a:rPr sz="950" spc="-10" dirty="0">
                <a:latin typeface="Consolas"/>
                <a:cs typeface="Consolas"/>
              </a:rPr>
              <a:t>to </a:t>
            </a:r>
            <a:r>
              <a:rPr sz="950" spc="-5" dirty="0">
                <a:latin typeface="Consolas"/>
                <a:cs typeface="Consolas"/>
              </a:rPr>
              <a:t>n - 1</a:t>
            </a:r>
            <a:r>
              <a:rPr sz="950" dirty="0">
                <a:latin typeface="Consolas"/>
                <a:cs typeface="Consolas"/>
              </a:rPr>
              <a:t> </a:t>
            </a:r>
            <a:r>
              <a:rPr sz="950" spc="-15" dirty="0">
                <a:solidFill>
                  <a:srgbClr val="0000FF"/>
                </a:solidFill>
                <a:latin typeface="Consolas"/>
                <a:cs typeface="Consolas"/>
              </a:rPr>
              <a:t>do</a:t>
            </a:r>
            <a:endParaRPr sz="950">
              <a:latin typeface="Consolas"/>
              <a:cs typeface="Consolas"/>
            </a:endParaRPr>
          </a:p>
          <a:p>
            <a:pPr marL="95885" marR="1758314">
              <a:lnSpc>
                <a:spcPts val="1120"/>
              </a:lnSpc>
              <a:spcBef>
                <a:spcPts val="5"/>
              </a:spcBef>
            </a:pPr>
            <a:r>
              <a:rPr sz="950" spc="-5" dirty="0">
                <a:solidFill>
                  <a:srgbClr val="0000FF"/>
                </a:solidFill>
                <a:latin typeface="Consolas"/>
                <a:cs typeface="Consolas"/>
              </a:rPr>
              <a:t>int </a:t>
            </a:r>
            <a:r>
              <a:rPr sz="950" spc="-5" dirty="0">
                <a:latin typeface="Consolas"/>
                <a:cs typeface="Consolas"/>
              </a:rPr>
              <a:t>temp &lt; -(2 * getRevePair(i).first + pow(2, n - </a:t>
            </a:r>
            <a:r>
              <a:rPr sz="950" dirty="0">
                <a:latin typeface="Consolas"/>
                <a:cs typeface="Consolas"/>
              </a:rPr>
              <a:t>i) </a:t>
            </a:r>
            <a:r>
              <a:rPr sz="950" spc="-5" dirty="0">
                <a:latin typeface="Consolas"/>
                <a:cs typeface="Consolas"/>
              </a:rPr>
              <a:t>- 1);  </a:t>
            </a:r>
            <a:r>
              <a:rPr sz="950" spc="-10" dirty="0">
                <a:solidFill>
                  <a:srgbClr val="0000FF"/>
                </a:solidFill>
                <a:latin typeface="Consolas"/>
                <a:cs typeface="Consolas"/>
              </a:rPr>
              <a:t>if </a:t>
            </a:r>
            <a:r>
              <a:rPr sz="950" spc="-5" dirty="0">
                <a:latin typeface="Consolas"/>
                <a:cs typeface="Consolas"/>
              </a:rPr>
              <a:t>temp &lt;</a:t>
            </a:r>
            <a:r>
              <a:rPr sz="950" dirty="0">
                <a:latin typeface="Consolas"/>
                <a:cs typeface="Consolas"/>
              </a:rPr>
              <a:t> </a:t>
            </a:r>
            <a:r>
              <a:rPr sz="950" spc="-5" dirty="0">
                <a:latin typeface="Consolas"/>
                <a:cs typeface="Consolas"/>
              </a:rPr>
              <a:t>s</a:t>
            </a:r>
            <a:endParaRPr sz="950">
              <a:latin typeface="Consolas"/>
              <a:cs typeface="Consolas"/>
            </a:endParaRPr>
          </a:p>
          <a:p>
            <a:pPr marL="553085">
              <a:lnSpc>
                <a:spcPts val="1055"/>
              </a:lnSpc>
            </a:pPr>
            <a:r>
              <a:rPr sz="950" spc="-5" dirty="0">
                <a:latin typeface="Consolas"/>
                <a:cs typeface="Consolas"/>
              </a:rPr>
              <a:t>s =</a:t>
            </a:r>
            <a:r>
              <a:rPr sz="950" spc="-10" dirty="0">
                <a:latin typeface="Consolas"/>
                <a:cs typeface="Consolas"/>
              </a:rPr>
              <a:t> </a:t>
            </a:r>
            <a:r>
              <a:rPr sz="950" spc="-5" dirty="0">
                <a:latin typeface="Consolas"/>
                <a:cs typeface="Consolas"/>
              </a:rPr>
              <a:t>temp;</a:t>
            </a:r>
            <a:endParaRPr sz="950">
              <a:latin typeface="Consolas"/>
              <a:cs typeface="Consolas"/>
            </a:endParaRPr>
          </a:p>
          <a:p>
            <a:pPr marL="95885">
              <a:lnSpc>
                <a:spcPts val="1115"/>
              </a:lnSpc>
            </a:pPr>
            <a:r>
              <a:rPr sz="950" spc="-5" dirty="0">
                <a:latin typeface="Consolas"/>
                <a:cs typeface="Consolas"/>
              </a:rPr>
              <a:t>k =</a:t>
            </a:r>
            <a:r>
              <a:rPr sz="950" spc="-10" dirty="0">
                <a:latin typeface="Consolas"/>
                <a:cs typeface="Consolas"/>
              </a:rPr>
              <a:t> i;</a:t>
            </a:r>
            <a:endParaRPr sz="950">
              <a:latin typeface="Consolas"/>
              <a:cs typeface="Consolas"/>
            </a:endParaRPr>
          </a:p>
          <a:p>
            <a:pPr marL="95885">
              <a:lnSpc>
                <a:spcPts val="1130"/>
              </a:lnSpc>
            </a:pPr>
            <a:r>
              <a:rPr sz="950" spc="-5" dirty="0">
                <a:solidFill>
                  <a:srgbClr val="0000FF"/>
                </a:solidFill>
                <a:latin typeface="Consolas"/>
                <a:cs typeface="Consolas"/>
              </a:rPr>
              <a:t>return </a:t>
            </a:r>
            <a:r>
              <a:rPr sz="950" spc="-5" dirty="0">
                <a:latin typeface="Consolas"/>
                <a:cs typeface="Consolas"/>
              </a:rPr>
              <a:t>s and </a:t>
            </a:r>
            <a:r>
              <a:rPr sz="950" dirty="0">
                <a:latin typeface="Consolas"/>
                <a:cs typeface="Consolas"/>
              </a:rPr>
              <a:t>k;</a:t>
            </a:r>
            <a:endParaRPr sz="9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Consolas"/>
              <a:cs typeface="Consolas"/>
            </a:endParaRPr>
          </a:p>
          <a:p>
            <a:pPr marL="95885">
              <a:lnSpc>
                <a:spcPts val="1130"/>
              </a:lnSpc>
              <a:spcBef>
                <a:spcPts val="5"/>
              </a:spcBef>
            </a:pPr>
            <a:r>
              <a:rPr sz="950" spc="-5" dirty="0">
                <a:latin typeface="Consolas"/>
                <a:cs typeface="Consolas"/>
              </a:rPr>
              <a:t>ALGORITHM hanoiTransfer(n, from, to, aux,</a:t>
            </a:r>
            <a:r>
              <a:rPr sz="950" spc="-10" dirty="0">
                <a:latin typeface="Consolas"/>
                <a:cs typeface="Consolas"/>
              </a:rPr>
              <a:t> </a:t>
            </a:r>
            <a:r>
              <a:rPr sz="950" spc="-5" dirty="0">
                <a:latin typeface="Consolas"/>
                <a:cs typeface="Consolas"/>
              </a:rPr>
              <a:t>offset)</a:t>
            </a:r>
            <a:endParaRPr sz="950">
              <a:latin typeface="Consolas"/>
              <a:cs typeface="Consolas"/>
            </a:endParaRPr>
          </a:p>
          <a:p>
            <a:pPr marL="95885">
              <a:lnSpc>
                <a:spcPts val="1115"/>
              </a:lnSpc>
            </a:pPr>
            <a:r>
              <a:rPr sz="950" spc="-5" dirty="0">
                <a:solidFill>
                  <a:srgbClr val="008000"/>
                </a:solidFill>
                <a:latin typeface="Consolas"/>
                <a:cs typeface="Consolas"/>
              </a:rPr>
              <a:t>/*INPUT: n - number </a:t>
            </a:r>
            <a:r>
              <a:rPr sz="950" dirty="0">
                <a:solidFill>
                  <a:srgbClr val="008000"/>
                </a:solidFill>
                <a:latin typeface="Consolas"/>
                <a:cs typeface="Consolas"/>
              </a:rPr>
              <a:t>of </a:t>
            </a:r>
            <a:r>
              <a:rPr sz="950" spc="-5" dirty="0">
                <a:solidFill>
                  <a:srgbClr val="008000"/>
                </a:solidFill>
                <a:latin typeface="Consolas"/>
                <a:cs typeface="Consolas"/>
              </a:rPr>
              <a:t>disks </a:t>
            </a:r>
            <a:r>
              <a:rPr sz="950" spc="-10" dirty="0">
                <a:solidFill>
                  <a:srgbClr val="008000"/>
                </a:solidFill>
                <a:latin typeface="Consolas"/>
                <a:cs typeface="Consolas"/>
              </a:rPr>
              <a:t>to </a:t>
            </a:r>
            <a:r>
              <a:rPr sz="950" dirty="0">
                <a:solidFill>
                  <a:srgbClr val="008000"/>
                </a:solidFill>
                <a:latin typeface="Consolas"/>
                <a:cs typeface="Consolas"/>
              </a:rPr>
              <a:t>be </a:t>
            </a:r>
            <a:r>
              <a:rPr sz="950" spc="-5" dirty="0">
                <a:solidFill>
                  <a:srgbClr val="008000"/>
                </a:solidFill>
                <a:latin typeface="Consolas"/>
                <a:cs typeface="Consolas"/>
              </a:rPr>
              <a:t>moved using 3</a:t>
            </a:r>
            <a:r>
              <a:rPr sz="950" spc="2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950" spc="-5" dirty="0">
                <a:solidFill>
                  <a:srgbClr val="008000"/>
                </a:solidFill>
                <a:latin typeface="Consolas"/>
                <a:cs typeface="Consolas"/>
              </a:rPr>
              <a:t>pegs.</a:t>
            </a:r>
            <a:endParaRPr sz="950">
              <a:latin typeface="Consolas"/>
              <a:cs typeface="Consolas"/>
            </a:endParaRPr>
          </a:p>
          <a:p>
            <a:pPr marL="228600" indent="-133350">
              <a:lnSpc>
                <a:spcPts val="1110"/>
              </a:lnSpc>
              <a:buChar char="*"/>
              <a:tabLst>
                <a:tab pos="229235" algn="l"/>
              </a:tabLst>
            </a:pPr>
            <a:r>
              <a:rPr sz="950" spc="-5" dirty="0">
                <a:solidFill>
                  <a:srgbClr val="008000"/>
                </a:solidFill>
                <a:latin typeface="Consolas"/>
                <a:cs typeface="Consolas"/>
              </a:rPr>
              <a:t>from: the name </a:t>
            </a:r>
            <a:r>
              <a:rPr sz="950" spc="-10" dirty="0">
                <a:solidFill>
                  <a:srgbClr val="008000"/>
                </a:solidFill>
                <a:latin typeface="Consolas"/>
                <a:cs typeface="Consolas"/>
              </a:rPr>
              <a:t>of </a:t>
            </a:r>
            <a:r>
              <a:rPr sz="950" spc="-5" dirty="0">
                <a:solidFill>
                  <a:srgbClr val="008000"/>
                </a:solidFill>
                <a:latin typeface="Consolas"/>
                <a:cs typeface="Consolas"/>
              </a:rPr>
              <a:t>the souce</a:t>
            </a:r>
            <a:r>
              <a:rPr sz="950" spc="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950" spc="-5" dirty="0">
                <a:solidFill>
                  <a:srgbClr val="008000"/>
                </a:solidFill>
                <a:latin typeface="Consolas"/>
                <a:cs typeface="Consolas"/>
              </a:rPr>
              <a:t>peg.</a:t>
            </a:r>
            <a:endParaRPr sz="950">
              <a:latin typeface="Consolas"/>
              <a:cs typeface="Consolas"/>
            </a:endParaRPr>
          </a:p>
          <a:p>
            <a:pPr marL="228600" indent="-133350">
              <a:lnSpc>
                <a:spcPts val="1110"/>
              </a:lnSpc>
              <a:buChar char="*"/>
              <a:tabLst>
                <a:tab pos="229235" algn="l"/>
              </a:tabLst>
            </a:pPr>
            <a:r>
              <a:rPr sz="950" spc="-5" dirty="0">
                <a:solidFill>
                  <a:srgbClr val="008000"/>
                </a:solidFill>
                <a:latin typeface="Consolas"/>
                <a:cs typeface="Consolas"/>
              </a:rPr>
              <a:t>to: the name </a:t>
            </a:r>
            <a:r>
              <a:rPr sz="950" dirty="0">
                <a:solidFill>
                  <a:srgbClr val="008000"/>
                </a:solidFill>
                <a:latin typeface="Consolas"/>
                <a:cs typeface="Consolas"/>
              </a:rPr>
              <a:t>of </a:t>
            </a:r>
            <a:r>
              <a:rPr sz="950" spc="-5" dirty="0">
                <a:solidFill>
                  <a:srgbClr val="008000"/>
                </a:solidFill>
                <a:latin typeface="Consolas"/>
                <a:cs typeface="Consolas"/>
              </a:rPr>
              <a:t>the destination</a:t>
            </a:r>
            <a:r>
              <a:rPr sz="950" spc="-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950" spc="-5" dirty="0">
                <a:solidFill>
                  <a:srgbClr val="008000"/>
                </a:solidFill>
                <a:latin typeface="Consolas"/>
                <a:cs typeface="Consolas"/>
              </a:rPr>
              <a:t>peg.</a:t>
            </a:r>
            <a:endParaRPr sz="950">
              <a:latin typeface="Consolas"/>
              <a:cs typeface="Consolas"/>
            </a:endParaRPr>
          </a:p>
          <a:p>
            <a:pPr marL="228600" indent="-133350">
              <a:lnSpc>
                <a:spcPts val="1115"/>
              </a:lnSpc>
              <a:buChar char="*"/>
              <a:tabLst>
                <a:tab pos="229235" algn="l"/>
              </a:tabLst>
            </a:pPr>
            <a:r>
              <a:rPr sz="950" spc="-5" dirty="0">
                <a:solidFill>
                  <a:srgbClr val="008000"/>
                </a:solidFill>
                <a:latin typeface="Consolas"/>
                <a:cs typeface="Consolas"/>
              </a:rPr>
              <a:t>aux: the name </a:t>
            </a:r>
            <a:r>
              <a:rPr sz="950" dirty="0">
                <a:solidFill>
                  <a:srgbClr val="008000"/>
                </a:solidFill>
                <a:latin typeface="Consolas"/>
                <a:cs typeface="Consolas"/>
              </a:rPr>
              <a:t>of </a:t>
            </a:r>
            <a:r>
              <a:rPr sz="950" spc="-5" dirty="0">
                <a:solidFill>
                  <a:srgbClr val="008000"/>
                </a:solidFill>
                <a:latin typeface="Consolas"/>
                <a:cs typeface="Consolas"/>
              </a:rPr>
              <a:t>the third</a:t>
            </a:r>
            <a:r>
              <a:rPr sz="950" spc="-2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950" spc="-5" dirty="0">
                <a:solidFill>
                  <a:srgbClr val="008000"/>
                </a:solidFill>
                <a:latin typeface="Consolas"/>
                <a:cs typeface="Consolas"/>
              </a:rPr>
              <a:t>peg</a:t>
            </a:r>
            <a:endParaRPr sz="950">
              <a:latin typeface="Consolas"/>
              <a:cs typeface="Consolas"/>
            </a:endParaRPr>
          </a:p>
          <a:p>
            <a:pPr marL="228600" indent="-133350">
              <a:lnSpc>
                <a:spcPts val="1110"/>
              </a:lnSpc>
              <a:buChar char="*"/>
              <a:tabLst>
                <a:tab pos="229235" algn="l"/>
              </a:tabLst>
            </a:pPr>
            <a:r>
              <a:rPr sz="950" spc="-5" dirty="0">
                <a:solidFill>
                  <a:srgbClr val="008000"/>
                </a:solidFill>
                <a:latin typeface="Consolas"/>
                <a:cs typeface="Consolas"/>
              </a:rPr>
              <a:t>offset: </a:t>
            </a:r>
            <a:r>
              <a:rPr sz="950" spc="-10" dirty="0">
                <a:solidFill>
                  <a:srgbClr val="008000"/>
                </a:solidFill>
                <a:latin typeface="Consolas"/>
                <a:cs typeface="Consolas"/>
              </a:rPr>
              <a:t>an </a:t>
            </a:r>
            <a:r>
              <a:rPr sz="950" spc="-5" dirty="0">
                <a:solidFill>
                  <a:srgbClr val="008000"/>
                </a:solidFill>
                <a:latin typeface="Consolas"/>
                <a:cs typeface="Consolas"/>
              </a:rPr>
              <a:t>offset </a:t>
            </a:r>
            <a:r>
              <a:rPr sz="950" dirty="0">
                <a:solidFill>
                  <a:srgbClr val="008000"/>
                </a:solidFill>
                <a:latin typeface="Consolas"/>
                <a:cs typeface="Consolas"/>
              </a:rPr>
              <a:t>to </a:t>
            </a:r>
            <a:r>
              <a:rPr sz="950" spc="-10" dirty="0">
                <a:solidFill>
                  <a:srgbClr val="008000"/>
                </a:solidFill>
                <a:latin typeface="Consolas"/>
                <a:cs typeface="Consolas"/>
              </a:rPr>
              <a:t>be </a:t>
            </a:r>
            <a:r>
              <a:rPr sz="950" spc="-5" dirty="0">
                <a:solidFill>
                  <a:srgbClr val="008000"/>
                </a:solidFill>
                <a:latin typeface="Consolas"/>
                <a:cs typeface="Consolas"/>
              </a:rPr>
              <a:t>added </a:t>
            </a:r>
            <a:r>
              <a:rPr sz="950" dirty="0">
                <a:solidFill>
                  <a:srgbClr val="008000"/>
                </a:solidFill>
                <a:latin typeface="Consolas"/>
                <a:cs typeface="Consolas"/>
              </a:rPr>
              <a:t>to </a:t>
            </a:r>
            <a:r>
              <a:rPr sz="950" spc="-5" dirty="0">
                <a:solidFill>
                  <a:srgbClr val="008000"/>
                </a:solidFill>
                <a:latin typeface="Consolas"/>
                <a:cs typeface="Consolas"/>
              </a:rPr>
              <a:t>the number </a:t>
            </a:r>
            <a:r>
              <a:rPr sz="950" spc="-10" dirty="0">
                <a:solidFill>
                  <a:srgbClr val="008000"/>
                </a:solidFill>
                <a:latin typeface="Consolas"/>
                <a:cs typeface="Consolas"/>
              </a:rPr>
              <a:t>of </a:t>
            </a:r>
            <a:r>
              <a:rPr sz="950" spc="-5" dirty="0">
                <a:solidFill>
                  <a:srgbClr val="008000"/>
                </a:solidFill>
                <a:latin typeface="Consolas"/>
                <a:cs typeface="Consolas"/>
              </a:rPr>
              <a:t>disk </a:t>
            </a:r>
            <a:r>
              <a:rPr sz="950" spc="-10" dirty="0">
                <a:solidFill>
                  <a:srgbClr val="008000"/>
                </a:solidFill>
                <a:latin typeface="Consolas"/>
                <a:cs typeface="Consolas"/>
              </a:rPr>
              <a:t>to </a:t>
            </a:r>
            <a:r>
              <a:rPr sz="950" dirty="0">
                <a:solidFill>
                  <a:srgbClr val="008000"/>
                </a:solidFill>
                <a:latin typeface="Consolas"/>
                <a:cs typeface="Consolas"/>
              </a:rPr>
              <a:t>be</a:t>
            </a:r>
            <a:r>
              <a:rPr sz="950" spc="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950" spc="-5" dirty="0">
                <a:solidFill>
                  <a:srgbClr val="008000"/>
                </a:solidFill>
                <a:latin typeface="Consolas"/>
                <a:cs typeface="Consolas"/>
              </a:rPr>
              <a:t>moved</a:t>
            </a:r>
            <a:endParaRPr sz="950">
              <a:latin typeface="Consolas"/>
              <a:cs typeface="Consolas"/>
            </a:endParaRPr>
          </a:p>
          <a:p>
            <a:pPr marL="95885" marR="438784" indent="65405">
              <a:lnSpc>
                <a:spcPts val="1120"/>
              </a:lnSpc>
              <a:spcBef>
                <a:spcPts val="35"/>
              </a:spcBef>
            </a:pPr>
            <a:r>
              <a:rPr sz="950" dirty="0">
                <a:solidFill>
                  <a:srgbClr val="008000"/>
                </a:solidFill>
                <a:latin typeface="Consolas"/>
                <a:cs typeface="Consolas"/>
              </a:rPr>
              <a:t>as </a:t>
            </a:r>
            <a:r>
              <a:rPr sz="950" spc="-5" dirty="0">
                <a:solidFill>
                  <a:srgbClr val="008000"/>
                </a:solidFill>
                <a:latin typeface="Consolas"/>
                <a:cs typeface="Consolas"/>
              </a:rPr>
              <a:t>some </a:t>
            </a:r>
            <a:r>
              <a:rPr sz="950" dirty="0">
                <a:solidFill>
                  <a:srgbClr val="008000"/>
                </a:solidFill>
                <a:latin typeface="Consolas"/>
                <a:cs typeface="Consolas"/>
              </a:rPr>
              <a:t>of </a:t>
            </a:r>
            <a:r>
              <a:rPr sz="950" spc="-5" dirty="0">
                <a:solidFill>
                  <a:srgbClr val="008000"/>
                </a:solidFill>
                <a:latin typeface="Consolas"/>
                <a:cs typeface="Consolas"/>
              </a:rPr>
              <a:t>the disks are already moved using the four pegs before calling this  algorithm</a:t>
            </a:r>
            <a:endParaRPr sz="950">
              <a:latin typeface="Consolas"/>
              <a:cs typeface="Consolas"/>
            </a:endParaRPr>
          </a:p>
          <a:p>
            <a:pPr marL="95885">
              <a:lnSpc>
                <a:spcPts val="1065"/>
              </a:lnSpc>
            </a:pPr>
            <a:r>
              <a:rPr sz="950" spc="-15" dirty="0">
                <a:solidFill>
                  <a:srgbClr val="008000"/>
                </a:solidFill>
                <a:latin typeface="Consolas"/>
                <a:cs typeface="Consolas"/>
              </a:rPr>
              <a:t>*/</a:t>
            </a:r>
            <a:endParaRPr sz="950">
              <a:latin typeface="Consolas"/>
              <a:cs typeface="Consolas"/>
            </a:endParaRPr>
          </a:p>
          <a:p>
            <a:pPr marL="95885" marR="372110">
              <a:lnSpc>
                <a:spcPts val="1100"/>
              </a:lnSpc>
              <a:spcBef>
                <a:spcPts val="55"/>
              </a:spcBef>
            </a:pPr>
            <a:r>
              <a:rPr sz="950" spc="-5" dirty="0">
                <a:solidFill>
                  <a:srgbClr val="008000"/>
                </a:solidFill>
                <a:latin typeface="Consolas"/>
                <a:cs typeface="Consolas"/>
              </a:rPr>
              <a:t>//OUTPUT: prints the steps </a:t>
            </a:r>
            <a:r>
              <a:rPr sz="950" spc="-10" dirty="0">
                <a:solidFill>
                  <a:srgbClr val="008000"/>
                </a:solidFill>
                <a:latin typeface="Consolas"/>
                <a:cs typeface="Consolas"/>
              </a:rPr>
              <a:t>of </a:t>
            </a:r>
            <a:r>
              <a:rPr sz="950" spc="-5" dirty="0">
                <a:solidFill>
                  <a:srgbClr val="008000"/>
                </a:solidFill>
                <a:latin typeface="Consolas"/>
                <a:cs typeface="Consolas"/>
              </a:rPr>
              <a:t>moving the disks from the souce </a:t>
            </a:r>
            <a:r>
              <a:rPr sz="950" dirty="0">
                <a:solidFill>
                  <a:srgbClr val="008000"/>
                </a:solidFill>
                <a:latin typeface="Consolas"/>
                <a:cs typeface="Consolas"/>
              </a:rPr>
              <a:t>to </a:t>
            </a:r>
            <a:r>
              <a:rPr sz="950" spc="-5" dirty="0">
                <a:solidFill>
                  <a:srgbClr val="008000"/>
                </a:solidFill>
                <a:latin typeface="Consolas"/>
                <a:cs typeface="Consolas"/>
              </a:rPr>
              <a:t>the destination  using three</a:t>
            </a:r>
            <a:r>
              <a:rPr sz="950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950" spc="-5" dirty="0">
                <a:solidFill>
                  <a:srgbClr val="008000"/>
                </a:solidFill>
                <a:latin typeface="Consolas"/>
                <a:cs typeface="Consolas"/>
              </a:rPr>
              <a:t>pegs.</a:t>
            </a:r>
            <a:endParaRPr sz="950">
              <a:latin typeface="Consolas"/>
              <a:cs typeface="Consolas"/>
            </a:endParaRPr>
          </a:p>
          <a:p>
            <a:pPr marL="95885" marR="5142865">
              <a:lnSpc>
                <a:spcPts val="1120"/>
              </a:lnSpc>
              <a:spcBef>
                <a:spcPts val="5"/>
              </a:spcBef>
            </a:pPr>
            <a:r>
              <a:rPr sz="950" spc="-10" dirty="0">
                <a:solidFill>
                  <a:srgbClr val="0000FF"/>
                </a:solidFill>
                <a:latin typeface="Consolas"/>
                <a:cs typeface="Consolas"/>
              </a:rPr>
              <a:t>if </a:t>
            </a:r>
            <a:r>
              <a:rPr sz="950" spc="-5" dirty="0">
                <a:latin typeface="Consolas"/>
                <a:cs typeface="Consolas"/>
              </a:rPr>
              <a:t>n =</a:t>
            </a:r>
            <a:r>
              <a:rPr sz="950" spc="-75" dirty="0">
                <a:latin typeface="Consolas"/>
                <a:cs typeface="Consolas"/>
              </a:rPr>
              <a:t> </a:t>
            </a:r>
            <a:r>
              <a:rPr sz="950" spc="-5" dirty="0">
                <a:latin typeface="Consolas"/>
                <a:cs typeface="Consolas"/>
              </a:rPr>
              <a:t>0  </a:t>
            </a:r>
            <a:r>
              <a:rPr sz="950" spc="-5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sz="950" spc="-5" dirty="0">
                <a:latin typeface="Consolas"/>
                <a:cs typeface="Consolas"/>
              </a:rPr>
              <a:t>;</a:t>
            </a:r>
            <a:endParaRPr sz="950">
              <a:latin typeface="Consolas"/>
              <a:cs typeface="Consolas"/>
            </a:endParaRPr>
          </a:p>
          <a:p>
            <a:pPr marL="95885">
              <a:lnSpc>
                <a:spcPts val="1055"/>
              </a:lnSpc>
            </a:pPr>
            <a:r>
              <a:rPr sz="950" spc="-10" dirty="0">
                <a:solidFill>
                  <a:srgbClr val="008000"/>
                </a:solidFill>
                <a:latin typeface="Consolas"/>
                <a:cs typeface="Consolas"/>
              </a:rPr>
              <a:t>// </a:t>
            </a:r>
            <a:r>
              <a:rPr sz="950" spc="-5" dirty="0">
                <a:solidFill>
                  <a:srgbClr val="008000"/>
                </a:solidFill>
                <a:latin typeface="Consolas"/>
                <a:cs typeface="Consolas"/>
              </a:rPr>
              <a:t>move all the disks above this disk from the source </a:t>
            </a:r>
            <a:r>
              <a:rPr sz="950" spc="-10" dirty="0">
                <a:solidFill>
                  <a:srgbClr val="008000"/>
                </a:solidFill>
                <a:latin typeface="Consolas"/>
                <a:cs typeface="Consolas"/>
              </a:rPr>
              <a:t>to </a:t>
            </a:r>
            <a:r>
              <a:rPr sz="950" spc="-5" dirty="0">
                <a:solidFill>
                  <a:srgbClr val="008000"/>
                </a:solidFill>
                <a:latin typeface="Consolas"/>
                <a:cs typeface="Consolas"/>
              </a:rPr>
              <a:t>the </a:t>
            </a:r>
            <a:r>
              <a:rPr sz="950" dirty="0">
                <a:solidFill>
                  <a:srgbClr val="008000"/>
                </a:solidFill>
                <a:latin typeface="Consolas"/>
                <a:cs typeface="Consolas"/>
              </a:rPr>
              <a:t>aux</a:t>
            </a:r>
            <a:r>
              <a:rPr sz="950" spc="5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950" spc="-5" dirty="0">
                <a:solidFill>
                  <a:srgbClr val="008000"/>
                </a:solidFill>
                <a:latin typeface="Consolas"/>
                <a:cs typeface="Consolas"/>
              </a:rPr>
              <a:t>peg</a:t>
            </a:r>
            <a:endParaRPr sz="950">
              <a:latin typeface="Consolas"/>
              <a:cs typeface="Consolas"/>
            </a:endParaRPr>
          </a:p>
          <a:p>
            <a:pPr marL="95885">
              <a:lnSpc>
                <a:spcPts val="1115"/>
              </a:lnSpc>
            </a:pPr>
            <a:r>
              <a:rPr sz="950" spc="-5" dirty="0">
                <a:latin typeface="Consolas"/>
                <a:cs typeface="Consolas"/>
              </a:rPr>
              <a:t>hanoiTransfer(n - </a:t>
            </a:r>
            <a:r>
              <a:rPr sz="950" dirty="0">
                <a:latin typeface="Consolas"/>
                <a:cs typeface="Consolas"/>
              </a:rPr>
              <a:t>1, </a:t>
            </a:r>
            <a:r>
              <a:rPr sz="950" spc="-5" dirty="0">
                <a:latin typeface="Consolas"/>
                <a:cs typeface="Consolas"/>
              </a:rPr>
              <a:t>from, aux, to,</a:t>
            </a:r>
            <a:r>
              <a:rPr sz="950" dirty="0">
                <a:latin typeface="Consolas"/>
                <a:cs typeface="Consolas"/>
              </a:rPr>
              <a:t> </a:t>
            </a:r>
            <a:r>
              <a:rPr sz="950" spc="-5" dirty="0">
                <a:latin typeface="Consolas"/>
                <a:cs typeface="Consolas"/>
              </a:rPr>
              <a:t>offset);</a:t>
            </a:r>
            <a:endParaRPr sz="950">
              <a:latin typeface="Consolas"/>
              <a:cs typeface="Consolas"/>
            </a:endParaRPr>
          </a:p>
          <a:p>
            <a:pPr marL="95885">
              <a:lnSpc>
                <a:spcPts val="1110"/>
              </a:lnSpc>
            </a:pPr>
            <a:r>
              <a:rPr sz="950" spc="-5" dirty="0">
                <a:latin typeface="Consolas"/>
                <a:cs typeface="Consolas"/>
              </a:rPr>
              <a:t>print the message </a:t>
            </a:r>
            <a:r>
              <a:rPr sz="950" dirty="0">
                <a:latin typeface="Consolas"/>
                <a:cs typeface="Consolas"/>
              </a:rPr>
              <a:t>of </a:t>
            </a:r>
            <a:r>
              <a:rPr sz="950" spc="-5" dirty="0">
                <a:latin typeface="Consolas"/>
                <a:cs typeface="Consolas"/>
              </a:rPr>
              <a:t>moving disk n + offset from the source </a:t>
            </a:r>
            <a:r>
              <a:rPr sz="950" spc="-10" dirty="0">
                <a:latin typeface="Consolas"/>
                <a:cs typeface="Consolas"/>
              </a:rPr>
              <a:t>to </a:t>
            </a:r>
            <a:r>
              <a:rPr sz="950" spc="-5" dirty="0">
                <a:latin typeface="Consolas"/>
                <a:cs typeface="Consolas"/>
              </a:rPr>
              <a:t>the</a:t>
            </a:r>
            <a:r>
              <a:rPr sz="950" spc="25" dirty="0">
                <a:latin typeface="Consolas"/>
                <a:cs typeface="Consolas"/>
              </a:rPr>
              <a:t> </a:t>
            </a:r>
            <a:r>
              <a:rPr sz="950" spc="-5" dirty="0">
                <a:latin typeface="Consolas"/>
                <a:cs typeface="Consolas"/>
              </a:rPr>
              <a:t>destination;</a:t>
            </a:r>
            <a:endParaRPr sz="950">
              <a:latin typeface="Consolas"/>
              <a:cs typeface="Consolas"/>
            </a:endParaRPr>
          </a:p>
          <a:p>
            <a:pPr marL="95885" marR="1034415">
              <a:lnSpc>
                <a:spcPts val="1120"/>
              </a:lnSpc>
              <a:spcBef>
                <a:spcPts val="35"/>
              </a:spcBef>
            </a:pPr>
            <a:r>
              <a:rPr sz="950" spc="-10" dirty="0">
                <a:solidFill>
                  <a:srgbClr val="008000"/>
                </a:solidFill>
                <a:latin typeface="Consolas"/>
                <a:cs typeface="Consolas"/>
              </a:rPr>
              <a:t>// </a:t>
            </a:r>
            <a:r>
              <a:rPr sz="950" spc="-5" dirty="0">
                <a:solidFill>
                  <a:srgbClr val="008000"/>
                </a:solidFill>
                <a:latin typeface="Consolas"/>
                <a:cs typeface="Consolas"/>
              </a:rPr>
              <a:t>move the previously moved disks from the aux </a:t>
            </a:r>
            <a:r>
              <a:rPr sz="950" spc="-10" dirty="0">
                <a:solidFill>
                  <a:srgbClr val="008000"/>
                </a:solidFill>
                <a:latin typeface="Consolas"/>
                <a:cs typeface="Consolas"/>
              </a:rPr>
              <a:t>to </a:t>
            </a:r>
            <a:r>
              <a:rPr sz="950" spc="-5" dirty="0">
                <a:solidFill>
                  <a:srgbClr val="008000"/>
                </a:solidFill>
                <a:latin typeface="Consolas"/>
                <a:cs typeface="Consolas"/>
              </a:rPr>
              <a:t>the destination peg  </a:t>
            </a:r>
            <a:r>
              <a:rPr sz="950" spc="-5" dirty="0">
                <a:latin typeface="Consolas"/>
                <a:cs typeface="Consolas"/>
              </a:rPr>
              <a:t>hanoiTransfer(n - </a:t>
            </a:r>
            <a:r>
              <a:rPr sz="950" dirty="0">
                <a:latin typeface="Consolas"/>
                <a:cs typeface="Consolas"/>
              </a:rPr>
              <a:t>1, </a:t>
            </a:r>
            <a:r>
              <a:rPr sz="950" spc="-5" dirty="0">
                <a:latin typeface="Consolas"/>
                <a:cs typeface="Consolas"/>
              </a:rPr>
              <a:t>aux, to, from,</a:t>
            </a:r>
            <a:r>
              <a:rPr sz="950" dirty="0">
                <a:latin typeface="Consolas"/>
                <a:cs typeface="Consolas"/>
              </a:rPr>
              <a:t> </a:t>
            </a:r>
            <a:r>
              <a:rPr sz="950" spc="-5" dirty="0">
                <a:latin typeface="Consolas"/>
                <a:cs typeface="Consolas"/>
              </a:rPr>
              <a:t>offset);</a:t>
            </a:r>
            <a:endParaRPr sz="9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5156" y="5463921"/>
            <a:ext cx="5798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For </a:t>
            </a:r>
            <a:r>
              <a:rPr sz="1200" spc="-15" dirty="0">
                <a:latin typeface="Calibri"/>
                <a:cs typeface="Calibri"/>
              </a:rPr>
              <a:t>simplicity, </a:t>
            </a:r>
            <a:r>
              <a:rPr sz="1200" spc="-5" dirty="0">
                <a:latin typeface="Calibri"/>
                <a:cs typeface="Calibri"/>
              </a:rPr>
              <a:t>the algorithm </a:t>
            </a:r>
            <a:r>
              <a:rPr sz="1200" dirty="0">
                <a:latin typeface="Calibri"/>
                <a:cs typeface="Calibri"/>
              </a:rPr>
              <a:t>is divided </a:t>
            </a:r>
            <a:r>
              <a:rPr sz="1200" spc="-10" dirty="0">
                <a:latin typeface="Calibri"/>
                <a:cs typeface="Calibri"/>
              </a:rPr>
              <a:t>into three </a:t>
            </a:r>
            <a:r>
              <a:rPr sz="1200" spc="-5" dirty="0">
                <a:latin typeface="Calibri"/>
                <a:cs typeface="Calibri"/>
              </a:rPr>
              <a:t>sub algorithms </a:t>
            </a:r>
            <a:r>
              <a:rPr sz="1200" spc="-10" dirty="0">
                <a:latin typeface="Calibri"/>
                <a:cs typeface="Calibri"/>
              </a:rPr>
              <a:t>that interact </a:t>
            </a:r>
            <a:r>
              <a:rPr sz="1200" spc="-5" dirty="0">
                <a:latin typeface="Calibri"/>
                <a:cs typeface="Calibri"/>
              </a:rPr>
              <a:t>with each</a:t>
            </a:r>
            <a:r>
              <a:rPr sz="1200" spc="14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other.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93775" y="1955419"/>
            <a:ext cx="5775960" cy="339852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4615">
              <a:lnSpc>
                <a:spcPts val="1120"/>
              </a:lnSpc>
              <a:spcBef>
                <a:spcPts val="310"/>
              </a:spcBef>
            </a:pPr>
            <a:r>
              <a:rPr sz="950" spc="-5" dirty="0">
                <a:latin typeface="Consolas"/>
                <a:cs typeface="Consolas"/>
              </a:rPr>
              <a:t>Algorithm reveTransfer(n, from, to, aux1,</a:t>
            </a:r>
            <a:r>
              <a:rPr sz="950" spc="-10" dirty="0">
                <a:latin typeface="Consolas"/>
                <a:cs typeface="Consolas"/>
              </a:rPr>
              <a:t> </a:t>
            </a:r>
            <a:r>
              <a:rPr sz="950" spc="-5" dirty="0">
                <a:latin typeface="Consolas"/>
                <a:cs typeface="Consolas"/>
              </a:rPr>
              <a:t>aux2)</a:t>
            </a:r>
            <a:endParaRPr sz="950">
              <a:latin typeface="Consolas"/>
              <a:cs typeface="Consolas"/>
            </a:endParaRPr>
          </a:p>
          <a:p>
            <a:pPr marL="94615">
              <a:lnSpc>
                <a:spcPts val="1110"/>
              </a:lnSpc>
            </a:pPr>
            <a:r>
              <a:rPr sz="950" spc="-5" dirty="0">
                <a:solidFill>
                  <a:srgbClr val="008000"/>
                </a:solidFill>
                <a:latin typeface="Consolas"/>
                <a:cs typeface="Consolas"/>
              </a:rPr>
              <a:t>/*INPUT: n - number </a:t>
            </a:r>
            <a:r>
              <a:rPr sz="950" dirty="0">
                <a:solidFill>
                  <a:srgbClr val="008000"/>
                </a:solidFill>
                <a:latin typeface="Consolas"/>
                <a:cs typeface="Consolas"/>
              </a:rPr>
              <a:t>of </a:t>
            </a:r>
            <a:r>
              <a:rPr sz="950" spc="-5" dirty="0">
                <a:solidFill>
                  <a:srgbClr val="008000"/>
                </a:solidFill>
                <a:latin typeface="Consolas"/>
                <a:cs typeface="Consolas"/>
              </a:rPr>
              <a:t>disks </a:t>
            </a:r>
            <a:r>
              <a:rPr sz="950" spc="-10" dirty="0">
                <a:solidFill>
                  <a:srgbClr val="008000"/>
                </a:solidFill>
                <a:latin typeface="Consolas"/>
                <a:cs typeface="Consolas"/>
              </a:rPr>
              <a:t>to </a:t>
            </a:r>
            <a:r>
              <a:rPr sz="950" dirty="0">
                <a:solidFill>
                  <a:srgbClr val="008000"/>
                </a:solidFill>
                <a:latin typeface="Consolas"/>
                <a:cs typeface="Consolas"/>
              </a:rPr>
              <a:t>be </a:t>
            </a:r>
            <a:r>
              <a:rPr sz="950" spc="-5" dirty="0">
                <a:solidFill>
                  <a:srgbClr val="008000"/>
                </a:solidFill>
                <a:latin typeface="Consolas"/>
                <a:cs typeface="Consolas"/>
              </a:rPr>
              <a:t>moved using 4</a:t>
            </a:r>
            <a:r>
              <a:rPr sz="95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950" spc="-5" dirty="0">
                <a:solidFill>
                  <a:srgbClr val="008000"/>
                </a:solidFill>
                <a:latin typeface="Consolas"/>
                <a:cs typeface="Consolas"/>
              </a:rPr>
              <a:t>pegs.</a:t>
            </a:r>
            <a:endParaRPr sz="950">
              <a:latin typeface="Consolas"/>
              <a:cs typeface="Consolas"/>
            </a:endParaRPr>
          </a:p>
          <a:p>
            <a:pPr marL="226695" indent="-132715">
              <a:lnSpc>
                <a:spcPts val="1115"/>
              </a:lnSpc>
              <a:buChar char="*"/>
              <a:tabLst>
                <a:tab pos="227329" algn="l"/>
              </a:tabLst>
            </a:pPr>
            <a:r>
              <a:rPr sz="950" spc="-5" dirty="0">
                <a:solidFill>
                  <a:srgbClr val="008000"/>
                </a:solidFill>
                <a:latin typeface="Consolas"/>
                <a:cs typeface="Consolas"/>
              </a:rPr>
              <a:t>from: the name </a:t>
            </a:r>
            <a:r>
              <a:rPr sz="950" spc="-10" dirty="0">
                <a:solidFill>
                  <a:srgbClr val="008000"/>
                </a:solidFill>
                <a:latin typeface="Consolas"/>
                <a:cs typeface="Consolas"/>
              </a:rPr>
              <a:t>of </a:t>
            </a:r>
            <a:r>
              <a:rPr sz="950" spc="-5" dirty="0">
                <a:solidFill>
                  <a:srgbClr val="008000"/>
                </a:solidFill>
                <a:latin typeface="Consolas"/>
                <a:cs typeface="Consolas"/>
              </a:rPr>
              <a:t>the source</a:t>
            </a:r>
            <a:r>
              <a:rPr sz="95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950" spc="-5" dirty="0">
                <a:solidFill>
                  <a:srgbClr val="008000"/>
                </a:solidFill>
                <a:latin typeface="Consolas"/>
                <a:cs typeface="Consolas"/>
              </a:rPr>
              <a:t>peg.</a:t>
            </a:r>
            <a:endParaRPr sz="950">
              <a:latin typeface="Consolas"/>
              <a:cs typeface="Consolas"/>
            </a:endParaRPr>
          </a:p>
          <a:p>
            <a:pPr marL="226695" indent="-132715">
              <a:lnSpc>
                <a:spcPts val="1110"/>
              </a:lnSpc>
              <a:buChar char="*"/>
              <a:tabLst>
                <a:tab pos="227329" algn="l"/>
              </a:tabLst>
            </a:pPr>
            <a:r>
              <a:rPr sz="950" spc="-5" dirty="0">
                <a:solidFill>
                  <a:srgbClr val="008000"/>
                </a:solidFill>
                <a:latin typeface="Consolas"/>
                <a:cs typeface="Consolas"/>
              </a:rPr>
              <a:t>to: the name </a:t>
            </a:r>
            <a:r>
              <a:rPr sz="950" dirty="0">
                <a:solidFill>
                  <a:srgbClr val="008000"/>
                </a:solidFill>
                <a:latin typeface="Consolas"/>
                <a:cs typeface="Consolas"/>
              </a:rPr>
              <a:t>of </a:t>
            </a:r>
            <a:r>
              <a:rPr sz="950" spc="-5" dirty="0">
                <a:solidFill>
                  <a:srgbClr val="008000"/>
                </a:solidFill>
                <a:latin typeface="Consolas"/>
                <a:cs typeface="Consolas"/>
              </a:rPr>
              <a:t>the destination</a:t>
            </a:r>
            <a:r>
              <a:rPr sz="950" spc="-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950" spc="-5" dirty="0">
                <a:solidFill>
                  <a:srgbClr val="008000"/>
                </a:solidFill>
                <a:latin typeface="Consolas"/>
                <a:cs typeface="Consolas"/>
              </a:rPr>
              <a:t>peg.</a:t>
            </a:r>
            <a:endParaRPr sz="950">
              <a:latin typeface="Consolas"/>
              <a:cs typeface="Consolas"/>
            </a:endParaRPr>
          </a:p>
          <a:p>
            <a:pPr marL="226695" indent="-132715">
              <a:lnSpc>
                <a:spcPts val="1110"/>
              </a:lnSpc>
              <a:buChar char="*"/>
              <a:tabLst>
                <a:tab pos="227329" algn="l"/>
              </a:tabLst>
            </a:pPr>
            <a:r>
              <a:rPr sz="950" spc="-5" dirty="0">
                <a:solidFill>
                  <a:srgbClr val="008000"/>
                </a:solidFill>
                <a:latin typeface="Consolas"/>
                <a:cs typeface="Consolas"/>
              </a:rPr>
              <a:t>aux1: the name </a:t>
            </a:r>
            <a:r>
              <a:rPr sz="950" spc="-10" dirty="0">
                <a:solidFill>
                  <a:srgbClr val="008000"/>
                </a:solidFill>
                <a:latin typeface="Consolas"/>
                <a:cs typeface="Consolas"/>
              </a:rPr>
              <a:t>of </a:t>
            </a:r>
            <a:r>
              <a:rPr sz="950" spc="-5" dirty="0">
                <a:solidFill>
                  <a:srgbClr val="008000"/>
                </a:solidFill>
                <a:latin typeface="Consolas"/>
                <a:cs typeface="Consolas"/>
              </a:rPr>
              <a:t>the third</a:t>
            </a:r>
            <a:r>
              <a:rPr sz="95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950" spc="-5" dirty="0">
                <a:solidFill>
                  <a:srgbClr val="008000"/>
                </a:solidFill>
                <a:latin typeface="Consolas"/>
                <a:cs typeface="Consolas"/>
              </a:rPr>
              <a:t>peg</a:t>
            </a:r>
            <a:endParaRPr sz="950">
              <a:latin typeface="Consolas"/>
              <a:cs typeface="Consolas"/>
            </a:endParaRPr>
          </a:p>
          <a:p>
            <a:pPr marL="226695" indent="-132715">
              <a:lnSpc>
                <a:spcPts val="1115"/>
              </a:lnSpc>
              <a:buChar char="*"/>
              <a:tabLst>
                <a:tab pos="227329" algn="l"/>
              </a:tabLst>
            </a:pPr>
            <a:r>
              <a:rPr sz="950" spc="-5" dirty="0">
                <a:solidFill>
                  <a:srgbClr val="008000"/>
                </a:solidFill>
                <a:latin typeface="Consolas"/>
                <a:cs typeface="Consolas"/>
              </a:rPr>
              <a:t>aux2: the name </a:t>
            </a:r>
            <a:r>
              <a:rPr sz="950" spc="-10" dirty="0">
                <a:solidFill>
                  <a:srgbClr val="008000"/>
                </a:solidFill>
                <a:latin typeface="Consolas"/>
                <a:cs typeface="Consolas"/>
              </a:rPr>
              <a:t>of </a:t>
            </a:r>
            <a:r>
              <a:rPr sz="950" spc="-5" dirty="0">
                <a:solidFill>
                  <a:srgbClr val="008000"/>
                </a:solidFill>
                <a:latin typeface="Consolas"/>
                <a:cs typeface="Consolas"/>
              </a:rPr>
              <a:t>the fourth</a:t>
            </a:r>
            <a:r>
              <a:rPr sz="950" spc="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950" spc="-5" dirty="0">
                <a:solidFill>
                  <a:srgbClr val="008000"/>
                </a:solidFill>
                <a:latin typeface="Consolas"/>
                <a:cs typeface="Consolas"/>
              </a:rPr>
              <a:t>peg</a:t>
            </a:r>
            <a:endParaRPr sz="950">
              <a:latin typeface="Consolas"/>
              <a:cs typeface="Consolas"/>
            </a:endParaRPr>
          </a:p>
          <a:p>
            <a:pPr marL="94615">
              <a:lnSpc>
                <a:spcPts val="1115"/>
              </a:lnSpc>
            </a:pPr>
            <a:r>
              <a:rPr sz="950" spc="-15" dirty="0">
                <a:solidFill>
                  <a:srgbClr val="008000"/>
                </a:solidFill>
                <a:latin typeface="Consolas"/>
                <a:cs typeface="Consolas"/>
              </a:rPr>
              <a:t>*/</a:t>
            </a:r>
            <a:endParaRPr sz="950">
              <a:latin typeface="Consolas"/>
              <a:cs typeface="Consolas"/>
            </a:endParaRPr>
          </a:p>
          <a:p>
            <a:pPr marL="94615" marR="308610">
              <a:lnSpc>
                <a:spcPts val="1110"/>
              </a:lnSpc>
              <a:spcBef>
                <a:spcPts val="50"/>
              </a:spcBef>
            </a:pPr>
            <a:r>
              <a:rPr sz="950" spc="-5" dirty="0">
                <a:solidFill>
                  <a:srgbClr val="008000"/>
                </a:solidFill>
                <a:latin typeface="Consolas"/>
                <a:cs typeface="Consolas"/>
              </a:rPr>
              <a:t>//OUTPUT: prints the steps </a:t>
            </a:r>
            <a:r>
              <a:rPr sz="950" spc="-10" dirty="0">
                <a:solidFill>
                  <a:srgbClr val="008000"/>
                </a:solidFill>
                <a:latin typeface="Consolas"/>
                <a:cs typeface="Consolas"/>
              </a:rPr>
              <a:t>of </a:t>
            </a:r>
            <a:r>
              <a:rPr sz="950" spc="-5" dirty="0">
                <a:solidFill>
                  <a:srgbClr val="008000"/>
                </a:solidFill>
                <a:latin typeface="Consolas"/>
                <a:cs typeface="Consolas"/>
              </a:rPr>
              <a:t>moving the disks from the source </a:t>
            </a:r>
            <a:r>
              <a:rPr sz="950" spc="-10" dirty="0">
                <a:solidFill>
                  <a:srgbClr val="008000"/>
                </a:solidFill>
                <a:latin typeface="Consolas"/>
                <a:cs typeface="Consolas"/>
              </a:rPr>
              <a:t>to </a:t>
            </a:r>
            <a:r>
              <a:rPr sz="950" spc="-5" dirty="0">
                <a:solidFill>
                  <a:srgbClr val="008000"/>
                </a:solidFill>
                <a:latin typeface="Consolas"/>
                <a:cs typeface="Consolas"/>
              </a:rPr>
              <a:t>the destination  using four</a:t>
            </a:r>
            <a:r>
              <a:rPr sz="950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950" spc="-5" dirty="0">
                <a:solidFill>
                  <a:srgbClr val="008000"/>
                </a:solidFill>
                <a:latin typeface="Consolas"/>
                <a:cs typeface="Consolas"/>
              </a:rPr>
              <a:t>pegs.</a:t>
            </a:r>
            <a:endParaRPr sz="950">
              <a:latin typeface="Consolas"/>
              <a:cs typeface="Consolas"/>
            </a:endParaRPr>
          </a:p>
          <a:p>
            <a:pPr marL="94615">
              <a:lnSpc>
                <a:spcPts val="1070"/>
              </a:lnSpc>
            </a:pPr>
            <a:r>
              <a:rPr sz="950" spc="-10" dirty="0">
                <a:solidFill>
                  <a:srgbClr val="0000FF"/>
                </a:solidFill>
                <a:latin typeface="Consolas"/>
                <a:cs typeface="Consolas"/>
              </a:rPr>
              <a:t>if </a:t>
            </a:r>
            <a:r>
              <a:rPr sz="950" spc="-5" dirty="0">
                <a:latin typeface="Consolas"/>
                <a:cs typeface="Consolas"/>
              </a:rPr>
              <a:t>n =</a:t>
            </a:r>
            <a:r>
              <a:rPr sz="950" spc="-80" dirty="0">
                <a:latin typeface="Consolas"/>
                <a:cs typeface="Consolas"/>
              </a:rPr>
              <a:t> </a:t>
            </a:r>
            <a:r>
              <a:rPr sz="950" spc="-5" dirty="0">
                <a:latin typeface="Consolas"/>
                <a:cs typeface="Consolas"/>
              </a:rPr>
              <a:t>0</a:t>
            </a:r>
            <a:endParaRPr sz="950">
              <a:latin typeface="Consolas"/>
              <a:cs typeface="Consolas"/>
            </a:endParaRPr>
          </a:p>
          <a:p>
            <a:pPr marL="94615" marR="5144135">
              <a:lnSpc>
                <a:spcPts val="1100"/>
              </a:lnSpc>
              <a:spcBef>
                <a:spcPts val="60"/>
              </a:spcBef>
            </a:pPr>
            <a:r>
              <a:rPr sz="950" spc="-5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sz="950" spc="-5" dirty="0">
                <a:latin typeface="Consolas"/>
                <a:cs typeface="Consolas"/>
              </a:rPr>
              <a:t>;  </a:t>
            </a:r>
            <a:r>
              <a:rPr sz="950" spc="-10" dirty="0">
                <a:solidFill>
                  <a:srgbClr val="0000FF"/>
                </a:solidFill>
                <a:latin typeface="Consolas"/>
                <a:cs typeface="Consolas"/>
              </a:rPr>
              <a:t>if </a:t>
            </a:r>
            <a:r>
              <a:rPr sz="950" spc="-5" dirty="0">
                <a:latin typeface="Consolas"/>
                <a:cs typeface="Consolas"/>
              </a:rPr>
              <a:t>n =</a:t>
            </a:r>
            <a:r>
              <a:rPr sz="950" spc="-80" dirty="0">
                <a:latin typeface="Consolas"/>
                <a:cs typeface="Consolas"/>
              </a:rPr>
              <a:t> </a:t>
            </a:r>
            <a:r>
              <a:rPr sz="950" spc="-5" dirty="0">
                <a:latin typeface="Consolas"/>
                <a:cs typeface="Consolas"/>
              </a:rPr>
              <a:t>1</a:t>
            </a:r>
            <a:endParaRPr sz="950">
              <a:latin typeface="Consolas"/>
              <a:cs typeface="Consolas"/>
            </a:endParaRPr>
          </a:p>
          <a:p>
            <a:pPr marL="94615" marR="2626360">
              <a:lnSpc>
                <a:spcPts val="1120"/>
              </a:lnSpc>
            </a:pPr>
            <a:r>
              <a:rPr sz="950" spc="-5" dirty="0">
                <a:latin typeface="Consolas"/>
                <a:cs typeface="Consolas"/>
              </a:rPr>
              <a:t>move the only disk from source </a:t>
            </a:r>
            <a:r>
              <a:rPr sz="950" spc="-10" dirty="0">
                <a:latin typeface="Consolas"/>
                <a:cs typeface="Consolas"/>
              </a:rPr>
              <a:t>to </a:t>
            </a:r>
            <a:r>
              <a:rPr sz="950" spc="-5" dirty="0">
                <a:latin typeface="Consolas"/>
                <a:cs typeface="Consolas"/>
              </a:rPr>
              <a:t>destination.  </a:t>
            </a:r>
            <a:r>
              <a:rPr sz="950" spc="-10" dirty="0">
                <a:solidFill>
                  <a:srgbClr val="0000FF"/>
                </a:solidFill>
                <a:latin typeface="Consolas"/>
                <a:cs typeface="Consolas"/>
              </a:rPr>
              <a:t>if </a:t>
            </a:r>
            <a:r>
              <a:rPr sz="950" spc="-5" dirty="0">
                <a:latin typeface="Consolas"/>
                <a:cs typeface="Consolas"/>
              </a:rPr>
              <a:t>n = 2</a:t>
            </a:r>
            <a:endParaRPr sz="950">
              <a:latin typeface="Consolas"/>
              <a:cs typeface="Consolas"/>
            </a:endParaRPr>
          </a:p>
          <a:p>
            <a:pPr marL="94615">
              <a:lnSpc>
                <a:spcPts val="1055"/>
              </a:lnSpc>
            </a:pPr>
            <a:r>
              <a:rPr sz="950" spc="-5" dirty="0">
                <a:latin typeface="Consolas"/>
                <a:cs typeface="Consolas"/>
              </a:rPr>
              <a:t>move the top disk from source </a:t>
            </a:r>
            <a:r>
              <a:rPr sz="950" dirty="0">
                <a:latin typeface="Consolas"/>
                <a:cs typeface="Consolas"/>
              </a:rPr>
              <a:t>to</a:t>
            </a:r>
            <a:r>
              <a:rPr sz="950" spc="-15" dirty="0">
                <a:latin typeface="Consolas"/>
                <a:cs typeface="Consolas"/>
              </a:rPr>
              <a:t> </a:t>
            </a:r>
            <a:r>
              <a:rPr sz="950" spc="-5" dirty="0">
                <a:latin typeface="Consolas"/>
                <a:cs typeface="Consolas"/>
              </a:rPr>
              <a:t>aux</a:t>
            </a:r>
            <a:endParaRPr sz="950">
              <a:latin typeface="Consolas"/>
              <a:cs typeface="Consolas"/>
            </a:endParaRPr>
          </a:p>
          <a:p>
            <a:pPr marL="94615" marR="2559685">
              <a:lnSpc>
                <a:spcPts val="1120"/>
              </a:lnSpc>
              <a:spcBef>
                <a:spcPts val="45"/>
              </a:spcBef>
            </a:pPr>
            <a:r>
              <a:rPr sz="950" spc="-5" dirty="0">
                <a:latin typeface="Consolas"/>
                <a:cs typeface="Consolas"/>
              </a:rPr>
              <a:t>move the bottom disk from source </a:t>
            </a:r>
            <a:r>
              <a:rPr sz="950" spc="-10" dirty="0">
                <a:latin typeface="Consolas"/>
                <a:cs typeface="Consolas"/>
              </a:rPr>
              <a:t>to </a:t>
            </a:r>
            <a:r>
              <a:rPr sz="950" spc="-5" dirty="0">
                <a:latin typeface="Consolas"/>
                <a:cs typeface="Consolas"/>
              </a:rPr>
              <a:t>destination  move the first disk from aux </a:t>
            </a:r>
            <a:r>
              <a:rPr sz="950" spc="-10" dirty="0">
                <a:latin typeface="Consolas"/>
                <a:cs typeface="Consolas"/>
              </a:rPr>
              <a:t>to </a:t>
            </a:r>
            <a:r>
              <a:rPr sz="950" spc="-5" dirty="0">
                <a:latin typeface="Consolas"/>
                <a:cs typeface="Consolas"/>
              </a:rPr>
              <a:t>destination</a:t>
            </a:r>
            <a:endParaRPr sz="950">
              <a:latin typeface="Consolas"/>
              <a:cs typeface="Consolas"/>
            </a:endParaRPr>
          </a:p>
          <a:p>
            <a:pPr marL="94615">
              <a:lnSpc>
                <a:spcPts val="1060"/>
              </a:lnSpc>
            </a:pPr>
            <a:r>
              <a:rPr sz="950" spc="-5" dirty="0">
                <a:solidFill>
                  <a:srgbClr val="008000"/>
                </a:solidFill>
                <a:latin typeface="Consolas"/>
                <a:cs typeface="Consolas"/>
              </a:rPr>
              <a:t>//transition:</a:t>
            </a:r>
            <a:endParaRPr sz="950">
              <a:latin typeface="Consolas"/>
              <a:cs typeface="Consolas"/>
            </a:endParaRPr>
          </a:p>
          <a:p>
            <a:pPr marL="94615" marR="2425065">
              <a:lnSpc>
                <a:spcPts val="1120"/>
              </a:lnSpc>
              <a:spcBef>
                <a:spcPts val="35"/>
              </a:spcBef>
            </a:pPr>
            <a:r>
              <a:rPr sz="950" spc="-10" dirty="0">
                <a:solidFill>
                  <a:srgbClr val="008000"/>
                </a:solidFill>
                <a:latin typeface="Consolas"/>
                <a:cs typeface="Consolas"/>
              </a:rPr>
              <a:t>// </a:t>
            </a:r>
            <a:r>
              <a:rPr sz="950" spc="-5" dirty="0">
                <a:solidFill>
                  <a:srgbClr val="008000"/>
                </a:solidFill>
                <a:latin typeface="Consolas"/>
                <a:cs typeface="Consolas"/>
              </a:rPr>
              <a:t>transfer k disks from the source </a:t>
            </a:r>
            <a:r>
              <a:rPr sz="950" dirty="0">
                <a:solidFill>
                  <a:srgbClr val="008000"/>
                </a:solidFill>
                <a:latin typeface="Consolas"/>
                <a:cs typeface="Consolas"/>
              </a:rPr>
              <a:t>to </a:t>
            </a:r>
            <a:r>
              <a:rPr sz="950" spc="-5" dirty="0">
                <a:solidFill>
                  <a:srgbClr val="008000"/>
                </a:solidFill>
                <a:latin typeface="Consolas"/>
                <a:cs typeface="Consolas"/>
              </a:rPr>
              <a:t>aux2  </a:t>
            </a:r>
            <a:r>
              <a:rPr sz="950" spc="-5" dirty="0">
                <a:latin typeface="Consolas"/>
                <a:cs typeface="Consolas"/>
              </a:rPr>
              <a:t>reveTransfer(reveDp[n]-&gt;k, from, aux2, aux1,</a:t>
            </a:r>
            <a:r>
              <a:rPr sz="950" dirty="0">
                <a:latin typeface="Consolas"/>
                <a:cs typeface="Consolas"/>
              </a:rPr>
              <a:t> </a:t>
            </a:r>
            <a:r>
              <a:rPr sz="950" spc="-5" dirty="0">
                <a:latin typeface="Consolas"/>
                <a:cs typeface="Consolas"/>
              </a:rPr>
              <a:t>to);</a:t>
            </a:r>
            <a:endParaRPr sz="950">
              <a:latin typeface="Consolas"/>
              <a:cs typeface="Consolas"/>
            </a:endParaRPr>
          </a:p>
          <a:p>
            <a:pPr marL="94615" marR="170815">
              <a:lnSpc>
                <a:spcPts val="1100"/>
              </a:lnSpc>
              <a:spcBef>
                <a:spcPts val="10"/>
              </a:spcBef>
            </a:pPr>
            <a:r>
              <a:rPr sz="950" spc="-5" dirty="0">
                <a:solidFill>
                  <a:srgbClr val="008000"/>
                </a:solidFill>
                <a:latin typeface="Consolas"/>
                <a:cs typeface="Consolas"/>
              </a:rPr>
              <a:t>//transfer the remaining disks from souce </a:t>
            </a:r>
            <a:r>
              <a:rPr sz="950" spc="-10" dirty="0">
                <a:solidFill>
                  <a:srgbClr val="008000"/>
                </a:solidFill>
                <a:latin typeface="Consolas"/>
                <a:cs typeface="Consolas"/>
              </a:rPr>
              <a:t>to </a:t>
            </a:r>
            <a:r>
              <a:rPr sz="950" spc="-5" dirty="0">
                <a:solidFill>
                  <a:srgbClr val="008000"/>
                </a:solidFill>
                <a:latin typeface="Consolas"/>
                <a:cs typeface="Consolas"/>
              </a:rPr>
              <a:t>destination using all pegs except aux2  </a:t>
            </a:r>
            <a:r>
              <a:rPr sz="950" spc="-5" dirty="0">
                <a:latin typeface="Consolas"/>
                <a:cs typeface="Consolas"/>
              </a:rPr>
              <a:t>hanoiTransfer(n - reveDp[n]-&gt;k, from, </a:t>
            </a:r>
            <a:r>
              <a:rPr sz="950" dirty="0">
                <a:latin typeface="Consolas"/>
                <a:cs typeface="Consolas"/>
              </a:rPr>
              <a:t>to, </a:t>
            </a:r>
            <a:r>
              <a:rPr sz="950" spc="-5" dirty="0">
                <a:latin typeface="Consolas"/>
                <a:cs typeface="Consolas"/>
              </a:rPr>
              <a:t>aux1,</a:t>
            </a:r>
            <a:r>
              <a:rPr sz="950" spc="5" dirty="0">
                <a:latin typeface="Consolas"/>
                <a:cs typeface="Consolas"/>
              </a:rPr>
              <a:t> </a:t>
            </a:r>
            <a:r>
              <a:rPr sz="950" spc="-5" dirty="0">
                <a:latin typeface="Consolas"/>
                <a:cs typeface="Consolas"/>
              </a:rPr>
              <a:t>reveDp[n].second);</a:t>
            </a:r>
            <a:endParaRPr sz="950">
              <a:latin typeface="Consolas"/>
              <a:cs typeface="Consolas"/>
            </a:endParaRPr>
          </a:p>
          <a:p>
            <a:pPr marL="94615">
              <a:lnSpc>
                <a:spcPts val="1090"/>
              </a:lnSpc>
            </a:pPr>
            <a:r>
              <a:rPr sz="950" spc="-5" dirty="0">
                <a:solidFill>
                  <a:srgbClr val="008000"/>
                </a:solidFill>
                <a:latin typeface="Consolas"/>
                <a:cs typeface="Consolas"/>
              </a:rPr>
              <a:t>//move the previously transferred disks from aux2 </a:t>
            </a:r>
            <a:r>
              <a:rPr sz="950" spc="-10" dirty="0">
                <a:solidFill>
                  <a:srgbClr val="008000"/>
                </a:solidFill>
                <a:latin typeface="Consolas"/>
                <a:cs typeface="Consolas"/>
              </a:rPr>
              <a:t>to </a:t>
            </a:r>
            <a:r>
              <a:rPr sz="950" spc="-5" dirty="0">
                <a:solidFill>
                  <a:srgbClr val="008000"/>
                </a:solidFill>
                <a:latin typeface="Consolas"/>
                <a:cs typeface="Consolas"/>
              </a:rPr>
              <a:t>the</a:t>
            </a:r>
            <a:r>
              <a:rPr sz="950" spc="2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950" spc="-5" dirty="0">
                <a:solidFill>
                  <a:srgbClr val="008000"/>
                </a:solidFill>
                <a:latin typeface="Consolas"/>
                <a:cs typeface="Consolas"/>
              </a:rPr>
              <a:t>destination</a:t>
            </a:r>
            <a:endParaRPr sz="9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0048" y="1580133"/>
            <a:ext cx="5810885" cy="9188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alibri"/>
                <a:cs typeface="Calibri"/>
              </a:rPr>
              <a:t>Complexity Analysis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Calibri"/>
              <a:cs typeface="Calibri"/>
            </a:endParaRPr>
          </a:p>
          <a:p>
            <a:pPr marL="318135" marR="55880" indent="-228600">
              <a:lnSpc>
                <a:spcPct val="152500"/>
              </a:lnSpc>
              <a:buChar char="•"/>
              <a:tabLst>
                <a:tab pos="318135" algn="l"/>
                <a:tab pos="318770" algn="l"/>
              </a:tabLst>
            </a:pPr>
            <a:r>
              <a:rPr sz="1200" spc="-5" dirty="0">
                <a:latin typeface="Calibri"/>
                <a:cs typeface="Calibri"/>
              </a:rPr>
              <a:t>Time </a:t>
            </a:r>
            <a:r>
              <a:rPr sz="1200" spc="-10" dirty="0">
                <a:latin typeface="Calibri"/>
                <a:cs typeface="Calibri"/>
              </a:rPr>
              <a:t>complexity </a:t>
            </a:r>
            <a:r>
              <a:rPr sz="1200" spc="-15" dirty="0">
                <a:latin typeface="Calibri"/>
                <a:cs typeface="Calibri"/>
              </a:rPr>
              <a:t>for hanoiTransfer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5" dirty="0">
                <a:latin typeface="Cambria Math"/>
                <a:cs typeface="Cambria Math"/>
              </a:rPr>
              <a:t>𝑶(𝟐</a:t>
            </a:r>
            <a:r>
              <a:rPr sz="1275" spc="7" baseline="29411" dirty="0">
                <a:latin typeface="Cambria Math"/>
                <a:cs typeface="Cambria Math"/>
              </a:rPr>
              <a:t>𝒏</a:t>
            </a:r>
            <a:r>
              <a:rPr sz="1200" spc="5" dirty="0">
                <a:latin typeface="Cambria Math"/>
                <a:cs typeface="Cambria Math"/>
              </a:rPr>
              <a:t>)</a:t>
            </a:r>
            <a:r>
              <a:rPr sz="1200" spc="5" dirty="0">
                <a:latin typeface="Calibri"/>
                <a:cs typeface="Calibri"/>
              </a:rPr>
              <a:t>, </a:t>
            </a:r>
            <a:r>
              <a:rPr sz="1200" spc="-5" dirty="0">
                <a:latin typeface="Calibri"/>
                <a:cs typeface="Calibri"/>
              </a:rPr>
              <a:t>since the number of </a:t>
            </a:r>
            <a:r>
              <a:rPr sz="1200" spc="-10" dirty="0">
                <a:latin typeface="Calibri"/>
                <a:cs typeface="Calibri"/>
              </a:rPr>
              <a:t>recursion </a:t>
            </a:r>
            <a:r>
              <a:rPr sz="1200" spc="-5" dirty="0">
                <a:latin typeface="Calibri"/>
                <a:cs typeface="Calibri"/>
              </a:rPr>
              <a:t>calls </a:t>
            </a:r>
            <a:r>
              <a:rPr sz="1200" dirty="0">
                <a:latin typeface="Calibri"/>
                <a:cs typeface="Calibri"/>
              </a:rPr>
              <a:t>per  </a:t>
            </a:r>
            <a:r>
              <a:rPr sz="1200" spc="-5" dirty="0">
                <a:latin typeface="Calibri"/>
                <a:cs typeface="Calibri"/>
              </a:rPr>
              <a:t>function call </a:t>
            </a:r>
            <a:r>
              <a:rPr sz="1200" dirty="0">
                <a:latin typeface="Calibri"/>
                <a:cs typeface="Calibri"/>
              </a:rPr>
              <a:t>= 2, </a:t>
            </a:r>
            <a:r>
              <a:rPr sz="1200" spc="-5" dirty="0">
                <a:latin typeface="Calibri"/>
                <a:cs typeface="Calibri"/>
              </a:rPr>
              <a:t>the number of disks </a:t>
            </a:r>
            <a:r>
              <a:rPr sz="1200" dirty="0">
                <a:latin typeface="Calibri"/>
                <a:cs typeface="Calibri"/>
              </a:rPr>
              <a:t>= n, </a:t>
            </a:r>
            <a:r>
              <a:rPr sz="1200" spc="-5" dirty="0">
                <a:latin typeface="Calibri"/>
                <a:cs typeface="Calibri"/>
              </a:rPr>
              <a:t>and </a:t>
            </a:r>
            <a:r>
              <a:rPr sz="1200" dirty="0">
                <a:latin typeface="Calibri"/>
                <a:cs typeface="Calibri"/>
              </a:rPr>
              <a:t>is </a:t>
            </a:r>
            <a:r>
              <a:rPr sz="1200" spc="-5" dirty="0">
                <a:latin typeface="Calibri"/>
                <a:cs typeface="Calibri"/>
              </a:rPr>
              <a:t>decreased by </a:t>
            </a:r>
            <a:r>
              <a:rPr sz="1200" dirty="0">
                <a:latin typeface="Calibri"/>
                <a:cs typeface="Calibri"/>
              </a:rPr>
              <a:t>1 </a:t>
            </a:r>
            <a:r>
              <a:rPr sz="1200" spc="-10" dirty="0">
                <a:latin typeface="Calibri"/>
                <a:cs typeface="Calibri"/>
              </a:rPr>
              <a:t>at </a:t>
            </a:r>
            <a:r>
              <a:rPr sz="1200" spc="-5" dirty="0">
                <a:latin typeface="Calibri"/>
                <a:cs typeface="Calibri"/>
              </a:rPr>
              <a:t>every </a:t>
            </a:r>
            <a:r>
              <a:rPr sz="1200" spc="-10" dirty="0">
                <a:latin typeface="Calibri"/>
                <a:cs typeface="Calibri"/>
              </a:rPr>
              <a:t>recursive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level.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1463" y="2736850"/>
            <a:ext cx="88265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20" dirty="0">
                <a:latin typeface="Cambria Math"/>
                <a:cs typeface="Cambria Math"/>
              </a:rPr>
              <a:t>2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62807" y="2738120"/>
            <a:ext cx="427355" cy="0"/>
          </a:xfrm>
          <a:custGeom>
            <a:avLst/>
            <a:gdLst/>
            <a:ahLst/>
            <a:cxnLst/>
            <a:rect l="l" t="t" r="r" b="b"/>
            <a:pathLst>
              <a:path w="427354">
                <a:moveTo>
                  <a:pt x="0" y="0"/>
                </a:moveTo>
                <a:lnTo>
                  <a:pt x="427024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51864" y="2570733"/>
            <a:ext cx="541528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315" algn="ctr">
              <a:lnSpc>
                <a:spcPts val="690"/>
              </a:lnSpc>
              <a:spcBef>
                <a:spcPts val="100"/>
              </a:spcBef>
            </a:pPr>
            <a:r>
              <a:rPr sz="850" spc="20" dirty="0">
                <a:latin typeface="Cambria Math"/>
                <a:cs typeface="Cambria Math"/>
              </a:rPr>
              <a:t>𝑛∗</a:t>
            </a:r>
            <a:r>
              <a:rPr sz="1275" spc="30" baseline="3267" dirty="0">
                <a:latin typeface="Cambria Math"/>
                <a:cs typeface="Cambria Math"/>
              </a:rPr>
              <a:t>(</a:t>
            </a:r>
            <a:r>
              <a:rPr sz="850" spc="20" dirty="0">
                <a:latin typeface="Cambria Math"/>
                <a:cs typeface="Cambria Math"/>
              </a:rPr>
              <a:t>𝑛+1</a:t>
            </a:r>
            <a:r>
              <a:rPr sz="1275" spc="30" baseline="3267" dirty="0">
                <a:latin typeface="Cambria Math"/>
                <a:cs typeface="Cambria Math"/>
              </a:rPr>
              <a:t>)</a:t>
            </a:r>
            <a:endParaRPr sz="1275" baseline="3267">
              <a:latin typeface="Cambria Math"/>
              <a:cs typeface="Cambria Math"/>
            </a:endParaRPr>
          </a:p>
          <a:p>
            <a:pPr marL="266065" indent="-228600">
              <a:lnSpc>
                <a:spcPts val="1110"/>
              </a:lnSpc>
              <a:buChar char="•"/>
              <a:tabLst>
                <a:tab pos="266065" algn="l"/>
                <a:tab pos="266700" algn="l"/>
                <a:tab pos="3039110" algn="l"/>
              </a:tabLst>
            </a:pPr>
            <a:r>
              <a:rPr sz="1200" spc="-5" dirty="0">
                <a:latin typeface="Calibri"/>
                <a:cs typeface="Calibri"/>
              </a:rPr>
              <a:t>Time </a:t>
            </a:r>
            <a:r>
              <a:rPr sz="1200" spc="-10" dirty="0">
                <a:latin typeface="Calibri"/>
                <a:cs typeface="Calibri"/>
              </a:rPr>
              <a:t>complexity </a:t>
            </a:r>
            <a:r>
              <a:rPr sz="1200" spc="-15" dirty="0">
                <a:latin typeface="Calibri"/>
                <a:cs typeface="Calibri"/>
              </a:rPr>
              <a:t>for </a:t>
            </a:r>
            <a:r>
              <a:rPr sz="1200" spc="-10" dirty="0">
                <a:latin typeface="Calibri"/>
                <a:cs typeface="Calibri"/>
              </a:rPr>
              <a:t>getRevePair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85" dirty="0">
                <a:latin typeface="Calibri"/>
                <a:cs typeface="Calibri"/>
              </a:rPr>
              <a:t> </a:t>
            </a:r>
            <a:r>
              <a:rPr sz="1200" dirty="0">
                <a:latin typeface="Cambria Math"/>
                <a:cs typeface="Cambria Math"/>
              </a:rPr>
              <a:t>𝑂</a:t>
            </a:r>
            <a:r>
              <a:rPr sz="1200" spc="-40" dirty="0">
                <a:latin typeface="Cambria Math"/>
                <a:cs typeface="Cambria Math"/>
              </a:rPr>
              <a:t> </a:t>
            </a:r>
            <a:r>
              <a:rPr sz="1200" spc="90" dirty="0">
                <a:latin typeface="Cambria Math"/>
                <a:cs typeface="Cambria Math"/>
              </a:rPr>
              <a:t>(	) </a:t>
            </a:r>
            <a:r>
              <a:rPr sz="1200" dirty="0">
                <a:latin typeface="Cambria Math"/>
                <a:cs typeface="Cambria Math"/>
              </a:rPr>
              <a:t>≈ </a:t>
            </a:r>
            <a:r>
              <a:rPr sz="1200" spc="15" dirty="0">
                <a:latin typeface="Cambria Math"/>
                <a:cs typeface="Cambria Math"/>
              </a:rPr>
              <a:t>𝑂(𝑛</a:t>
            </a:r>
            <a:r>
              <a:rPr sz="1275" spc="22" baseline="29411" dirty="0">
                <a:latin typeface="Cambria Math"/>
                <a:cs typeface="Cambria Math"/>
              </a:rPr>
              <a:t>2</a:t>
            </a:r>
            <a:r>
              <a:rPr sz="1200" spc="15" dirty="0">
                <a:latin typeface="Cambria Math"/>
                <a:cs typeface="Cambria Math"/>
              </a:rPr>
              <a:t>)</a:t>
            </a:r>
            <a:r>
              <a:rPr sz="1200" spc="15" dirty="0">
                <a:latin typeface="Calibri"/>
                <a:cs typeface="Calibri"/>
              </a:rPr>
              <a:t>, </a:t>
            </a:r>
            <a:r>
              <a:rPr sz="1200" spc="-5" dirty="0">
                <a:latin typeface="Calibri"/>
                <a:cs typeface="Calibri"/>
              </a:rPr>
              <a:t>since </a:t>
            </a:r>
            <a:r>
              <a:rPr sz="1200" spc="-10" dirty="0">
                <a:latin typeface="Calibri"/>
                <a:cs typeface="Calibri"/>
              </a:rPr>
              <a:t>getRevePair </a:t>
            </a:r>
            <a:r>
              <a:rPr sz="1200" spc="-5" dirty="0">
                <a:latin typeface="Calibri"/>
                <a:cs typeface="Calibri"/>
              </a:rPr>
              <a:t>(n)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calls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75156" y="2841625"/>
            <a:ext cx="5800090" cy="5252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marR="603885">
              <a:lnSpc>
                <a:spcPct val="15270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getRevePair </a:t>
            </a:r>
            <a:r>
              <a:rPr sz="1200" spc="-5" dirty="0">
                <a:latin typeface="Calibri"/>
                <a:cs typeface="Calibri"/>
              </a:rPr>
              <a:t>(1) </a:t>
            </a:r>
            <a:r>
              <a:rPr sz="1200" dirty="0">
                <a:latin typeface="Calibri"/>
                <a:cs typeface="Calibri"/>
              </a:rPr>
              <a:t>: </a:t>
            </a:r>
            <a:r>
              <a:rPr sz="1200" spc="-10" dirty="0">
                <a:latin typeface="Calibri"/>
                <a:cs typeface="Calibri"/>
              </a:rPr>
              <a:t>getRevePair </a:t>
            </a:r>
            <a:r>
              <a:rPr sz="1200" spc="-5" dirty="0">
                <a:latin typeface="Calibri"/>
                <a:cs typeface="Calibri"/>
              </a:rPr>
              <a:t>(n </a:t>
            </a:r>
            <a:r>
              <a:rPr sz="1200" dirty="0">
                <a:latin typeface="Calibri"/>
                <a:cs typeface="Calibri"/>
              </a:rPr>
              <a:t>- 1) </a:t>
            </a:r>
            <a:r>
              <a:rPr sz="1200" spc="-5" dirty="0">
                <a:latin typeface="Calibri"/>
                <a:cs typeface="Calibri"/>
              </a:rPr>
              <a:t>and so on, and each one of these calls </a:t>
            </a:r>
            <a:r>
              <a:rPr sz="1200" spc="-10" dirty="0">
                <a:latin typeface="Calibri"/>
                <a:cs typeface="Calibri"/>
              </a:rPr>
              <a:t>gets  evaluated in </a:t>
            </a:r>
            <a:r>
              <a:rPr sz="1200" spc="-5" dirty="0">
                <a:latin typeface="Calibri"/>
                <a:cs typeface="Calibri"/>
              </a:rPr>
              <a:t>O(1) </a:t>
            </a:r>
            <a:r>
              <a:rPr sz="1200" dirty="0">
                <a:latin typeface="Calibri"/>
                <a:cs typeface="Calibri"/>
              </a:rPr>
              <a:t>using </a:t>
            </a:r>
            <a:r>
              <a:rPr sz="1200" spc="-5" dirty="0">
                <a:latin typeface="Calibri"/>
                <a:cs typeface="Calibri"/>
              </a:rPr>
              <a:t>dynamic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programming.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 marL="62865">
              <a:lnSpc>
                <a:spcPct val="100000"/>
              </a:lnSpc>
            </a:pPr>
            <a:r>
              <a:rPr sz="1200" b="1" spc="-5" dirty="0">
                <a:latin typeface="Calibri"/>
                <a:cs typeface="Calibri"/>
              </a:rPr>
              <a:t>Comparison With Another</a:t>
            </a:r>
            <a:r>
              <a:rPr sz="1200" b="1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Algorithm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Calibri"/>
              <a:cs typeface="Calibri"/>
            </a:endParaRPr>
          </a:p>
          <a:p>
            <a:pPr marL="12700" marR="170180">
              <a:lnSpc>
                <a:spcPct val="152500"/>
              </a:lnSpc>
            </a:pPr>
            <a:r>
              <a:rPr sz="1200" dirty="0">
                <a:latin typeface="Calibri"/>
                <a:cs typeface="Calibri"/>
              </a:rPr>
              <a:t>An </a:t>
            </a:r>
            <a:r>
              <a:rPr sz="1200" spc="-10" dirty="0">
                <a:latin typeface="Calibri"/>
                <a:cs typeface="Calibri"/>
              </a:rPr>
              <a:t>alternative </a:t>
            </a:r>
            <a:r>
              <a:rPr sz="1200" spc="-5" dirty="0">
                <a:latin typeface="Calibri"/>
                <a:cs typeface="Calibri"/>
              </a:rPr>
              <a:t>solution </a:t>
            </a:r>
            <a:r>
              <a:rPr sz="1200" spc="-10" dirty="0">
                <a:latin typeface="Calibri"/>
                <a:cs typeface="Calibri"/>
              </a:rPr>
              <a:t>to </a:t>
            </a:r>
            <a:r>
              <a:rPr sz="1200" spc="-5" dirty="0">
                <a:latin typeface="Calibri"/>
                <a:cs typeface="Calibri"/>
              </a:rPr>
              <a:t>moving the disks </a:t>
            </a:r>
            <a:r>
              <a:rPr sz="1200" spc="-10" dirty="0">
                <a:latin typeface="Calibri"/>
                <a:cs typeface="Calibri"/>
              </a:rPr>
              <a:t>from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-10" dirty="0">
                <a:latin typeface="Calibri"/>
                <a:cs typeface="Calibri"/>
              </a:rPr>
              <a:t>source </a:t>
            </a:r>
            <a:r>
              <a:rPr sz="1200" spc="-5" dirty="0">
                <a:latin typeface="Calibri"/>
                <a:cs typeface="Calibri"/>
              </a:rPr>
              <a:t>to the </a:t>
            </a:r>
            <a:r>
              <a:rPr sz="1200" spc="-10" dirty="0">
                <a:latin typeface="Calibri"/>
                <a:cs typeface="Calibri"/>
              </a:rPr>
              <a:t>destination </a:t>
            </a:r>
            <a:r>
              <a:rPr sz="1200" dirty="0">
                <a:latin typeface="Calibri"/>
                <a:cs typeface="Calibri"/>
              </a:rPr>
              <a:t>pegs is </a:t>
            </a:r>
            <a:r>
              <a:rPr sz="1200" spc="-5" dirty="0">
                <a:latin typeface="Calibri"/>
                <a:cs typeface="Calibri"/>
              </a:rPr>
              <a:t>using  the </a:t>
            </a:r>
            <a:r>
              <a:rPr sz="1200" spc="-10" dirty="0">
                <a:latin typeface="Calibri"/>
                <a:cs typeface="Calibri"/>
              </a:rPr>
              <a:t>exact </a:t>
            </a:r>
            <a:r>
              <a:rPr sz="1200" spc="-5" dirty="0">
                <a:latin typeface="Calibri"/>
                <a:cs typeface="Calibri"/>
              </a:rPr>
              <a:t>same </a:t>
            </a:r>
            <a:r>
              <a:rPr sz="1200" spc="-10" dirty="0">
                <a:latin typeface="Calibri"/>
                <a:cs typeface="Calibri"/>
              </a:rPr>
              <a:t>approach </a:t>
            </a:r>
            <a:r>
              <a:rPr sz="1200" dirty="0">
                <a:latin typeface="Calibri"/>
                <a:cs typeface="Calibri"/>
              </a:rPr>
              <a:t>as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-25" dirty="0">
                <a:latin typeface="Calibri"/>
                <a:cs typeface="Calibri"/>
              </a:rPr>
              <a:t>Towers </a:t>
            </a:r>
            <a:r>
              <a:rPr sz="1200" spc="-5" dirty="0">
                <a:latin typeface="Calibri"/>
                <a:cs typeface="Calibri"/>
              </a:rPr>
              <a:t>of Hanoi with slight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modifications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Calibri"/>
              <a:cs typeface="Calibri"/>
            </a:endParaRPr>
          </a:p>
          <a:p>
            <a:pPr marL="123825" indent="-111760">
              <a:lnSpc>
                <a:spcPct val="100000"/>
              </a:lnSpc>
              <a:buChar char="•"/>
              <a:tabLst>
                <a:tab pos="124460" algn="l"/>
              </a:tabLst>
            </a:pPr>
            <a:r>
              <a:rPr sz="1200" dirty="0">
                <a:latin typeface="Calibri"/>
                <a:cs typeface="Calibri"/>
              </a:rPr>
              <a:t>Using </a:t>
            </a:r>
            <a:r>
              <a:rPr sz="1200" spc="-10" dirty="0">
                <a:latin typeface="Calibri"/>
                <a:cs typeface="Calibri"/>
              </a:rPr>
              <a:t>two </a:t>
            </a:r>
            <a:r>
              <a:rPr sz="1200" dirty="0">
                <a:latin typeface="Calibri"/>
                <a:cs typeface="Calibri"/>
              </a:rPr>
              <a:t>auxiliary </a:t>
            </a:r>
            <a:r>
              <a:rPr sz="1200" spc="-10" dirty="0">
                <a:latin typeface="Calibri"/>
                <a:cs typeface="Calibri"/>
              </a:rPr>
              <a:t>pegs </a:t>
            </a:r>
            <a:r>
              <a:rPr sz="1200" spc="-5" dirty="0">
                <a:latin typeface="Calibri"/>
                <a:cs typeface="Calibri"/>
              </a:rPr>
              <a:t>instead of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one.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Char char="•"/>
            </a:pPr>
            <a:endParaRPr sz="950">
              <a:latin typeface="Calibri"/>
              <a:cs typeface="Calibri"/>
            </a:endParaRPr>
          </a:p>
          <a:p>
            <a:pPr marL="12700" marR="8255">
              <a:lnSpc>
                <a:spcPct val="152500"/>
              </a:lnSpc>
              <a:buChar char="•"/>
              <a:tabLst>
                <a:tab pos="124460" algn="l"/>
              </a:tabLst>
            </a:pPr>
            <a:r>
              <a:rPr sz="1200" spc="-5" dirty="0">
                <a:latin typeface="Calibri"/>
                <a:cs typeface="Calibri"/>
              </a:rPr>
              <a:t>Instead of moving </a:t>
            </a:r>
            <a:r>
              <a:rPr sz="1200" dirty="0">
                <a:latin typeface="Calibri"/>
                <a:cs typeface="Calibri"/>
              </a:rPr>
              <a:t>all </a:t>
            </a:r>
            <a:r>
              <a:rPr sz="1200" spc="-5" dirty="0">
                <a:latin typeface="Calibri"/>
                <a:cs typeface="Calibri"/>
              </a:rPr>
              <a:t>the disks </a:t>
            </a:r>
            <a:r>
              <a:rPr sz="1200" spc="-10" dirty="0">
                <a:latin typeface="Calibri"/>
                <a:cs typeface="Calibri"/>
              </a:rPr>
              <a:t>above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-10" dirty="0">
                <a:latin typeface="Calibri"/>
                <a:cs typeface="Calibri"/>
              </a:rPr>
              <a:t>bottom </a:t>
            </a:r>
            <a:r>
              <a:rPr sz="1200" dirty="0">
                <a:latin typeface="Calibri"/>
                <a:cs typeface="Calibri"/>
              </a:rPr>
              <a:t>one </a:t>
            </a:r>
            <a:r>
              <a:rPr sz="1200" spc="-5" dirty="0">
                <a:latin typeface="Calibri"/>
                <a:cs typeface="Calibri"/>
              </a:rPr>
              <a:t>(with number </a:t>
            </a:r>
            <a:r>
              <a:rPr sz="1200" dirty="0">
                <a:latin typeface="Calibri"/>
                <a:cs typeface="Calibri"/>
              </a:rPr>
              <a:t>n) </a:t>
            </a:r>
            <a:r>
              <a:rPr sz="1200" spc="-10" dirty="0">
                <a:latin typeface="Calibri"/>
                <a:cs typeface="Calibri"/>
              </a:rPr>
              <a:t>to </a:t>
            </a:r>
            <a:r>
              <a:rPr sz="1200" spc="-5" dirty="0">
                <a:latin typeface="Calibri"/>
                <a:cs typeface="Calibri"/>
              </a:rPr>
              <a:t>the auxiliary </a:t>
            </a:r>
            <a:r>
              <a:rPr sz="1200" dirty="0">
                <a:latin typeface="Calibri"/>
                <a:cs typeface="Calibri"/>
              </a:rPr>
              <a:t>peg,  </a:t>
            </a:r>
            <a:r>
              <a:rPr sz="1200" spc="-5" dirty="0">
                <a:latin typeface="Calibri"/>
                <a:cs typeface="Calibri"/>
              </a:rPr>
              <a:t>then moving the </a:t>
            </a:r>
            <a:r>
              <a:rPr sz="1200" spc="-10" dirty="0">
                <a:latin typeface="Calibri"/>
                <a:cs typeface="Calibri"/>
              </a:rPr>
              <a:t>bottom </a:t>
            </a:r>
            <a:r>
              <a:rPr sz="1200" dirty="0">
                <a:latin typeface="Calibri"/>
                <a:cs typeface="Calibri"/>
              </a:rPr>
              <a:t>disk </a:t>
            </a:r>
            <a:r>
              <a:rPr sz="1200" spc="-5" dirty="0">
                <a:latin typeface="Calibri"/>
                <a:cs typeface="Calibri"/>
              </a:rPr>
              <a:t>to </a:t>
            </a:r>
            <a:r>
              <a:rPr sz="1200" spc="-10" dirty="0">
                <a:latin typeface="Calibri"/>
                <a:cs typeface="Calibri"/>
              </a:rPr>
              <a:t>the </a:t>
            </a:r>
            <a:r>
              <a:rPr sz="1200" spc="-5" dirty="0">
                <a:latin typeface="Calibri"/>
                <a:cs typeface="Calibri"/>
              </a:rPr>
              <a:t>destination, and </a:t>
            </a:r>
            <a:r>
              <a:rPr sz="1200" dirty="0">
                <a:latin typeface="Calibri"/>
                <a:cs typeface="Calibri"/>
              </a:rPr>
              <a:t>finally </a:t>
            </a:r>
            <a:r>
              <a:rPr sz="1200" spc="-5" dirty="0">
                <a:latin typeface="Calibri"/>
                <a:cs typeface="Calibri"/>
              </a:rPr>
              <a:t>moving the previously </a:t>
            </a:r>
            <a:r>
              <a:rPr sz="1200" spc="-10" dirty="0">
                <a:latin typeface="Calibri"/>
                <a:cs typeface="Calibri"/>
              </a:rPr>
              <a:t>transferred  </a:t>
            </a:r>
            <a:r>
              <a:rPr sz="1200" spc="-5" dirty="0">
                <a:latin typeface="Calibri"/>
                <a:cs typeface="Calibri"/>
              </a:rPr>
              <a:t>disks </a:t>
            </a:r>
            <a:r>
              <a:rPr sz="1200" spc="-10" dirty="0">
                <a:latin typeface="Calibri"/>
                <a:cs typeface="Calibri"/>
              </a:rPr>
              <a:t>from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dirty="0">
                <a:latin typeface="Calibri"/>
                <a:cs typeface="Calibri"/>
              </a:rPr>
              <a:t>auxiliary </a:t>
            </a:r>
            <a:r>
              <a:rPr sz="1200" spc="-5" dirty="0">
                <a:latin typeface="Calibri"/>
                <a:cs typeface="Calibri"/>
              </a:rPr>
              <a:t>peg to the destination, we use </a:t>
            </a:r>
            <a:r>
              <a:rPr sz="1200" dirty="0">
                <a:latin typeface="Calibri"/>
                <a:cs typeface="Calibri"/>
              </a:rPr>
              <a:t>a </a:t>
            </a:r>
            <a:r>
              <a:rPr sz="1200" spc="-10" dirty="0">
                <a:latin typeface="Calibri"/>
                <a:cs typeface="Calibri"/>
              </a:rPr>
              <a:t>different approach. </a:t>
            </a:r>
            <a:r>
              <a:rPr sz="1200" dirty="0">
                <a:latin typeface="Calibri"/>
                <a:cs typeface="Calibri"/>
              </a:rPr>
              <a:t>All </a:t>
            </a:r>
            <a:r>
              <a:rPr sz="1200" spc="-5" dirty="0">
                <a:latin typeface="Calibri"/>
                <a:cs typeface="Calibri"/>
              </a:rPr>
              <a:t>of the disks  above the </a:t>
            </a:r>
            <a:r>
              <a:rPr sz="1200" dirty="0">
                <a:latin typeface="Calibri"/>
                <a:cs typeface="Calibri"/>
              </a:rPr>
              <a:t>disk </a:t>
            </a:r>
            <a:r>
              <a:rPr sz="1200" spc="-5" dirty="0">
                <a:latin typeface="Calibri"/>
                <a:cs typeface="Calibri"/>
              </a:rPr>
              <a:t>number </a:t>
            </a:r>
            <a:r>
              <a:rPr sz="1200" dirty="0">
                <a:latin typeface="Calibri"/>
                <a:cs typeface="Calibri"/>
              </a:rPr>
              <a:t>n – 1 </a:t>
            </a:r>
            <a:r>
              <a:rPr sz="1200" spc="-5" dirty="0">
                <a:latin typeface="Calibri"/>
                <a:cs typeface="Calibri"/>
              </a:rPr>
              <a:t>(the one </a:t>
            </a:r>
            <a:r>
              <a:rPr sz="1200" spc="-10" dirty="0">
                <a:latin typeface="Calibri"/>
                <a:cs typeface="Calibri"/>
              </a:rPr>
              <a:t>above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-10" dirty="0">
                <a:latin typeface="Calibri"/>
                <a:cs typeface="Calibri"/>
              </a:rPr>
              <a:t>bottom </a:t>
            </a:r>
            <a:r>
              <a:rPr sz="1200" spc="-5" dirty="0">
                <a:latin typeface="Calibri"/>
                <a:cs typeface="Calibri"/>
              </a:rPr>
              <a:t>disk) are moved </a:t>
            </a:r>
            <a:r>
              <a:rPr sz="1200" spc="-10" dirty="0">
                <a:latin typeface="Calibri"/>
                <a:cs typeface="Calibri"/>
              </a:rPr>
              <a:t>to </a:t>
            </a:r>
            <a:r>
              <a:rPr sz="1200" spc="-5" dirty="0">
                <a:latin typeface="Calibri"/>
                <a:cs typeface="Calibri"/>
              </a:rPr>
              <a:t>one of</a:t>
            </a:r>
            <a:r>
              <a:rPr sz="1200" spc="7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endParaRPr sz="1200">
              <a:latin typeface="Calibri"/>
              <a:cs typeface="Calibri"/>
            </a:endParaRPr>
          </a:p>
          <a:p>
            <a:pPr marL="12700" marR="5080" algn="just">
              <a:lnSpc>
                <a:spcPct val="152500"/>
              </a:lnSpc>
              <a:spcBef>
                <a:spcPts val="15"/>
              </a:spcBef>
            </a:pPr>
            <a:r>
              <a:rPr sz="1200" dirty="0">
                <a:latin typeface="Calibri"/>
                <a:cs typeface="Calibri"/>
              </a:rPr>
              <a:t>auxiliary pegs, </a:t>
            </a:r>
            <a:r>
              <a:rPr sz="1200" spc="-5" dirty="0">
                <a:latin typeface="Calibri"/>
                <a:cs typeface="Calibri"/>
              </a:rPr>
              <a:t>then the </a:t>
            </a:r>
            <a:r>
              <a:rPr sz="1200" spc="-10" dirty="0">
                <a:latin typeface="Calibri"/>
                <a:cs typeface="Calibri"/>
              </a:rPr>
              <a:t>two bottom </a:t>
            </a:r>
            <a:r>
              <a:rPr sz="1200" spc="-5" dirty="0">
                <a:latin typeface="Calibri"/>
                <a:cs typeface="Calibri"/>
              </a:rPr>
              <a:t>disks </a:t>
            </a:r>
            <a:r>
              <a:rPr sz="1200" spc="-10" dirty="0">
                <a:latin typeface="Calibri"/>
                <a:cs typeface="Calibri"/>
              </a:rPr>
              <a:t>are moved from source </a:t>
            </a:r>
            <a:r>
              <a:rPr sz="1200" spc="-5" dirty="0">
                <a:latin typeface="Calibri"/>
                <a:cs typeface="Calibri"/>
              </a:rPr>
              <a:t>to </a:t>
            </a:r>
            <a:r>
              <a:rPr sz="1200" spc="-10" dirty="0">
                <a:latin typeface="Calibri"/>
                <a:cs typeface="Calibri"/>
              </a:rPr>
              <a:t>destination </a:t>
            </a:r>
            <a:r>
              <a:rPr sz="1200" spc="-5" dirty="0">
                <a:latin typeface="Calibri"/>
                <a:cs typeface="Calibri"/>
              </a:rPr>
              <a:t>with the </a:t>
            </a:r>
            <a:r>
              <a:rPr sz="1200" dirty="0">
                <a:latin typeface="Calibri"/>
                <a:cs typeface="Calibri"/>
              </a:rPr>
              <a:t>help  </a:t>
            </a:r>
            <a:r>
              <a:rPr sz="1200" spc="-5" dirty="0">
                <a:latin typeface="Calibri"/>
                <a:cs typeface="Calibri"/>
              </a:rPr>
              <a:t>of the </a:t>
            </a:r>
            <a:r>
              <a:rPr sz="1200" spc="-10" dirty="0">
                <a:latin typeface="Calibri"/>
                <a:cs typeface="Calibri"/>
              </a:rPr>
              <a:t>second </a:t>
            </a:r>
            <a:r>
              <a:rPr sz="1200" spc="-5" dirty="0">
                <a:latin typeface="Calibri"/>
                <a:cs typeface="Calibri"/>
              </a:rPr>
              <a:t>auxiliary </a:t>
            </a:r>
            <a:r>
              <a:rPr sz="1200" dirty="0">
                <a:latin typeface="Calibri"/>
                <a:cs typeface="Calibri"/>
              </a:rPr>
              <a:t>peg, and </a:t>
            </a:r>
            <a:r>
              <a:rPr sz="1200" spc="-5" dirty="0">
                <a:latin typeface="Calibri"/>
                <a:cs typeface="Calibri"/>
              </a:rPr>
              <a:t>finally </a:t>
            </a:r>
            <a:r>
              <a:rPr sz="1200" spc="5" dirty="0">
                <a:latin typeface="Calibri"/>
                <a:cs typeface="Calibri"/>
              </a:rPr>
              <a:t>the </a:t>
            </a:r>
            <a:r>
              <a:rPr sz="1200" spc="-10" dirty="0">
                <a:latin typeface="Calibri"/>
                <a:cs typeface="Calibri"/>
              </a:rPr>
              <a:t>previously transferred </a:t>
            </a:r>
            <a:r>
              <a:rPr sz="1200" spc="-5" dirty="0">
                <a:latin typeface="Calibri"/>
                <a:cs typeface="Calibri"/>
              </a:rPr>
              <a:t>disks are moved </a:t>
            </a:r>
            <a:r>
              <a:rPr sz="1200" spc="-10" dirty="0">
                <a:latin typeface="Calibri"/>
                <a:cs typeface="Calibri"/>
              </a:rPr>
              <a:t>again from 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-10" dirty="0">
                <a:latin typeface="Calibri"/>
                <a:cs typeface="Calibri"/>
              </a:rPr>
              <a:t>first </a:t>
            </a:r>
            <a:r>
              <a:rPr sz="1200" dirty="0">
                <a:latin typeface="Calibri"/>
                <a:cs typeface="Calibri"/>
              </a:rPr>
              <a:t>auxiliary peg </a:t>
            </a:r>
            <a:r>
              <a:rPr sz="1200" spc="-5" dirty="0">
                <a:latin typeface="Calibri"/>
                <a:cs typeface="Calibri"/>
              </a:rPr>
              <a:t>to </a:t>
            </a:r>
            <a:r>
              <a:rPr sz="1200" spc="-10" dirty="0">
                <a:latin typeface="Calibri"/>
                <a:cs typeface="Calibri"/>
              </a:rPr>
              <a:t>the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destination.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Calibri"/>
              <a:cs typeface="Calibri"/>
            </a:endParaRPr>
          </a:p>
          <a:p>
            <a:pPr marL="12700" marR="13970">
              <a:lnSpc>
                <a:spcPct val="152500"/>
              </a:lnSpc>
            </a:pPr>
            <a:r>
              <a:rPr sz="1200" dirty="0">
                <a:latin typeface="Calibri"/>
                <a:cs typeface="Calibri"/>
              </a:rPr>
              <a:t>This </a:t>
            </a:r>
            <a:r>
              <a:rPr sz="1200" spc="-5" dirty="0">
                <a:latin typeface="Calibri"/>
                <a:cs typeface="Calibri"/>
              </a:rPr>
              <a:t>algorithm uses </a:t>
            </a:r>
            <a:r>
              <a:rPr sz="1200" spc="-10" dirty="0">
                <a:latin typeface="Calibri"/>
                <a:cs typeface="Calibri"/>
              </a:rPr>
              <a:t>pure </a:t>
            </a:r>
            <a:r>
              <a:rPr sz="1200" spc="-5" dirty="0">
                <a:latin typeface="Calibri"/>
                <a:cs typeface="Calibri"/>
              </a:rPr>
              <a:t>recursion. Thus, </a:t>
            </a:r>
            <a:r>
              <a:rPr sz="1200" dirty="0">
                <a:latin typeface="Calibri"/>
                <a:cs typeface="Calibri"/>
              </a:rPr>
              <a:t>it is </a:t>
            </a:r>
            <a:r>
              <a:rPr sz="1200" spc="-5" dirty="0">
                <a:latin typeface="Calibri"/>
                <a:cs typeface="Calibri"/>
              </a:rPr>
              <a:t>less efficient </a:t>
            </a:r>
            <a:r>
              <a:rPr sz="1200" spc="-10" dirty="0">
                <a:latin typeface="Calibri"/>
                <a:cs typeface="Calibri"/>
              </a:rPr>
              <a:t>than </a:t>
            </a:r>
            <a:r>
              <a:rPr sz="1200" spc="-5" dirty="0">
                <a:latin typeface="Calibri"/>
                <a:cs typeface="Calibri"/>
              </a:rPr>
              <a:t>the dp solution, </a:t>
            </a:r>
            <a:r>
              <a:rPr sz="1200" dirty="0">
                <a:latin typeface="Calibri"/>
                <a:cs typeface="Calibri"/>
              </a:rPr>
              <a:t>it also </a:t>
            </a:r>
            <a:r>
              <a:rPr sz="1200" spc="-5" dirty="0">
                <a:latin typeface="Calibri"/>
                <a:cs typeface="Calibri"/>
              </a:rPr>
              <a:t>does  not </a:t>
            </a:r>
            <a:r>
              <a:rPr sz="1200" spc="-10" dirty="0">
                <a:latin typeface="Calibri"/>
                <a:cs typeface="Calibri"/>
              </a:rPr>
              <a:t>guarantee </a:t>
            </a:r>
            <a:r>
              <a:rPr sz="1200" spc="-5" dirty="0">
                <a:latin typeface="Calibri"/>
                <a:cs typeface="Calibri"/>
              </a:rPr>
              <a:t>the minimum number of </a:t>
            </a:r>
            <a:r>
              <a:rPr sz="1200" spc="-10" dirty="0">
                <a:latin typeface="Calibri"/>
                <a:cs typeface="Calibri"/>
              </a:rPr>
              <a:t>steps </a:t>
            </a:r>
            <a:r>
              <a:rPr sz="1200" spc="-5" dirty="0">
                <a:latin typeface="Calibri"/>
                <a:cs typeface="Calibri"/>
              </a:rPr>
              <a:t>to </a:t>
            </a:r>
            <a:r>
              <a:rPr sz="1200" spc="-10" dirty="0">
                <a:latin typeface="Calibri"/>
                <a:cs typeface="Calibri"/>
              </a:rPr>
              <a:t>transfer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dirty="0">
                <a:latin typeface="Calibri"/>
                <a:cs typeface="Calibri"/>
              </a:rPr>
              <a:t>disks </a:t>
            </a:r>
            <a:r>
              <a:rPr sz="1200" spc="-10" dirty="0">
                <a:latin typeface="Calibri"/>
                <a:cs typeface="Calibri"/>
              </a:rPr>
              <a:t>from source </a:t>
            </a:r>
            <a:r>
              <a:rPr sz="1200" spc="-5" dirty="0">
                <a:latin typeface="Calibri"/>
                <a:cs typeface="Calibri"/>
              </a:rPr>
              <a:t>to destination,  </a:t>
            </a:r>
            <a:r>
              <a:rPr sz="1200" dirty="0">
                <a:latin typeface="Calibri"/>
                <a:cs typeface="Calibri"/>
              </a:rPr>
              <a:t>but it is </a:t>
            </a:r>
            <a:r>
              <a:rPr sz="1200" spc="-5" dirty="0">
                <a:latin typeface="Calibri"/>
                <a:cs typeface="Calibri"/>
              </a:rPr>
              <a:t>much </a:t>
            </a:r>
            <a:r>
              <a:rPr sz="1200" spc="-10" dirty="0">
                <a:latin typeface="Calibri"/>
                <a:cs typeface="Calibri"/>
              </a:rPr>
              <a:t>more straight </a:t>
            </a:r>
            <a:r>
              <a:rPr sz="1200" spc="-15" dirty="0">
                <a:latin typeface="Calibri"/>
                <a:cs typeface="Calibri"/>
              </a:rPr>
              <a:t>forward </a:t>
            </a:r>
            <a:r>
              <a:rPr sz="1200" spc="-5" dirty="0">
                <a:latin typeface="Calibri"/>
                <a:cs typeface="Calibri"/>
              </a:rPr>
              <a:t>to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implement.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5156" y="1580133"/>
            <a:ext cx="2588895" cy="640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alibri"/>
                <a:cs typeface="Calibri"/>
              </a:rPr>
              <a:t>Sample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Output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 marL="123825" indent="-111760">
              <a:lnSpc>
                <a:spcPct val="100000"/>
              </a:lnSpc>
              <a:buChar char="•"/>
              <a:tabLst>
                <a:tab pos="124460" algn="l"/>
              </a:tabLst>
            </a:pPr>
            <a:r>
              <a:rPr sz="1200" spc="-5" dirty="0">
                <a:latin typeface="Calibri"/>
                <a:cs typeface="Calibri"/>
              </a:rPr>
              <a:t>Output </a:t>
            </a:r>
            <a:r>
              <a:rPr sz="1200" spc="-10" dirty="0">
                <a:latin typeface="Calibri"/>
                <a:cs typeface="Calibri"/>
              </a:rPr>
              <a:t>in </a:t>
            </a:r>
            <a:r>
              <a:rPr sz="1200" spc="-5" dirty="0">
                <a:latin typeface="Calibri"/>
                <a:cs typeface="Calibri"/>
              </a:rPr>
              <a:t>case of </a:t>
            </a:r>
            <a:r>
              <a:rPr sz="1200" spc="-15" dirty="0">
                <a:latin typeface="Calibri"/>
                <a:cs typeface="Calibri"/>
              </a:rPr>
              <a:t>zero </a:t>
            </a:r>
            <a:r>
              <a:rPr sz="1200" spc="-5" dirty="0">
                <a:latin typeface="Calibri"/>
                <a:cs typeface="Calibri"/>
              </a:rPr>
              <a:t>disks (base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case).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10483" y="3758311"/>
            <a:ext cx="5010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libri"/>
                <a:cs typeface="Calibri"/>
              </a:rPr>
              <a:t>Figure</a:t>
            </a:r>
            <a:r>
              <a:rPr sz="1000" spc="-5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23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5156" y="4494403"/>
            <a:ext cx="25038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825" indent="-111760">
              <a:lnSpc>
                <a:spcPct val="100000"/>
              </a:lnSpc>
              <a:spcBef>
                <a:spcPts val="100"/>
              </a:spcBef>
              <a:buChar char="•"/>
              <a:tabLst>
                <a:tab pos="124460" algn="l"/>
              </a:tabLst>
            </a:pPr>
            <a:r>
              <a:rPr sz="1200" spc="-5" dirty="0">
                <a:latin typeface="Calibri"/>
                <a:cs typeface="Calibri"/>
              </a:rPr>
              <a:t>Output </a:t>
            </a:r>
            <a:r>
              <a:rPr sz="1200" spc="-10" dirty="0">
                <a:latin typeface="Calibri"/>
                <a:cs typeface="Calibri"/>
              </a:rPr>
              <a:t>in </a:t>
            </a:r>
            <a:r>
              <a:rPr sz="1200" spc="-5" dirty="0">
                <a:latin typeface="Calibri"/>
                <a:cs typeface="Calibri"/>
              </a:rPr>
              <a:t>case of </a:t>
            </a:r>
            <a:r>
              <a:rPr sz="1200" dirty="0">
                <a:latin typeface="Calibri"/>
                <a:cs typeface="Calibri"/>
              </a:rPr>
              <a:t>one </a:t>
            </a:r>
            <a:r>
              <a:rPr sz="1200" spc="-5" dirty="0">
                <a:latin typeface="Calibri"/>
                <a:cs typeface="Calibri"/>
              </a:rPr>
              <a:t>disk (base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case).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10483" y="6507860"/>
            <a:ext cx="5010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libri"/>
                <a:cs typeface="Calibri"/>
              </a:rPr>
              <a:t>Figure</a:t>
            </a:r>
            <a:r>
              <a:rPr sz="1000" spc="-5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24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55700" y="2518926"/>
            <a:ext cx="5404484" cy="10109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87425" y="4945634"/>
            <a:ext cx="5797550" cy="1323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5448" y="1580133"/>
            <a:ext cx="2403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825" indent="-111760">
              <a:lnSpc>
                <a:spcPct val="100000"/>
              </a:lnSpc>
              <a:spcBef>
                <a:spcPts val="100"/>
              </a:spcBef>
              <a:buChar char="•"/>
              <a:tabLst>
                <a:tab pos="124460" algn="l"/>
              </a:tabLst>
            </a:pPr>
            <a:r>
              <a:rPr sz="1200" spc="-5" dirty="0">
                <a:latin typeface="Calibri"/>
                <a:cs typeface="Calibri"/>
              </a:rPr>
              <a:t>Output </a:t>
            </a:r>
            <a:r>
              <a:rPr sz="1200" spc="-10" dirty="0">
                <a:latin typeface="Calibri"/>
                <a:cs typeface="Calibri"/>
              </a:rPr>
              <a:t>in </a:t>
            </a:r>
            <a:r>
              <a:rPr sz="1200" spc="-5" dirty="0">
                <a:latin typeface="Calibri"/>
                <a:cs typeface="Calibri"/>
              </a:rPr>
              <a:t>case of </a:t>
            </a:r>
            <a:r>
              <a:rPr sz="1200" dirty="0">
                <a:latin typeface="Calibri"/>
                <a:cs typeface="Calibri"/>
              </a:rPr>
              <a:t>2 </a:t>
            </a:r>
            <a:r>
              <a:rPr sz="1200" spc="-10" dirty="0">
                <a:latin typeface="Calibri"/>
                <a:cs typeface="Calibri"/>
              </a:rPr>
              <a:t>disks </a:t>
            </a:r>
            <a:r>
              <a:rPr sz="1200" spc="-5" dirty="0">
                <a:latin typeface="Calibri"/>
                <a:cs typeface="Calibri"/>
              </a:rPr>
              <a:t>(base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case).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5448" y="3441319"/>
            <a:ext cx="34747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342900" algn="r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libri"/>
                <a:cs typeface="Calibri"/>
              </a:rPr>
              <a:t>Figure</a:t>
            </a:r>
            <a:r>
              <a:rPr sz="1000" spc="-7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25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Calibri"/>
              <a:cs typeface="Calibri"/>
            </a:endParaRPr>
          </a:p>
          <a:p>
            <a:pPr marL="123825" indent="-111760">
              <a:lnSpc>
                <a:spcPct val="100000"/>
              </a:lnSpc>
              <a:buChar char="•"/>
              <a:tabLst>
                <a:tab pos="124460" algn="l"/>
              </a:tabLst>
            </a:pPr>
            <a:r>
              <a:rPr sz="1200" spc="-5" dirty="0">
                <a:latin typeface="Calibri"/>
                <a:cs typeface="Calibri"/>
              </a:rPr>
              <a:t>Output </a:t>
            </a:r>
            <a:r>
              <a:rPr sz="1200" spc="-10" dirty="0">
                <a:latin typeface="Calibri"/>
                <a:cs typeface="Calibri"/>
              </a:rPr>
              <a:t>in </a:t>
            </a:r>
            <a:r>
              <a:rPr sz="1200" spc="-5" dirty="0">
                <a:latin typeface="Calibri"/>
                <a:cs typeface="Calibri"/>
              </a:rPr>
              <a:t>case of </a:t>
            </a:r>
            <a:r>
              <a:rPr sz="1200" dirty="0">
                <a:latin typeface="Calibri"/>
                <a:cs typeface="Calibri"/>
              </a:rPr>
              <a:t>5 </a:t>
            </a:r>
            <a:r>
              <a:rPr sz="1200" spc="-10" dirty="0">
                <a:latin typeface="Calibri"/>
                <a:cs typeface="Calibri"/>
              </a:rPr>
              <a:t>disks </a:t>
            </a:r>
            <a:r>
              <a:rPr sz="1200" spc="-5" dirty="0">
                <a:latin typeface="Calibri"/>
                <a:cs typeface="Calibri"/>
              </a:rPr>
              <a:t>(randomly selected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number).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60775" y="7230236"/>
            <a:ext cx="5010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libri"/>
                <a:cs typeface="Calibri"/>
              </a:rPr>
              <a:t>Figure</a:t>
            </a:r>
            <a:r>
              <a:rPr sz="1000" spc="-5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26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12339" y="2031619"/>
            <a:ext cx="3398520" cy="1181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8225" y="4197096"/>
            <a:ext cx="5379085" cy="28037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5156" y="2011426"/>
            <a:ext cx="36353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825" indent="-111760">
              <a:lnSpc>
                <a:spcPct val="100000"/>
              </a:lnSpc>
              <a:spcBef>
                <a:spcPts val="100"/>
              </a:spcBef>
              <a:buChar char="•"/>
              <a:tabLst>
                <a:tab pos="124460" algn="l"/>
              </a:tabLst>
            </a:pPr>
            <a:r>
              <a:rPr sz="1200" spc="-5" dirty="0">
                <a:latin typeface="Calibri"/>
                <a:cs typeface="Calibri"/>
              </a:rPr>
              <a:t>Output </a:t>
            </a:r>
            <a:r>
              <a:rPr sz="1200" spc="-10" dirty="0">
                <a:latin typeface="Calibri"/>
                <a:cs typeface="Calibri"/>
              </a:rPr>
              <a:t>in </a:t>
            </a:r>
            <a:r>
              <a:rPr sz="1200" spc="-5" dirty="0">
                <a:latin typeface="Calibri"/>
                <a:cs typeface="Calibri"/>
              </a:rPr>
              <a:t>case of </a:t>
            </a:r>
            <a:r>
              <a:rPr sz="1200" dirty="0">
                <a:latin typeface="Calibri"/>
                <a:cs typeface="Calibri"/>
              </a:rPr>
              <a:t>8 </a:t>
            </a:r>
            <a:r>
              <a:rPr sz="1200" spc="-10" dirty="0">
                <a:latin typeface="Calibri"/>
                <a:cs typeface="Calibri"/>
              </a:rPr>
              <a:t>disks </a:t>
            </a:r>
            <a:r>
              <a:rPr sz="1200" spc="-5" dirty="0">
                <a:latin typeface="Calibri"/>
                <a:cs typeface="Calibri"/>
              </a:rPr>
              <a:t>(the description given</a:t>
            </a:r>
            <a:r>
              <a:rPr sz="1200" spc="6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number).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10483" y="6219825"/>
            <a:ext cx="5010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libri"/>
                <a:cs typeface="Calibri"/>
              </a:rPr>
              <a:t>Figure</a:t>
            </a:r>
            <a:r>
              <a:rPr sz="1000" spc="-5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27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10483" y="8218169"/>
            <a:ext cx="5010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libri"/>
                <a:cs typeface="Calibri"/>
              </a:rPr>
              <a:t>Figure</a:t>
            </a:r>
            <a:r>
              <a:rPr sz="1000" spc="-5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28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6825" y="2463164"/>
            <a:ext cx="2644140" cy="3527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51280" y="6975475"/>
            <a:ext cx="5017897" cy="10134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5448" y="1580133"/>
            <a:ext cx="5738495" cy="2188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alibri"/>
                <a:cs typeface="Calibri"/>
              </a:rPr>
              <a:t>Conclusion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Calibri"/>
              <a:cs typeface="Calibri"/>
            </a:endParaRPr>
          </a:p>
          <a:p>
            <a:pPr marL="12700" marR="5080">
              <a:lnSpc>
                <a:spcPct val="152500"/>
              </a:lnSpc>
              <a:buChar char="•"/>
              <a:tabLst>
                <a:tab pos="124460" algn="l"/>
              </a:tabLst>
            </a:pP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-15" dirty="0">
                <a:latin typeface="Calibri"/>
                <a:cs typeface="Calibri"/>
              </a:rPr>
              <a:t>Reve </a:t>
            </a:r>
            <a:r>
              <a:rPr sz="1200" spc="-5" dirty="0">
                <a:latin typeface="Calibri"/>
                <a:cs typeface="Calibri"/>
              </a:rPr>
              <a:t>puzzle </a:t>
            </a:r>
            <a:r>
              <a:rPr sz="1200" spc="-10" dirty="0">
                <a:latin typeface="Calibri"/>
                <a:cs typeface="Calibri"/>
              </a:rPr>
              <a:t>can </a:t>
            </a:r>
            <a:r>
              <a:rPr sz="1200" dirty="0">
                <a:latin typeface="Calibri"/>
                <a:cs typeface="Calibri"/>
              </a:rPr>
              <a:t>be </a:t>
            </a:r>
            <a:r>
              <a:rPr sz="1200" spc="-5" dirty="0">
                <a:latin typeface="Calibri"/>
                <a:cs typeface="Calibri"/>
              </a:rPr>
              <a:t>solved using dynamic </a:t>
            </a:r>
            <a:r>
              <a:rPr sz="1200" spc="-10" dirty="0">
                <a:latin typeface="Calibri"/>
                <a:cs typeface="Calibri"/>
              </a:rPr>
              <a:t>programming recursively by </a:t>
            </a:r>
            <a:r>
              <a:rPr sz="1200" spc="-5" dirty="0">
                <a:latin typeface="Calibri"/>
                <a:cs typeface="Calibri"/>
              </a:rPr>
              <a:t>moving </a:t>
            </a:r>
            <a:r>
              <a:rPr sz="1200" dirty="0">
                <a:latin typeface="Calibri"/>
                <a:cs typeface="Calibri"/>
              </a:rPr>
              <a:t>a </a:t>
            </a:r>
            <a:r>
              <a:rPr sz="1200" spc="-10" dirty="0">
                <a:latin typeface="Calibri"/>
                <a:cs typeface="Calibri"/>
              </a:rPr>
              <a:t>subset  </a:t>
            </a:r>
            <a:r>
              <a:rPr sz="1200" spc="-5" dirty="0">
                <a:latin typeface="Calibri"/>
                <a:cs typeface="Calibri"/>
              </a:rPr>
              <a:t>of disks to </a:t>
            </a:r>
            <a:r>
              <a:rPr sz="1200" spc="-10" dirty="0">
                <a:latin typeface="Calibri"/>
                <a:cs typeface="Calibri"/>
              </a:rPr>
              <a:t>an </a:t>
            </a:r>
            <a:r>
              <a:rPr sz="1200" spc="-5" dirty="0">
                <a:latin typeface="Calibri"/>
                <a:cs typeface="Calibri"/>
              </a:rPr>
              <a:t>auxiliary peg using </a:t>
            </a:r>
            <a:r>
              <a:rPr sz="1200" dirty="0">
                <a:latin typeface="Calibri"/>
                <a:cs typeface="Calibri"/>
              </a:rPr>
              <a:t>4 pegs. </a:t>
            </a:r>
            <a:r>
              <a:rPr sz="1200" spc="-5" dirty="0">
                <a:latin typeface="Calibri"/>
                <a:cs typeface="Calibri"/>
              </a:rPr>
              <a:t>Then, moving the remaining disks to </a:t>
            </a:r>
            <a:r>
              <a:rPr sz="1200" spc="-10" dirty="0">
                <a:latin typeface="Calibri"/>
                <a:cs typeface="Calibri"/>
              </a:rPr>
              <a:t>the </a:t>
            </a:r>
            <a:r>
              <a:rPr sz="1200" spc="-5" dirty="0">
                <a:latin typeface="Calibri"/>
                <a:cs typeface="Calibri"/>
              </a:rPr>
              <a:t>destination  using the </a:t>
            </a:r>
            <a:r>
              <a:rPr sz="1200" spc="-25" dirty="0">
                <a:latin typeface="Calibri"/>
                <a:cs typeface="Calibri"/>
              </a:rPr>
              <a:t>Towers </a:t>
            </a:r>
            <a:r>
              <a:rPr sz="1200" spc="-5" dirty="0">
                <a:latin typeface="Calibri"/>
                <a:cs typeface="Calibri"/>
              </a:rPr>
              <a:t>of </a:t>
            </a:r>
            <a:r>
              <a:rPr sz="1200" spc="-10" dirty="0">
                <a:latin typeface="Calibri"/>
                <a:cs typeface="Calibri"/>
              </a:rPr>
              <a:t>Hanoi </a:t>
            </a:r>
            <a:r>
              <a:rPr sz="1200" spc="-5" dirty="0">
                <a:latin typeface="Calibri"/>
                <a:cs typeface="Calibri"/>
              </a:rPr>
              <a:t>algorithm. </a:t>
            </a:r>
            <a:r>
              <a:rPr sz="1200" spc="-15" dirty="0">
                <a:latin typeface="Calibri"/>
                <a:cs typeface="Calibri"/>
              </a:rPr>
              <a:t>Finally, </a:t>
            </a:r>
            <a:r>
              <a:rPr sz="1200" spc="-10" dirty="0">
                <a:latin typeface="Calibri"/>
                <a:cs typeface="Calibri"/>
              </a:rPr>
              <a:t>retransferring </a:t>
            </a:r>
            <a:r>
              <a:rPr sz="1200" spc="-5" dirty="0">
                <a:latin typeface="Calibri"/>
                <a:cs typeface="Calibri"/>
              </a:rPr>
              <a:t>the previously moved </a:t>
            </a:r>
            <a:r>
              <a:rPr sz="1200" dirty="0">
                <a:latin typeface="Calibri"/>
                <a:cs typeface="Calibri"/>
              </a:rPr>
              <a:t>pegs </a:t>
            </a:r>
            <a:r>
              <a:rPr sz="1200" spc="-10" dirty="0">
                <a:latin typeface="Calibri"/>
                <a:cs typeface="Calibri"/>
              </a:rPr>
              <a:t>from 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dirty="0">
                <a:latin typeface="Calibri"/>
                <a:cs typeface="Calibri"/>
              </a:rPr>
              <a:t>auxiliary </a:t>
            </a:r>
            <a:r>
              <a:rPr sz="1200" spc="-5" dirty="0">
                <a:latin typeface="Calibri"/>
                <a:cs typeface="Calibri"/>
              </a:rPr>
              <a:t>peg the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destination.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Calibri"/>
              <a:buChar char="•"/>
            </a:pPr>
            <a:endParaRPr sz="950">
              <a:latin typeface="Calibri"/>
              <a:cs typeface="Calibri"/>
            </a:endParaRPr>
          </a:p>
          <a:p>
            <a:pPr marL="12700" marR="516255">
              <a:lnSpc>
                <a:spcPct val="152500"/>
              </a:lnSpc>
              <a:buChar char="•"/>
              <a:tabLst>
                <a:tab pos="124460" algn="l"/>
              </a:tabLst>
            </a:pPr>
            <a:r>
              <a:rPr sz="1200" spc="-5" dirty="0">
                <a:latin typeface="Calibri"/>
                <a:cs typeface="Calibri"/>
              </a:rPr>
              <a:t>The puzzle </a:t>
            </a:r>
            <a:r>
              <a:rPr sz="1200" spc="-10" dirty="0">
                <a:latin typeface="Calibri"/>
                <a:cs typeface="Calibri"/>
              </a:rPr>
              <a:t>can </a:t>
            </a:r>
            <a:r>
              <a:rPr sz="1200" spc="-5" dirty="0">
                <a:latin typeface="Calibri"/>
                <a:cs typeface="Calibri"/>
              </a:rPr>
              <a:t>be </a:t>
            </a:r>
            <a:r>
              <a:rPr sz="1200" spc="-10" dirty="0">
                <a:latin typeface="Calibri"/>
                <a:cs typeface="Calibri"/>
              </a:rPr>
              <a:t>solved </a:t>
            </a:r>
            <a:r>
              <a:rPr sz="1200" spc="-5" dirty="0">
                <a:latin typeface="Calibri"/>
                <a:cs typeface="Calibri"/>
              </a:rPr>
              <a:t>using </a:t>
            </a:r>
            <a:r>
              <a:rPr sz="1200" spc="-10" dirty="0">
                <a:latin typeface="Calibri"/>
                <a:cs typeface="Calibri"/>
              </a:rPr>
              <a:t>pure recursion </a:t>
            </a:r>
            <a:r>
              <a:rPr sz="1200" dirty="0">
                <a:latin typeface="Calibri"/>
                <a:cs typeface="Calibri"/>
              </a:rPr>
              <a:t>with </a:t>
            </a:r>
            <a:r>
              <a:rPr sz="1200" spc="-5" dirty="0">
                <a:latin typeface="Calibri"/>
                <a:cs typeface="Calibri"/>
              </a:rPr>
              <a:t>easier implementation, </a:t>
            </a:r>
            <a:r>
              <a:rPr sz="1200" dirty="0">
                <a:latin typeface="Calibri"/>
                <a:cs typeface="Calibri"/>
              </a:rPr>
              <a:t>but </a:t>
            </a:r>
            <a:r>
              <a:rPr sz="1200" spc="-5" dirty="0">
                <a:latin typeface="Calibri"/>
                <a:cs typeface="Calibri"/>
              </a:rPr>
              <a:t>the  optimum solution and </a:t>
            </a:r>
            <a:r>
              <a:rPr sz="1200" spc="-10" dirty="0">
                <a:latin typeface="Calibri"/>
                <a:cs typeface="Calibri"/>
              </a:rPr>
              <a:t>the </a:t>
            </a:r>
            <a:r>
              <a:rPr sz="1200" spc="-5" dirty="0">
                <a:latin typeface="Calibri"/>
                <a:cs typeface="Calibri"/>
              </a:rPr>
              <a:t>dp algorithm efficiency are to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sacrificed.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46</a:t>
            </a:fld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6251" y="1578610"/>
            <a:ext cx="4947285" cy="655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Calibri"/>
                <a:cs typeface="Calibri"/>
              </a:rPr>
              <a:t>References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Calibri"/>
                <a:cs typeface="Calibri"/>
              </a:rPr>
              <a:t>1. </a:t>
            </a:r>
            <a:r>
              <a:rPr sz="1200" spc="-5" dirty="0">
                <a:latin typeface="Calibri"/>
                <a:cs typeface="Calibri"/>
              </a:rPr>
              <a:t>Anany Levitin, M. L. (2011). Algorithmic Puzzles. </a:t>
            </a:r>
            <a:r>
              <a:rPr sz="1200" spc="-15" dirty="0">
                <a:latin typeface="Calibri"/>
                <a:cs typeface="Calibri"/>
              </a:rPr>
              <a:t>Oxford </a:t>
            </a:r>
            <a:r>
              <a:rPr sz="1200" spc="-10" dirty="0">
                <a:latin typeface="Calibri"/>
                <a:cs typeface="Calibri"/>
              </a:rPr>
              <a:t>University</a:t>
            </a:r>
            <a:r>
              <a:rPr sz="1200" spc="17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Press.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47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66871" y="1583181"/>
            <a:ext cx="3898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Calibri"/>
                <a:cs typeface="Calibri"/>
              </a:rPr>
              <a:t>Table</a:t>
            </a:r>
            <a:r>
              <a:rPr sz="1000" spc="-6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1</a:t>
            </a:r>
            <a:endParaRPr sz="10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16456" y="1832101"/>
          <a:ext cx="5572760" cy="4911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1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0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19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924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Number of 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rows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mbria Math"/>
                          <a:cs typeface="Cambria Math"/>
                        </a:rPr>
                        <a:t>𝑛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marR="226695">
                        <a:lnSpc>
                          <a:spcPct val="152500"/>
                        </a:lnSpc>
                        <a:spcBef>
                          <a:spcPts val="40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Number of 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rows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in 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left triangle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mbria Math"/>
                          <a:cs typeface="Cambria Math"/>
                        </a:rPr>
                        <a:t>𝑎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514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marR="228600">
                        <a:lnSpc>
                          <a:spcPct val="152500"/>
                        </a:lnSpc>
                        <a:spcBef>
                          <a:spcPts val="40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Number of 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rows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in 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upper triangle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mbria Math"/>
                          <a:cs typeface="Cambria Math"/>
                        </a:rPr>
                        <a:t>𝑏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514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marR="227329">
                        <a:lnSpc>
                          <a:spcPct val="152500"/>
                        </a:lnSpc>
                        <a:spcBef>
                          <a:spcPts val="40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Number of 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rows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in 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right triangle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mbria Math"/>
                          <a:cs typeface="Cambria Math"/>
                        </a:rPr>
                        <a:t>𝑐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514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9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1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5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35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5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53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35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35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686939" y="6876669"/>
            <a:ext cx="237490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105" dirty="0">
                <a:latin typeface="Cambria Math"/>
                <a:cs typeface="Cambria Math"/>
              </a:rPr>
              <a:t>𝑛</a:t>
            </a:r>
            <a:r>
              <a:rPr sz="850" spc="-20" dirty="0">
                <a:latin typeface="Cambria Math"/>
                <a:cs typeface="Cambria Math"/>
              </a:rPr>
              <a:t>+</a:t>
            </a:r>
            <a:r>
              <a:rPr sz="850" spc="20" dirty="0">
                <a:latin typeface="Cambria Math"/>
                <a:cs typeface="Cambria Math"/>
              </a:rPr>
              <a:t>1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61614" y="7042784"/>
            <a:ext cx="88265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20" dirty="0">
                <a:latin typeface="Cambria Math"/>
                <a:cs typeface="Cambria Math"/>
              </a:rPr>
              <a:t>3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99639" y="7044054"/>
            <a:ext cx="213360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3360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10839" y="6876669"/>
            <a:ext cx="95885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110" dirty="0">
                <a:latin typeface="Cambria Math"/>
                <a:cs typeface="Cambria Math"/>
              </a:rPr>
              <a:t>𝑛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15410" y="7042784"/>
            <a:ext cx="88265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20" dirty="0">
                <a:latin typeface="Cambria Math"/>
                <a:cs typeface="Cambria Math"/>
              </a:rPr>
              <a:t>3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23539" y="7038720"/>
            <a:ext cx="71755" cy="10795"/>
          </a:xfrm>
          <a:custGeom>
            <a:avLst/>
            <a:gdLst/>
            <a:ahLst/>
            <a:cxnLst/>
            <a:rect l="l" t="t" r="r" b="b"/>
            <a:pathLst>
              <a:path w="71754" h="10795">
                <a:moveTo>
                  <a:pt x="71627" y="0"/>
                </a:moveTo>
                <a:lnTo>
                  <a:pt x="0" y="0"/>
                </a:lnTo>
                <a:lnTo>
                  <a:pt x="0" y="10668"/>
                </a:lnTo>
                <a:lnTo>
                  <a:pt x="71627" y="10668"/>
                </a:lnTo>
                <a:lnTo>
                  <a:pt x="716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948810" y="6876669"/>
            <a:ext cx="239395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120" dirty="0">
                <a:latin typeface="Cambria Math"/>
                <a:cs typeface="Cambria Math"/>
              </a:rPr>
              <a:t>𝑛</a:t>
            </a:r>
            <a:r>
              <a:rPr sz="850" spc="-15" dirty="0">
                <a:latin typeface="Cambria Math"/>
                <a:cs typeface="Cambria Math"/>
              </a:rPr>
              <a:t>−</a:t>
            </a:r>
            <a:r>
              <a:rPr sz="850" spc="20" dirty="0">
                <a:latin typeface="Cambria Math"/>
                <a:cs typeface="Cambria Math"/>
              </a:rPr>
              <a:t>1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23486" y="7042784"/>
            <a:ext cx="88265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20" dirty="0">
                <a:latin typeface="Cambria Math"/>
                <a:cs typeface="Cambria Math"/>
              </a:rPr>
              <a:t>3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61510" y="7044054"/>
            <a:ext cx="213995" cy="0"/>
          </a:xfrm>
          <a:custGeom>
            <a:avLst/>
            <a:gdLst/>
            <a:ahLst/>
            <a:cxnLst/>
            <a:rect l="l" t="t" r="r" b="b"/>
            <a:pathLst>
              <a:path w="213995">
                <a:moveTo>
                  <a:pt x="0" y="0"/>
                </a:moveTo>
                <a:lnTo>
                  <a:pt x="213664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75156" y="6922389"/>
            <a:ext cx="5148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37385" algn="l"/>
                <a:tab pos="3199765" algn="l"/>
              </a:tabLst>
            </a:pPr>
            <a:r>
              <a:rPr sz="1200" spc="-10" dirty="0">
                <a:latin typeface="Calibri"/>
                <a:cs typeface="Calibri"/>
              </a:rPr>
              <a:t>It’s easy </a:t>
            </a:r>
            <a:r>
              <a:rPr sz="1200" spc="-5" dirty="0">
                <a:latin typeface="Calibri"/>
                <a:cs typeface="Calibri"/>
              </a:rPr>
              <a:t>to </a:t>
            </a:r>
            <a:r>
              <a:rPr sz="1200" spc="-10" dirty="0">
                <a:latin typeface="Calibri"/>
                <a:cs typeface="Calibri"/>
              </a:rPr>
              <a:t>prove that </a:t>
            </a:r>
            <a:r>
              <a:rPr sz="1200" dirty="0">
                <a:latin typeface="Cambria Math"/>
                <a:cs typeface="Cambria Math"/>
              </a:rPr>
              <a:t>𝑎</a:t>
            </a:r>
            <a:r>
              <a:rPr sz="1200" spc="14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80" dirty="0">
                <a:latin typeface="Cambria Math"/>
                <a:cs typeface="Cambria Math"/>
              </a:rPr>
              <a:t> </a:t>
            </a:r>
            <a:r>
              <a:rPr sz="1200" spc="15" dirty="0">
                <a:latin typeface="Cambria Math"/>
                <a:cs typeface="Cambria Math"/>
              </a:rPr>
              <a:t>⌊	⌋ </a:t>
            </a:r>
            <a:r>
              <a:rPr sz="1200" dirty="0">
                <a:latin typeface="Cambria Math"/>
                <a:cs typeface="Cambria Math"/>
              </a:rPr>
              <a:t>, 𝑏 =  </a:t>
            </a:r>
            <a:r>
              <a:rPr sz="1200" spc="15" dirty="0">
                <a:latin typeface="Cambria Math"/>
                <a:cs typeface="Cambria Math"/>
              </a:rPr>
              <a:t>⌊  ⌋ </a:t>
            </a:r>
            <a:r>
              <a:rPr sz="1200" dirty="0">
                <a:latin typeface="Cambria Math"/>
                <a:cs typeface="Cambria Math"/>
              </a:rPr>
              <a:t>, 𝑐</a:t>
            </a:r>
            <a:r>
              <a:rPr sz="1200" spc="-2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60" dirty="0">
                <a:latin typeface="Cambria Math"/>
                <a:cs typeface="Cambria Math"/>
              </a:rPr>
              <a:t> </a:t>
            </a:r>
            <a:r>
              <a:rPr sz="1200" spc="15" dirty="0">
                <a:latin typeface="Cambria Math"/>
                <a:cs typeface="Cambria Math"/>
              </a:rPr>
              <a:t>⌊	⌋ </a:t>
            </a:r>
            <a:r>
              <a:rPr sz="1200" spc="-5" dirty="0">
                <a:latin typeface="Calibri"/>
                <a:cs typeface="Calibri"/>
              </a:rPr>
              <a:t>using </a:t>
            </a:r>
            <a:r>
              <a:rPr sz="1200" spc="-10" dirty="0">
                <a:latin typeface="Calibri"/>
                <a:cs typeface="Calibri"/>
              </a:rPr>
              <a:t>data </a:t>
            </a:r>
            <a:r>
              <a:rPr sz="1200" spc="-5" dirty="0">
                <a:latin typeface="Calibri"/>
                <a:cs typeface="Calibri"/>
              </a:rPr>
              <a:t>obtained </a:t>
            </a:r>
            <a:r>
              <a:rPr sz="1200" spc="-10" dirty="0">
                <a:latin typeface="Calibri"/>
                <a:cs typeface="Calibri"/>
              </a:rPr>
              <a:t>in </a:t>
            </a:r>
            <a:r>
              <a:rPr sz="1200" spc="-25" dirty="0">
                <a:latin typeface="Calibri"/>
                <a:cs typeface="Calibri"/>
                <a:hlinkClick r:id="rId2" action="ppaction://hlinksldjump"/>
              </a:rPr>
              <a:t>Table</a:t>
            </a:r>
            <a:r>
              <a:rPr sz="1200" spc="-20" dirty="0"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1200" dirty="0">
                <a:latin typeface="Calibri"/>
                <a:cs typeface="Calibri"/>
                <a:hlinkClick r:id="rId2" action="ppaction://hlinksldjump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3756" y="1580133"/>
            <a:ext cx="825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Calibri"/>
                <a:cs typeface="Calibri"/>
              </a:rPr>
              <a:t>P</a:t>
            </a:r>
            <a:r>
              <a:rPr sz="1200" spc="-5" dirty="0">
                <a:latin typeface="Calibri"/>
                <a:cs typeface="Calibri"/>
              </a:rPr>
              <a:t>se</a:t>
            </a:r>
            <a:r>
              <a:rPr sz="1200" spc="5" dirty="0">
                <a:latin typeface="Calibri"/>
                <a:cs typeface="Calibri"/>
              </a:rPr>
              <a:t>u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-</a:t>
            </a:r>
            <a:r>
              <a:rPr sz="1200" spc="-20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spc="5" dirty="0">
                <a:latin typeface="Calibri"/>
                <a:cs typeface="Calibri"/>
              </a:rPr>
              <a:t>d</a:t>
            </a:r>
            <a:r>
              <a:rPr sz="1200" dirty="0"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5448" y="6466713"/>
            <a:ext cx="1092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printTriangle: </a:t>
            </a:r>
            <a:r>
              <a:rPr sz="1200" dirty="0">
                <a:latin typeface="Cambria Math"/>
                <a:cs typeface="Cambria Math"/>
              </a:rPr>
              <a:t>𝑂</a:t>
            </a:r>
            <a:r>
              <a:rPr sz="1200" spc="-95" dirty="0">
                <a:latin typeface="Cambria Math"/>
                <a:cs typeface="Cambria Math"/>
              </a:rPr>
              <a:t> </a:t>
            </a:r>
            <a:r>
              <a:rPr sz="1200" spc="90" dirty="0">
                <a:latin typeface="Cambria Math"/>
                <a:cs typeface="Cambria Math"/>
              </a:rPr>
              <a:t>(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73554" y="6587108"/>
            <a:ext cx="88265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20" dirty="0">
                <a:latin typeface="Cambria Math"/>
                <a:cs typeface="Cambria Math"/>
              </a:rPr>
              <a:t>2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04898" y="6588378"/>
            <a:ext cx="427355" cy="0"/>
          </a:xfrm>
          <a:custGeom>
            <a:avLst/>
            <a:gdLst/>
            <a:ahLst/>
            <a:cxnLst/>
            <a:rect l="l" t="t" r="r" b="b"/>
            <a:pathLst>
              <a:path w="427355">
                <a:moveTo>
                  <a:pt x="0" y="0"/>
                </a:moveTo>
                <a:lnTo>
                  <a:pt x="427024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66798" y="6376796"/>
            <a:ext cx="11690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50" spc="30" dirty="0">
                <a:latin typeface="Cambria Math"/>
                <a:cs typeface="Cambria Math"/>
              </a:rPr>
              <a:t>𝑛∗</a:t>
            </a:r>
            <a:r>
              <a:rPr sz="1275" spc="44" baseline="3267" dirty="0">
                <a:latin typeface="Cambria Math"/>
                <a:cs typeface="Cambria Math"/>
              </a:rPr>
              <a:t>(</a:t>
            </a:r>
            <a:r>
              <a:rPr sz="850" spc="30" dirty="0">
                <a:latin typeface="Cambria Math"/>
                <a:cs typeface="Cambria Math"/>
              </a:rPr>
              <a:t>𝑛+1</a:t>
            </a:r>
            <a:r>
              <a:rPr sz="1275" spc="44" baseline="3267" dirty="0">
                <a:latin typeface="Cambria Math"/>
                <a:cs typeface="Cambria Math"/>
              </a:rPr>
              <a:t>)</a:t>
            </a:r>
            <a:r>
              <a:rPr sz="1800" spc="44" baseline="-32407" dirty="0">
                <a:latin typeface="Cambria Math"/>
                <a:cs typeface="Cambria Math"/>
              </a:rPr>
              <a:t>) </a:t>
            </a:r>
            <a:r>
              <a:rPr sz="1800" baseline="-32407" dirty="0">
                <a:latin typeface="Cambria Math"/>
                <a:cs typeface="Cambria Math"/>
              </a:rPr>
              <a:t>≈</a:t>
            </a:r>
            <a:r>
              <a:rPr sz="1800" spc="67" baseline="-32407" dirty="0">
                <a:latin typeface="Cambria Math"/>
                <a:cs typeface="Cambria Math"/>
              </a:rPr>
              <a:t> </a:t>
            </a:r>
            <a:r>
              <a:rPr sz="1800" spc="30" baseline="-32407" dirty="0">
                <a:latin typeface="Cambria Math"/>
                <a:cs typeface="Cambria Math"/>
              </a:rPr>
              <a:t>𝑂(𝑛</a:t>
            </a:r>
            <a:r>
              <a:rPr sz="1275" spc="30" baseline="-16339" dirty="0">
                <a:latin typeface="Cambria Math"/>
                <a:cs typeface="Cambria Math"/>
              </a:rPr>
              <a:t>2</a:t>
            </a:r>
            <a:r>
              <a:rPr sz="1800" spc="30" baseline="-32407" dirty="0">
                <a:latin typeface="Cambria Math"/>
                <a:cs typeface="Cambria Math"/>
              </a:rPr>
              <a:t>)</a:t>
            </a:r>
            <a:endParaRPr sz="1800" baseline="-32407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0500" y="6986396"/>
            <a:ext cx="50863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init: </a:t>
            </a:r>
            <a:r>
              <a:rPr sz="1200" dirty="0">
                <a:latin typeface="Cambria Math"/>
                <a:cs typeface="Cambria Math"/>
              </a:rPr>
              <a:t>𝑂</a:t>
            </a:r>
            <a:r>
              <a:rPr sz="1200" spc="-105" dirty="0">
                <a:latin typeface="Cambria Math"/>
                <a:cs typeface="Cambria Math"/>
              </a:rPr>
              <a:t> </a:t>
            </a:r>
            <a:r>
              <a:rPr sz="1200" spc="90" dirty="0">
                <a:latin typeface="Cambria Math"/>
                <a:cs typeface="Cambria Math"/>
              </a:rPr>
              <a:t>(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43558" y="6940677"/>
            <a:ext cx="453390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120" dirty="0">
                <a:latin typeface="Cambria Math"/>
                <a:cs typeface="Cambria Math"/>
              </a:rPr>
              <a:t>𝑛</a:t>
            </a:r>
            <a:r>
              <a:rPr sz="850" spc="-5" dirty="0">
                <a:latin typeface="Cambria Math"/>
                <a:cs typeface="Cambria Math"/>
              </a:rPr>
              <a:t>∗</a:t>
            </a:r>
            <a:r>
              <a:rPr sz="1275" spc="7" baseline="3267" dirty="0">
                <a:latin typeface="Cambria Math"/>
                <a:cs typeface="Cambria Math"/>
              </a:rPr>
              <a:t>(</a:t>
            </a:r>
            <a:r>
              <a:rPr sz="850" spc="120" dirty="0">
                <a:latin typeface="Cambria Math"/>
                <a:cs typeface="Cambria Math"/>
              </a:rPr>
              <a:t>𝑛</a:t>
            </a:r>
            <a:r>
              <a:rPr sz="850" spc="-20" dirty="0">
                <a:latin typeface="Cambria Math"/>
                <a:cs typeface="Cambria Math"/>
              </a:rPr>
              <a:t>+</a:t>
            </a:r>
            <a:r>
              <a:rPr sz="850" spc="15" dirty="0">
                <a:latin typeface="Cambria Math"/>
                <a:cs typeface="Cambria Math"/>
              </a:rPr>
              <a:t>1</a:t>
            </a:r>
            <a:r>
              <a:rPr sz="1275" baseline="3267" dirty="0">
                <a:latin typeface="Cambria Math"/>
                <a:cs typeface="Cambria Math"/>
              </a:rPr>
              <a:t>)</a:t>
            </a:r>
            <a:endParaRPr sz="1275" baseline="3267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24914" y="7106793"/>
            <a:ext cx="88265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20" dirty="0">
                <a:latin typeface="Cambria Math"/>
                <a:cs typeface="Cambria Math"/>
              </a:rPr>
              <a:t>2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56258" y="7108063"/>
            <a:ext cx="426720" cy="0"/>
          </a:xfrm>
          <a:custGeom>
            <a:avLst/>
            <a:gdLst/>
            <a:ahLst/>
            <a:cxnLst/>
            <a:rect l="l" t="t" r="r" b="b"/>
            <a:pathLst>
              <a:path w="426719">
                <a:moveTo>
                  <a:pt x="0" y="0"/>
                </a:moveTo>
                <a:lnTo>
                  <a:pt x="426720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502535" y="6974205"/>
            <a:ext cx="88265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20" dirty="0">
                <a:latin typeface="Cambria Math"/>
                <a:cs typeface="Cambria Math"/>
              </a:rPr>
              <a:t>2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71801" y="6986396"/>
            <a:ext cx="6883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90" dirty="0">
                <a:latin typeface="Cambria Math"/>
                <a:cs typeface="Cambria Math"/>
              </a:rPr>
              <a:t>) </a:t>
            </a:r>
            <a:r>
              <a:rPr sz="1200" dirty="0">
                <a:latin typeface="Cambria Math"/>
                <a:cs typeface="Cambria Math"/>
              </a:rPr>
              <a:t>≈ </a:t>
            </a:r>
            <a:r>
              <a:rPr sz="1200" spc="10" dirty="0">
                <a:latin typeface="Cambria Math"/>
                <a:cs typeface="Cambria Math"/>
              </a:rPr>
              <a:t>𝑂(𝑛</a:t>
            </a:r>
            <a:r>
              <a:rPr sz="1200" spc="22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)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03756" y="7459217"/>
            <a:ext cx="1085850" cy="1071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sum: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5" dirty="0">
                <a:latin typeface="Cambria Math"/>
                <a:cs typeface="Cambria Math"/>
              </a:rPr>
              <a:t>𝑂(1)</a:t>
            </a:r>
            <a:endParaRPr sz="12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options: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5" dirty="0">
                <a:latin typeface="Cambria Math"/>
                <a:cs typeface="Cambria Math"/>
              </a:rPr>
              <a:t>𝑂(1)</a:t>
            </a:r>
            <a:endParaRPr sz="12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mainmenu: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5" dirty="0">
                <a:latin typeface="Cambria Math"/>
                <a:cs typeface="Cambria Math"/>
              </a:rPr>
              <a:t>𝑂(1)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90600" y="1898650"/>
            <a:ext cx="5770245" cy="3587115"/>
          </a:xfrm>
          <a:custGeom>
            <a:avLst/>
            <a:gdLst/>
            <a:ahLst/>
            <a:cxnLst/>
            <a:rect l="l" t="t" r="r" b="b"/>
            <a:pathLst>
              <a:path w="5770245" h="3587115">
                <a:moveTo>
                  <a:pt x="0" y="3587115"/>
                </a:moveTo>
                <a:lnTo>
                  <a:pt x="5770245" y="3587115"/>
                </a:lnTo>
                <a:lnTo>
                  <a:pt x="5770245" y="0"/>
                </a:lnTo>
                <a:lnTo>
                  <a:pt x="0" y="0"/>
                </a:lnTo>
                <a:lnTo>
                  <a:pt x="0" y="3587115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85392" y="1930044"/>
            <a:ext cx="2283460" cy="104521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4"/>
              </a:spcBef>
            </a:pPr>
            <a:r>
              <a:rPr sz="1050" spc="-5" dirty="0">
                <a:solidFill>
                  <a:srgbClr val="257E99"/>
                </a:solidFill>
                <a:latin typeface="Consolas"/>
                <a:cs typeface="Consolas"/>
              </a:rPr>
              <a:t>ALGORITHM</a:t>
            </a:r>
            <a:r>
              <a:rPr sz="1050" spc="-20" dirty="0">
                <a:solidFill>
                  <a:srgbClr val="257E99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795E25"/>
                </a:solidFill>
                <a:latin typeface="Consolas"/>
                <a:cs typeface="Consolas"/>
              </a:rPr>
              <a:t>InvertTriangle</a:t>
            </a:r>
            <a:r>
              <a:rPr sz="1050" spc="-5" dirty="0"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257E99"/>
                </a:solidFill>
                <a:latin typeface="Consolas"/>
                <a:cs typeface="Consolas"/>
              </a:rPr>
              <a:t>n</a:t>
            </a:r>
            <a:r>
              <a:rPr sz="1050" spc="-5" dirty="0"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 marL="292100">
              <a:lnSpc>
                <a:spcPct val="100000"/>
              </a:lnSpc>
              <a:spcBef>
                <a:spcPts val="155"/>
              </a:spcBef>
            </a:pPr>
            <a:r>
              <a:rPr sz="1050" spc="-5" dirty="0">
                <a:solidFill>
                  <a:srgbClr val="008000"/>
                </a:solidFill>
                <a:latin typeface="Consolas"/>
                <a:cs typeface="Consolas"/>
              </a:rPr>
              <a:t>//INPUT: </a:t>
            </a: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n - </a:t>
            </a:r>
            <a:r>
              <a:rPr sz="1050" spc="-5" dirty="0">
                <a:solidFill>
                  <a:srgbClr val="008000"/>
                </a:solidFill>
                <a:latin typeface="Consolas"/>
                <a:cs typeface="Consolas"/>
              </a:rPr>
              <a:t>number of</a:t>
            </a:r>
            <a:r>
              <a:rPr sz="1050" spc="-7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008000"/>
                </a:solidFill>
                <a:latin typeface="Consolas"/>
                <a:cs typeface="Consolas"/>
              </a:rPr>
              <a:t>rows</a:t>
            </a:r>
            <a:endParaRPr sz="1050">
              <a:latin typeface="Consolas"/>
              <a:cs typeface="Consolas"/>
            </a:endParaRPr>
          </a:p>
          <a:p>
            <a:pPr marL="292100">
              <a:lnSpc>
                <a:spcPct val="100000"/>
              </a:lnSpc>
              <a:spcBef>
                <a:spcPts val="165"/>
              </a:spcBef>
            </a:pPr>
            <a:r>
              <a:rPr sz="1050" spc="-5" dirty="0">
                <a:solidFill>
                  <a:srgbClr val="008000"/>
                </a:solidFill>
                <a:latin typeface="Consolas"/>
                <a:cs typeface="Consolas"/>
              </a:rPr>
              <a:t>//OUTPUT: </a:t>
            </a: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Inverted</a:t>
            </a:r>
            <a:r>
              <a:rPr sz="1050" spc="-4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008000"/>
                </a:solidFill>
                <a:latin typeface="Consolas"/>
                <a:cs typeface="Consolas"/>
              </a:rPr>
              <a:t>triangle</a:t>
            </a:r>
            <a:endParaRPr sz="1050">
              <a:latin typeface="Consolas"/>
              <a:cs typeface="Consolas"/>
            </a:endParaRPr>
          </a:p>
          <a:p>
            <a:pPr marL="292100">
              <a:lnSpc>
                <a:spcPct val="100000"/>
              </a:lnSpc>
              <a:spcBef>
                <a:spcPts val="170"/>
              </a:spcBef>
            </a:pPr>
            <a:r>
              <a:rPr sz="1050" spc="-5" dirty="0">
                <a:solidFill>
                  <a:srgbClr val="008000"/>
                </a:solidFill>
                <a:latin typeface="Consolas"/>
                <a:cs typeface="Consolas"/>
              </a:rPr>
              <a:t>//REQUIREMENTS: </a:t>
            </a: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n &gt;</a:t>
            </a:r>
            <a:r>
              <a:rPr sz="1050" spc="-2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0</a:t>
            </a:r>
            <a:endParaRPr sz="1050">
              <a:latin typeface="Consolas"/>
              <a:cs typeface="Consolas"/>
            </a:endParaRPr>
          </a:p>
          <a:p>
            <a:pPr marL="292100">
              <a:lnSpc>
                <a:spcPct val="100000"/>
              </a:lnSpc>
              <a:spcBef>
                <a:spcPts val="170"/>
              </a:spcBef>
            </a:pPr>
            <a:r>
              <a:rPr sz="1050" dirty="0">
                <a:latin typeface="Consolas"/>
                <a:cs typeface="Consolas"/>
              </a:rPr>
              <a:t>a &lt;- </a:t>
            </a:r>
            <a:r>
              <a:rPr sz="1050" dirty="0">
                <a:latin typeface="Cambria Math"/>
                <a:cs typeface="Cambria Math"/>
              </a:rPr>
              <a:t>⌊</a:t>
            </a:r>
            <a:r>
              <a:rPr sz="1050" dirty="0"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257E99"/>
                </a:solidFill>
                <a:latin typeface="Consolas"/>
                <a:cs typeface="Consolas"/>
              </a:rPr>
              <a:t>n </a:t>
            </a:r>
            <a:r>
              <a:rPr sz="1050" dirty="0">
                <a:latin typeface="Consolas"/>
                <a:cs typeface="Consolas"/>
              </a:rPr>
              <a:t>+ </a:t>
            </a:r>
            <a:r>
              <a:rPr sz="1050" dirty="0">
                <a:solidFill>
                  <a:srgbClr val="098557"/>
                </a:solidFill>
                <a:latin typeface="Consolas"/>
                <a:cs typeface="Consolas"/>
              </a:rPr>
              <a:t>1</a:t>
            </a:r>
            <a:r>
              <a:rPr sz="1050" dirty="0">
                <a:latin typeface="Consolas"/>
                <a:cs typeface="Consolas"/>
              </a:rPr>
              <a:t>) /</a:t>
            </a:r>
            <a:r>
              <a:rPr sz="1050" spc="-80" dirty="0">
                <a:latin typeface="Consolas"/>
                <a:cs typeface="Consolas"/>
              </a:rPr>
              <a:t> </a:t>
            </a:r>
            <a:r>
              <a:rPr sz="1050" spc="5" dirty="0">
                <a:solidFill>
                  <a:srgbClr val="098557"/>
                </a:solidFill>
                <a:latin typeface="Consolas"/>
                <a:cs typeface="Consolas"/>
              </a:rPr>
              <a:t>3</a:t>
            </a:r>
            <a:r>
              <a:rPr sz="1050" spc="5" dirty="0">
                <a:latin typeface="Cambria Math"/>
                <a:cs typeface="Cambria Math"/>
              </a:rPr>
              <a:t>⌋</a:t>
            </a:r>
            <a:endParaRPr sz="1050">
              <a:latin typeface="Cambria Math"/>
              <a:cs typeface="Cambria Math"/>
            </a:endParaRPr>
          </a:p>
          <a:p>
            <a:pPr marL="1319530">
              <a:lnSpc>
                <a:spcPct val="100000"/>
              </a:lnSpc>
              <a:spcBef>
                <a:spcPts val="10"/>
              </a:spcBef>
            </a:pPr>
            <a:r>
              <a:rPr sz="750" spc="50" dirty="0">
                <a:latin typeface="Cambria Math"/>
                <a:cs typeface="Cambria Math"/>
              </a:rPr>
              <a:t>a </a:t>
            </a:r>
            <a:r>
              <a:rPr sz="750" dirty="0">
                <a:latin typeface="Cambria Math"/>
                <a:cs typeface="Cambria Math"/>
              </a:rPr>
              <a:t>∗ </a:t>
            </a:r>
            <a:r>
              <a:rPr sz="1125" spc="30" baseline="3703" dirty="0">
                <a:latin typeface="Cambria Math"/>
                <a:cs typeface="Cambria Math"/>
              </a:rPr>
              <a:t>(</a:t>
            </a:r>
            <a:r>
              <a:rPr sz="750" spc="20" dirty="0">
                <a:latin typeface="Cambria Math"/>
                <a:cs typeface="Cambria Math"/>
              </a:rPr>
              <a:t>a </a:t>
            </a:r>
            <a:r>
              <a:rPr sz="750" spc="-15" dirty="0">
                <a:latin typeface="Cambria Math"/>
                <a:cs typeface="Cambria Math"/>
              </a:rPr>
              <a:t>+</a:t>
            </a:r>
            <a:r>
              <a:rPr sz="750" spc="-95" dirty="0">
                <a:latin typeface="Cambria Math"/>
                <a:cs typeface="Cambria Math"/>
              </a:rPr>
              <a:t> </a:t>
            </a:r>
            <a:r>
              <a:rPr sz="750" spc="5" dirty="0">
                <a:latin typeface="Cambria Math"/>
                <a:cs typeface="Cambria Math"/>
              </a:rPr>
              <a:t>1</a:t>
            </a:r>
            <a:r>
              <a:rPr sz="1125" spc="7" baseline="3703" dirty="0">
                <a:latin typeface="Cambria Math"/>
                <a:cs typeface="Cambria Math"/>
              </a:rPr>
              <a:t>)</a:t>
            </a:r>
            <a:endParaRPr sz="1125" baseline="3703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97530" y="2980690"/>
            <a:ext cx="68580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750" spc="20" dirty="0">
                <a:latin typeface="Cambria Math"/>
                <a:cs typeface="Cambria Math"/>
              </a:rPr>
              <a:t>2</a:t>
            </a:r>
            <a:endParaRPr sz="75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405507" y="2984245"/>
            <a:ext cx="439420" cy="0"/>
          </a:xfrm>
          <a:custGeom>
            <a:avLst/>
            <a:gdLst/>
            <a:ahLst/>
            <a:cxnLst/>
            <a:rect l="l" t="t" r="r" b="b"/>
            <a:pathLst>
              <a:path w="439419">
                <a:moveTo>
                  <a:pt x="0" y="0"/>
                </a:moveTo>
                <a:lnTo>
                  <a:pt x="43891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377950" y="2875533"/>
            <a:ext cx="16548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1494790" algn="l"/>
              </a:tabLst>
            </a:pPr>
            <a:r>
              <a:rPr sz="1050" spc="-5" dirty="0">
                <a:solidFill>
                  <a:srgbClr val="AE00DB"/>
                </a:solidFill>
                <a:latin typeface="Consolas"/>
                <a:cs typeface="Consolas"/>
              </a:rPr>
              <a:t>fo</a:t>
            </a:r>
            <a:r>
              <a:rPr sz="1050" dirty="0">
                <a:solidFill>
                  <a:srgbClr val="AE00DB"/>
                </a:solidFill>
                <a:latin typeface="Consolas"/>
                <a:cs typeface="Consolas"/>
              </a:rPr>
              <a:t>r</a:t>
            </a:r>
            <a:r>
              <a:rPr sz="1050" spc="-10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i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spc="-5" dirty="0">
                <a:latin typeface="Consolas"/>
                <a:cs typeface="Consolas"/>
              </a:rPr>
              <a:t>&lt;</a:t>
            </a:r>
            <a:r>
              <a:rPr sz="1050" dirty="0">
                <a:latin typeface="Consolas"/>
                <a:cs typeface="Consolas"/>
              </a:rPr>
              <a:t>-</a:t>
            </a:r>
            <a:r>
              <a:rPr sz="1050" spc="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98557"/>
                </a:solidFill>
                <a:latin typeface="Consolas"/>
                <a:cs typeface="Consolas"/>
              </a:rPr>
              <a:t>1</a:t>
            </a:r>
            <a:r>
              <a:rPr sz="1050" spc="-10" dirty="0">
                <a:solidFill>
                  <a:srgbClr val="09855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latin typeface="Consolas"/>
                <a:cs typeface="Consolas"/>
              </a:rPr>
              <a:t>t</a:t>
            </a:r>
            <a:r>
              <a:rPr sz="1050" dirty="0">
                <a:latin typeface="Consolas"/>
                <a:cs typeface="Consolas"/>
              </a:rPr>
              <a:t>o	</a:t>
            </a:r>
            <a:r>
              <a:rPr sz="1050" spc="-5" dirty="0">
                <a:solidFill>
                  <a:srgbClr val="AE00DB"/>
                </a:solidFill>
                <a:latin typeface="Consolas"/>
                <a:cs typeface="Consolas"/>
              </a:rPr>
              <a:t>do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67104" y="3089478"/>
            <a:ext cx="5618480" cy="180340"/>
          </a:xfrm>
          <a:custGeom>
            <a:avLst/>
            <a:gdLst/>
            <a:ahLst/>
            <a:cxnLst/>
            <a:rect l="l" t="t" r="r" b="b"/>
            <a:pathLst>
              <a:path w="5618480" h="180339">
                <a:moveTo>
                  <a:pt x="5618353" y="0"/>
                </a:moveTo>
                <a:lnTo>
                  <a:pt x="0" y="0"/>
                </a:lnTo>
                <a:lnTo>
                  <a:pt x="0" y="180136"/>
                </a:lnTo>
                <a:lnTo>
                  <a:pt x="5618353" y="180136"/>
                </a:lnTo>
                <a:lnTo>
                  <a:pt x="56183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377950" y="3068852"/>
            <a:ext cx="4260850" cy="68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100" marR="5080">
              <a:lnSpc>
                <a:spcPct val="113300"/>
              </a:lnSpc>
              <a:spcBef>
                <a:spcPts val="100"/>
              </a:spcBef>
            </a:pPr>
            <a:r>
              <a:rPr sz="1050" spc="-5" dirty="0">
                <a:latin typeface="Consolas"/>
                <a:cs typeface="Consolas"/>
              </a:rPr>
              <a:t>move one coin from bottom left triangle to upper right  print triangle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latin typeface="Consolas"/>
                <a:cs typeface="Consolas"/>
              </a:rPr>
              <a:t>b &lt;- </a:t>
            </a:r>
            <a:r>
              <a:rPr sz="1050" dirty="0">
                <a:latin typeface="Cambria Math"/>
                <a:cs typeface="Cambria Math"/>
              </a:rPr>
              <a:t>⌊</a:t>
            </a:r>
            <a:r>
              <a:rPr sz="1050" dirty="0"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257E99"/>
                </a:solidFill>
                <a:latin typeface="Consolas"/>
                <a:cs typeface="Consolas"/>
              </a:rPr>
              <a:t>n</a:t>
            </a:r>
            <a:r>
              <a:rPr sz="1050" dirty="0">
                <a:latin typeface="Consolas"/>
                <a:cs typeface="Consolas"/>
              </a:rPr>
              <a:t>) /</a:t>
            </a:r>
            <a:r>
              <a:rPr sz="1050" spc="-5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98557"/>
                </a:solidFill>
                <a:latin typeface="Consolas"/>
                <a:cs typeface="Consolas"/>
              </a:rPr>
              <a:t>3</a:t>
            </a:r>
            <a:r>
              <a:rPr sz="1050" dirty="0">
                <a:latin typeface="Cambria Math"/>
                <a:cs typeface="Cambria Math"/>
              </a:rPr>
              <a:t>⌋</a:t>
            </a:r>
            <a:endParaRPr sz="1050">
              <a:latin typeface="Cambria Math"/>
              <a:cs typeface="Cambria Math"/>
            </a:endParaRPr>
          </a:p>
          <a:p>
            <a:pPr marL="1027430">
              <a:lnSpc>
                <a:spcPct val="100000"/>
              </a:lnSpc>
              <a:spcBef>
                <a:spcPts val="15"/>
              </a:spcBef>
            </a:pPr>
            <a:r>
              <a:rPr sz="750" spc="55" dirty="0">
                <a:latin typeface="Cambria Math"/>
                <a:cs typeface="Cambria Math"/>
              </a:rPr>
              <a:t>b </a:t>
            </a:r>
            <a:r>
              <a:rPr sz="750" dirty="0">
                <a:latin typeface="Cambria Math"/>
                <a:cs typeface="Cambria Math"/>
              </a:rPr>
              <a:t>∗ </a:t>
            </a:r>
            <a:r>
              <a:rPr sz="1125" spc="37" baseline="3703" dirty="0">
                <a:latin typeface="Cambria Math"/>
                <a:cs typeface="Cambria Math"/>
              </a:rPr>
              <a:t>(</a:t>
            </a:r>
            <a:r>
              <a:rPr sz="750" spc="25" dirty="0">
                <a:latin typeface="Cambria Math"/>
                <a:cs typeface="Cambria Math"/>
              </a:rPr>
              <a:t>b </a:t>
            </a:r>
            <a:r>
              <a:rPr sz="750" spc="-15" dirty="0">
                <a:latin typeface="Cambria Math"/>
                <a:cs typeface="Cambria Math"/>
              </a:rPr>
              <a:t>+</a:t>
            </a:r>
            <a:r>
              <a:rPr sz="750" spc="-100" dirty="0">
                <a:latin typeface="Cambria Math"/>
                <a:cs typeface="Cambria Math"/>
              </a:rPr>
              <a:t> </a:t>
            </a:r>
            <a:r>
              <a:rPr sz="750" spc="5" dirty="0">
                <a:latin typeface="Cambria Math"/>
                <a:cs typeface="Cambria Math"/>
              </a:rPr>
              <a:t>1</a:t>
            </a:r>
            <a:r>
              <a:rPr sz="1125" spc="7" baseline="3703" dirty="0">
                <a:latin typeface="Cambria Math"/>
                <a:cs typeface="Cambria Math"/>
              </a:rPr>
              <a:t>)</a:t>
            </a:r>
            <a:endParaRPr sz="1125" baseline="3703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03626" y="3759834"/>
            <a:ext cx="68580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750" spc="20" dirty="0">
                <a:latin typeface="Cambria Math"/>
                <a:cs typeface="Cambria Math"/>
              </a:rPr>
              <a:t>2</a:t>
            </a:r>
            <a:endParaRPr sz="750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405507" y="3763391"/>
            <a:ext cx="451484" cy="0"/>
          </a:xfrm>
          <a:custGeom>
            <a:avLst/>
            <a:gdLst/>
            <a:ahLst/>
            <a:cxnLst/>
            <a:rect l="l" t="t" r="r" b="b"/>
            <a:pathLst>
              <a:path w="451485">
                <a:moveTo>
                  <a:pt x="0" y="0"/>
                </a:moveTo>
                <a:lnTo>
                  <a:pt x="451104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377950" y="3654678"/>
            <a:ext cx="171132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1551305" algn="l"/>
              </a:tabLst>
            </a:pPr>
            <a:r>
              <a:rPr sz="1050" spc="-5" dirty="0">
                <a:solidFill>
                  <a:srgbClr val="AE00DB"/>
                </a:solidFill>
                <a:latin typeface="Consolas"/>
                <a:cs typeface="Consolas"/>
              </a:rPr>
              <a:t>fo</a:t>
            </a:r>
            <a:r>
              <a:rPr sz="1050" dirty="0">
                <a:solidFill>
                  <a:srgbClr val="AE00DB"/>
                </a:solidFill>
                <a:latin typeface="Consolas"/>
                <a:cs typeface="Consolas"/>
              </a:rPr>
              <a:t>r</a:t>
            </a:r>
            <a:r>
              <a:rPr sz="1050" spc="-10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i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spc="-5" dirty="0">
                <a:latin typeface="Consolas"/>
                <a:cs typeface="Consolas"/>
              </a:rPr>
              <a:t>&lt;</a:t>
            </a:r>
            <a:r>
              <a:rPr sz="1050" dirty="0">
                <a:latin typeface="Consolas"/>
                <a:cs typeface="Consolas"/>
              </a:rPr>
              <a:t>-</a:t>
            </a:r>
            <a:r>
              <a:rPr sz="1050" spc="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98557"/>
                </a:solidFill>
                <a:latin typeface="Consolas"/>
                <a:cs typeface="Consolas"/>
              </a:rPr>
              <a:t>1</a:t>
            </a:r>
            <a:r>
              <a:rPr sz="1050" spc="-10" dirty="0">
                <a:solidFill>
                  <a:srgbClr val="09855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latin typeface="Consolas"/>
                <a:cs typeface="Consolas"/>
              </a:rPr>
              <a:t>t</a:t>
            </a:r>
            <a:r>
              <a:rPr sz="1050" dirty="0">
                <a:latin typeface="Consolas"/>
                <a:cs typeface="Consolas"/>
              </a:rPr>
              <a:t>o	</a:t>
            </a:r>
            <a:r>
              <a:rPr sz="1050" spc="-5" dirty="0">
                <a:solidFill>
                  <a:srgbClr val="AE00DB"/>
                </a:solidFill>
                <a:latin typeface="Consolas"/>
                <a:cs typeface="Consolas"/>
              </a:rPr>
              <a:t>do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067104" y="3868546"/>
            <a:ext cx="5618480" cy="180340"/>
          </a:xfrm>
          <a:custGeom>
            <a:avLst/>
            <a:gdLst/>
            <a:ahLst/>
            <a:cxnLst/>
            <a:rect l="l" t="t" r="r" b="b"/>
            <a:pathLst>
              <a:path w="5618480" h="180339">
                <a:moveTo>
                  <a:pt x="5618353" y="0"/>
                </a:moveTo>
                <a:lnTo>
                  <a:pt x="0" y="0"/>
                </a:lnTo>
                <a:lnTo>
                  <a:pt x="0" y="179832"/>
                </a:lnTo>
                <a:lnTo>
                  <a:pt x="5618353" y="179832"/>
                </a:lnTo>
                <a:lnTo>
                  <a:pt x="56183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377950" y="3847617"/>
            <a:ext cx="3308985" cy="68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100" marR="5080">
              <a:lnSpc>
                <a:spcPct val="113300"/>
              </a:lnSpc>
              <a:spcBef>
                <a:spcPts val="100"/>
              </a:spcBef>
            </a:pPr>
            <a:r>
              <a:rPr sz="1050" spc="-5" dirty="0">
                <a:latin typeface="Consolas"/>
                <a:cs typeface="Consolas"/>
              </a:rPr>
              <a:t>move one coin from top triangle to bottom  print triangle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latin typeface="Consolas"/>
                <a:cs typeface="Consolas"/>
              </a:rPr>
              <a:t>c &lt;- </a:t>
            </a:r>
            <a:r>
              <a:rPr sz="1050" dirty="0">
                <a:latin typeface="Cambria Math"/>
                <a:cs typeface="Cambria Math"/>
              </a:rPr>
              <a:t>⌊</a:t>
            </a:r>
            <a:r>
              <a:rPr sz="1050" dirty="0"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257E99"/>
                </a:solidFill>
                <a:latin typeface="Consolas"/>
                <a:cs typeface="Consolas"/>
              </a:rPr>
              <a:t>n </a:t>
            </a:r>
            <a:r>
              <a:rPr sz="1050" dirty="0">
                <a:latin typeface="Consolas"/>
                <a:cs typeface="Consolas"/>
              </a:rPr>
              <a:t>- </a:t>
            </a:r>
            <a:r>
              <a:rPr sz="1050" dirty="0">
                <a:solidFill>
                  <a:srgbClr val="098557"/>
                </a:solidFill>
                <a:latin typeface="Consolas"/>
                <a:cs typeface="Consolas"/>
              </a:rPr>
              <a:t>1</a:t>
            </a:r>
            <a:r>
              <a:rPr sz="1050" dirty="0">
                <a:latin typeface="Consolas"/>
                <a:cs typeface="Consolas"/>
              </a:rPr>
              <a:t>) /</a:t>
            </a:r>
            <a:r>
              <a:rPr sz="1050" spc="-60" dirty="0">
                <a:latin typeface="Consolas"/>
                <a:cs typeface="Consolas"/>
              </a:rPr>
              <a:t> </a:t>
            </a:r>
            <a:r>
              <a:rPr sz="1050" spc="5" dirty="0">
                <a:solidFill>
                  <a:srgbClr val="098557"/>
                </a:solidFill>
                <a:latin typeface="Consolas"/>
                <a:cs typeface="Consolas"/>
              </a:rPr>
              <a:t>3</a:t>
            </a:r>
            <a:r>
              <a:rPr sz="1050" spc="5" dirty="0">
                <a:latin typeface="Cambria Math"/>
                <a:cs typeface="Cambria Math"/>
              </a:rPr>
              <a:t>⌋</a:t>
            </a:r>
            <a:endParaRPr sz="1050">
              <a:latin typeface="Cambria Math"/>
              <a:cs typeface="Cambria Math"/>
            </a:endParaRPr>
          </a:p>
          <a:p>
            <a:pPr marL="1027430">
              <a:lnSpc>
                <a:spcPct val="100000"/>
              </a:lnSpc>
              <a:spcBef>
                <a:spcPts val="15"/>
              </a:spcBef>
            </a:pPr>
            <a:r>
              <a:rPr sz="750" spc="45" dirty="0">
                <a:latin typeface="Cambria Math"/>
                <a:cs typeface="Cambria Math"/>
              </a:rPr>
              <a:t>c </a:t>
            </a:r>
            <a:r>
              <a:rPr sz="750" dirty="0">
                <a:latin typeface="Cambria Math"/>
                <a:cs typeface="Cambria Math"/>
              </a:rPr>
              <a:t>∗ </a:t>
            </a:r>
            <a:r>
              <a:rPr sz="1125" spc="30" baseline="3703" dirty="0">
                <a:latin typeface="Cambria Math"/>
                <a:cs typeface="Cambria Math"/>
              </a:rPr>
              <a:t>(</a:t>
            </a:r>
            <a:r>
              <a:rPr sz="750" spc="20" dirty="0">
                <a:latin typeface="Cambria Math"/>
                <a:cs typeface="Cambria Math"/>
              </a:rPr>
              <a:t>c </a:t>
            </a:r>
            <a:r>
              <a:rPr sz="750" spc="-15" dirty="0">
                <a:latin typeface="Cambria Math"/>
                <a:cs typeface="Cambria Math"/>
              </a:rPr>
              <a:t>+</a:t>
            </a:r>
            <a:r>
              <a:rPr sz="750" spc="-85" dirty="0">
                <a:latin typeface="Cambria Math"/>
                <a:cs typeface="Cambria Math"/>
              </a:rPr>
              <a:t> </a:t>
            </a:r>
            <a:r>
              <a:rPr sz="750" spc="5" dirty="0">
                <a:latin typeface="Cambria Math"/>
                <a:cs typeface="Cambria Math"/>
              </a:rPr>
              <a:t>1</a:t>
            </a:r>
            <a:r>
              <a:rPr sz="1125" spc="7" baseline="3703" dirty="0">
                <a:latin typeface="Cambria Math"/>
                <a:cs typeface="Cambria Math"/>
              </a:rPr>
              <a:t>)</a:t>
            </a:r>
            <a:endParaRPr sz="1125" baseline="3703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591435" y="4538598"/>
            <a:ext cx="68580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750" spc="20" dirty="0">
                <a:latin typeface="Cambria Math"/>
                <a:cs typeface="Cambria Math"/>
              </a:rPr>
              <a:t>2</a:t>
            </a:r>
            <a:endParaRPr sz="750">
              <a:latin typeface="Cambria Math"/>
              <a:cs typeface="Cambria Math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405507" y="4542154"/>
            <a:ext cx="428625" cy="0"/>
          </a:xfrm>
          <a:custGeom>
            <a:avLst/>
            <a:gdLst/>
            <a:ahLst/>
            <a:cxnLst/>
            <a:rect l="l" t="t" r="r" b="b"/>
            <a:pathLst>
              <a:path w="428625">
                <a:moveTo>
                  <a:pt x="0" y="0"/>
                </a:moveTo>
                <a:lnTo>
                  <a:pt x="42824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377950" y="4433442"/>
            <a:ext cx="1688464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1528445" algn="l"/>
              </a:tabLst>
            </a:pPr>
            <a:r>
              <a:rPr sz="1050" spc="-5" dirty="0">
                <a:solidFill>
                  <a:srgbClr val="AE00DB"/>
                </a:solidFill>
                <a:latin typeface="Consolas"/>
                <a:cs typeface="Consolas"/>
              </a:rPr>
              <a:t>fo</a:t>
            </a:r>
            <a:r>
              <a:rPr sz="1050" dirty="0">
                <a:solidFill>
                  <a:srgbClr val="AE00DB"/>
                </a:solidFill>
                <a:latin typeface="Consolas"/>
                <a:cs typeface="Consolas"/>
              </a:rPr>
              <a:t>r</a:t>
            </a:r>
            <a:r>
              <a:rPr sz="1050" spc="-10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i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spc="-5" dirty="0">
                <a:latin typeface="Consolas"/>
                <a:cs typeface="Consolas"/>
              </a:rPr>
              <a:t>&lt;</a:t>
            </a:r>
            <a:r>
              <a:rPr sz="1050" dirty="0">
                <a:latin typeface="Consolas"/>
                <a:cs typeface="Consolas"/>
              </a:rPr>
              <a:t>-</a:t>
            </a:r>
            <a:r>
              <a:rPr sz="1050" spc="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98557"/>
                </a:solidFill>
                <a:latin typeface="Consolas"/>
                <a:cs typeface="Consolas"/>
              </a:rPr>
              <a:t>1</a:t>
            </a:r>
            <a:r>
              <a:rPr sz="1050" spc="-10" dirty="0">
                <a:solidFill>
                  <a:srgbClr val="09855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latin typeface="Consolas"/>
                <a:cs typeface="Consolas"/>
              </a:rPr>
              <a:t>t</a:t>
            </a:r>
            <a:r>
              <a:rPr sz="1050" dirty="0">
                <a:latin typeface="Consolas"/>
                <a:cs typeface="Consolas"/>
              </a:rPr>
              <a:t>o	</a:t>
            </a:r>
            <a:r>
              <a:rPr sz="1050" spc="-5" dirty="0">
                <a:solidFill>
                  <a:srgbClr val="AE00DB"/>
                </a:solidFill>
                <a:latin typeface="Consolas"/>
                <a:cs typeface="Consolas"/>
              </a:rPr>
              <a:t>do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067104" y="4647310"/>
            <a:ext cx="5618480" cy="181610"/>
          </a:xfrm>
          <a:custGeom>
            <a:avLst/>
            <a:gdLst/>
            <a:ahLst/>
            <a:cxnLst/>
            <a:rect l="l" t="t" r="r" b="b"/>
            <a:pathLst>
              <a:path w="5618480" h="181610">
                <a:moveTo>
                  <a:pt x="5618353" y="0"/>
                </a:moveTo>
                <a:lnTo>
                  <a:pt x="0" y="0"/>
                </a:lnTo>
                <a:lnTo>
                  <a:pt x="0" y="181355"/>
                </a:lnTo>
                <a:lnTo>
                  <a:pt x="5618353" y="181355"/>
                </a:lnTo>
                <a:lnTo>
                  <a:pt x="56183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025448" y="4629429"/>
            <a:ext cx="4613275" cy="1565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4525" marR="5080">
              <a:lnSpc>
                <a:spcPct val="112400"/>
              </a:lnSpc>
              <a:spcBef>
                <a:spcPts val="95"/>
              </a:spcBef>
            </a:pPr>
            <a:r>
              <a:rPr sz="1050" spc="-5" dirty="0">
                <a:latin typeface="Consolas"/>
                <a:cs typeface="Consolas"/>
              </a:rPr>
              <a:t>move one coin from bottom right triangle to upper left  print triangle</a:t>
            </a:r>
            <a:endParaRPr sz="1050">
              <a:latin typeface="Consolas"/>
              <a:cs typeface="Consolas"/>
            </a:endParaRPr>
          </a:p>
          <a:p>
            <a:pPr marL="352425" marR="2931795">
              <a:lnSpc>
                <a:spcPts val="1430"/>
              </a:lnSpc>
              <a:spcBef>
                <a:spcPts val="75"/>
              </a:spcBef>
            </a:pPr>
            <a:r>
              <a:rPr sz="1050" spc="-5" dirty="0">
                <a:latin typeface="Consolas"/>
                <a:cs typeface="Consolas"/>
              </a:rPr>
              <a:t>steps &lt;- </a:t>
            </a:r>
            <a:r>
              <a:rPr sz="1050" dirty="0">
                <a:latin typeface="Consolas"/>
                <a:cs typeface="Consolas"/>
              </a:rPr>
              <a:t>a + b +</a:t>
            </a:r>
            <a:r>
              <a:rPr sz="1050" spc="-8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c  </a:t>
            </a:r>
            <a:r>
              <a:rPr sz="1050" spc="-5" dirty="0">
                <a:solidFill>
                  <a:srgbClr val="AE00DB"/>
                </a:solidFill>
                <a:latin typeface="Consolas"/>
                <a:cs typeface="Consolas"/>
              </a:rPr>
              <a:t>return</a:t>
            </a:r>
            <a:r>
              <a:rPr sz="1050" spc="-20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latin typeface="Consolas"/>
                <a:cs typeface="Consolas"/>
              </a:rPr>
              <a:t>steps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latin typeface="Calibri"/>
                <a:cs typeface="Calibri"/>
              </a:rPr>
              <a:t>Complexity Analysis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Calibri"/>
                <a:cs typeface="Calibri"/>
              </a:rPr>
              <a:t>Complexity </a:t>
            </a:r>
            <a:r>
              <a:rPr sz="1200" spc="-15" dirty="0">
                <a:latin typeface="Calibri"/>
                <a:cs typeface="Calibri"/>
              </a:rPr>
              <a:t>for </a:t>
            </a:r>
            <a:r>
              <a:rPr sz="1200" spc="-5" dirty="0">
                <a:latin typeface="Calibri"/>
                <a:cs typeface="Calibri"/>
              </a:rPr>
              <a:t>each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function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7056" y="1484121"/>
            <a:ext cx="5875020" cy="18535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43180" algn="just">
              <a:lnSpc>
                <a:spcPct val="152500"/>
              </a:lnSpc>
              <a:spcBef>
                <a:spcPts val="100"/>
              </a:spcBef>
            </a:pPr>
            <a:r>
              <a:rPr sz="1200" spc="-55" dirty="0">
                <a:latin typeface="Calibri"/>
                <a:cs typeface="Calibri"/>
              </a:rPr>
              <a:t>To </a:t>
            </a:r>
            <a:r>
              <a:rPr sz="1200" spc="-10" dirty="0">
                <a:latin typeface="Calibri"/>
                <a:cs typeface="Calibri"/>
              </a:rPr>
              <a:t>calculate total </a:t>
            </a:r>
            <a:r>
              <a:rPr sz="1200" spc="-15" dirty="0">
                <a:latin typeface="Calibri"/>
                <a:cs typeface="Calibri"/>
              </a:rPr>
              <a:t>complexity, </a:t>
            </a:r>
            <a:r>
              <a:rPr sz="1200" spc="-5" dirty="0">
                <a:latin typeface="Calibri"/>
                <a:cs typeface="Calibri"/>
              </a:rPr>
              <a:t>recall </a:t>
            </a:r>
            <a:r>
              <a:rPr sz="1200" spc="-10" dirty="0">
                <a:latin typeface="Calibri"/>
                <a:cs typeface="Calibri"/>
              </a:rPr>
              <a:t>that </a:t>
            </a:r>
            <a:r>
              <a:rPr sz="1200" spc="-5" dirty="0">
                <a:latin typeface="Calibri"/>
                <a:cs typeface="Calibri"/>
              </a:rPr>
              <a:t>we </a:t>
            </a:r>
            <a:r>
              <a:rPr sz="1200" spc="-10" dirty="0">
                <a:latin typeface="Calibri"/>
                <a:cs typeface="Calibri"/>
              </a:rPr>
              <a:t>make </a:t>
            </a:r>
            <a:r>
              <a:rPr sz="1200" spc="5" dirty="0">
                <a:latin typeface="Cambria Math"/>
                <a:cs typeface="Cambria Math"/>
              </a:rPr>
              <a:t>𝑠𝑢𝑚(𝑎) </a:t>
            </a:r>
            <a:r>
              <a:rPr sz="1200" dirty="0">
                <a:latin typeface="Cambria Math"/>
                <a:cs typeface="Cambria Math"/>
              </a:rPr>
              <a:t>+ </a:t>
            </a:r>
            <a:r>
              <a:rPr sz="1200" spc="5" dirty="0">
                <a:latin typeface="Cambria Math"/>
                <a:cs typeface="Cambria Math"/>
              </a:rPr>
              <a:t>𝑠𝑢𝑚(𝑏) </a:t>
            </a:r>
            <a:r>
              <a:rPr sz="1200" dirty="0">
                <a:latin typeface="Cambria Math"/>
                <a:cs typeface="Cambria Math"/>
              </a:rPr>
              <a:t>+ </a:t>
            </a:r>
            <a:r>
              <a:rPr sz="1200" spc="5" dirty="0">
                <a:latin typeface="Cambria Math"/>
                <a:cs typeface="Cambria Math"/>
              </a:rPr>
              <a:t>𝑠𝑢𝑚(𝑐) </a:t>
            </a:r>
            <a:r>
              <a:rPr sz="1200" spc="-5" dirty="0">
                <a:latin typeface="Calibri"/>
                <a:cs typeface="Calibri"/>
              </a:rPr>
              <a:t>moves and </a:t>
            </a:r>
            <a:r>
              <a:rPr sz="1200" dirty="0">
                <a:latin typeface="Calibri"/>
                <a:cs typeface="Calibri"/>
              </a:rPr>
              <a:t>in  </a:t>
            </a:r>
            <a:r>
              <a:rPr sz="1200" spc="-5" dirty="0">
                <a:latin typeface="Calibri"/>
                <a:cs typeface="Calibri"/>
              </a:rPr>
              <a:t>each move, we print the triangle. </a:t>
            </a:r>
            <a:r>
              <a:rPr sz="1200" spc="-10" dirty="0">
                <a:latin typeface="Calibri"/>
                <a:cs typeface="Calibri"/>
              </a:rPr>
              <a:t>So, in total complexity </a:t>
            </a:r>
            <a:r>
              <a:rPr sz="1200" dirty="0">
                <a:latin typeface="Calibri"/>
                <a:cs typeface="Calibri"/>
              </a:rPr>
              <a:t>is </a:t>
            </a:r>
            <a:r>
              <a:rPr sz="1800" spc="7" baseline="2314" dirty="0">
                <a:latin typeface="Cambria Math"/>
                <a:cs typeface="Cambria Math"/>
              </a:rPr>
              <a:t>(</a:t>
            </a:r>
            <a:r>
              <a:rPr sz="1200" spc="5" dirty="0">
                <a:latin typeface="Cambria Math"/>
                <a:cs typeface="Cambria Math"/>
              </a:rPr>
              <a:t>𝑠𝑢𝑚(𝑎) </a:t>
            </a:r>
            <a:r>
              <a:rPr sz="1200" dirty="0">
                <a:latin typeface="Cambria Math"/>
                <a:cs typeface="Cambria Math"/>
              </a:rPr>
              <a:t>+ </a:t>
            </a:r>
            <a:r>
              <a:rPr sz="1200" spc="5" dirty="0">
                <a:latin typeface="Cambria Math"/>
                <a:cs typeface="Cambria Math"/>
              </a:rPr>
              <a:t>𝑠𝑢𝑚(𝑏) </a:t>
            </a:r>
            <a:r>
              <a:rPr sz="1200" dirty="0">
                <a:latin typeface="Cambria Math"/>
                <a:cs typeface="Cambria Math"/>
              </a:rPr>
              <a:t>+ </a:t>
            </a:r>
            <a:r>
              <a:rPr sz="1200" spc="10" dirty="0">
                <a:latin typeface="Cambria Math"/>
                <a:cs typeface="Cambria Math"/>
              </a:rPr>
              <a:t>𝑠𝑢𝑚(𝑐</a:t>
            </a:r>
            <a:r>
              <a:rPr sz="1800" spc="15" baseline="2314" dirty="0">
                <a:latin typeface="Cambria Math"/>
                <a:cs typeface="Cambria Math"/>
              </a:rPr>
              <a:t>)</a:t>
            </a:r>
            <a:r>
              <a:rPr sz="1800" spc="112" baseline="2314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∗</a:t>
            </a:r>
            <a:endParaRPr sz="1200">
              <a:latin typeface="Cambria Math"/>
              <a:cs typeface="Cambria Math"/>
            </a:endParaRPr>
          </a:p>
          <a:p>
            <a:pPr marL="50800" marR="110489" algn="just">
              <a:lnSpc>
                <a:spcPct val="152500"/>
              </a:lnSpc>
              <a:spcBef>
                <a:spcPts val="10"/>
              </a:spcBef>
            </a:pPr>
            <a:r>
              <a:rPr sz="1200" spc="15" dirty="0">
                <a:latin typeface="Cambria Math"/>
                <a:cs typeface="Cambria Math"/>
              </a:rPr>
              <a:t>𝑂(𝑛</a:t>
            </a:r>
            <a:r>
              <a:rPr sz="1275" spc="22" baseline="29411" dirty="0">
                <a:latin typeface="Cambria Math"/>
                <a:cs typeface="Cambria Math"/>
              </a:rPr>
              <a:t>2</a:t>
            </a:r>
            <a:r>
              <a:rPr sz="1200" spc="15" dirty="0">
                <a:latin typeface="Cambria Math"/>
                <a:cs typeface="Cambria Math"/>
              </a:rPr>
              <a:t>)</a:t>
            </a:r>
            <a:r>
              <a:rPr sz="1200" spc="15" dirty="0">
                <a:latin typeface="Calibri"/>
                <a:cs typeface="Calibri"/>
              </a:rPr>
              <a:t>, </a:t>
            </a:r>
            <a:r>
              <a:rPr sz="1200" spc="-5" dirty="0">
                <a:latin typeface="Calibri"/>
                <a:cs typeface="Calibri"/>
              </a:rPr>
              <a:t>since </a:t>
            </a:r>
            <a:r>
              <a:rPr sz="1200" spc="10" dirty="0">
                <a:latin typeface="Cambria Math"/>
                <a:cs typeface="Cambria Math"/>
              </a:rPr>
              <a:t>𝑎, </a:t>
            </a:r>
            <a:r>
              <a:rPr sz="1200" spc="15" dirty="0">
                <a:latin typeface="Cambria Math"/>
                <a:cs typeface="Cambria Math"/>
              </a:rPr>
              <a:t>𝑏, </a:t>
            </a:r>
            <a:r>
              <a:rPr sz="1200" dirty="0">
                <a:latin typeface="Cambria Math"/>
                <a:cs typeface="Cambria Math"/>
              </a:rPr>
              <a:t>𝑐 </a:t>
            </a:r>
            <a:r>
              <a:rPr sz="1200" spc="-5" dirty="0">
                <a:latin typeface="Calibri"/>
                <a:cs typeface="Calibri"/>
              </a:rPr>
              <a:t>are </a:t>
            </a:r>
            <a:r>
              <a:rPr sz="1200" dirty="0">
                <a:latin typeface="Calibri"/>
                <a:cs typeface="Calibri"/>
              </a:rPr>
              <a:t>all </a:t>
            </a:r>
            <a:r>
              <a:rPr sz="1200" spc="-5" dirty="0">
                <a:latin typeface="Calibri"/>
                <a:cs typeface="Calibri"/>
              </a:rPr>
              <a:t>functions </a:t>
            </a:r>
            <a:r>
              <a:rPr sz="1200" spc="-10" dirty="0">
                <a:latin typeface="Calibri"/>
                <a:cs typeface="Calibri"/>
              </a:rPr>
              <a:t>in </a:t>
            </a:r>
            <a:r>
              <a:rPr sz="1200" spc="5" dirty="0">
                <a:latin typeface="Cambria Math"/>
                <a:cs typeface="Cambria Math"/>
              </a:rPr>
              <a:t>𝑛</a:t>
            </a:r>
            <a:r>
              <a:rPr sz="1200" spc="5" dirty="0">
                <a:latin typeface="Calibri"/>
                <a:cs typeface="Calibri"/>
              </a:rPr>
              <a:t>, </a:t>
            </a:r>
            <a:r>
              <a:rPr sz="1200" spc="-10" dirty="0">
                <a:latin typeface="Calibri"/>
                <a:cs typeface="Calibri"/>
              </a:rPr>
              <a:t>total complexity </a:t>
            </a:r>
            <a:r>
              <a:rPr sz="1200" dirty="0">
                <a:latin typeface="Calibri"/>
                <a:cs typeface="Calibri"/>
              </a:rPr>
              <a:t>is </a:t>
            </a:r>
            <a:r>
              <a:rPr sz="1200" dirty="0">
                <a:latin typeface="Cambria Math"/>
                <a:cs typeface="Cambria Math"/>
              </a:rPr>
              <a:t>≈ </a:t>
            </a:r>
            <a:r>
              <a:rPr sz="1200" spc="15" dirty="0">
                <a:latin typeface="Cambria Math"/>
                <a:cs typeface="Cambria Math"/>
              </a:rPr>
              <a:t>𝑂(𝑛</a:t>
            </a:r>
            <a:r>
              <a:rPr sz="1275" spc="22" baseline="29411" dirty="0">
                <a:latin typeface="Cambria Math"/>
                <a:cs typeface="Cambria Math"/>
              </a:rPr>
              <a:t>4</a:t>
            </a:r>
            <a:r>
              <a:rPr sz="1200" spc="15" dirty="0">
                <a:latin typeface="Cambria Math"/>
                <a:cs typeface="Cambria Math"/>
              </a:rPr>
              <a:t>)</a:t>
            </a:r>
            <a:r>
              <a:rPr sz="1200" spc="15" dirty="0">
                <a:latin typeface="Calibri"/>
                <a:cs typeface="Calibri"/>
              </a:rPr>
              <a:t>. </a:t>
            </a:r>
            <a:r>
              <a:rPr sz="1200" spc="-20" dirty="0">
                <a:latin typeface="Calibri"/>
                <a:cs typeface="Calibri"/>
              </a:rPr>
              <a:t>However,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-10" dirty="0">
                <a:latin typeface="Calibri"/>
                <a:cs typeface="Calibri"/>
              </a:rPr>
              <a:t>problem  can </a:t>
            </a:r>
            <a:r>
              <a:rPr sz="1200" dirty="0">
                <a:latin typeface="Calibri"/>
                <a:cs typeface="Calibri"/>
              </a:rPr>
              <a:t>be </a:t>
            </a:r>
            <a:r>
              <a:rPr sz="1200" spc="-5" dirty="0">
                <a:latin typeface="Calibri"/>
                <a:cs typeface="Calibri"/>
              </a:rPr>
              <a:t>solved </a:t>
            </a:r>
            <a:r>
              <a:rPr sz="1200" dirty="0">
                <a:latin typeface="Calibri"/>
                <a:cs typeface="Calibri"/>
              </a:rPr>
              <a:t>in </a:t>
            </a:r>
            <a:r>
              <a:rPr sz="1200" spc="5" dirty="0">
                <a:latin typeface="Cambria Math"/>
                <a:cs typeface="Cambria Math"/>
              </a:rPr>
              <a:t>𝑂(1) </a:t>
            </a:r>
            <a:r>
              <a:rPr sz="1200" dirty="0">
                <a:latin typeface="Calibri"/>
                <a:cs typeface="Calibri"/>
              </a:rPr>
              <a:t>if </a:t>
            </a:r>
            <a:r>
              <a:rPr sz="1200" spc="-10" dirty="0">
                <a:latin typeface="Calibri"/>
                <a:cs typeface="Calibri"/>
              </a:rPr>
              <a:t>we calculate </a:t>
            </a:r>
            <a:r>
              <a:rPr sz="1200" dirty="0">
                <a:latin typeface="Calibri"/>
                <a:cs typeface="Calibri"/>
              </a:rPr>
              <a:t>only </a:t>
            </a:r>
            <a:r>
              <a:rPr sz="1200" spc="-5" dirty="0">
                <a:latin typeface="Calibri"/>
                <a:cs typeface="Calibri"/>
              </a:rPr>
              <a:t>number of </a:t>
            </a:r>
            <a:r>
              <a:rPr sz="1200" spc="-10" dirty="0">
                <a:latin typeface="Calibri"/>
                <a:cs typeface="Calibri"/>
              </a:rPr>
              <a:t>steps </a:t>
            </a:r>
            <a:r>
              <a:rPr sz="1200" dirty="0">
                <a:latin typeface="Calibri"/>
                <a:cs typeface="Calibri"/>
              </a:rPr>
              <a:t>as </a:t>
            </a:r>
            <a:r>
              <a:rPr sz="1200" dirty="0">
                <a:latin typeface="Cambria Math"/>
                <a:cs typeface="Cambria Math"/>
              </a:rPr>
              <a:t>𝑎 + 𝑏 + 𝑐 </a:t>
            </a:r>
            <a:r>
              <a:rPr sz="1200" spc="-5" dirty="0">
                <a:latin typeface="Calibri"/>
                <a:cs typeface="Calibri"/>
              </a:rPr>
              <a:t>without printing the  triangle </a:t>
            </a:r>
            <a:r>
              <a:rPr sz="1200" spc="-10" dirty="0">
                <a:latin typeface="Calibri"/>
                <a:cs typeface="Calibri"/>
              </a:rPr>
              <a:t>after </a:t>
            </a:r>
            <a:r>
              <a:rPr sz="1200" spc="-5" dirty="0">
                <a:latin typeface="Calibri"/>
                <a:cs typeface="Calibri"/>
              </a:rPr>
              <a:t>each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step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Calibri"/>
              <a:cs typeface="Calibri"/>
            </a:endParaRPr>
          </a:p>
          <a:p>
            <a:pPr marL="50800" algn="just">
              <a:lnSpc>
                <a:spcPct val="100000"/>
              </a:lnSpc>
            </a:pPr>
            <a:r>
              <a:rPr sz="1200" b="1" spc="-5" dirty="0">
                <a:latin typeface="Calibri"/>
                <a:cs typeface="Calibri"/>
              </a:rPr>
              <a:t>Comparison With Another</a:t>
            </a:r>
            <a:r>
              <a:rPr sz="1200" b="1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Algorithm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5156" y="3607434"/>
            <a:ext cx="45510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Another </a:t>
            </a:r>
            <a:r>
              <a:rPr sz="1200" spc="-15" dirty="0">
                <a:latin typeface="Calibri"/>
                <a:cs typeface="Calibri"/>
              </a:rPr>
              <a:t>way </a:t>
            </a:r>
            <a:r>
              <a:rPr sz="1200" spc="-5" dirty="0">
                <a:latin typeface="Calibri"/>
                <a:cs typeface="Calibri"/>
              </a:rPr>
              <a:t>to </a:t>
            </a:r>
            <a:r>
              <a:rPr sz="1200" spc="-10" dirty="0">
                <a:latin typeface="Calibri"/>
                <a:cs typeface="Calibri"/>
              </a:rPr>
              <a:t>calculate </a:t>
            </a:r>
            <a:r>
              <a:rPr sz="1200" spc="-5" dirty="0">
                <a:latin typeface="Calibri"/>
                <a:cs typeface="Calibri"/>
              </a:rPr>
              <a:t>number of </a:t>
            </a:r>
            <a:r>
              <a:rPr sz="1200" spc="-10" dirty="0">
                <a:latin typeface="Calibri"/>
                <a:cs typeface="Calibri"/>
              </a:rPr>
              <a:t>steps </a:t>
            </a:r>
            <a:r>
              <a:rPr sz="1200" spc="-5" dirty="0">
                <a:latin typeface="Calibri"/>
                <a:cs typeface="Calibri"/>
              </a:rPr>
              <a:t>which </a:t>
            </a:r>
            <a:r>
              <a:rPr sz="1200" spc="-10" dirty="0">
                <a:latin typeface="Calibri"/>
                <a:cs typeface="Calibri"/>
              </a:rPr>
              <a:t>is </a:t>
            </a:r>
            <a:r>
              <a:rPr sz="1200" spc="-5" dirty="0">
                <a:latin typeface="Calibri"/>
                <a:cs typeface="Calibri"/>
              </a:rPr>
              <a:t>by using this formula</a:t>
            </a:r>
            <a:r>
              <a:rPr sz="1200" spc="110" dirty="0">
                <a:latin typeface="Calibri"/>
                <a:cs typeface="Calibri"/>
              </a:rPr>
              <a:t> </a:t>
            </a:r>
            <a:r>
              <a:rPr sz="1200" dirty="0">
                <a:latin typeface="Cambria Math"/>
                <a:cs typeface="Cambria Math"/>
              </a:rPr>
              <a:t>⌊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00496" y="3561715"/>
            <a:ext cx="453390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130" dirty="0">
                <a:latin typeface="Cambria Math"/>
                <a:cs typeface="Cambria Math"/>
              </a:rPr>
              <a:t>𝑛</a:t>
            </a:r>
            <a:r>
              <a:rPr sz="850" spc="-5" dirty="0">
                <a:latin typeface="Cambria Math"/>
                <a:cs typeface="Cambria Math"/>
              </a:rPr>
              <a:t>∗</a:t>
            </a:r>
            <a:r>
              <a:rPr sz="1275" spc="7" baseline="3267" dirty="0">
                <a:latin typeface="Cambria Math"/>
                <a:cs typeface="Cambria Math"/>
              </a:rPr>
              <a:t>(</a:t>
            </a:r>
            <a:r>
              <a:rPr sz="850" spc="105" dirty="0">
                <a:latin typeface="Cambria Math"/>
                <a:cs typeface="Cambria Math"/>
              </a:rPr>
              <a:t>𝑛</a:t>
            </a:r>
            <a:r>
              <a:rPr sz="850" spc="-20" dirty="0">
                <a:latin typeface="Cambria Math"/>
                <a:cs typeface="Cambria Math"/>
              </a:rPr>
              <a:t>+</a:t>
            </a:r>
            <a:r>
              <a:rPr sz="850" spc="15" dirty="0">
                <a:latin typeface="Cambria Math"/>
                <a:cs typeface="Cambria Math"/>
              </a:rPr>
              <a:t>1</a:t>
            </a:r>
            <a:r>
              <a:rPr sz="1275" baseline="3267" dirty="0">
                <a:latin typeface="Cambria Math"/>
                <a:cs typeface="Cambria Math"/>
              </a:rPr>
              <a:t>)</a:t>
            </a:r>
            <a:endParaRPr sz="1275" baseline="3267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82234" y="3727830"/>
            <a:ext cx="88265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20" dirty="0">
                <a:latin typeface="Cambria Math"/>
                <a:cs typeface="Cambria Math"/>
              </a:rPr>
              <a:t>6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13196" y="3729101"/>
            <a:ext cx="427355" cy="0"/>
          </a:xfrm>
          <a:custGeom>
            <a:avLst/>
            <a:gdLst/>
            <a:ahLst/>
            <a:cxnLst/>
            <a:rect l="l" t="t" r="r" b="b"/>
            <a:pathLst>
              <a:path w="427354">
                <a:moveTo>
                  <a:pt x="0" y="0"/>
                </a:moveTo>
                <a:lnTo>
                  <a:pt x="427024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929121" y="3607434"/>
            <a:ext cx="376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mbria Math"/>
                <a:cs typeface="Cambria Math"/>
              </a:rPr>
              <a:t>⌋</a:t>
            </a:r>
            <a:r>
              <a:rPr sz="1200" spc="-10" dirty="0">
                <a:latin typeface="Calibri"/>
                <a:cs typeface="Calibri"/>
              </a:rPr>
              <a:t>,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this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5156" y="3924427"/>
            <a:ext cx="4777105" cy="640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formula and </a:t>
            </a:r>
            <a:r>
              <a:rPr sz="1200" spc="-15" dirty="0">
                <a:latin typeface="Calibri"/>
                <a:cs typeface="Calibri"/>
              </a:rPr>
              <a:t>my </a:t>
            </a:r>
            <a:r>
              <a:rPr sz="1200" spc="-5" dirty="0">
                <a:latin typeface="Calibri"/>
                <a:cs typeface="Calibri"/>
              </a:rPr>
              <a:t>solution give the same number of </a:t>
            </a:r>
            <a:r>
              <a:rPr sz="1200" spc="-10" dirty="0">
                <a:latin typeface="Calibri"/>
                <a:cs typeface="Calibri"/>
              </a:rPr>
              <a:t>steps </a:t>
            </a:r>
            <a:r>
              <a:rPr sz="1200" spc="-15" dirty="0">
                <a:latin typeface="Calibri"/>
                <a:cs typeface="Calibri"/>
              </a:rPr>
              <a:t>for </a:t>
            </a:r>
            <a:r>
              <a:rPr sz="1200" dirty="0">
                <a:latin typeface="Calibri"/>
                <a:cs typeface="Calibri"/>
              </a:rPr>
              <a:t>all </a:t>
            </a:r>
            <a:r>
              <a:rPr sz="1200" spc="-5" dirty="0">
                <a:latin typeface="Calibri"/>
                <a:cs typeface="Calibri"/>
              </a:rPr>
              <a:t>values of </a:t>
            </a:r>
            <a:r>
              <a:rPr sz="1200" dirty="0">
                <a:latin typeface="Cambria Math"/>
                <a:cs typeface="Cambria Math"/>
              </a:rPr>
              <a:t>𝑛</a:t>
            </a:r>
            <a:r>
              <a:rPr sz="1200" u="sng" spc="95" dirty="0">
                <a:solidFill>
                  <a:srgbClr val="636363"/>
                </a:solidFill>
                <a:uFill>
                  <a:solidFill>
                    <a:srgbClr val="636363"/>
                  </a:solidFill>
                </a:uFill>
                <a:latin typeface="Cambria Math"/>
                <a:cs typeface="Cambria Math"/>
                <a:hlinkClick r:id="rId2" action="ppaction://hlinksldjump"/>
              </a:rPr>
              <a:t> </a:t>
            </a:r>
            <a:r>
              <a:rPr sz="1200" u="sng" dirty="0">
                <a:solidFill>
                  <a:srgbClr val="636363"/>
                </a:solidFill>
                <a:uFill>
                  <a:solidFill>
                    <a:srgbClr val="636363"/>
                  </a:solidFill>
                </a:uFill>
                <a:latin typeface="Calibri"/>
                <a:cs typeface="Calibri"/>
                <a:hlinkClick r:id="rId2" action="ppaction://hlinksldjump"/>
              </a:rPr>
              <a:t>[1]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latin typeface="Calibri"/>
                <a:cs typeface="Calibri"/>
              </a:rPr>
              <a:t>Sample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Output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57350" y="4614671"/>
            <a:ext cx="4451350" cy="31330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75156" y="7940802"/>
            <a:ext cx="5509260" cy="792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algn="ctr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libri"/>
                <a:cs typeface="Calibri"/>
              </a:rPr>
              <a:t>Figure</a:t>
            </a:r>
            <a:r>
              <a:rPr sz="1000" spc="-5" dirty="0">
                <a:latin typeface="Calibri"/>
                <a:cs typeface="Calibri"/>
              </a:rPr>
              <a:t> 4</a:t>
            </a:r>
            <a:endParaRPr sz="1000">
              <a:latin typeface="Calibri"/>
              <a:cs typeface="Calibri"/>
            </a:endParaRPr>
          </a:p>
          <a:p>
            <a:pPr marL="12700" marR="5080">
              <a:lnSpc>
                <a:spcPct val="152500"/>
              </a:lnSpc>
              <a:spcBef>
                <a:spcPts val="445"/>
              </a:spcBef>
            </a:pPr>
            <a:r>
              <a:rPr sz="1200" spc="-5" dirty="0">
                <a:latin typeface="Calibri"/>
                <a:cs typeface="Calibri"/>
              </a:rPr>
              <a:t>Now we will try </a:t>
            </a:r>
            <a:r>
              <a:rPr sz="1200" dirty="0">
                <a:latin typeface="Cambria Math"/>
                <a:cs typeface="Cambria Math"/>
              </a:rPr>
              <a:t>𝑛 = 8 </a:t>
            </a:r>
            <a:r>
              <a:rPr sz="1200" spc="-5" dirty="0">
                <a:latin typeface="Calibri"/>
                <a:cs typeface="Calibri"/>
              </a:rPr>
              <a:t>but </a:t>
            </a:r>
            <a:r>
              <a:rPr sz="1200" spc="-10" dirty="0">
                <a:latin typeface="Calibri"/>
                <a:cs typeface="Calibri"/>
              </a:rPr>
              <a:t>since </a:t>
            </a:r>
            <a:r>
              <a:rPr sz="1200" dirty="0">
                <a:latin typeface="Calibri"/>
                <a:cs typeface="Calibri"/>
              </a:rPr>
              <a:t>it </a:t>
            </a:r>
            <a:r>
              <a:rPr sz="1200" spc="-5" dirty="0">
                <a:latin typeface="Calibri"/>
                <a:cs typeface="Calibri"/>
              </a:rPr>
              <a:t>will </a:t>
            </a:r>
            <a:r>
              <a:rPr sz="1200" spc="-10" dirty="0">
                <a:latin typeface="Calibri"/>
                <a:cs typeface="Calibri"/>
              </a:rPr>
              <a:t>produce </a:t>
            </a:r>
            <a:r>
              <a:rPr sz="1200" dirty="0">
                <a:latin typeface="Calibri"/>
                <a:cs typeface="Calibri"/>
              </a:rPr>
              <a:t>a </a:t>
            </a:r>
            <a:r>
              <a:rPr sz="1200" spc="-5" dirty="0">
                <a:latin typeface="Calibri"/>
                <a:cs typeface="Calibri"/>
              </a:rPr>
              <a:t>very long output, </a:t>
            </a:r>
            <a:r>
              <a:rPr sz="1200" dirty="0">
                <a:latin typeface="Calibri"/>
                <a:cs typeface="Calibri"/>
              </a:rPr>
              <a:t>I’ll </a:t>
            </a:r>
            <a:r>
              <a:rPr sz="1200" spc="-10" dirty="0">
                <a:latin typeface="Calibri"/>
                <a:cs typeface="Calibri"/>
              </a:rPr>
              <a:t>go </a:t>
            </a:r>
            <a:r>
              <a:rPr sz="1200" spc="-5" dirty="0">
                <a:latin typeface="Calibri"/>
                <a:cs typeface="Calibri"/>
              </a:rPr>
              <a:t>to options and  </a:t>
            </a:r>
            <a:r>
              <a:rPr sz="1200" dirty="0">
                <a:latin typeface="Calibri"/>
                <a:cs typeface="Calibri"/>
              </a:rPr>
              <a:t>disable </a:t>
            </a:r>
            <a:r>
              <a:rPr sz="1200" spc="-10" dirty="0">
                <a:latin typeface="Calibri"/>
                <a:cs typeface="Calibri"/>
              </a:rPr>
              <a:t>step </a:t>
            </a:r>
            <a:r>
              <a:rPr sz="1200" spc="-5" dirty="0">
                <a:latin typeface="Calibri"/>
                <a:cs typeface="Calibri"/>
              </a:rPr>
              <a:t>by </a:t>
            </a:r>
            <a:r>
              <a:rPr sz="1200" spc="-15" dirty="0">
                <a:latin typeface="Calibri"/>
                <a:cs typeface="Calibri"/>
              </a:rPr>
              <a:t>step </a:t>
            </a:r>
            <a:r>
              <a:rPr sz="1200" spc="-5" dirty="0">
                <a:latin typeface="Calibri"/>
                <a:cs typeface="Calibri"/>
              </a:rPr>
              <a:t>output so </a:t>
            </a:r>
            <a:r>
              <a:rPr sz="1200" spc="-10" dirty="0">
                <a:latin typeface="Calibri"/>
                <a:cs typeface="Calibri"/>
              </a:rPr>
              <a:t>that </a:t>
            </a:r>
            <a:r>
              <a:rPr sz="1200" spc="-5" dirty="0">
                <a:latin typeface="Calibri"/>
                <a:cs typeface="Calibri"/>
              </a:rPr>
              <a:t>we </a:t>
            </a:r>
            <a:r>
              <a:rPr sz="1200" spc="-10" dirty="0">
                <a:latin typeface="Calibri"/>
                <a:cs typeface="Calibri"/>
              </a:rPr>
              <a:t>can see only </a:t>
            </a:r>
            <a:r>
              <a:rPr sz="1200" spc="-5" dirty="0">
                <a:latin typeface="Calibri"/>
                <a:cs typeface="Calibri"/>
              </a:rPr>
              <a:t>number of </a:t>
            </a:r>
            <a:r>
              <a:rPr sz="1200" spc="-10" dirty="0">
                <a:latin typeface="Calibri"/>
                <a:cs typeface="Calibri"/>
              </a:rPr>
              <a:t>steps </a:t>
            </a:r>
            <a:r>
              <a:rPr sz="1200" dirty="0">
                <a:latin typeface="Calibri"/>
                <a:cs typeface="Calibri"/>
              </a:rPr>
              <a:t>as </a:t>
            </a:r>
            <a:r>
              <a:rPr sz="1200" spc="-10" dirty="0">
                <a:latin typeface="Calibri"/>
                <a:cs typeface="Calibri"/>
              </a:rPr>
              <a:t>shown </a:t>
            </a:r>
            <a:r>
              <a:rPr sz="1200" dirty="0">
                <a:latin typeface="Calibri"/>
                <a:cs typeface="Calibri"/>
              </a:rPr>
              <a:t>in </a:t>
            </a:r>
            <a:r>
              <a:rPr sz="1200" spc="-10" dirty="0">
                <a:latin typeface="Calibri"/>
                <a:cs typeface="Calibri"/>
                <a:hlinkClick r:id="rId4" action="ppaction://hlinksldjump"/>
              </a:rPr>
              <a:t>Figure</a:t>
            </a:r>
            <a:r>
              <a:rPr sz="1200" spc="190" dirty="0">
                <a:latin typeface="Calibri"/>
                <a:cs typeface="Calibri"/>
                <a:hlinkClick r:id="rId4" action="ppaction://hlinksldjump"/>
              </a:rPr>
              <a:t> </a:t>
            </a:r>
            <a:r>
              <a:rPr sz="1200" dirty="0">
                <a:latin typeface="Calibri"/>
                <a:cs typeface="Calibri"/>
                <a:hlinkClick r:id="rId4" action="ppaction://hlinksldjump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5448" y="4444110"/>
            <a:ext cx="5589905" cy="1197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alibri"/>
                <a:cs typeface="Calibri"/>
              </a:rPr>
              <a:t>Conclusion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Calibri"/>
              <a:cs typeface="Calibri"/>
            </a:endParaRPr>
          </a:p>
          <a:p>
            <a:pPr marL="12700" marR="5080" algn="just">
              <a:lnSpc>
                <a:spcPct val="152600"/>
              </a:lnSpc>
            </a:pPr>
            <a:r>
              <a:rPr sz="1200" spc="-5" dirty="0">
                <a:latin typeface="Calibri"/>
                <a:cs typeface="Calibri"/>
              </a:rPr>
              <a:t>Inverting </a:t>
            </a:r>
            <a:r>
              <a:rPr sz="1200" dirty="0">
                <a:latin typeface="Calibri"/>
                <a:cs typeface="Calibri"/>
              </a:rPr>
              <a:t>a </a:t>
            </a:r>
            <a:r>
              <a:rPr sz="1200" spc="-5" dirty="0">
                <a:latin typeface="Calibri"/>
                <a:cs typeface="Calibri"/>
              </a:rPr>
              <a:t>triangle of </a:t>
            </a:r>
            <a:r>
              <a:rPr sz="1200" spc="-10" dirty="0">
                <a:latin typeface="Calibri"/>
                <a:cs typeface="Calibri"/>
              </a:rPr>
              <a:t>coins </a:t>
            </a:r>
            <a:r>
              <a:rPr sz="1200" spc="-5" dirty="0">
                <a:latin typeface="Calibri"/>
                <a:cs typeface="Calibri"/>
              </a:rPr>
              <a:t>using this algorithm uses </a:t>
            </a:r>
            <a:r>
              <a:rPr sz="1200" spc="-10" dirty="0">
                <a:latin typeface="Calibri"/>
                <a:cs typeface="Calibri"/>
              </a:rPr>
              <a:t>iterative improvement </a:t>
            </a:r>
            <a:r>
              <a:rPr sz="1200" spc="-5" dirty="0">
                <a:latin typeface="Calibri"/>
                <a:cs typeface="Calibri"/>
              </a:rPr>
              <a:t>since on each  </a:t>
            </a:r>
            <a:r>
              <a:rPr sz="1200" spc="-10" dirty="0">
                <a:latin typeface="Calibri"/>
                <a:cs typeface="Calibri"/>
              </a:rPr>
              <a:t>step </a:t>
            </a:r>
            <a:r>
              <a:rPr sz="1200" spc="-5" dirty="0">
                <a:latin typeface="Calibri"/>
                <a:cs typeface="Calibri"/>
              </a:rPr>
              <a:t>we are </a:t>
            </a:r>
            <a:r>
              <a:rPr sz="1200" spc="-10" dirty="0">
                <a:latin typeface="Calibri"/>
                <a:cs typeface="Calibri"/>
              </a:rPr>
              <a:t>getting </a:t>
            </a:r>
            <a:r>
              <a:rPr sz="1200" spc="-5" dirty="0">
                <a:latin typeface="Calibri"/>
                <a:cs typeface="Calibri"/>
              </a:rPr>
              <a:t>closer to the goal result by doing the </a:t>
            </a:r>
            <a:r>
              <a:rPr sz="1200" spc="-10" dirty="0">
                <a:latin typeface="Calibri"/>
                <a:cs typeface="Calibri"/>
              </a:rPr>
              <a:t>same step over and over </a:t>
            </a:r>
            <a:r>
              <a:rPr sz="1200" spc="-5" dirty="0">
                <a:latin typeface="Calibri"/>
                <a:cs typeface="Calibri"/>
              </a:rPr>
              <a:t>(moving  </a:t>
            </a:r>
            <a:r>
              <a:rPr sz="1200" dirty="0">
                <a:latin typeface="Calibri"/>
                <a:cs typeface="Calibri"/>
              </a:rPr>
              <a:t>one </a:t>
            </a:r>
            <a:r>
              <a:rPr sz="1200" spc="-10" dirty="0">
                <a:latin typeface="Calibri"/>
                <a:cs typeface="Calibri"/>
              </a:rPr>
              <a:t>coin </a:t>
            </a:r>
            <a:r>
              <a:rPr sz="1200" spc="-5" dirty="0">
                <a:latin typeface="Calibri"/>
                <a:cs typeface="Calibri"/>
              </a:rPr>
              <a:t>between </a:t>
            </a:r>
            <a:r>
              <a:rPr sz="1200" spc="-10" dirty="0">
                <a:latin typeface="Calibri"/>
                <a:cs typeface="Calibri"/>
              </a:rPr>
              <a:t>two </a:t>
            </a:r>
            <a:r>
              <a:rPr sz="1200" spc="-5" dirty="0">
                <a:latin typeface="Calibri"/>
                <a:cs typeface="Calibri"/>
              </a:rPr>
              <a:t>small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triangles)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47850" y="1955419"/>
            <a:ext cx="4067810" cy="1990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88207" y="4139311"/>
            <a:ext cx="4375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libri"/>
                <a:cs typeface="Calibri"/>
              </a:rPr>
              <a:t>Figure</a:t>
            </a:r>
            <a:r>
              <a:rPr sz="1000" spc="-5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5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6251" y="1578610"/>
            <a:ext cx="5970905" cy="5046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30" dirty="0">
                <a:latin typeface="Calibri"/>
                <a:cs typeface="Calibri"/>
              </a:rPr>
              <a:t>Task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1200" b="1" spc="-5" dirty="0">
                <a:latin typeface="Calibri"/>
                <a:cs typeface="Calibri"/>
              </a:rPr>
              <a:t>Assumptions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Calibri"/>
              <a:cs typeface="Calibri"/>
            </a:endParaRPr>
          </a:p>
          <a:p>
            <a:pPr marL="241300" marR="182880">
              <a:lnSpc>
                <a:spcPct val="152500"/>
              </a:lnSpc>
            </a:pPr>
            <a:r>
              <a:rPr sz="1200" dirty="0">
                <a:latin typeface="Calibri"/>
                <a:cs typeface="Calibri"/>
              </a:rPr>
              <a:t>The </a:t>
            </a:r>
            <a:r>
              <a:rPr sz="1200" spc="-5" dirty="0">
                <a:latin typeface="Calibri"/>
                <a:cs typeface="Calibri"/>
              </a:rPr>
              <a:t>input </a:t>
            </a:r>
            <a:r>
              <a:rPr sz="1200" spc="-10" dirty="0">
                <a:latin typeface="Calibri"/>
                <a:cs typeface="Calibri"/>
              </a:rPr>
              <a:t>board </a:t>
            </a:r>
            <a:r>
              <a:rPr sz="1200" spc="-15" dirty="0">
                <a:latin typeface="Calibri"/>
                <a:cs typeface="Calibri"/>
              </a:rPr>
              <a:t>size </a:t>
            </a:r>
            <a:r>
              <a:rPr sz="1200" dirty="0">
                <a:latin typeface="Calibri"/>
                <a:cs typeface="Calibri"/>
              </a:rPr>
              <a:t>is </a:t>
            </a:r>
            <a:r>
              <a:rPr sz="1200" spc="-10" dirty="0">
                <a:latin typeface="Calibri"/>
                <a:cs typeface="Calibri"/>
              </a:rPr>
              <a:t>positive </a:t>
            </a:r>
            <a:r>
              <a:rPr sz="1200" spc="-20" dirty="0">
                <a:latin typeface="Calibri"/>
                <a:cs typeface="Calibri"/>
              </a:rPr>
              <a:t>number,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-10" dirty="0">
                <a:latin typeface="Calibri"/>
                <a:cs typeface="Calibri"/>
              </a:rPr>
              <a:t>program </a:t>
            </a:r>
            <a:r>
              <a:rPr sz="1200" dirty="0">
                <a:latin typeface="Calibri"/>
                <a:cs typeface="Calibri"/>
              </a:rPr>
              <a:t>alarms </a:t>
            </a:r>
            <a:r>
              <a:rPr sz="1200" spc="-5" dirty="0">
                <a:latin typeface="Calibri"/>
                <a:cs typeface="Calibri"/>
              </a:rPr>
              <a:t>the user </a:t>
            </a:r>
            <a:r>
              <a:rPr sz="1200" spc="-10" dirty="0">
                <a:latin typeface="Calibri"/>
                <a:cs typeface="Calibri"/>
              </a:rPr>
              <a:t>if </a:t>
            </a:r>
            <a:r>
              <a:rPr sz="1200" dirty="0">
                <a:latin typeface="Calibri"/>
                <a:cs typeface="Calibri"/>
              </a:rPr>
              <a:t>he </a:t>
            </a:r>
            <a:r>
              <a:rPr sz="1200" spc="-5" dirty="0">
                <a:latin typeface="Calibri"/>
                <a:cs typeface="Calibri"/>
              </a:rPr>
              <a:t>input </a:t>
            </a:r>
            <a:r>
              <a:rPr sz="1200" dirty="0">
                <a:latin typeface="Calibri"/>
                <a:cs typeface="Calibri"/>
              </a:rPr>
              <a:t>an </a:t>
            </a:r>
            <a:r>
              <a:rPr sz="1200" spc="-10" dirty="0">
                <a:latin typeface="Calibri"/>
                <a:cs typeface="Calibri"/>
              </a:rPr>
              <a:t>invalid  board </a:t>
            </a:r>
            <a:r>
              <a:rPr sz="1200" spc="-15" dirty="0">
                <a:latin typeface="Calibri"/>
                <a:cs typeface="Calibri"/>
              </a:rPr>
              <a:t>size </a:t>
            </a:r>
            <a:r>
              <a:rPr sz="1200" spc="-10" dirty="0">
                <a:latin typeface="Calibri"/>
                <a:cs typeface="Calibri"/>
              </a:rPr>
              <a:t>(ie: </a:t>
            </a:r>
            <a:r>
              <a:rPr sz="1200" spc="-5" dirty="0">
                <a:latin typeface="Calibri"/>
                <a:cs typeface="Calibri"/>
              </a:rPr>
              <a:t>odd number of </a:t>
            </a:r>
            <a:r>
              <a:rPr sz="1200" spc="-10" dirty="0">
                <a:latin typeface="Calibri"/>
                <a:cs typeface="Calibri"/>
              </a:rPr>
              <a:t>board</a:t>
            </a:r>
            <a:r>
              <a:rPr sz="1200" spc="7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size).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1200" b="1" spc="-5" dirty="0">
                <a:latin typeface="Calibri"/>
                <a:cs typeface="Calibri"/>
              </a:rPr>
              <a:t>Problem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discerption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Calibri"/>
              <a:cs typeface="Calibri"/>
            </a:endParaRPr>
          </a:p>
          <a:p>
            <a:pPr marL="241300" marR="5080">
              <a:lnSpc>
                <a:spcPct val="152500"/>
              </a:lnSpc>
            </a:pPr>
            <a:r>
              <a:rPr sz="1200" dirty="0">
                <a:latin typeface="Calibri"/>
                <a:cs typeface="Calibri"/>
              </a:rPr>
              <a:t>In </a:t>
            </a:r>
            <a:r>
              <a:rPr sz="1200" spc="-5" dirty="0">
                <a:latin typeface="Calibri"/>
                <a:cs typeface="Calibri"/>
              </a:rPr>
              <a:t>this problem we </a:t>
            </a:r>
            <a:r>
              <a:rPr sz="1200" spc="-10" dirty="0">
                <a:latin typeface="Calibri"/>
                <a:cs typeface="Calibri"/>
              </a:rPr>
              <a:t>went </a:t>
            </a:r>
            <a:r>
              <a:rPr sz="1200" spc="-5" dirty="0">
                <a:latin typeface="Calibri"/>
                <a:cs typeface="Calibri"/>
              </a:rPr>
              <a:t>to find the sequence of </a:t>
            </a:r>
            <a:r>
              <a:rPr sz="1200" spc="-10" dirty="0">
                <a:latin typeface="Calibri"/>
                <a:cs typeface="Calibri"/>
              </a:rPr>
              <a:t>boards </a:t>
            </a:r>
            <a:r>
              <a:rPr sz="1200" spc="-5" dirty="0">
                <a:latin typeface="Calibri"/>
                <a:cs typeface="Calibri"/>
              </a:rPr>
              <a:t>which lead to </a:t>
            </a:r>
            <a:r>
              <a:rPr sz="1200" dirty="0">
                <a:latin typeface="Calibri"/>
                <a:cs typeface="Calibri"/>
              </a:rPr>
              <a:t>a </a:t>
            </a:r>
            <a:r>
              <a:rPr sz="1200" spc="-5" dirty="0">
                <a:latin typeface="Calibri"/>
                <a:cs typeface="Calibri"/>
              </a:rPr>
              <a:t>single remaining peg  </a:t>
            </a:r>
            <a:r>
              <a:rPr sz="1200" dirty="0">
                <a:latin typeface="Calibri"/>
                <a:cs typeface="Calibri"/>
              </a:rPr>
              <a:t>in </a:t>
            </a:r>
            <a:r>
              <a:rPr sz="1200" spc="-5" dirty="0">
                <a:latin typeface="Calibri"/>
                <a:cs typeface="Calibri"/>
              </a:rPr>
              <a:t>the board.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Calibri"/>
              <a:cs typeface="Calibri"/>
            </a:endParaRPr>
          </a:p>
          <a:p>
            <a:pPr marL="241300" marR="31115">
              <a:lnSpc>
                <a:spcPct val="152500"/>
              </a:lnSpc>
            </a:pPr>
            <a:r>
              <a:rPr sz="1200" dirty="0">
                <a:latin typeface="Calibri"/>
                <a:cs typeface="Calibri"/>
              </a:rPr>
              <a:t>The </a:t>
            </a:r>
            <a:r>
              <a:rPr sz="1200" spc="-5" dirty="0">
                <a:latin typeface="Calibri"/>
                <a:cs typeface="Calibri"/>
              </a:rPr>
              <a:t>sequence of </a:t>
            </a:r>
            <a:r>
              <a:rPr sz="1200" spc="-10" dirty="0">
                <a:latin typeface="Calibri"/>
                <a:cs typeface="Calibri"/>
              </a:rPr>
              <a:t>steps </a:t>
            </a:r>
            <a:r>
              <a:rPr sz="1200" spc="-5" dirty="0">
                <a:latin typeface="Calibri"/>
                <a:cs typeface="Calibri"/>
              </a:rPr>
              <a:t>to eliminate the </a:t>
            </a:r>
            <a:r>
              <a:rPr sz="1200" dirty="0">
                <a:latin typeface="Calibri"/>
                <a:cs typeface="Calibri"/>
              </a:rPr>
              <a:t>pegs </a:t>
            </a:r>
            <a:r>
              <a:rPr sz="1200" spc="-10" dirty="0">
                <a:latin typeface="Calibri"/>
                <a:cs typeface="Calibri"/>
              </a:rPr>
              <a:t>in the board </a:t>
            </a:r>
            <a:r>
              <a:rPr sz="1200" dirty="0">
                <a:latin typeface="Calibri"/>
                <a:cs typeface="Calibri"/>
              </a:rPr>
              <a:t>is </a:t>
            </a:r>
            <a:r>
              <a:rPr sz="1200" spc="-5" dirty="0">
                <a:latin typeface="Calibri"/>
                <a:cs typeface="Calibri"/>
              </a:rPr>
              <a:t>jumping with </a:t>
            </a:r>
            <a:r>
              <a:rPr sz="1200" dirty="0">
                <a:latin typeface="Calibri"/>
                <a:cs typeface="Calibri"/>
              </a:rPr>
              <a:t>a peg </a:t>
            </a:r>
            <a:r>
              <a:rPr sz="1200" spc="-10" dirty="0">
                <a:latin typeface="Calibri"/>
                <a:cs typeface="Calibri"/>
              </a:rPr>
              <a:t>over </a:t>
            </a:r>
            <a:r>
              <a:rPr sz="1200" spc="-5" dirty="0">
                <a:latin typeface="Calibri"/>
                <a:cs typeface="Calibri"/>
              </a:rPr>
              <a:t>another  </a:t>
            </a:r>
            <a:r>
              <a:rPr sz="1200" dirty="0">
                <a:latin typeface="Calibri"/>
                <a:cs typeface="Calibri"/>
              </a:rPr>
              <a:t>peg </a:t>
            </a:r>
            <a:r>
              <a:rPr sz="1200" spc="-10" dirty="0">
                <a:latin typeface="Calibri"/>
                <a:cs typeface="Calibri"/>
              </a:rPr>
              <a:t>to </a:t>
            </a:r>
            <a:r>
              <a:rPr sz="1200" spc="-5" dirty="0">
                <a:latin typeface="Calibri"/>
                <a:cs typeface="Calibri"/>
              </a:rPr>
              <a:t>unoccupied cell then eliminating </a:t>
            </a:r>
            <a:r>
              <a:rPr sz="1200" spc="-10" dirty="0">
                <a:latin typeface="Calibri"/>
                <a:cs typeface="Calibri"/>
              </a:rPr>
              <a:t>the </a:t>
            </a:r>
            <a:r>
              <a:rPr sz="1200" spc="-5" dirty="0">
                <a:latin typeface="Calibri"/>
                <a:cs typeface="Calibri"/>
              </a:rPr>
              <a:t>peg which </a:t>
            </a:r>
            <a:r>
              <a:rPr sz="1200" spc="-10" dirty="0">
                <a:latin typeface="Calibri"/>
                <a:cs typeface="Calibri"/>
              </a:rPr>
              <a:t>we </a:t>
            </a:r>
            <a:r>
              <a:rPr sz="1200" spc="-5" dirty="0">
                <a:latin typeface="Calibri"/>
                <a:cs typeface="Calibri"/>
              </a:rPr>
              <a:t>jumped </a:t>
            </a:r>
            <a:r>
              <a:rPr sz="1200" spc="-30" dirty="0">
                <a:latin typeface="Calibri"/>
                <a:cs typeface="Calibri"/>
              </a:rPr>
              <a:t>over, </a:t>
            </a:r>
            <a:r>
              <a:rPr sz="1200" spc="-5" dirty="0">
                <a:latin typeface="Calibri"/>
                <a:cs typeface="Calibri"/>
              </a:rPr>
              <a:t>repeating</a:t>
            </a:r>
            <a:r>
              <a:rPr sz="1200" spc="14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these</a:t>
            </a:r>
            <a:endParaRPr sz="12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760"/>
              </a:spcBef>
            </a:pPr>
            <a:r>
              <a:rPr sz="1200" spc="-10" dirty="0">
                <a:latin typeface="Calibri"/>
                <a:cs typeface="Calibri"/>
              </a:rPr>
              <a:t>steps </a:t>
            </a:r>
            <a:r>
              <a:rPr sz="1200" spc="-5" dirty="0">
                <a:latin typeface="Calibri"/>
                <a:cs typeface="Calibri"/>
              </a:rPr>
              <a:t>until the </a:t>
            </a:r>
            <a:r>
              <a:rPr sz="1200" spc="-10" dirty="0">
                <a:latin typeface="Calibri"/>
                <a:cs typeface="Calibri"/>
              </a:rPr>
              <a:t>board </a:t>
            </a:r>
            <a:r>
              <a:rPr sz="1200" spc="-5" dirty="0">
                <a:latin typeface="Calibri"/>
                <a:cs typeface="Calibri"/>
              </a:rPr>
              <a:t>became </a:t>
            </a:r>
            <a:r>
              <a:rPr sz="1200" dirty="0">
                <a:latin typeface="Calibri"/>
                <a:cs typeface="Calibri"/>
              </a:rPr>
              <a:t>empty </a:t>
            </a:r>
            <a:r>
              <a:rPr sz="1200" spc="-10" dirty="0">
                <a:latin typeface="Calibri"/>
                <a:cs typeface="Calibri"/>
              </a:rPr>
              <a:t>except </a:t>
            </a:r>
            <a:r>
              <a:rPr sz="1200" spc="-15" dirty="0">
                <a:latin typeface="Calibri"/>
                <a:cs typeface="Calibri"/>
              </a:rPr>
              <a:t>for </a:t>
            </a:r>
            <a:r>
              <a:rPr sz="1200" spc="-5" dirty="0">
                <a:latin typeface="Calibri"/>
                <a:cs typeface="Calibri"/>
              </a:rPr>
              <a:t>one cell occupied with </a:t>
            </a:r>
            <a:r>
              <a:rPr sz="1200" dirty="0">
                <a:latin typeface="Calibri"/>
                <a:cs typeface="Calibri"/>
              </a:rPr>
              <a:t>a </a:t>
            </a:r>
            <a:r>
              <a:rPr sz="1200" spc="-5" dirty="0">
                <a:latin typeface="Calibri"/>
                <a:cs typeface="Calibri"/>
              </a:rPr>
              <a:t>single</a:t>
            </a:r>
            <a:r>
              <a:rPr sz="1200" spc="8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peg.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Calibri"/>
              <a:cs typeface="Calibri"/>
            </a:endParaRPr>
          </a:p>
          <a:p>
            <a:pPr marL="241300" marR="12065">
              <a:lnSpc>
                <a:spcPct val="152700"/>
              </a:lnSpc>
              <a:spcBef>
                <a:spcPts val="5"/>
              </a:spcBef>
            </a:pPr>
            <a:r>
              <a:rPr sz="1200" spc="-15" dirty="0">
                <a:latin typeface="Calibri"/>
                <a:cs typeface="Calibri"/>
              </a:rPr>
              <a:t>There’s </a:t>
            </a:r>
            <a:r>
              <a:rPr sz="1200" spc="-5" dirty="0">
                <a:latin typeface="Calibri"/>
                <a:cs typeface="Calibri"/>
              </a:rPr>
              <a:t>linear timing </a:t>
            </a:r>
            <a:r>
              <a:rPr sz="1200" spc="-10" dirty="0">
                <a:latin typeface="Calibri"/>
                <a:cs typeface="Calibri"/>
              </a:rPr>
              <a:t>approach </a:t>
            </a:r>
            <a:r>
              <a:rPr sz="1200" spc="-15" dirty="0">
                <a:latin typeface="Calibri"/>
                <a:cs typeface="Calibri"/>
              </a:rPr>
              <a:t>for </a:t>
            </a:r>
            <a:r>
              <a:rPr sz="1200" spc="-5" dirty="0">
                <a:latin typeface="Calibri"/>
                <a:cs typeface="Calibri"/>
              </a:rPr>
              <a:t>solving </a:t>
            </a:r>
            <a:r>
              <a:rPr sz="1200" dirty="0">
                <a:latin typeface="Calibri"/>
                <a:cs typeface="Calibri"/>
              </a:rPr>
              <a:t>all </a:t>
            </a:r>
            <a:r>
              <a:rPr sz="1200" spc="-10" dirty="0">
                <a:latin typeface="Calibri"/>
                <a:cs typeface="Calibri"/>
              </a:rPr>
              <a:t>solvable </a:t>
            </a:r>
            <a:r>
              <a:rPr sz="1200" spc="-5" dirty="0">
                <a:latin typeface="Calibri"/>
                <a:cs typeface="Calibri"/>
              </a:rPr>
              <a:t>boards </a:t>
            </a:r>
            <a:r>
              <a:rPr sz="1200" dirty="0">
                <a:latin typeface="Calibri"/>
                <a:cs typeface="Calibri"/>
              </a:rPr>
              <a:t>but </a:t>
            </a:r>
            <a:r>
              <a:rPr sz="1200" spc="-10" dirty="0">
                <a:latin typeface="Calibri"/>
                <a:cs typeface="Calibri"/>
              </a:rPr>
              <a:t>if we want </a:t>
            </a:r>
            <a:r>
              <a:rPr sz="1200" spc="-5" dirty="0">
                <a:latin typeface="Calibri"/>
                <a:cs typeface="Calibri"/>
              </a:rPr>
              <a:t>to </a:t>
            </a:r>
            <a:r>
              <a:rPr sz="1200" spc="-10" dirty="0">
                <a:latin typeface="Calibri"/>
                <a:cs typeface="Calibri"/>
              </a:rPr>
              <a:t>make sure  that </a:t>
            </a:r>
            <a:r>
              <a:rPr sz="1200" spc="-5" dirty="0">
                <a:latin typeface="Calibri"/>
                <a:cs typeface="Calibri"/>
              </a:rPr>
              <a:t>the unsolvable boards </a:t>
            </a:r>
            <a:r>
              <a:rPr sz="1200" spc="-10" dirty="0">
                <a:latin typeface="Calibri"/>
                <a:cs typeface="Calibri"/>
              </a:rPr>
              <a:t>are </a:t>
            </a:r>
            <a:r>
              <a:rPr sz="1200" spc="-5" dirty="0">
                <a:latin typeface="Calibri"/>
                <a:cs typeface="Calibri"/>
              </a:rPr>
              <a:t>indeed unsolvable, we must use the dynamic </a:t>
            </a:r>
            <a:r>
              <a:rPr sz="1200" spc="-10" dirty="0">
                <a:latin typeface="Calibri"/>
                <a:cs typeface="Calibri"/>
              </a:rPr>
              <a:t>programming  </a:t>
            </a:r>
            <a:r>
              <a:rPr sz="1200" spc="-5" dirty="0">
                <a:latin typeface="Calibri"/>
                <a:cs typeface="Calibri"/>
              </a:rPr>
              <a:t>approach by </a:t>
            </a:r>
            <a:r>
              <a:rPr sz="1200" spc="-15" dirty="0">
                <a:latin typeface="Calibri"/>
                <a:cs typeface="Calibri"/>
              </a:rPr>
              <a:t>make </a:t>
            </a:r>
            <a:r>
              <a:rPr sz="1200" dirty="0">
                <a:latin typeface="Calibri"/>
                <a:cs typeface="Calibri"/>
              </a:rPr>
              <a:t>a </a:t>
            </a:r>
            <a:r>
              <a:rPr sz="1200" spc="-10" dirty="0">
                <a:latin typeface="Calibri"/>
                <a:cs typeface="Calibri"/>
              </a:rPr>
              <a:t>tree </a:t>
            </a:r>
            <a:r>
              <a:rPr sz="1200" spc="-5" dirty="0">
                <a:latin typeface="Calibri"/>
                <a:cs typeface="Calibri"/>
              </a:rPr>
              <a:t>of </a:t>
            </a:r>
            <a:r>
              <a:rPr sz="1200" dirty="0">
                <a:latin typeface="Calibri"/>
                <a:cs typeface="Calibri"/>
              </a:rPr>
              <a:t>all </a:t>
            </a:r>
            <a:r>
              <a:rPr sz="1200" spc="-5" dirty="0">
                <a:latin typeface="Calibri"/>
                <a:cs typeface="Calibri"/>
              </a:rPr>
              <a:t>possible sequences of boards, then we check </a:t>
            </a:r>
            <a:r>
              <a:rPr sz="1200" dirty="0">
                <a:latin typeface="Calibri"/>
                <a:cs typeface="Calibri"/>
              </a:rPr>
              <a:t>if </a:t>
            </a:r>
            <a:r>
              <a:rPr sz="1200" spc="-5" dirty="0">
                <a:latin typeface="Calibri"/>
                <a:cs typeface="Calibri"/>
              </a:rPr>
              <a:t>the one or  </a:t>
            </a:r>
            <a:r>
              <a:rPr sz="1200" spc="-10" dirty="0">
                <a:latin typeface="Calibri"/>
                <a:cs typeface="Calibri"/>
              </a:rPr>
              <a:t>two </a:t>
            </a:r>
            <a:r>
              <a:rPr sz="1200" spc="-5" dirty="0">
                <a:latin typeface="Calibri"/>
                <a:cs typeface="Calibri"/>
              </a:rPr>
              <a:t>of these sequences are the solution by checking of the length of the sequence equal the  length of the </a:t>
            </a:r>
            <a:r>
              <a:rPr sz="1200" spc="-10" dirty="0">
                <a:latin typeface="Calibri"/>
                <a:cs typeface="Calibri"/>
              </a:rPr>
              <a:t>board </a:t>
            </a:r>
            <a:r>
              <a:rPr sz="1200" dirty="0">
                <a:latin typeface="Calibri"/>
                <a:cs typeface="Calibri"/>
              </a:rPr>
              <a:t>- 2.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6267</Words>
  <Application>Microsoft Office PowerPoint</Application>
  <PresentationFormat>Custom</PresentationFormat>
  <Paragraphs>722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Calibri</vt:lpstr>
      <vt:lpstr>Cambria</vt:lpstr>
      <vt:lpstr>Cambria Math</vt:lpstr>
      <vt:lpstr>Consolas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Hossam</dc:creator>
  <cp:lastModifiedBy>mohamed hossam</cp:lastModifiedBy>
  <cp:revision>1</cp:revision>
  <dcterms:created xsi:type="dcterms:W3CDTF">2022-05-17T18:37:58Z</dcterms:created>
  <dcterms:modified xsi:type="dcterms:W3CDTF">2022-05-17T18:39:10Z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2022-05-17T00:00:00Z</vt:filetime>
  </property>
  <property fmtid="{D5CDD505-2E9C-101B-9397-08002B2CF9AE}" pid="3" name="Creator">
    <vt:lpwstr>Microsoft® Word LTSC</vt:lpwstr>
  </property>
  <property fmtid="{D5CDD505-2E9C-101B-9397-08002B2CF9AE}" pid="4" name="LastSaved">
    <vt:filetime>2022-05-17T00:00:00Z</vt:filetime>
  </property>
</Properties>
</file>