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4" r:id="rId4"/>
    <p:sldId id="266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A643"/>
    <a:srgbClr val="4472C4"/>
    <a:srgbClr val="FF2F92"/>
    <a:srgbClr val="FE4F50"/>
    <a:srgbClr val="0432FF"/>
    <a:srgbClr val="FFFC00"/>
    <a:srgbClr val="FF9300"/>
    <a:srgbClr val="D21BF3"/>
    <a:srgbClr val="3E4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6327"/>
  </p:normalViewPr>
  <p:slideViewPr>
    <p:cSldViewPr snapToGrid="0" snapToObjects="1">
      <p:cViewPr varScale="1">
        <p:scale>
          <a:sx n="86" d="100"/>
          <a:sy n="86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221A-542D-9443-8954-D02697DC0401}" type="datetimeFigureOut">
              <a:rPr lang="en-US" smtClean="0"/>
              <a:t>8/6/2020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98DC-948B-B34E-B200-3F891AE161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  <a:t>August 6,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3F33AB-6C87-409A-9407-987B1841F846}"/>
              </a:ext>
            </a:extLst>
          </p:cNvPr>
          <p:cNvSpPr/>
          <p:nvPr userDrawn="1"/>
        </p:nvSpPr>
        <p:spPr>
          <a:xfrm>
            <a:off x="0" y="941696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34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2B91100-D60E-4B37-8B5F-265231B6F5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583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7" r:id="rId3"/>
    <p:sldLayoutId id="2147483656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Politics</a:t>
            </a:r>
            <a:br>
              <a:rPr lang="en-US" dirty="0"/>
            </a:br>
            <a:r>
              <a:rPr lang="en-US" dirty="0" err="1"/>
              <a:t>Emb</a:t>
            </a:r>
            <a:r>
              <a:rPr lang="en-US" dirty="0"/>
              <a:t>(race) Call for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August 07,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74A3C-3F48-4619-BCF6-218F9DCAD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Diagram – Web Application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9BD57-6CED-42AB-9EE5-9DD05847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DBABE-398F-4E55-BE44-8535747D92F9}"/>
              </a:ext>
            </a:extLst>
          </p:cNvPr>
          <p:cNvSpPr txBox="1"/>
          <p:nvPr/>
        </p:nvSpPr>
        <p:spPr>
          <a:xfrm>
            <a:off x="1815328" y="3273903"/>
            <a:ext cx="93348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 statement 1</a:t>
            </a:r>
          </a:p>
          <a:p>
            <a:r>
              <a:rPr lang="en-US" dirty="0"/>
              <a:t>Concerned and impacted citizens don't have a straightforward way of knowing what or how policies and regulations impact them or what they can do in response.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Citizens are able to find and understand the specific impact of proposed policy without being a legal expert.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Citizens are able to share opinions so they can influence policy decisions before they are finalized.</a:t>
            </a:r>
          </a:p>
        </p:txBody>
      </p:sp>
    </p:spTree>
    <p:extLst>
      <p:ext uri="{BB962C8B-B14F-4D97-AF65-F5344CB8AC3E}">
        <p14:creationId xmlns:p14="http://schemas.microsoft.com/office/powerpoint/2010/main" val="3829845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55AD8-934E-4279-9B32-1FF71682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Responsive Website with a consistent color theme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8055C-A505-4684-8346-BB820CB1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2FBCBA-A7BD-495A-B8B9-F0309E18D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950"/>
          <a:stretch/>
        </p:blipFill>
        <p:spPr>
          <a:xfrm>
            <a:off x="838200" y="1140510"/>
            <a:ext cx="5143500" cy="50783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73A222-A5B0-47F3-8B52-A8BA7514C7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5950"/>
          <a:stretch/>
        </p:blipFill>
        <p:spPr>
          <a:xfrm>
            <a:off x="6585528" y="1140509"/>
            <a:ext cx="5160995" cy="5078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3C608F2-CA6F-4114-9EE3-C8B8E13FE659}"/>
              </a:ext>
            </a:extLst>
          </p:cNvPr>
          <p:cNvSpPr/>
          <p:nvPr/>
        </p:nvSpPr>
        <p:spPr>
          <a:xfrm>
            <a:off x="1616927" y="2185639"/>
            <a:ext cx="5040351" cy="3210022"/>
          </a:xfrm>
          <a:custGeom>
            <a:avLst/>
            <a:gdLst>
              <a:gd name="connsiteX0" fmla="*/ 0 w 5040351"/>
              <a:gd name="connsiteY0" fmla="*/ 2587083 h 3210022"/>
              <a:gd name="connsiteX1" fmla="*/ 2642839 w 5040351"/>
              <a:gd name="connsiteY1" fmla="*/ 3033132 h 3210022"/>
              <a:gd name="connsiteX2" fmla="*/ 5040351 w 5040351"/>
              <a:gd name="connsiteY2" fmla="*/ 0 h 3210022"/>
              <a:gd name="connsiteX3" fmla="*/ 5040351 w 5040351"/>
              <a:gd name="connsiteY3" fmla="*/ 0 h 32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51" h="3210022">
                <a:moveTo>
                  <a:pt x="0" y="2587083"/>
                </a:moveTo>
                <a:cubicBezTo>
                  <a:pt x="901390" y="3025697"/>
                  <a:pt x="1802781" y="3464312"/>
                  <a:pt x="2642839" y="3033132"/>
                </a:cubicBezTo>
                <a:cubicBezTo>
                  <a:pt x="3482897" y="2601952"/>
                  <a:pt x="5040351" y="0"/>
                  <a:pt x="5040351" y="0"/>
                </a:cubicBezTo>
                <a:lnTo>
                  <a:pt x="5040351" y="0"/>
                </a:lnTo>
              </a:path>
            </a:pathLst>
          </a:custGeom>
          <a:noFill/>
          <a:ln w="63500">
            <a:solidFill>
              <a:srgbClr val="FFC00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4BF43-134D-4E1E-8E96-8879FC38B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Registration and Profile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B2FF09-604A-4FD1-AF31-710DCB9A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31F54E-567A-4F56-B6BD-66A4D5DD7D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89"/>
          <a:stretch/>
        </p:blipFill>
        <p:spPr>
          <a:xfrm>
            <a:off x="549746" y="1078171"/>
            <a:ext cx="5106465" cy="5233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F41547-F4B8-4093-BC01-84E98E5F2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689"/>
          <a:stretch/>
        </p:blipFill>
        <p:spPr>
          <a:xfrm>
            <a:off x="6370692" y="1078172"/>
            <a:ext cx="5181012" cy="5233417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8850DF6-6037-4368-BE70-21983A7EE1F8}"/>
              </a:ext>
            </a:extLst>
          </p:cNvPr>
          <p:cNvSpPr/>
          <p:nvPr/>
        </p:nvSpPr>
        <p:spPr>
          <a:xfrm>
            <a:off x="1382751" y="2185639"/>
            <a:ext cx="5274527" cy="3210022"/>
          </a:xfrm>
          <a:custGeom>
            <a:avLst/>
            <a:gdLst>
              <a:gd name="connsiteX0" fmla="*/ 0 w 5040351"/>
              <a:gd name="connsiteY0" fmla="*/ 2587083 h 3210022"/>
              <a:gd name="connsiteX1" fmla="*/ 2642839 w 5040351"/>
              <a:gd name="connsiteY1" fmla="*/ 3033132 h 3210022"/>
              <a:gd name="connsiteX2" fmla="*/ 5040351 w 5040351"/>
              <a:gd name="connsiteY2" fmla="*/ 0 h 3210022"/>
              <a:gd name="connsiteX3" fmla="*/ 5040351 w 5040351"/>
              <a:gd name="connsiteY3" fmla="*/ 0 h 32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0351" h="3210022">
                <a:moveTo>
                  <a:pt x="0" y="2587083"/>
                </a:moveTo>
                <a:cubicBezTo>
                  <a:pt x="901390" y="3025697"/>
                  <a:pt x="1802781" y="3464312"/>
                  <a:pt x="2642839" y="3033132"/>
                </a:cubicBezTo>
                <a:cubicBezTo>
                  <a:pt x="3482897" y="2601952"/>
                  <a:pt x="5040351" y="0"/>
                  <a:pt x="5040351" y="0"/>
                </a:cubicBezTo>
                <a:lnTo>
                  <a:pt x="5040351" y="0"/>
                </a:lnTo>
              </a:path>
            </a:pathLst>
          </a:custGeom>
          <a:noFill/>
          <a:ln w="63500">
            <a:solidFill>
              <a:srgbClr val="26A643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1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CF3B-F6DA-449E-9438-7F168ABF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Results  and  Next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A3C5FD-96F6-46CC-8C6A-6DE5BA9A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E9DE6E-718E-4880-82A6-F54DD613F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1" y="1105469"/>
            <a:ext cx="3957589" cy="5254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2C9E62-BC54-45B3-B9DF-90174A172069}"/>
              </a:ext>
            </a:extLst>
          </p:cNvPr>
          <p:cNvSpPr txBox="1"/>
          <p:nvPr/>
        </p:nvSpPr>
        <p:spPr>
          <a:xfrm>
            <a:off x="4722124" y="1213808"/>
            <a:ext cx="727299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Results: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end goal is to have a list of results, that match the location  and list of impact areas selected, either anonymously or profile.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Each result entry has a laymen-readable title and summary.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Next Steps: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Explore using persistent MariaDB or Postgresql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Review websites, data sets and APIs available for legislation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API or screen-scraping requirements to extra legal text of each proposed legislation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Natural Language Processing and Machine Learning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Classify by location and impact area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Laymen-readable title and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API, screen scraping and ML processing done off-shift</a:t>
            </a:r>
          </a:p>
        </p:txBody>
      </p:sp>
    </p:spTree>
    <p:extLst>
      <p:ext uri="{BB962C8B-B14F-4D97-AF65-F5344CB8AC3E}">
        <p14:creationId xmlns:p14="http://schemas.microsoft.com/office/powerpoint/2010/main" val="20291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TA_Template_Solid_Blue</Template>
  <TotalTime>407</TotalTime>
  <Words>208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IBM Plex Sans</vt:lpstr>
      <vt:lpstr>Office Theme</vt:lpstr>
      <vt:lpstr>Fix Politics Emb(race) Call for Code</vt:lpstr>
      <vt:lpstr>Architecture Diagram – Web Application Framework</vt:lpstr>
      <vt:lpstr>A Responsive Website with a consistent color theme</vt:lpstr>
      <vt:lpstr>User Registration and Profile</vt:lpstr>
      <vt:lpstr>Search Results  and 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Spectrum Protect/Plus to CLARK Database</dc:title>
  <dc:creator>Tony Pearson</dc:creator>
  <cp:lastModifiedBy>Tony Pearson</cp:lastModifiedBy>
  <cp:revision>63</cp:revision>
  <dcterms:created xsi:type="dcterms:W3CDTF">2020-07-30T16:34:23Z</dcterms:created>
  <dcterms:modified xsi:type="dcterms:W3CDTF">2020-08-07T06:21:08Z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