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4,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F33AB-6C87-409A-9407-987B1841F846}"/>
              </a:ext>
            </a:extLst>
          </p:cNvPr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B91100-D60E-4B37-8B5F-265231B6F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mbrace-call-for-code/fix-politic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04, 2020</a:t>
            </a:r>
          </a:p>
          <a:p>
            <a:r>
              <a:rPr lang="en-US" dirty="0"/>
              <a:t>Tony Pearson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3A0D-3A0B-420C-B565-7CCBFB3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or Updating the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D902E-63BE-448A-A166-2FDC2A71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B3E15-6D85-4388-9D82-E0FB6E00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0" y="1134541"/>
            <a:ext cx="6206094" cy="5190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48145-9347-44FE-A43D-DB94C120D794}"/>
              </a:ext>
            </a:extLst>
          </p:cNvPr>
          <p:cNvSpPr txBox="1"/>
          <p:nvPr/>
        </p:nvSpPr>
        <p:spPr>
          <a:xfrm>
            <a:off x="6674152" y="1140510"/>
            <a:ext cx="51903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Once registered, you can update your profile with first and last name, email address and preferences for location and impacts.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Username appears in upper right corner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location is a pull-down menu of the locations entered in the admin panels.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select a range of impacts, use shift-click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select multiple impacts, use control-click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Selected impact areas are marked in blue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user can update this any time with: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http://localhost:2000/update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99A52-A5C3-4EF6-8DCA-DEB386E57824}"/>
              </a:ext>
            </a:extLst>
          </p:cNvPr>
          <p:cNvSpPr/>
          <p:nvPr/>
        </p:nvSpPr>
        <p:spPr>
          <a:xfrm>
            <a:off x="614892" y="3525640"/>
            <a:ext cx="2756105" cy="4458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4A3F7-2D05-4AF4-A73D-0630F3A74182}"/>
              </a:ext>
            </a:extLst>
          </p:cNvPr>
          <p:cNvCxnSpPr>
            <a:cxnSpLocks/>
          </p:cNvCxnSpPr>
          <p:nvPr/>
        </p:nvCxnSpPr>
        <p:spPr>
          <a:xfrm flipH="1">
            <a:off x="3354847" y="2936543"/>
            <a:ext cx="3303154" cy="815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2E0883-DCBE-487D-883C-0E8CE091B0E4}"/>
              </a:ext>
            </a:extLst>
          </p:cNvPr>
          <p:cNvSpPr/>
          <p:nvPr/>
        </p:nvSpPr>
        <p:spPr>
          <a:xfrm>
            <a:off x="994134" y="3973774"/>
            <a:ext cx="2172147" cy="8131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75FD9-6730-4037-9468-A559DCD76367}"/>
              </a:ext>
            </a:extLst>
          </p:cNvPr>
          <p:cNvCxnSpPr>
            <a:cxnSpLocks/>
          </p:cNvCxnSpPr>
          <p:nvPr/>
        </p:nvCxnSpPr>
        <p:spPr>
          <a:xfrm flipH="1">
            <a:off x="3322546" y="3794913"/>
            <a:ext cx="3335455" cy="546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D5840F-6335-42BE-A3E1-17C4F01C9EC6}"/>
              </a:ext>
            </a:extLst>
          </p:cNvPr>
          <p:cNvCxnSpPr>
            <a:cxnSpLocks/>
          </p:cNvCxnSpPr>
          <p:nvPr/>
        </p:nvCxnSpPr>
        <p:spPr>
          <a:xfrm flipH="1" flipV="1">
            <a:off x="5950424" y="2351541"/>
            <a:ext cx="707577" cy="69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B105BF-38D7-4BEB-9897-E4823F9D86BE}"/>
              </a:ext>
            </a:extLst>
          </p:cNvPr>
          <p:cNvSpPr/>
          <p:nvPr/>
        </p:nvSpPr>
        <p:spPr>
          <a:xfrm>
            <a:off x="4542827" y="1843400"/>
            <a:ext cx="2131325" cy="6265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5458-10B5-4EEF-AFD2-199D68F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B06F4-16E5-4E2A-9E12-1F7B9050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2B0604-865A-4B27-8055-BD3745C2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4" y="1255505"/>
            <a:ext cx="5846986" cy="4879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A356F-7496-4948-BA14-1426E51455D5}"/>
              </a:ext>
            </a:extLst>
          </p:cNvPr>
          <p:cNvSpPr txBox="1"/>
          <p:nvPr/>
        </p:nvSpPr>
        <p:spPr>
          <a:xfrm>
            <a:off x="6674152" y="1140510"/>
            <a:ext cx="5190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information of the profile can be seen by the user or admin at 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http://localhost:2000/update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5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9BFF-126F-4F8E-84CB-34E151A9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out when done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72A25-02E7-4DF9-8819-94AC6192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9EB85C-4B5E-4281-AD30-0B037F7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2" y="1134173"/>
            <a:ext cx="6121466" cy="512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E1357-87F9-4C4A-9565-B508E0B80FD4}"/>
              </a:ext>
            </a:extLst>
          </p:cNvPr>
          <p:cNvSpPr txBox="1"/>
          <p:nvPr/>
        </p:nvSpPr>
        <p:spPr>
          <a:xfrm>
            <a:off x="6824279" y="2685263"/>
            <a:ext cx="464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Upper right indicates that you have signed out successfully (such as for use in public computers)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55FFDD-2C89-4075-92A6-E72AD33A37B1}"/>
              </a:ext>
            </a:extLst>
          </p:cNvPr>
          <p:cNvCxnSpPr>
            <a:cxnSpLocks/>
          </p:cNvCxnSpPr>
          <p:nvPr/>
        </p:nvCxnSpPr>
        <p:spPr>
          <a:xfrm flipH="1" flipV="1">
            <a:off x="5648069" y="2307963"/>
            <a:ext cx="982638" cy="838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4585139-8658-4459-B3C4-ACAB01862C28}"/>
              </a:ext>
            </a:extLst>
          </p:cNvPr>
          <p:cNvSpPr/>
          <p:nvPr/>
        </p:nvSpPr>
        <p:spPr>
          <a:xfrm>
            <a:off x="4499382" y="1849055"/>
            <a:ext cx="2131325" cy="6265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3BBB-5092-45CA-B15B-190250EA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Panel,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26469-9990-4DEC-B134-E821A8A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16E116-3407-4D87-A1A7-3A5A6767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8" y="1105468"/>
            <a:ext cx="6263379" cy="5225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E31FF-7DE3-4B75-9507-5F0030EB08A5}"/>
              </a:ext>
            </a:extLst>
          </p:cNvPr>
          <p:cNvSpPr txBox="1"/>
          <p:nvPr/>
        </p:nvSpPr>
        <p:spPr>
          <a:xfrm>
            <a:off x="6824279" y="2685263"/>
            <a:ext cx="464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Admin can reset passwords, delete users, etc.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A89634-4268-43A2-9F7D-26169E0A8CF8}"/>
              </a:ext>
            </a:extLst>
          </p:cNvPr>
          <p:cNvCxnSpPr>
            <a:cxnSpLocks/>
          </p:cNvCxnSpPr>
          <p:nvPr/>
        </p:nvCxnSpPr>
        <p:spPr>
          <a:xfrm flipH="1">
            <a:off x="4991548" y="3146929"/>
            <a:ext cx="1639159" cy="129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E7F4-9A12-443A-AE19-5DF6EDC74384}"/>
              </a:ext>
            </a:extLst>
          </p:cNvPr>
          <p:cNvSpPr/>
          <p:nvPr/>
        </p:nvSpPr>
        <p:spPr>
          <a:xfrm>
            <a:off x="313899" y="4148919"/>
            <a:ext cx="4544704" cy="13647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Data 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0FD02-7EF5-456C-A062-AA899430FC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SMARTER | Essential | Trusted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10319417" y="2518315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18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E60F37-CE47-4BF7-B303-5B7F8E671683}"/>
              </a:ext>
            </a:extLst>
          </p:cNvPr>
          <p:cNvSpPr txBox="1"/>
          <p:nvPr/>
        </p:nvSpPr>
        <p:spPr>
          <a:xfrm>
            <a:off x="2074459" y="2797053"/>
            <a:ext cx="8952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B: Data Sources</a:t>
            </a:r>
          </a:p>
          <a:p>
            <a:endParaRPr lang="en-US" dirty="0"/>
          </a:p>
          <a:p>
            <a:r>
              <a:rPr lang="en-US" dirty="0"/>
              <a:t>Using SQLite3 since IBM Cloud expert volunteers unable to figure out how to get MariaDB or Postgresql to work on IBM Cloud</a:t>
            </a:r>
          </a:p>
          <a:p>
            <a:endParaRPr lang="en-US" dirty="0"/>
          </a:p>
          <a:p>
            <a:r>
              <a:rPr lang="en-US" dirty="0"/>
              <a:t>Technical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data base schema for how we storage websites to be 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lists of locations and impacts to match websites we plan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 involves a recursive, common table expression (CTE) hierarchy schema</a:t>
            </a:r>
          </a:p>
        </p:txBody>
      </p:sp>
    </p:spTree>
    <p:extLst>
      <p:ext uri="{BB962C8B-B14F-4D97-AF65-F5344CB8AC3E}">
        <p14:creationId xmlns:p14="http://schemas.microsoft.com/office/powerpoint/2010/main" val="410692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BC3AAC-AD7D-4403-A75C-C4007F29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 the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A5C67-244D-448D-8138-1FFD89BA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45888-6C56-4927-9EF5-23A8D365B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5"/>
          <a:stretch/>
        </p:blipFill>
        <p:spPr>
          <a:xfrm>
            <a:off x="253408" y="782978"/>
            <a:ext cx="6843428" cy="571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28DC3-1F49-4DFC-893B-1010DA721C6E}"/>
              </a:ext>
            </a:extLst>
          </p:cNvPr>
          <p:cNvSpPr txBox="1"/>
          <p:nvPr/>
        </p:nvSpPr>
        <p:spPr>
          <a:xfrm>
            <a:off x="7287905" y="715864"/>
            <a:ext cx="45619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Django Framework maps all data between in-memory models and databases.  This has two advantages: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Changing from one relational database management system (RDBMS) to another involves changing less than 5 lines in one file.  For example, changing from SQLite3 to MariaDB or Postgresql.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 need to learn SQL commands that are slightly different in each RDBMS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However, any changes to the databases, columns or attributes require that you notify all affected files.  First </a:t>
            </a:r>
            <a:r>
              <a:rPr lang="en-US" dirty="0" err="1"/>
              <a:t>makemigrations</a:t>
            </a:r>
            <a:r>
              <a:rPr lang="en-US" dirty="0"/>
              <a:t>, then migrate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makemigrations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5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19E07-4BDC-4864-AAF6-AEE02622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SQLite3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4AE54-37E2-4A95-A994-A0C4EB41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AA1BD-C0EA-4BFE-8658-8BC2AD84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0" y="873456"/>
            <a:ext cx="6126210" cy="5619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7FE58-0DDD-44A5-B7AD-68A1F72F41AC}"/>
              </a:ext>
            </a:extLst>
          </p:cNvPr>
          <p:cNvSpPr txBox="1"/>
          <p:nvPr/>
        </p:nvSpPr>
        <p:spPr>
          <a:xfrm>
            <a:off x="6605516" y="838696"/>
            <a:ext cx="52443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Django officially supports the following databases: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MariaDB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</a:p>
          <a:p>
            <a:endParaRPr lang="en-US" dirty="0"/>
          </a:p>
          <a:p>
            <a:r>
              <a:rPr lang="en-US" dirty="0"/>
              <a:t>The default is SQLite, with a minimum version required: 3.8.3</a:t>
            </a:r>
          </a:p>
          <a:p>
            <a:endParaRPr lang="en-US" dirty="0"/>
          </a:p>
          <a:p>
            <a:r>
              <a:rPr lang="en-US" dirty="0"/>
              <a:t>MariaDB is the open-source fork of MySQL.  MySQL and Oracle are commercially available from the Oracle company.</a:t>
            </a:r>
          </a:p>
          <a:p>
            <a:endParaRPr lang="en-US" dirty="0"/>
          </a:p>
          <a:p>
            <a:r>
              <a:rPr lang="en-US" dirty="0"/>
              <a:t>All Django tables have AUTOINCRMENT integer keys.</a:t>
            </a:r>
          </a:p>
        </p:txBody>
      </p:sp>
    </p:spTree>
    <p:extLst>
      <p:ext uri="{BB962C8B-B14F-4D97-AF65-F5344CB8AC3E}">
        <p14:creationId xmlns:p14="http://schemas.microsoft.com/office/powerpoint/2010/main" val="12423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E39A80-A935-40E0-BC81-909E2714D70D}"/>
              </a:ext>
            </a:extLst>
          </p:cNvPr>
          <p:cNvGrpSpPr/>
          <p:nvPr/>
        </p:nvGrpSpPr>
        <p:grpSpPr>
          <a:xfrm>
            <a:off x="4587357" y="646269"/>
            <a:ext cx="551847" cy="523220"/>
            <a:chOff x="4989144" y="3429000"/>
            <a:chExt cx="551847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F4838E-CA63-4094-8C0E-7D310A5C211E}"/>
                </a:ext>
              </a:extLst>
            </p:cNvPr>
            <p:cNvSpPr/>
            <p:nvPr/>
          </p:nvSpPr>
          <p:spPr>
            <a:xfrm>
              <a:off x="4989144" y="3527582"/>
              <a:ext cx="551847" cy="3651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657BE-86C7-455F-8FFC-CD8AA96B870E}"/>
                </a:ext>
              </a:extLst>
            </p:cNvPr>
            <p:cNvSpPr txBox="1"/>
            <p:nvPr/>
          </p:nvSpPr>
          <p:spPr>
            <a:xfrm>
              <a:off x="5057318" y="3429000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293AA2-253A-49EC-957C-AEB57233A1BD}"/>
              </a:ext>
            </a:extLst>
          </p:cNvPr>
          <p:cNvSpPr txBox="1"/>
          <p:nvPr/>
        </p:nvSpPr>
        <p:spPr>
          <a:xfrm>
            <a:off x="2074459" y="2797053"/>
            <a:ext cx="9775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A: Web Application</a:t>
            </a:r>
          </a:p>
          <a:p>
            <a:r>
              <a:rPr lang="en-US" dirty="0"/>
              <a:t>A web application on </a:t>
            </a:r>
            <a:r>
              <a:rPr lang="en-US" dirty="0" err="1"/>
              <a:t>Github</a:t>
            </a:r>
            <a:r>
              <a:rPr lang="en-US" dirty="0"/>
              <a:t> written in Python language/</a:t>
            </a:r>
            <a:r>
              <a:rPr lang="en-US" dirty="0" err="1"/>
              <a:t>Djangjo</a:t>
            </a:r>
            <a:r>
              <a:rPr lang="en-US" dirty="0"/>
              <a:t> Framework</a:t>
            </a:r>
          </a:p>
          <a:p>
            <a:endParaRPr lang="en-US" dirty="0"/>
          </a:p>
          <a:p>
            <a:r>
              <a:rPr lang="en-US" dirty="0"/>
              <a:t>Status – </a:t>
            </a:r>
            <a:r>
              <a:rPr lang="en-US" dirty="0" err="1"/>
              <a:t>Github</a:t>
            </a:r>
            <a:r>
              <a:rPr lang="en-US" dirty="0"/>
              <a:t> entry created: </a:t>
            </a:r>
            <a:r>
              <a:rPr lang="en-US" dirty="0">
                <a:hlinkClick r:id="rId2"/>
              </a:rPr>
              <a:t>https://github.com/embrace-call-for-code/fix-politics</a:t>
            </a:r>
            <a:endParaRPr lang="en-US" dirty="0"/>
          </a:p>
          <a:p>
            <a:r>
              <a:rPr lang="en-US" dirty="0"/>
              <a:t>Django project directory created: cfc-project</a:t>
            </a:r>
          </a:p>
          <a:p>
            <a:r>
              <a:rPr lang="en-US" dirty="0" err="1"/>
              <a:t>Djange</a:t>
            </a:r>
            <a:r>
              <a:rPr lang="en-US" dirty="0"/>
              <a:t> application directory created: </a:t>
            </a:r>
            <a:r>
              <a:rPr lang="en-US" dirty="0" err="1"/>
              <a:t>fixpol</a:t>
            </a:r>
            <a:endParaRPr lang="en-US" dirty="0"/>
          </a:p>
          <a:p>
            <a:r>
              <a:rPr lang="en-US" dirty="0"/>
              <a:t>Static data directory for CSS and Images:   </a:t>
            </a:r>
            <a:r>
              <a:rPr lang="en-US" dirty="0" err="1"/>
              <a:t>staticfiles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Resource:  https://learning.oreilly.com/library/view/python-crash-course/9781492071266/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7B431E-D13B-48C3-AF27-188ACBE2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4" y="4191355"/>
            <a:ext cx="1552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5AD8-934E-4279-9B32-1FF71682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all Impacts are entered correctly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8055C-A505-4684-8346-BB820CB1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99D2C-F9F3-4CE3-92D4-8A59E900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2" y="1201468"/>
            <a:ext cx="6009777" cy="5029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91FAF-20E2-4CE8-9D15-5BAD33108364}"/>
              </a:ext>
            </a:extLst>
          </p:cNvPr>
          <p:cNvSpPr txBox="1"/>
          <p:nvPr/>
        </p:nvSpPr>
        <p:spPr>
          <a:xfrm>
            <a:off x="6433074" y="1140510"/>
            <a:ext cx="5758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1: Get started, by cloning git repository to your local machine and create virtual python environment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$ git clone https://github.com/embrace-call-for-   		code/fix-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politics.git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$ cd ~/fix-politics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virtualenv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$ source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/bin/activate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$ pip install –r requirements.txt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$ python manage.py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runserver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localhost:2000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Point your browser to: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http://localhost:2000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CTRL-C to stop server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$ deactivate</a:t>
            </a:r>
          </a:p>
        </p:txBody>
      </p:sp>
    </p:spTree>
    <p:extLst>
      <p:ext uri="{BB962C8B-B14F-4D97-AF65-F5344CB8AC3E}">
        <p14:creationId xmlns:p14="http://schemas.microsoft.com/office/powerpoint/2010/main" val="15012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85F-56AC-4484-ADF1-D8A59DF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EE58F-D1E5-43FC-ABB3-636F354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BA8CD1-A8C6-4D74-9189-6F46E81C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" y="1140510"/>
            <a:ext cx="6081117" cy="5083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D5F887-511B-45B3-80A7-C1F47D1EA894}"/>
              </a:ext>
            </a:extLst>
          </p:cNvPr>
          <p:cNvSpPr txBox="1"/>
          <p:nvPr/>
        </p:nvSpPr>
        <p:spPr>
          <a:xfrm>
            <a:off x="6433074" y="1140510"/>
            <a:ext cx="5758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2: The admin panels allow you to configure all of the data needed for the rest of the application.  Since you have already created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and installed all pip requirements, you can go straight to activate: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$ source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/bin/activate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$ python manage.py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createsuperuser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 use the one pre-configured: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username: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fixadmin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password: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foxtrot.indigo.xray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Point your browser to: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http://localhost:2000/admin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CTRL-C to stop server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 $ deactivate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8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DD1-0B87-4A4A-8F32-E536D6E9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and updating 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FD15D-9079-4F98-974C-72E46E9D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4A9E6C-98AD-4EE1-B4C6-902B637E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0" y="1057797"/>
            <a:ext cx="6238927" cy="521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5AEBD-9E04-4674-B6C3-52E2577D5857}"/>
              </a:ext>
            </a:extLst>
          </p:cNvPr>
          <p:cNvSpPr txBox="1"/>
          <p:nvPr/>
        </p:nvSpPr>
        <p:spPr>
          <a:xfrm>
            <a:off x="6528609" y="1044896"/>
            <a:ext cx="5758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You can configure the locations as a recursive common table expression (CTE) hierarchy.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top location is “world” must exist, all other locations indicate their parent and hierarchy chain.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world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United States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world.usa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742950" lvl="1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Arizona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world.usa.arizona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200150" lvl="2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Pima County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world.usa.arizona.pima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657350" lvl="3" indent="-28575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Tucson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world.usa.arizona.pima.tucson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CHILD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PARENT relationships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United States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Arizona  United States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Pima Country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Arizona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Tucson  Pima County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3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CDD1-0B87-4A4A-8F32-E536D6E9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and updating impacts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FD15D-9079-4F98-974C-72E46E9D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5AEBD-9E04-4674-B6C3-52E2577D5857}"/>
              </a:ext>
            </a:extLst>
          </p:cNvPr>
          <p:cNvSpPr txBox="1"/>
          <p:nvPr/>
        </p:nvSpPr>
        <p:spPr>
          <a:xfrm>
            <a:off x="6433074" y="1140510"/>
            <a:ext cx="5758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impacts are just a simple list. 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Since nobody has come up with a list for impacts for us to use, I am using the following: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Healthcare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Jobs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If anyone has a better list of impacts or would like these listed in a particular order (chronological, alphabetical, etc.) let me know.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16A8E6-355F-4EBC-9439-3EA39092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9" y="1102971"/>
            <a:ext cx="6069523" cy="50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9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5AD8-934E-4279-9B32-1FF71682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all Locations are entered correctly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8055C-A505-4684-8346-BB820CB1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ED7D1C-0856-4B2C-B097-8854624F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13" b="46127"/>
          <a:stretch/>
        </p:blipFill>
        <p:spPr>
          <a:xfrm>
            <a:off x="232803" y="1166219"/>
            <a:ext cx="3220082" cy="28325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B68CA-6B18-4E78-9F57-D21B49FB8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14" b="45639"/>
          <a:stretch/>
        </p:blipFill>
        <p:spPr>
          <a:xfrm>
            <a:off x="3698942" y="3186088"/>
            <a:ext cx="3056700" cy="2832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713145-E0C7-44A8-BCC8-6D88812D0B48}"/>
              </a:ext>
            </a:extLst>
          </p:cNvPr>
          <p:cNvSpPr/>
          <p:nvPr/>
        </p:nvSpPr>
        <p:spPr>
          <a:xfrm>
            <a:off x="941695" y="1869743"/>
            <a:ext cx="1078173" cy="6141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D1FEB-79A1-4933-A710-AB0023E97537}"/>
              </a:ext>
            </a:extLst>
          </p:cNvPr>
          <p:cNvSpPr/>
          <p:nvPr/>
        </p:nvSpPr>
        <p:spPr>
          <a:xfrm>
            <a:off x="4949984" y="3850943"/>
            <a:ext cx="1078173" cy="6141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25C4F-E137-42D2-988E-C589557F8052}"/>
              </a:ext>
            </a:extLst>
          </p:cNvPr>
          <p:cNvSpPr txBox="1"/>
          <p:nvPr/>
        </p:nvSpPr>
        <p:spPr>
          <a:xfrm>
            <a:off x="7001698" y="1140510"/>
            <a:ext cx="5190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verify data exists: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Point your browser to: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http://localhost:2000/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Select “Locations” on top left of screen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Select “Impacts” on top left of screen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These are also available as URLs: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http://localhost:2000/locations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http://localhost:2000/impacts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7CF3B-24E5-4910-BCBF-A380356F4B29}"/>
              </a:ext>
            </a:extLst>
          </p:cNvPr>
          <p:cNvCxnSpPr/>
          <p:nvPr/>
        </p:nvCxnSpPr>
        <p:spPr>
          <a:xfrm flipH="1" flipV="1">
            <a:off x="2019868" y="2129051"/>
            <a:ext cx="4735774" cy="47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BA9FF-2370-4F01-9EA9-0693AD5CC45A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6028157" y="3541594"/>
            <a:ext cx="934082" cy="616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5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198A-2576-4663-AFF2-D64BAB48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Regular User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87699-2BD4-45AD-BD85-6B82C2E6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AC4D5-D589-46B4-B8C5-AF612930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2" y="1045029"/>
            <a:ext cx="6325817" cy="529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A639B-3D65-4241-B35D-C6AD1ED72A71}"/>
              </a:ext>
            </a:extLst>
          </p:cNvPr>
          <p:cNvSpPr txBox="1"/>
          <p:nvPr/>
        </p:nvSpPr>
        <p:spPr>
          <a:xfrm>
            <a:off x="7001698" y="1140510"/>
            <a:ext cx="5190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3: Create a regular user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When you are signed in, you will see your username and the option to sign-out in the upper right corner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 register regular user, press blue button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1D74BE-845D-4841-A436-1AB6C727D3A4}"/>
              </a:ext>
            </a:extLst>
          </p:cNvPr>
          <p:cNvSpPr/>
          <p:nvPr/>
        </p:nvSpPr>
        <p:spPr>
          <a:xfrm>
            <a:off x="838200" y="4440820"/>
            <a:ext cx="1356360" cy="6141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73D07-4041-4659-BD11-44A67625DA0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2194560" y="4440820"/>
            <a:ext cx="4711849" cy="307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E24626-D3E2-4D60-93C2-4E1125D57409}"/>
              </a:ext>
            </a:extLst>
          </p:cNvPr>
          <p:cNvSpPr/>
          <p:nvPr/>
        </p:nvSpPr>
        <p:spPr>
          <a:xfrm>
            <a:off x="4666649" y="1803031"/>
            <a:ext cx="1829320" cy="6141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9F79BB-27A1-413D-AE54-130CCDE89BBD}"/>
              </a:ext>
            </a:extLst>
          </p:cNvPr>
          <p:cNvCxnSpPr>
            <a:cxnSpLocks/>
          </p:cNvCxnSpPr>
          <p:nvPr/>
        </p:nvCxnSpPr>
        <p:spPr>
          <a:xfrm flipH="1" flipV="1">
            <a:off x="5724863" y="2263642"/>
            <a:ext cx="1181546" cy="153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149-7FA9-49B4-AE63-9D870CEA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Regular User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6D2D0-6780-4D2C-928A-18728D4C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1AC77-8097-4F32-9340-8B9501DD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1" y="1106754"/>
            <a:ext cx="6177493" cy="518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87DFBD-C295-4C1E-BAF9-6A5B81FCA3B6}"/>
              </a:ext>
            </a:extLst>
          </p:cNvPr>
          <p:cNvSpPr txBox="1"/>
          <p:nvPr/>
        </p:nvSpPr>
        <p:spPr>
          <a:xfrm>
            <a:off x="6674152" y="1140510"/>
            <a:ext cx="5190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Enter a username, password and re-enter password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system is very secure, and will not tolerate dummy passwords like 12345 or Passw0rd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Press blue button to confirm username and password are correctly entered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8B34FC-762A-4C8A-AE3E-A46AEA072930}"/>
              </a:ext>
            </a:extLst>
          </p:cNvPr>
          <p:cNvSpPr/>
          <p:nvPr/>
        </p:nvSpPr>
        <p:spPr>
          <a:xfrm>
            <a:off x="682387" y="4794882"/>
            <a:ext cx="1024265" cy="6141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AE4490-110A-4594-8C5C-A5F2D9525CE7}"/>
              </a:ext>
            </a:extLst>
          </p:cNvPr>
          <p:cNvCxnSpPr>
            <a:cxnSpLocks/>
          </p:cNvCxnSpPr>
          <p:nvPr/>
        </p:nvCxnSpPr>
        <p:spPr>
          <a:xfrm flipH="1">
            <a:off x="1639157" y="3697655"/>
            <a:ext cx="5034995" cy="1097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0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286</TotalTime>
  <Words>991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IBM Plex Sans</vt:lpstr>
      <vt:lpstr>Office Theme</vt:lpstr>
      <vt:lpstr>Fix Politics Emb(race) Call for Code</vt:lpstr>
      <vt:lpstr>Architecture Diagram – Web Application Framework</vt:lpstr>
      <vt:lpstr>Verify all Impacts are entered correctly</vt:lpstr>
      <vt:lpstr>Admin Panel</vt:lpstr>
      <vt:lpstr>Entering and updating locations</vt:lpstr>
      <vt:lpstr>Entering and updating impacts</vt:lpstr>
      <vt:lpstr>Verify all Locations are entered correctly</vt:lpstr>
      <vt:lpstr>Registering a Regular User</vt:lpstr>
      <vt:lpstr>Registering Regular User</vt:lpstr>
      <vt:lpstr>Creating or Updating the Profile</vt:lpstr>
      <vt:lpstr>Display Profile</vt:lpstr>
      <vt:lpstr>Sign out when done</vt:lpstr>
      <vt:lpstr>Admin Panel, revisited</vt:lpstr>
      <vt:lpstr>Architecture Diagram – Data Sources</vt:lpstr>
      <vt:lpstr>Accessing  the database</vt:lpstr>
      <vt:lpstr>Understanding SQLite3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53</cp:revision>
  <dcterms:created xsi:type="dcterms:W3CDTF">2020-07-30T16:34:23Z</dcterms:created>
  <dcterms:modified xsi:type="dcterms:W3CDTF">2020-08-04T23:03:23Z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