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43"/>
    <a:srgbClr val="4472C4"/>
    <a:srgbClr val="FF2F92"/>
    <a:srgbClr val="FE4F50"/>
    <a:srgbClr val="0432FF"/>
    <a:srgbClr val="FFFC00"/>
    <a:srgbClr val="FF9300"/>
    <a:srgbClr val="D21BF3"/>
    <a:srgbClr val="3E4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941696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Politics</a:t>
            </a:r>
            <a:br>
              <a:rPr lang="en-US" dirty="0"/>
            </a:br>
            <a:r>
              <a:rPr lang="en-US" dirty="0" err="1"/>
              <a:t>Emb</a:t>
            </a:r>
            <a:r>
              <a:rPr lang="en-US" dirty="0"/>
              <a:t>(race) Call for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07, 2020</a:t>
            </a:r>
            <a:endParaRPr lang="en-US" dirty="0"/>
          </a:p>
          <a:p>
            <a:r>
              <a:rPr lang="" altLang="en-US" dirty="0"/>
              <a:t>Nikhil Raja, Tony Pearson</a:t>
            </a:r>
            <a:r>
              <a:rPr lang="en-US" dirty="0"/>
              <a:t>, Beth Morgan, Thomas Adams, </a:t>
            </a:r>
            <a:br>
              <a:rPr lang="en-US" dirty="0"/>
            </a:br>
            <a:r>
              <a:rPr lang="en-US" dirty="0"/>
              <a:t>Oiza Dorgu, Lungelo Sikobi Jia Liang, Debra Scott, </a:t>
            </a:r>
            <a:br>
              <a:rPr lang="en-US" dirty="0"/>
            </a:br>
            <a:r>
              <a:rPr lang="en-US" dirty="0"/>
              <a:t>Denise Knorr, Mao Vang Corne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Application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15328" y="3273903"/>
            <a:ext cx="9334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 1</a:t>
            </a:r>
            <a:endParaRPr lang="en-US" dirty="0"/>
          </a:p>
          <a:p>
            <a:r>
              <a:rPr lang="en-US" dirty="0"/>
              <a:t>Concerned and impacted citizens don't have a straightforward way of knowing what or how policies and regulations impact them or what they can do in response.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Citizens are able to find and understand the specific impact of proposed policy without being a legal expert.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Citizens are able to share opinions so they can influence policy decisions before they are finalized.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Responsive Website with a consistent color theme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b="25950"/>
          <a:stretch>
            <a:fillRect/>
          </a:stretch>
        </p:blipFill>
        <p:spPr>
          <a:xfrm>
            <a:off x="838200" y="1140510"/>
            <a:ext cx="5143500" cy="5078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25950"/>
          <a:stretch>
            <a:fillRect/>
          </a:stretch>
        </p:blipFill>
        <p:spPr>
          <a:xfrm>
            <a:off x="6585528" y="1140509"/>
            <a:ext cx="5160995" cy="5078313"/>
          </a:xfrm>
          <a:prstGeom prst="rect">
            <a:avLst/>
          </a:prstGeom>
        </p:spPr>
      </p:pic>
      <p:sp>
        <p:nvSpPr>
          <p:cNvPr id="13" name="Freeform: Shape 12"/>
          <p:cNvSpPr/>
          <p:nvPr/>
        </p:nvSpPr>
        <p:spPr>
          <a:xfrm>
            <a:off x="1616927" y="2185639"/>
            <a:ext cx="5040351" cy="3210022"/>
          </a:xfrm>
          <a:custGeom>
            <a:avLst/>
            <a:gdLst>
              <a:gd name="connsiteX0" fmla="*/ 0 w 5040351"/>
              <a:gd name="connsiteY0" fmla="*/ 2587083 h 3210022"/>
              <a:gd name="connsiteX1" fmla="*/ 2642839 w 5040351"/>
              <a:gd name="connsiteY1" fmla="*/ 3033132 h 3210022"/>
              <a:gd name="connsiteX2" fmla="*/ 5040351 w 5040351"/>
              <a:gd name="connsiteY2" fmla="*/ 0 h 3210022"/>
              <a:gd name="connsiteX3" fmla="*/ 5040351 w 5040351"/>
              <a:gd name="connsiteY3" fmla="*/ 0 h 32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51" h="3210022">
                <a:moveTo>
                  <a:pt x="0" y="2587083"/>
                </a:moveTo>
                <a:cubicBezTo>
                  <a:pt x="901390" y="3025697"/>
                  <a:pt x="1802781" y="3464312"/>
                  <a:pt x="2642839" y="3033132"/>
                </a:cubicBezTo>
                <a:cubicBezTo>
                  <a:pt x="3482897" y="2601952"/>
                  <a:pt x="5040351" y="0"/>
                  <a:pt x="5040351" y="0"/>
                </a:cubicBezTo>
                <a:lnTo>
                  <a:pt x="5040351" y="0"/>
                </a:lnTo>
              </a:path>
            </a:pathLst>
          </a:custGeom>
          <a:noFill/>
          <a:ln w="635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and Profile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b="23689"/>
          <a:stretch>
            <a:fillRect/>
          </a:stretch>
        </p:blipFill>
        <p:spPr>
          <a:xfrm>
            <a:off x="549746" y="1078171"/>
            <a:ext cx="5106465" cy="52334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23689"/>
          <a:stretch>
            <a:fillRect/>
          </a:stretch>
        </p:blipFill>
        <p:spPr>
          <a:xfrm>
            <a:off x="6370692" y="1078172"/>
            <a:ext cx="5181012" cy="5233417"/>
          </a:xfrm>
          <a:prstGeom prst="rect">
            <a:avLst/>
          </a:prstGeom>
        </p:spPr>
      </p:pic>
      <p:sp>
        <p:nvSpPr>
          <p:cNvPr id="9" name="Freeform: Shape 8"/>
          <p:cNvSpPr/>
          <p:nvPr/>
        </p:nvSpPr>
        <p:spPr>
          <a:xfrm>
            <a:off x="1382751" y="2185639"/>
            <a:ext cx="5274527" cy="3210022"/>
          </a:xfrm>
          <a:custGeom>
            <a:avLst/>
            <a:gdLst>
              <a:gd name="connsiteX0" fmla="*/ 0 w 5040351"/>
              <a:gd name="connsiteY0" fmla="*/ 2587083 h 3210022"/>
              <a:gd name="connsiteX1" fmla="*/ 2642839 w 5040351"/>
              <a:gd name="connsiteY1" fmla="*/ 3033132 h 3210022"/>
              <a:gd name="connsiteX2" fmla="*/ 5040351 w 5040351"/>
              <a:gd name="connsiteY2" fmla="*/ 0 h 3210022"/>
              <a:gd name="connsiteX3" fmla="*/ 5040351 w 5040351"/>
              <a:gd name="connsiteY3" fmla="*/ 0 h 32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51" h="3210022">
                <a:moveTo>
                  <a:pt x="0" y="2587083"/>
                </a:moveTo>
                <a:cubicBezTo>
                  <a:pt x="901390" y="3025697"/>
                  <a:pt x="1802781" y="3464312"/>
                  <a:pt x="2642839" y="3033132"/>
                </a:cubicBezTo>
                <a:cubicBezTo>
                  <a:pt x="3482897" y="2601952"/>
                  <a:pt x="5040351" y="0"/>
                  <a:pt x="5040351" y="0"/>
                </a:cubicBezTo>
                <a:lnTo>
                  <a:pt x="5040351" y="0"/>
                </a:lnTo>
              </a:path>
            </a:pathLst>
          </a:custGeom>
          <a:noFill/>
          <a:ln w="63500">
            <a:solidFill>
              <a:srgbClr val="26A643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  and  Next Steps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81" y="1105469"/>
            <a:ext cx="3957589" cy="5254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2124" y="1213808"/>
            <a:ext cx="7272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Results: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end goal is to have a list of results, that match the location  and list of impact areas selected, either anonymously or profile.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Each result entry has a laymen-readable title and summary.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Steps: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Explore using persistent MariaDB or Postgresql database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websites, data sets and APIs available for legislation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API or screen-scraping requirements to extra legal text of each proposed legislation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Natural Language Processing and Machine Learning for: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Classify by location and impact area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Laymen-readable title and summary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API, screen scraping and ML processing done off-shift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0</TotalTime>
  <Words>1340</Words>
  <Application>WPS Presentation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IBM Plex Sans</vt:lpstr>
      <vt:lpstr>DejaVu Sans</vt:lpstr>
      <vt:lpstr>微软雅黑</vt:lpstr>
      <vt:lpstr>AR PL UMing CN</vt:lpstr>
      <vt:lpstr>Arial Unicode MS</vt:lpstr>
      <vt:lpstr>Office Theme</vt:lpstr>
      <vt:lpstr>Fix Politics Emb(race) Call for Code</vt:lpstr>
      <vt:lpstr>Architecture Diagram – Web Application Framework</vt:lpstr>
      <vt:lpstr>A Responsive Website with a consistent color theme</vt:lpstr>
      <vt:lpstr>User Registration and Profile</vt:lpstr>
      <vt:lpstr>Search Results  and 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tpearson</cp:lastModifiedBy>
  <cp:revision>64</cp:revision>
  <dcterms:created xsi:type="dcterms:W3CDTF">2020-08-07T15:53:46Z</dcterms:created>
  <dcterms:modified xsi:type="dcterms:W3CDTF">2020-08-07T15:53:46Z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