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67" r:id="rId4"/>
    <p:sldId id="258" r:id="rId5"/>
    <p:sldId id="259" r:id="rId6"/>
    <p:sldId id="260" r:id="rId7"/>
    <p:sldId id="261" r:id="rId8"/>
    <p:sldId id="262" r:id="rId9"/>
    <p:sldId id="263" r:id="rId10"/>
    <p:sldId id="264" r:id="rId11"/>
    <p:sldId id="265"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8" d="100"/>
          <a:sy n="68" d="100"/>
        </p:scale>
        <p:origin x="600"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11/12/2020</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11/12/2020</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9166" y="2974448"/>
            <a:ext cx="4645152" cy="24938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94337" y="2971669"/>
            <a:ext cx="4645152" cy="24871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11/12/2020</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‹Nº›</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11/12/2020</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www.loopt.com/" TargetMode="External"/><Relationship Id="rId2" Type="http://schemas.openxmlformats.org/officeDocument/2006/relationships/hyperlink" Target="https://alternative.me/yelp" TargetMode="External"/><Relationship Id="rId1" Type="http://schemas.openxmlformats.org/officeDocument/2006/relationships/slideLayout" Target="../slideLayouts/slideLayout1.xml"/><Relationship Id="rId4" Type="http://schemas.openxmlformats.org/officeDocument/2006/relationships/hyperlink" Target="http://whrrl.com/"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Sanchez3793/Coursera_Capstone/blob/main/Notebooks/WorldBank.ipynb"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243BB-0D9D-44F0-B79D-153569A851A7}"/>
              </a:ext>
            </a:extLst>
          </p:cNvPr>
          <p:cNvSpPr>
            <a:spLocks noGrp="1"/>
          </p:cNvSpPr>
          <p:nvPr>
            <p:ph type="ctrTitle"/>
          </p:nvPr>
        </p:nvSpPr>
        <p:spPr/>
        <p:txBody>
          <a:bodyPr/>
          <a:lstStyle/>
          <a:p>
            <a:r>
              <a:rPr lang="es-MX" dirty="0"/>
              <a:t>Final Project</a:t>
            </a:r>
            <a:br>
              <a:rPr lang="es-MX" dirty="0"/>
            </a:br>
            <a:r>
              <a:rPr lang="es-MX" dirty="0"/>
              <a:t>IBM </a:t>
            </a:r>
            <a:r>
              <a:rPr lang="es-MX" dirty="0" err="1"/>
              <a:t>Analytics</a:t>
            </a:r>
            <a:endParaRPr lang="en-US" dirty="0"/>
          </a:p>
        </p:txBody>
      </p:sp>
      <p:sp>
        <p:nvSpPr>
          <p:cNvPr id="3" name="Subtítulo 2">
            <a:extLst>
              <a:ext uri="{FF2B5EF4-FFF2-40B4-BE49-F238E27FC236}">
                <a16:creationId xmlns:a16="http://schemas.microsoft.com/office/drawing/2014/main" id="{9BFE44EC-7BC5-4B97-A708-7D9083A8291C}"/>
              </a:ext>
            </a:extLst>
          </p:cNvPr>
          <p:cNvSpPr>
            <a:spLocks noGrp="1"/>
          </p:cNvSpPr>
          <p:nvPr>
            <p:ph type="subTitle" idx="1"/>
          </p:nvPr>
        </p:nvSpPr>
        <p:spPr>
          <a:xfrm>
            <a:off x="2413052" y="4927653"/>
            <a:ext cx="8637072" cy="1071095"/>
          </a:xfrm>
        </p:spPr>
        <p:txBody>
          <a:bodyPr/>
          <a:lstStyle/>
          <a:p>
            <a:pPr algn="r"/>
            <a:r>
              <a:rPr lang="es-MX" dirty="0" err="1"/>
              <a:t>Author</a:t>
            </a:r>
            <a:r>
              <a:rPr lang="es-MX" dirty="0"/>
              <a:t> : Angélica Sánchez </a:t>
            </a:r>
            <a:r>
              <a:rPr lang="es-MX" dirty="0" err="1"/>
              <a:t>Orth</a:t>
            </a:r>
            <a:endParaRPr lang="es-MX" dirty="0"/>
          </a:p>
          <a:p>
            <a:pPr algn="r"/>
            <a:r>
              <a:rPr lang="es-MX" dirty="0"/>
              <a:t>Date : 12/11/2020</a:t>
            </a:r>
            <a:endParaRPr lang="en-US" dirty="0"/>
          </a:p>
        </p:txBody>
      </p:sp>
    </p:spTree>
    <p:extLst>
      <p:ext uri="{BB962C8B-B14F-4D97-AF65-F5344CB8AC3E}">
        <p14:creationId xmlns:p14="http://schemas.microsoft.com/office/powerpoint/2010/main" val="738653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243BB-0D9D-44F0-B79D-153569A851A7}"/>
              </a:ext>
            </a:extLst>
          </p:cNvPr>
          <p:cNvSpPr>
            <a:spLocks noGrp="1"/>
          </p:cNvSpPr>
          <p:nvPr>
            <p:ph type="ctrTitle"/>
          </p:nvPr>
        </p:nvSpPr>
        <p:spPr>
          <a:xfrm>
            <a:off x="1055578" y="1302656"/>
            <a:ext cx="8637072" cy="512639"/>
          </a:xfrm>
        </p:spPr>
        <p:txBody>
          <a:bodyPr>
            <a:normAutofit fontScale="90000"/>
          </a:bodyPr>
          <a:lstStyle/>
          <a:p>
            <a:br>
              <a:rPr lang="es-MX" dirty="0"/>
            </a:br>
            <a:r>
              <a:rPr lang="es-MX" sz="4400" dirty="0" err="1"/>
              <a:t>Clustering</a:t>
            </a:r>
            <a:r>
              <a:rPr lang="es-MX" sz="4400" dirty="0"/>
              <a:t> - </a:t>
            </a:r>
            <a:r>
              <a:rPr lang="es-MX" sz="4400" dirty="0" err="1"/>
              <a:t>Tokyo</a:t>
            </a:r>
            <a:br>
              <a:rPr lang="es-MX" sz="4400" dirty="0"/>
            </a:br>
            <a:endParaRPr lang="en-US" sz="4400" dirty="0"/>
          </a:p>
        </p:txBody>
      </p:sp>
      <p:sp>
        <p:nvSpPr>
          <p:cNvPr id="12" name="Subtítulo 11">
            <a:extLst>
              <a:ext uri="{FF2B5EF4-FFF2-40B4-BE49-F238E27FC236}">
                <a16:creationId xmlns:a16="http://schemas.microsoft.com/office/drawing/2014/main" id="{9913E4C9-95A2-45C5-B733-268635FEAC75}"/>
              </a:ext>
            </a:extLst>
          </p:cNvPr>
          <p:cNvSpPr>
            <a:spLocks noGrp="1"/>
          </p:cNvSpPr>
          <p:nvPr>
            <p:ph type="subTitle" idx="1"/>
          </p:nvPr>
        </p:nvSpPr>
        <p:spPr>
          <a:xfrm>
            <a:off x="690839" y="1206587"/>
            <a:ext cx="3825976" cy="3112971"/>
          </a:xfrm>
        </p:spPr>
        <p:txBody>
          <a:bodyPr>
            <a:normAutofit fontScale="92500" lnSpcReduction="20000"/>
          </a:bodyPr>
          <a:lstStyle/>
          <a:p>
            <a:pPr marL="180340">
              <a:lnSpc>
                <a:spcPct val="107000"/>
              </a:lnSpc>
              <a:spcAft>
                <a:spcPts val="800"/>
              </a:spcAft>
            </a:pPr>
            <a:r>
              <a:rPr lang="en-US" sz="1800" b="1" dirty="0">
                <a:solidFill>
                  <a:srgbClr val="0070C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Cluster 0 (</a:t>
            </a:r>
            <a:r>
              <a:rPr lang="en-US" sz="1800" b="1" dirty="0" err="1">
                <a:solidFill>
                  <a:srgbClr val="0070C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darkblue</a:t>
            </a:r>
            <a:r>
              <a:rPr lang="en-US" sz="1800" b="1" dirty="0">
                <a:solidFill>
                  <a:srgbClr val="0070C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 a range from 11 to 16 </a:t>
            </a:r>
            <a:r>
              <a:rPr lang="en-US" sz="1800" dirty="0" err="1">
                <a:effectLst/>
                <a:latin typeface="Calibri" panose="020F0502020204030204" pitchFamily="34" charset="0"/>
                <a:ea typeface="Calibri" panose="020F0502020204030204" pitchFamily="34" charset="0"/>
                <a:cs typeface="Arial" panose="020B0604020202020204" pitchFamily="34" charset="0"/>
              </a:rPr>
              <a:t>mexican</a:t>
            </a:r>
            <a:r>
              <a:rPr lang="en-US" sz="1800" dirty="0">
                <a:effectLst/>
                <a:latin typeface="Calibri" panose="020F0502020204030204" pitchFamily="34" charset="0"/>
                <a:ea typeface="Calibri" panose="020F0502020204030204" pitchFamily="34" charset="0"/>
                <a:cs typeface="Arial" panose="020B0604020202020204" pitchFamily="34" charset="0"/>
              </a:rPr>
              <a:t> restaurants belong to this cluster and represents </a:t>
            </a:r>
            <a:r>
              <a:rPr lang="en-US" sz="1800" dirty="0">
                <a:solidFill>
                  <a:schemeClr val="accent6"/>
                </a:solidFill>
                <a:effectLst/>
                <a:latin typeface="Calibri" panose="020F0502020204030204" pitchFamily="34" charset="0"/>
                <a:ea typeface="Calibri" panose="020F0502020204030204" pitchFamily="34" charset="0"/>
                <a:cs typeface="Arial" panose="020B0604020202020204" pitchFamily="34" charset="0"/>
              </a:rPr>
              <a:t>14.8% </a:t>
            </a:r>
            <a:r>
              <a:rPr lang="en-US" sz="1800" dirty="0">
                <a:effectLst/>
                <a:latin typeface="Calibri" panose="020F0502020204030204" pitchFamily="34" charset="0"/>
                <a:ea typeface="Calibri" panose="020F0502020204030204" pitchFamily="34" charset="0"/>
                <a:cs typeface="Arial" panose="020B0604020202020204" pitchFamily="34" charset="0"/>
              </a:rPr>
              <a:t>of the total Mexican restaurants in Tokyo. This cluster has districts with very popular spots, shopping malls, corporate offices (Amex, Microsoft, </a:t>
            </a:r>
            <a:r>
              <a:rPr lang="en-US" dirty="0">
                <a:solidFill>
                  <a:srgbClr val="0563C1"/>
                </a:solidFill>
                <a:latin typeface="Calibri" panose="020F0502020204030204" pitchFamily="34" charset="0"/>
                <a:ea typeface="Calibri" panose="020F0502020204030204" pitchFamily="34" charset="0"/>
                <a:cs typeface="Arial" panose="020B0604020202020204" pitchFamily="34" charset="0"/>
              </a:rPr>
              <a:t>Iwatsu </a:t>
            </a:r>
            <a:r>
              <a:rPr lang="en-US" dirty="0" err="1">
                <a:solidFill>
                  <a:srgbClr val="0563C1"/>
                </a:solidFill>
                <a:latin typeface="Calibri" panose="020F0502020204030204" pitchFamily="34" charset="0"/>
                <a:ea typeface="Calibri" panose="020F0502020204030204" pitchFamily="34" charset="0"/>
                <a:cs typeface="Arial" panose="020B0604020202020204" pitchFamily="34" charset="0"/>
              </a:rPr>
              <a:t>Electric</a:t>
            </a:r>
            <a:r>
              <a:rPr lang="en-US" sz="1800" dirty="0" err="1">
                <a:effectLst/>
                <a:latin typeface="Calibri" panose="020F0502020204030204" pitchFamily="34" charset="0"/>
                <a:ea typeface="Calibri" panose="020F0502020204030204" pitchFamily="34" charset="0"/>
                <a:cs typeface="Arial" panose="020B0604020202020204" pitchFamily="34" charset="0"/>
              </a:rPr>
              <a:t>,etc</a:t>
            </a:r>
            <a:r>
              <a:rPr lang="en-US" sz="1800" dirty="0">
                <a:effectLst/>
                <a:latin typeface="Calibri" panose="020F0502020204030204" pitchFamily="34" charset="0"/>
                <a:ea typeface="Calibri" panose="020F0502020204030204" pitchFamily="34" charset="0"/>
                <a:cs typeface="Arial" panose="020B0604020202020204" pitchFamily="34" charset="0"/>
              </a:rPr>
              <a:t>. ),  business centers, residential and public areas,  and could be the reason why this cluster has the majority of the </a:t>
            </a:r>
            <a:r>
              <a:rPr lang="en-US" sz="1800" dirty="0" err="1">
                <a:effectLst/>
                <a:latin typeface="Calibri" panose="020F0502020204030204" pitchFamily="34" charset="0"/>
                <a:ea typeface="Calibri" panose="020F0502020204030204" pitchFamily="34" charset="0"/>
                <a:cs typeface="Arial" panose="020B0604020202020204" pitchFamily="34" charset="0"/>
              </a:rPr>
              <a:t>mexican</a:t>
            </a:r>
            <a:r>
              <a:rPr lang="en-US" sz="1800" dirty="0">
                <a:effectLst/>
                <a:latin typeface="Calibri" panose="020F0502020204030204" pitchFamily="34" charset="0"/>
                <a:ea typeface="Calibri" panose="020F0502020204030204" pitchFamily="34" charset="0"/>
                <a:cs typeface="Arial" panose="020B0604020202020204" pitchFamily="34" charset="0"/>
              </a:rPr>
              <a:t> restaurants (due to the diversity of services). </a:t>
            </a:r>
          </a:p>
        </p:txBody>
      </p:sp>
      <p:sp>
        <p:nvSpPr>
          <p:cNvPr id="13" name="Subtítulo 11">
            <a:extLst>
              <a:ext uri="{FF2B5EF4-FFF2-40B4-BE49-F238E27FC236}">
                <a16:creationId xmlns:a16="http://schemas.microsoft.com/office/drawing/2014/main" id="{C26FB2C2-AEAB-4CA2-85CB-FA683F6C1258}"/>
              </a:ext>
            </a:extLst>
          </p:cNvPr>
          <p:cNvSpPr txBox="1">
            <a:spLocks/>
          </p:cNvSpPr>
          <p:nvPr/>
        </p:nvSpPr>
        <p:spPr>
          <a:xfrm>
            <a:off x="8503497" y="1224118"/>
            <a:ext cx="3389314" cy="3346069"/>
          </a:xfrm>
          <a:prstGeom prst="rect">
            <a:avLst/>
          </a:prstGeom>
        </p:spPr>
        <p:txBody>
          <a:bodyPr vert="horz" lIns="91440" tIns="91440" rIns="91440" bIns="91440" rtlCol="0">
            <a:normAutofit fontScale="92500" lnSpcReduction="2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marL="180340">
              <a:lnSpc>
                <a:spcPct val="107000"/>
              </a:lnSpc>
              <a:spcAft>
                <a:spcPts val="800"/>
              </a:spcAft>
            </a:pPr>
            <a:r>
              <a:rPr lang="en-US"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Cluster 1 (</a:t>
            </a:r>
            <a:r>
              <a:rPr lang="en-US" b="1" dirty="0" err="1">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darkgreen</a:t>
            </a:r>
            <a:r>
              <a:rPr lang="en-US"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 </a:t>
            </a:r>
            <a:r>
              <a:rPr lang="en-US" dirty="0">
                <a:latin typeface="Calibri" panose="020F0502020204030204" pitchFamily="34" charset="0"/>
                <a:ea typeface="Calibri" panose="020F0502020204030204" pitchFamily="34" charset="0"/>
                <a:cs typeface="Arial" panose="020B0604020202020204" pitchFamily="34" charset="0"/>
              </a:rPr>
              <a:t>: a range from  1 to 5 </a:t>
            </a:r>
            <a:r>
              <a:rPr lang="en-US" dirty="0" err="1">
                <a:latin typeface="Calibri" panose="020F0502020204030204" pitchFamily="34" charset="0"/>
                <a:ea typeface="Calibri" panose="020F0502020204030204" pitchFamily="34" charset="0"/>
                <a:cs typeface="Arial" panose="020B0604020202020204" pitchFamily="34" charset="0"/>
              </a:rPr>
              <a:t>mexican</a:t>
            </a:r>
            <a:r>
              <a:rPr lang="en-US" dirty="0">
                <a:latin typeface="Calibri" panose="020F0502020204030204" pitchFamily="34" charset="0"/>
                <a:ea typeface="Calibri" panose="020F0502020204030204" pitchFamily="34" charset="0"/>
                <a:cs typeface="Arial" panose="020B0604020202020204" pitchFamily="34" charset="0"/>
              </a:rPr>
              <a:t> restaurants belong to this cluster and represents </a:t>
            </a:r>
            <a:r>
              <a:rPr lang="en-US" dirty="0">
                <a:solidFill>
                  <a:schemeClr val="accent6"/>
                </a:solidFill>
                <a:latin typeface="Calibri" panose="020F0502020204030204" pitchFamily="34" charset="0"/>
                <a:ea typeface="Calibri" panose="020F0502020204030204" pitchFamily="34" charset="0"/>
                <a:cs typeface="Arial" panose="020B0604020202020204" pitchFamily="34" charset="0"/>
              </a:rPr>
              <a:t>12.8% </a:t>
            </a:r>
            <a:r>
              <a:rPr lang="en-US" dirty="0">
                <a:latin typeface="Calibri" panose="020F0502020204030204" pitchFamily="34" charset="0"/>
                <a:ea typeface="Calibri" panose="020F0502020204030204" pitchFamily="34" charset="0"/>
                <a:cs typeface="Arial" panose="020B0604020202020204" pitchFamily="34" charset="0"/>
              </a:rPr>
              <a:t>of the total Mexican restaurants in Tokyo. This cluster include Shinjuku which is the most important </a:t>
            </a:r>
            <a:r>
              <a:rPr lang="en-US" dirty="0" err="1">
                <a:latin typeface="Calibri" panose="020F0502020204030204" pitchFamily="34" charset="0"/>
                <a:ea typeface="Calibri" panose="020F0502020204030204" pitchFamily="34" charset="0"/>
                <a:cs typeface="Arial" panose="020B0604020202020204" pitchFamily="34" charset="0"/>
              </a:rPr>
              <a:t>Neighorhood</a:t>
            </a:r>
            <a:r>
              <a:rPr lang="en-US" dirty="0">
                <a:latin typeface="Calibri" panose="020F0502020204030204" pitchFamily="34" charset="0"/>
                <a:ea typeface="Calibri" panose="020F0502020204030204" pitchFamily="34" charset="0"/>
                <a:cs typeface="Arial" panose="020B0604020202020204" pitchFamily="34" charset="0"/>
              </a:rPr>
              <a:t> on West Tokyo with lots to shopping, restaurants and  night live, but it seems to be that Mexican cuisine is not well established here.</a:t>
            </a:r>
          </a:p>
          <a:p>
            <a:pPr marL="180340">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endParaRPr lang="en-US" dirty="0"/>
          </a:p>
        </p:txBody>
      </p:sp>
      <p:sp>
        <p:nvSpPr>
          <p:cNvPr id="15" name="Subtítulo 11">
            <a:extLst>
              <a:ext uri="{FF2B5EF4-FFF2-40B4-BE49-F238E27FC236}">
                <a16:creationId xmlns:a16="http://schemas.microsoft.com/office/drawing/2014/main" id="{C09FE361-9BA3-4A6F-9E76-B0151E8739D4}"/>
              </a:ext>
            </a:extLst>
          </p:cNvPr>
          <p:cNvSpPr txBox="1">
            <a:spLocks/>
          </p:cNvSpPr>
          <p:nvPr/>
        </p:nvSpPr>
        <p:spPr>
          <a:xfrm>
            <a:off x="4128752" y="4570187"/>
            <a:ext cx="5121835" cy="1778953"/>
          </a:xfrm>
          <a:prstGeom prst="rect">
            <a:avLst/>
          </a:prstGeom>
        </p:spPr>
        <p:txBody>
          <a:bodyPr vert="horz" lIns="91440" tIns="91440" rIns="91440" bIns="91440" rtlCol="0">
            <a:normAutofit fontScale="92500" lnSpcReduction="2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marL="180340">
              <a:lnSpc>
                <a:spcPct val="107000"/>
              </a:lnSpc>
              <a:spcAft>
                <a:spcPts val="800"/>
              </a:spcAft>
            </a:pPr>
            <a:r>
              <a:rPr lang="en-US" b="1" dirty="0">
                <a:solidFill>
                  <a:schemeClr val="accent6"/>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Cluster 2 (red)</a:t>
            </a:r>
            <a:r>
              <a:rPr lang="en-US" dirty="0">
                <a:latin typeface="Calibri" panose="020F0502020204030204" pitchFamily="34" charset="0"/>
                <a:ea typeface="Calibri" panose="020F0502020204030204" pitchFamily="34" charset="0"/>
                <a:cs typeface="Arial" panose="020B0604020202020204" pitchFamily="34" charset="0"/>
              </a:rPr>
              <a:t> :  : a range from 6 to 7 </a:t>
            </a:r>
            <a:r>
              <a:rPr lang="en-US" dirty="0" err="1">
                <a:latin typeface="Calibri" panose="020F0502020204030204" pitchFamily="34" charset="0"/>
                <a:ea typeface="Calibri" panose="020F0502020204030204" pitchFamily="34" charset="0"/>
                <a:cs typeface="Arial" panose="020B0604020202020204" pitchFamily="34" charset="0"/>
              </a:rPr>
              <a:t>mexican</a:t>
            </a:r>
            <a:r>
              <a:rPr lang="en-US" dirty="0">
                <a:latin typeface="Calibri" panose="020F0502020204030204" pitchFamily="34" charset="0"/>
                <a:ea typeface="Calibri" panose="020F0502020204030204" pitchFamily="34" charset="0"/>
                <a:cs typeface="Arial" panose="020B0604020202020204" pitchFamily="34" charset="0"/>
              </a:rPr>
              <a:t> restaurants belong to this cluster and represents </a:t>
            </a:r>
            <a:r>
              <a:rPr lang="en-US" dirty="0">
                <a:solidFill>
                  <a:schemeClr val="accent6"/>
                </a:solidFill>
                <a:latin typeface="Calibri" panose="020F0502020204030204" pitchFamily="34" charset="0"/>
                <a:ea typeface="Calibri" panose="020F0502020204030204" pitchFamily="34" charset="0"/>
                <a:cs typeface="Arial" panose="020B0604020202020204" pitchFamily="34" charset="0"/>
              </a:rPr>
              <a:t>16.7% </a:t>
            </a:r>
            <a:r>
              <a:rPr lang="en-US" dirty="0">
                <a:latin typeface="Calibri" panose="020F0502020204030204" pitchFamily="34" charset="0"/>
                <a:ea typeface="Calibri" panose="020F0502020204030204" pitchFamily="34" charset="0"/>
                <a:cs typeface="Arial" panose="020B0604020202020204" pitchFamily="34" charset="0"/>
              </a:rPr>
              <a:t>of the total Mexican restaurants in Tokyo. Some spot here include the </a:t>
            </a:r>
            <a:r>
              <a:rPr lang="en-US" dirty="0" err="1">
                <a:latin typeface="Calibri" panose="020F0502020204030204" pitchFamily="34" charset="0"/>
                <a:ea typeface="Calibri" panose="020F0502020204030204" pitchFamily="34" charset="0"/>
                <a:cs typeface="Arial" panose="020B0604020202020204" pitchFamily="34" charset="0"/>
              </a:rPr>
              <a:t>Skeytree</a:t>
            </a:r>
            <a:r>
              <a:rPr lang="en-US" dirty="0">
                <a:latin typeface="Calibri" panose="020F0502020204030204" pitchFamily="34" charset="0"/>
                <a:ea typeface="Calibri" panose="020F0502020204030204" pitchFamily="34" charset="0"/>
                <a:cs typeface="Arial" panose="020B0604020202020204" pitchFamily="34" charset="0"/>
              </a:rPr>
              <a:t> and the oldest temple in Tokyo and as with Cluster 1, Mexican cuisine is not well established here. </a:t>
            </a:r>
          </a:p>
          <a:p>
            <a:endParaRPr lang="en-US" dirty="0"/>
          </a:p>
        </p:txBody>
      </p:sp>
      <p:pic>
        <p:nvPicPr>
          <p:cNvPr id="16" name="Imagen 15">
            <a:extLst>
              <a:ext uri="{FF2B5EF4-FFF2-40B4-BE49-F238E27FC236}">
                <a16:creationId xmlns:a16="http://schemas.microsoft.com/office/drawing/2014/main" id="{05783622-A2ED-49C9-A76E-DC273BE7904F}"/>
              </a:ext>
            </a:extLst>
          </p:cNvPr>
          <p:cNvPicPr>
            <a:picLocks noChangeAspect="1"/>
          </p:cNvPicPr>
          <p:nvPr/>
        </p:nvPicPr>
        <p:blipFill>
          <a:blip r:embed="rId2"/>
          <a:stretch>
            <a:fillRect/>
          </a:stretch>
        </p:blipFill>
        <p:spPr>
          <a:xfrm>
            <a:off x="4551913" y="1206587"/>
            <a:ext cx="3877216" cy="3267531"/>
          </a:xfrm>
          <a:prstGeom prst="rect">
            <a:avLst/>
          </a:prstGeom>
        </p:spPr>
      </p:pic>
    </p:spTree>
    <p:extLst>
      <p:ext uri="{BB962C8B-B14F-4D97-AF65-F5344CB8AC3E}">
        <p14:creationId xmlns:p14="http://schemas.microsoft.com/office/powerpoint/2010/main" val="1082333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243BB-0D9D-44F0-B79D-153569A851A7}"/>
              </a:ext>
            </a:extLst>
          </p:cNvPr>
          <p:cNvSpPr>
            <a:spLocks noGrp="1"/>
          </p:cNvSpPr>
          <p:nvPr>
            <p:ph type="ctrTitle"/>
          </p:nvPr>
        </p:nvSpPr>
        <p:spPr>
          <a:xfrm>
            <a:off x="1055578" y="1302656"/>
            <a:ext cx="8637072" cy="512639"/>
          </a:xfrm>
        </p:spPr>
        <p:txBody>
          <a:bodyPr>
            <a:normAutofit fontScale="90000"/>
          </a:bodyPr>
          <a:lstStyle/>
          <a:p>
            <a:r>
              <a:rPr lang="es-MX" sz="4400" dirty="0" err="1"/>
              <a:t>Conclusions</a:t>
            </a:r>
            <a:endParaRPr lang="en-US" sz="4400" dirty="0"/>
          </a:p>
        </p:txBody>
      </p:sp>
      <p:sp>
        <p:nvSpPr>
          <p:cNvPr id="4" name="Subtítulo 3">
            <a:extLst>
              <a:ext uri="{FF2B5EF4-FFF2-40B4-BE49-F238E27FC236}">
                <a16:creationId xmlns:a16="http://schemas.microsoft.com/office/drawing/2014/main" id="{AC25EE11-ACDD-4E66-8E68-E8E8E3B66A59}"/>
              </a:ext>
            </a:extLst>
          </p:cNvPr>
          <p:cNvSpPr>
            <a:spLocks noGrp="1"/>
          </p:cNvSpPr>
          <p:nvPr>
            <p:ph type="subTitle" idx="1"/>
          </p:nvPr>
        </p:nvSpPr>
        <p:spPr>
          <a:xfrm>
            <a:off x="1128404" y="1873678"/>
            <a:ext cx="9552686" cy="3803455"/>
          </a:xfrm>
        </p:spPr>
        <p:txBody>
          <a:bodyPr>
            <a:normAutofit/>
          </a:bodyPr>
          <a:lstStyle/>
          <a:p>
            <a:pPr marL="285750" indent="-285750">
              <a:lnSpc>
                <a:spcPct val="107000"/>
              </a:lnSpc>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Arial" panose="020B0604020202020204" pitchFamily="34" charset="0"/>
              </a:rPr>
              <a:t>Regarding </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México City</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Alcaldía</a:t>
            </a:r>
            <a:r>
              <a:rPr lang="en-US" sz="1800" dirty="0">
                <a:effectLst/>
                <a:latin typeface="Calibri" panose="020F0502020204030204" pitchFamily="34" charset="0"/>
                <a:ea typeface="Calibri" panose="020F0502020204030204" pitchFamily="34" charset="0"/>
                <a:cs typeface="Arial" panose="020B0604020202020204" pitchFamily="34" charset="0"/>
              </a:rPr>
              <a:t> Alvaro </a:t>
            </a:r>
            <a:r>
              <a:rPr lang="en-US" sz="1800" dirty="0" err="1">
                <a:effectLst/>
                <a:latin typeface="Calibri" panose="020F0502020204030204" pitchFamily="34" charset="0"/>
                <a:ea typeface="Calibri" panose="020F0502020204030204" pitchFamily="34" charset="0"/>
                <a:cs typeface="Arial" panose="020B0604020202020204" pitchFamily="34" charset="0"/>
              </a:rPr>
              <a:t>Obregón</a:t>
            </a:r>
            <a:r>
              <a:rPr lang="en-US" sz="1800" dirty="0">
                <a:effectLst/>
                <a:latin typeface="Calibri" panose="020F0502020204030204" pitchFamily="34" charset="0"/>
                <a:ea typeface="Calibri" panose="020F0502020204030204" pitchFamily="34" charset="0"/>
                <a:cs typeface="Arial" panose="020B0604020202020204" pitchFamily="34" charset="0"/>
              </a:rPr>
              <a:t>) I would say that due to the </a:t>
            </a:r>
            <a:r>
              <a:rPr lang="en-US" sz="1800" dirty="0">
                <a:solidFill>
                  <a:srgbClr val="202122"/>
                </a:solidFill>
                <a:effectLst/>
                <a:latin typeface="Arial" panose="020B0604020202020204" pitchFamily="34" charset="0"/>
                <a:ea typeface="Calibri" panose="020F0502020204030204" pitchFamily="34" charset="0"/>
                <a:cs typeface="Arial" panose="020B0604020202020204" pitchFamily="34" charset="0"/>
              </a:rPr>
              <a:t>strong social contrast on this </a:t>
            </a:r>
            <a:r>
              <a:rPr lang="en-US" sz="18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Alcaldía</a:t>
            </a:r>
            <a:r>
              <a:rPr lang="en-US" sz="1800" dirty="0">
                <a:solidFill>
                  <a:srgbClr val="202122"/>
                </a:solidFill>
                <a:effectLst/>
                <a:latin typeface="Arial" panose="020B0604020202020204" pitchFamily="34" charset="0"/>
                <a:ea typeface="Calibri" panose="020F0502020204030204" pitchFamily="34" charset="0"/>
                <a:cs typeface="Arial" panose="020B0604020202020204" pitchFamily="34" charset="0"/>
              </a:rPr>
              <a:t>, where on one hand there are exclusive residential zones focus on high and medium-high classes, on the other hand it also includes medium-low and low classes.  I would suggest to do a segregation based on income in order to reach the right target.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Arial" panose="020B0604020202020204" pitchFamily="34" charset="0"/>
              </a:rPr>
              <a:t>Regarding </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Tokyo</a:t>
            </a:r>
            <a:r>
              <a:rPr lang="en-US" sz="1800" dirty="0">
                <a:effectLst/>
                <a:latin typeface="Calibri" panose="020F0502020204030204" pitchFamily="34" charset="0"/>
                <a:ea typeface="Calibri" panose="020F0502020204030204" pitchFamily="34" charset="0"/>
                <a:cs typeface="Arial" panose="020B0604020202020204" pitchFamily="34" charset="0"/>
              </a:rPr>
              <a:t>, If I should have to do a recommendation for opening a new Mexican restaurant, I will certainly look for more information on districts in Cluster 0.</a:t>
            </a:r>
          </a:p>
          <a:p>
            <a:pPr marL="285750" indent="-285750">
              <a:lnSpc>
                <a:spcPct val="107000"/>
              </a:lnSpc>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Arial" panose="020B0604020202020204" pitchFamily="34" charset="0"/>
              </a:rPr>
              <a:t>I see similarities on Cluster0 among the two cities : lot of services besides restaurants (residentials developments, corporate offices) and a diverse variety of other services.</a:t>
            </a:r>
          </a:p>
          <a:p>
            <a:pPr>
              <a:lnSpc>
                <a:spcPct val="107000"/>
              </a:lnSpc>
              <a:spcBef>
                <a:spcPts val="200"/>
              </a:spcBef>
            </a:pPr>
            <a:r>
              <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05220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243BB-0D9D-44F0-B79D-153569A851A7}"/>
              </a:ext>
            </a:extLst>
          </p:cNvPr>
          <p:cNvSpPr>
            <a:spLocks noGrp="1"/>
          </p:cNvSpPr>
          <p:nvPr>
            <p:ph type="ctrTitle"/>
          </p:nvPr>
        </p:nvSpPr>
        <p:spPr>
          <a:xfrm>
            <a:off x="1055578" y="1302656"/>
            <a:ext cx="8637072" cy="512639"/>
          </a:xfrm>
        </p:spPr>
        <p:txBody>
          <a:bodyPr>
            <a:noAutofit/>
          </a:bodyPr>
          <a:lstStyle/>
          <a:p>
            <a:r>
              <a:rPr lang="en-US" sz="4000" dirty="0">
                <a:effectLst/>
                <a:latin typeface="+mn-lt"/>
                <a:ea typeface="Calibri" panose="020F0502020204030204" pitchFamily="34" charset="0"/>
                <a:cs typeface="Arial" panose="020B0604020202020204" pitchFamily="34" charset="0"/>
              </a:rPr>
              <a:t>Recommendations</a:t>
            </a:r>
            <a:endParaRPr lang="en-US" sz="4000" dirty="0">
              <a:latin typeface="+mn-lt"/>
            </a:endParaRPr>
          </a:p>
        </p:txBody>
      </p:sp>
      <p:sp>
        <p:nvSpPr>
          <p:cNvPr id="4" name="Subtítulo 3">
            <a:extLst>
              <a:ext uri="{FF2B5EF4-FFF2-40B4-BE49-F238E27FC236}">
                <a16:creationId xmlns:a16="http://schemas.microsoft.com/office/drawing/2014/main" id="{AC25EE11-ACDD-4E66-8E68-E8E8E3B66A59}"/>
              </a:ext>
            </a:extLst>
          </p:cNvPr>
          <p:cNvSpPr>
            <a:spLocks noGrp="1"/>
          </p:cNvSpPr>
          <p:nvPr>
            <p:ph type="subTitle" idx="1"/>
          </p:nvPr>
        </p:nvSpPr>
        <p:spPr>
          <a:xfrm>
            <a:off x="1128403" y="1873678"/>
            <a:ext cx="9922933" cy="4280289"/>
          </a:xfrm>
        </p:spPr>
        <p:txBody>
          <a:bodyPr>
            <a:normAutofit fontScale="92500" lnSpcReduction="20000"/>
          </a:bodyPr>
          <a:lstStyle/>
          <a:p>
            <a:pPr marL="285750" indent="-285750">
              <a:lnSpc>
                <a:spcPct val="107000"/>
              </a:lnSpc>
              <a:spcAft>
                <a:spcPts val="800"/>
              </a:spcAft>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cs typeface="Arial" panose="020B0604020202020204" pitchFamily="34" charset="0"/>
              </a:rPr>
              <a:t>To improve the outcome of this project, I would definitively : </a:t>
            </a:r>
          </a:p>
          <a:p>
            <a:pPr marL="342900" indent="-342900">
              <a:lnSpc>
                <a:spcPct val="107000"/>
              </a:lnSpc>
              <a:spcAft>
                <a:spcPts val="800"/>
              </a:spcAft>
              <a:buAutoNum type="alphaLcParenR"/>
            </a:pPr>
            <a:r>
              <a:rPr lang="en-US" sz="1800" dirty="0">
                <a:effectLst/>
                <a:latin typeface="Calibri" panose="020F0502020204030204" pitchFamily="34" charset="0"/>
                <a:ea typeface="Times New Roman" panose="02020603050405020304" pitchFamily="18" charset="0"/>
                <a:cs typeface="Arial" panose="020B0604020202020204" pitchFamily="34" charset="0"/>
              </a:rPr>
              <a:t>I would not explore all Wards in Tokyo, but only a district; </a:t>
            </a:r>
          </a:p>
          <a:p>
            <a:pPr marL="342900" indent="-342900">
              <a:lnSpc>
                <a:spcPct val="107000"/>
              </a:lnSpc>
              <a:spcAft>
                <a:spcPts val="800"/>
              </a:spcAft>
              <a:buAutoNum type="alphaLcParenR"/>
            </a:pPr>
            <a:r>
              <a:rPr lang="en-US" sz="1800" dirty="0">
                <a:effectLst/>
                <a:latin typeface="Calibri" panose="020F0502020204030204" pitchFamily="34" charset="0"/>
                <a:ea typeface="Times New Roman" panose="02020603050405020304" pitchFamily="18" charset="0"/>
                <a:cs typeface="Arial" panose="020B0604020202020204" pitchFamily="34" charset="0"/>
              </a:rPr>
              <a:t>b) I would include variables like income, Land price, security index and other that could help to have a stronger result; </a:t>
            </a:r>
          </a:p>
          <a:p>
            <a:pPr marL="342900" indent="-342900">
              <a:lnSpc>
                <a:spcPct val="107000"/>
              </a:lnSpc>
              <a:spcAft>
                <a:spcPts val="800"/>
              </a:spcAft>
              <a:buAutoNum type="alphaLcParenR"/>
            </a:pPr>
            <a:r>
              <a:rPr lang="en-US" sz="1800" dirty="0">
                <a:effectLst/>
                <a:latin typeface="Calibri" panose="020F0502020204030204" pitchFamily="34" charset="0"/>
                <a:ea typeface="Times New Roman" panose="02020603050405020304" pitchFamily="18" charset="0"/>
                <a:cs typeface="Arial" panose="020B0604020202020204" pitchFamily="34" charset="0"/>
              </a:rPr>
              <a:t>c) explore Foursquare on a deeper level to get for instead : quality, price, type of restaurant, average cost of meal or other characteristics that will help to take a more accurate decision.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cs typeface="Arial" panose="020B0604020202020204" pitchFamily="34" charset="0"/>
              </a:rPr>
              <a:t>Related with the tools, I can say there are other platforms that provide similar information to Foursquare, like </a:t>
            </a:r>
            <a:r>
              <a:rPr lang="en-US" sz="1800" u="none" strike="noStrike" dirty="0">
                <a:solidFill>
                  <a:srgbClr val="0563C1"/>
                </a:solidFill>
                <a:effectLst/>
                <a:latin typeface="Calibri" panose="020F0502020204030204" pitchFamily="34" charset="0"/>
                <a:ea typeface="Times New Roman" panose="02020603050405020304" pitchFamily="18" charset="0"/>
                <a:cs typeface="Arial" panose="020B0604020202020204" pitchFamily="34" charset="0"/>
                <a:hlinkClick r:id="rId2"/>
              </a:rPr>
              <a:t>Yelp</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Tripadvisor</a:t>
            </a:r>
            <a:r>
              <a:rPr lang="en-US" sz="1800" dirty="0">
                <a:effectLst/>
                <a:latin typeface="Calibri" panose="020F0502020204030204" pitchFamily="34" charset="0"/>
                <a:ea typeface="Times New Roman" panose="02020603050405020304" pitchFamily="18" charset="0"/>
                <a:cs typeface="Arial" panose="020B0604020202020204" pitchFamily="34" charset="0"/>
              </a:rPr>
              <a:t>, Wikitravel, Swarm, </a:t>
            </a:r>
            <a:r>
              <a:rPr lang="en-US" sz="1800" u="none" strike="noStrike" dirty="0" err="1">
                <a:solidFill>
                  <a:srgbClr val="0563C1"/>
                </a:solidFill>
                <a:effectLst/>
                <a:latin typeface="Calibri" panose="020F0502020204030204" pitchFamily="34" charset="0"/>
                <a:ea typeface="Times New Roman" panose="02020603050405020304" pitchFamily="18" charset="0"/>
                <a:cs typeface="Arial" panose="020B0604020202020204" pitchFamily="34" charset="0"/>
                <a:hlinkClick r:id="rId3"/>
              </a:rPr>
              <a:t>Loopt</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u="none" strike="noStrike" dirty="0" err="1">
                <a:solidFill>
                  <a:srgbClr val="0563C1"/>
                </a:solidFill>
                <a:effectLst/>
                <a:latin typeface="Calibri" panose="020F0502020204030204" pitchFamily="34" charset="0"/>
                <a:ea typeface="Times New Roman" panose="02020603050405020304" pitchFamily="18" charset="0"/>
                <a:cs typeface="Arial" panose="020B0604020202020204" pitchFamily="34" charset="0"/>
                <a:hlinkClick r:id="rId4"/>
              </a:rPr>
              <a:t>whrrl</a:t>
            </a:r>
            <a:r>
              <a:rPr lang="en-US" sz="1800" dirty="0">
                <a:effectLst/>
                <a:latin typeface="Calibri" panose="020F0502020204030204" pitchFamily="34" charset="0"/>
                <a:ea typeface="Times New Roman" panose="02020603050405020304" pitchFamily="18" charset="0"/>
                <a:cs typeface="Arial" panose="020B0604020202020204" pitchFamily="34" charset="0"/>
              </a:rPr>
              <a:t>, etc., ¿which is the best? Definitely it depends on the company budget, target to achieve, type of analysis to be done, etc..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cs typeface="Arial" panose="020B0604020202020204" pitchFamily="34" charset="0"/>
              </a:rPr>
              <a:t>And last but not less important, like any other project, 75% of the project is planning – in this case, searching for accurate data – and the 35% left is execution. So, I suggest to take the time to search for the right sources and make sure to understand the stakeholder(s) needs.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35074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243BB-0D9D-44F0-B79D-153569A851A7}"/>
              </a:ext>
            </a:extLst>
          </p:cNvPr>
          <p:cNvSpPr>
            <a:spLocks noGrp="1"/>
          </p:cNvSpPr>
          <p:nvPr>
            <p:ph type="ctrTitle"/>
          </p:nvPr>
        </p:nvSpPr>
        <p:spPr>
          <a:xfrm>
            <a:off x="1055578" y="1302656"/>
            <a:ext cx="8637072" cy="512639"/>
          </a:xfrm>
        </p:spPr>
        <p:txBody>
          <a:bodyPr>
            <a:noAutofit/>
          </a:bodyPr>
          <a:lstStyle/>
          <a:p>
            <a:r>
              <a:rPr lang="en-US" sz="4000" dirty="0">
                <a:effectLst/>
                <a:latin typeface="+mn-lt"/>
                <a:ea typeface="Calibri" panose="020F0502020204030204" pitchFamily="34" charset="0"/>
                <a:cs typeface="Arial" panose="020B0604020202020204" pitchFamily="34" charset="0"/>
              </a:rPr>
              <a:t>References</a:t>
            </a:r>
            <a:endParaRPr lang="en-US" sz="4000" dirty="0">
              <a:latin typeface="+mn-lt"/>
            </a:endParaRPr>
          </a:p>
        </p:txBody>
      </p:sp>
      <p:graphicFrame>
        <p:nvGraphicFramePr>
          <p:cNvPr id="12" name="Tabla 12">
            <a:extLst>
              <a:ext uri="{FF2B5EF4-FFF2-40B4-BE49-F238E27FC236}">
                <a16:creationId xmlns:a16="http://schemas.microsoft.com/office/drawing/2014/main" id="{C852F3EC-060F-4080-B7F8-0E61F2ADDC75}"/>
              </a:ext>
            </a:extLst>
          </p:cNvPr>
          <p:cNvGraphicFramePr>
            <a:graphicFrameLocks noGrp="1"/>
          </p:cNvGraphicFramePr>
          <p:nvPr>
            <p:extLst>
              <p:ext uri="{D42A27DB-BD31-4B8C-83A1-F6EECF244321}">
                <p14:modId xmlns:p14="http://schemas.microsoft.com/office/powerpoint/2010/main" val="3523124350"/>
              </p:ext>
            </p:extLst>
          </p:nvPr>
        </p:nvGraphicFramePr>
        <p:xfrm>
          <a:off x="1151257" y="2259296"/>
          <a:ext cx="9922520" cy="3765347"/>
        </p:xfrm>
        <a:graphic>
          <a:graphicData uri="http://schemas.openxmlformats.org/drawingml/2006/table">
            <a:tbl>
              <a:tblPr firstRow="1" bandRow="1">
                <a:tableStyleId>{5C22544A-7EE6-4342-B048-85BDC9FD1C3A}</a:tableStyleId>
              </a:tblPr>
              <a:tblGrid>
                <a:gridCol w="4961260">
                  <a:extLst>
                    <a:ext uri="{9D8B030D-6E8A-4147-A177-3AD203B41FA5}">
                      <a16:colId xmlns:a16="http://schemas.microsoft.com/office/drawing/2014/main" val="4061213978"/>
                    </a:ext>
                  </a:extLst>
                </a:gridCol>
                <a:gridCol w="4961260">
                  <a:extLst>
                    <a:ext uri="{9D8B030D-6E8A-4147-A177-3AD203B41FA5}">
                      <a16:colId xmlns:a16="http://schemas.microsoft.com/office/drawing/2014/main" val="1764951540"/>
                    </a:ext>
                  </a:extLst>
                </a:gridCol>
              </a:tblGrid>
              <a:tr h="282876">
                <a:tc>
                  <a:txBody>
                    <a:bodyPr/>
                    <a:lstStyle/>
                    <a:p>
                      <a:r>
                        <a:rPr lang="es-MX" sz="1600" dirty="0"/>
                        <a:t>Notebook</a:t>
                      </a:r>
                      <a:endParaRPr lang="en-US" sz="1600" dirty="0"/>
                    </a:p>
                  </a:txBody>
                  <a:tcPr/>
                </a:tc>
                <a:tc>
                  <a:txBody>
                    <a:bodyPr/>
                    <a:lstStyle/>
                    <a:p>
                      <a:r>
                        <a:rPr lang="es-MX" sz="1600" dirty="0" err="1"/>
                        <a:t>Description</a:t>
                      </a:r>
                      <a:endParaRPr lang="en-US" sz="1600" dirty="0"/>
                    </a:p>
                  </a:txBody>
                  <a:tcPr/>
                </a:tc>
                <a:extLst>
                  <a:ext uri="{0D108BD9-81ED-4DB2-BD59-A6C34878D82A}">
                    <a16:rowId xmlns:a16="http://schemas.microsoft.com/office/drawing/2014/main" val="565263877"/>
                  </a:ext>
                </a:extLst>
              </a:tr>
              <a:tr h="4950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kern="1200" dirty="0" err="1">
                          <a:solidFill>
                            <a:schemeClr val="dk1"/>
                          </a:solidFill>
                          <a:effectLst/>
                          <a:latin typeface="+mn-lt"/>
                          <a:ea typeface="+mn-ea"/>
                          <a:cs typeface="+mn-cs"/>
                        </a:rPr>
                        <a:t>WorldBank.ipynb</a:t>
                      </a:r>
                      <a:endParaRPr lang="en-US" sz="1600" kern="1200" dirty="0">
                        <a:solidFill>
                          <a:schemeClr val="dk1"/>
                        </a:solidFill>
                        <a:effectLst/>
                        <a:latin typeface="+mn-lt"/>
                        <a:ea typeface="+mn-ea"/>
                        <a:cs typeface="+mn-cs"/>
                      </a:endParaRPr>
                    </a:p>
                  </a:txBody>
                  <a:tcPr/>
                </a:tc>
                <a:tc>
                  <a:txBody>
                    <a:bodyPr/>
                    <a:lstStyle/>
                    <a:p>
                      <a:r>
                        <a:rPr lang="en-US" sz="1600" kern="1200" dirty="0">
                          <a:solidFill>
                            <a:schemeClr val="dk1"/>
                          </a:solidFill>
                          <a:effectLst/>
                          <a:latin typeface="+mn-lt"/>
                          <a:ea typeface="+mn-ea"/>
                          <a:cs typeface="+mn-cs"/>
                        </a:rPr>
                        <a:t>Extract country with similar population to Mexico</a:t>
                      </a:r>
                      <a:endParaRPr lang="en-US" sz="1600" dirty="0"/>
                    </a:p>
                  </a:txBody>
                  <a:tcPr/>
                </a:tc>
                <a:extLst>
                  <a:ext uri="{0D108BD9-81ED-4DB2-BD59-A6C34878D82A}">
                    <a16:rowId xmlns:a16="http://schemas.microsoft.com/office/drawing/2014/main" val="3554754855"/>
                  </a:ext>
                </a:extLst>
              </a:tr>
              <a:tr h="4950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kern="1200" dirty="0" err="1">
                          <a:solidFill>
                            <a:schemeClr val="dk1"/>
                          </a:solidFill>
                          <a:effectLst/>
                          <a:latin typeface="+mn-lt"/>
                          <a:ea typeface="+mn-ea"/>
                          <a:cs typeface="+mn-cs"/>
                        </a:rPr>
                        <a:t>MexicoJapanData.ipynb</a:t>
                      </a:r>
                      <a:endParaRPr lang="en-US" sz="1600" kern="1200" dirty="0">
                        <a:solidFill>
                          <a:schemeClr val="dk1"/>
                        </a:solidFill>
                        <a:effectLst/>
                        <a:latin typeface="+mn-lt"/>
                        <a:ea typeface="+mn-ea"/>
                        <a:cs typeface="+mn-cs"/>
                      </a:endParaRPr>
                    </a:p>
                    <a:p>
                      <a:endParaRPr lang="en-US" sz="1600" dirty="0"/>
                    </a:p>
                  </a:txBody>
                  <a:tcPr/>
                </a:tc>
                <a:tc>
                  <a:txBody>
                    <a:bodyPr/>
                    <a:lstStyle/>
                    <a:p>
                      <a:r>
                        <a:rPr lang="en-US" sz="1600" kern="1200" dirty="0">
                          <a:solidFill>
                            <a:schemeClr val="dk1"/>
                          </a:solidFill>
                          <a:effectLst/>
                          <a:latin typeface="+mn-lt"/>
                          <a:ea typeface="+mn-ea"/>
                          <a:cs typeface="+mn-cs"/>
                        </a:rPr>
                        <a:t>Extract and clean data for México and Japan</a:t>
                      </a:r>
                      <a:endParaRPr lang="en-US" sz="1600" dirty="0"/>
                    </a:p>
                  </a:txBody>
                  <a:tcPr/>
                </a:tc>
                <a:extLst>
                  <a:ext uri="{0D108BD9-81ED-4DB2-BD59-A6C34878D82A}">
                    <a16:rowId xmlns:a16="http://schemas.microsoft.com/office/drawing/2014/main" val="1972016307"/>
                  </a:ext>
                </a:extLst>
              </a:tr>
              <a:tr h="374714">
                <a:tc>
                  <a:txBody>
                    <a:bodyPr/>
                    <a:lstStyle/>
                    <a:p>
                      <a:r>
                        <a:rPr lang="en-US" sz="1600" kern="1200" dirty="0" err="1">
                          <a:solidFill>
                            <a:schemeClr val="dk1"/>
                          </a:solidFill>
                          <a:effectLst/>
                          <a:latin typeface="+mn-lt"/>
                          <a:ea typeface="+mn-ea"/>
                          <a:cs typeface="+mn-cs"/>
                        </a:rPr>
                        <a:t>MexicoVisualization</a:t>
                      </a:r>
                      <a:r>
                        <a:rPr lang="en-US" sz="1600" kern="1200" dirty="0">
                          <a:solidFill>
                            <a:schemeClr val="dk1"/>
                          </a:solidFill>
                          <a:effectLst/>
                          <a:latin typeface="+mn-lt"/>
                          <a:ea typeface="+mn-ea"/>
                          <a:cs typeface="+mn-cs"/>
                        </a:rPr>
                        <a:t> </a:t>
                      </a:r>
                      <a:r>
                        <a:rPr lang="en-US" sz="1600" kern="1200" dirty="0" err="1">
                          <a:solidFill>
                            <a:schemeClr val="dk1"/>
                          </a:solidFill>
                          <a:effectLst/>
                          <a:latin typeface="+mn-lt"/>
                          <a:ea typeface="+mn-ea"/>
                          <a:cs typeface="+mn-cs"/>
                        </a:rPr>
                        <a:t>ipynb</a:t>
                      </a:r>
                      <a:endParaRPr lang="en-US" sz="1600" dirty="0"/>
                    </a:p>
                  </a:txBody>
                  <a:tcPr/>
                </a:tc>
                <a:tc>
                  <a:txBody>
                    <a:bodyPr/>
                    <a:lstStyle/>
                    <a:p>
                      <a:r>
                        <a:rPr lang="en-US" sz="1600" kern="1200" dirty="0">
                          <a:solidFill>
                            <a:schemeClr val="dk1"/>
                          </a:solidFill>
                          <a:effectLst/>
                          <a:latin typeface="+mn-lt"/>
                          <a:ea typeface="+mn-ea"/>
                          <a:cs typeface="+mn-cs"/>
                        </a:rPr>
                        <a:t>Generate maps and graphs for México</a:t>
                      </a:r>
                      <a:endParaRPr lang="en-US" sz="1600" dirty="0"/>
                    </a:p>
                  </a:txBody>
                  <a:tcPr/>
                </a:tc>
                <a:extLst>
                  <a:ext uri="{0D108BD9-81ED-4DB2-BD59-A6C34878D82A}">
                    <a16:rowId xmlns:a16="http://schemas.microsoft.com/office/drawing/2014/main" val="275408404"/>
                  </a:ext>
                </a:extLst>
              </a:tr>
              <a:tr h="7071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mn-lt"/>
                          <a:ea typeface="+mn-ea"/>
                          <a:cs typeface="+mn-cs"/>
                        </a:rPr>
                        <a:t>BeautifulSoap</a:t>
                      </a:r>
                      <a:r>
                        <a:rPr lang="en-US" sz="1600" kern="1200" dirty="0">
                          <a:solidFill>
                            <a:schemeClr val="dk1"/>
                          </a:solidFill>
                          <a:effectLst/>
                          <a:latin typeface="+mn-lt"/>
                          <a:ea typeface="+mn-ea"/>
                          <a:cs typeface="+mn-cs"/>
                        </a:rPr>
                        <a:t> </a:t>
                      </a:r>
                      <a:r>
                        <a:rPr lang="en-US" sz="1600" kern="1200" dirty="0" err="1">
                          <a:solidFill>
                            <a:schemeClr val="dk1"/>
                          </a:solidFill>
                          <a:effectLst/>
                          <a:latin typeface="+mn-lt"/>
                          <a:ea typeface="+mn-ea"/>
                          <a:cs typeface="+mn-cs"/>
                        </a:rPr>
                        <a:t>ipynb</a:t>
                      </a:r>
                      <a:endParaRPr lang="en-US" sz="16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dk1"/>
                        </a:solidFill>
                        <a:effectLst/>
                        <a:latin typeface="+mn-lt"/>
                        <a:ea typeface="+mn-ea"/>
                        <a:cs typeface="+mn-cs"/>
                      </a:endParaRPr>
                    </a:p>
                    <a:p>
                      <a:endParaRPr lang="en-US" sz="1600" dirty="0"/>
                    </a:p>
                  </a:txBody>
                  <a:tcPr/>
                </a:tc>
                <a:tc>
                  <a:txBody>
                    <a:bodyPr/>
                    <a:lstStyle/>
                    <a:p>
                      <a:r>
                        <a:rPr lang="en-US" sz="1600" kern="1200" dirty="0">
                          <a:solidFill>
                            <a:schemeClr val="dk1"/>
                          </a:solidFill>
                          <a:effectLst/>
                          <a:latin typeface="+mn-lt"/>
                          <a:ea typeface="+mn-ea"/>
                          <a:cs typeface="+mn-cs"/>
                        </a:rPr>
                        <a:t>Wrap Wikipedia page for Tokyo Wards</a:t>
                      </a:r>
                      <a:endParaRPr lang="en-US" sz="1600" dirty="0"/>
                    </a:p>
                  </a:txBody>
                  <a:tcPr/>
                </a:tc>
                <a:extLst>
                  <a:ext uri="{0D108BD9-81ED-4DB2-BD59-A6C34878D82A}">
                    <a16:rowId xmlns:a16="http://schemas.microsoft.com/office/drawing/2014/main" val="4117683388"/>
                  </a:ext>
                </a:extLst>
              </a:tr>
              <a:tr h="4950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Japan Visualization </a:t>
                      </a:r>
                      <a:r>
                        <a:rPr lang="en-US" sz="1600" kern="1200" dirty="0" err="1">
                          <a:solidFill>
                            <a:schemeClr val="dk1"/>
                          </a:solidFill>
                          <a:effectLst/>
                          <a:latin typeface="+mn-lt"/>
                          <a:ea typeface="+mn-ea"/>
                          <a:cs typeface="+mn-cs"/>
                        </a:rPr>
                        <a:t>ipynb</a:t>
                      </a:r>
                      <a:endParaRPr lang="en-US" sz="1600" kern="1200" dirty="0">
                        <a:solidFill>
                          <a:schemeClr val="dk1"/>
                        </a:solidFill>
                        <a:effectLst/>
                        <a:latin typeface="+mn-lt"/>
                        <a:ea typeface="+mn-ea"/>
                        <a:cs typeface="+mn-cs"/>
                      </a:endParaRPr>
                    </a:p>
                    <a:p>
                      <a:endParaRPr lang="en-US" sz="1600" dirty="0"/>
                    </a:p>
                  </a:txBody>
                  <a:tcPr/>
                </a:tc>
                <a:tc>
                  <a:txBody>
                    <a:bodyPr/>
                    <a:lstStyle/>
                    <a:p>
                      <a:r>
                        <a:rPr lang="en-US" sz="1600" kern="1200" dirty="0">
                          <a:solidFill>
                            <a:schemeClr val="dk1"/>
                          </a:solidFill>
                          <a:effectLst/>
                          <a:latin typeface="+mn-lt"/>
                          <a:ea typeface="+mn-ea"/>
                          <a:cs typeface="+mn-cs"/>
                        </a:rPr>
                        <a:t>Maps and graph for Japan and Tokyo</a:t>
                      </a:r>
                      <a:endParaRPr lang="en-US" sz="1600" dirty="0"/>
                    </a:p>
                  </a:txBody>
                  <a:tcPr/>
                </a:tc>
                <a:extLst>
                  <a:ext uri="{0D108BD9-81ED-4DB2-BD59-A6C34878D82A}">
                    <a16:rowId xmlns:a16="http://schemas.microsoft.com/office/drawing/2014/main" val="3309517539"/>
                  </a:ext>
                </a:extLst>
              </a:tr>
              <a:tr h="495033">
                <a:tc>
                  <a:txBody>
                    <a:bodyPr/>
                    <a:lstStyle/>
                    <a:p>
                      <a:r>
                        <a:rPr lang="en-US" sz="1600" kern="1200" dirty="0" err="1">
                          <a:solidFill>
                            <a:schemeClr val="dk1"/>
                          </a:solidFill>
                          <a:effectLst/>
                          <a:latin typeface="+mn-lt"/>
                          <a:ea typeface="+mn-ea"/>
                          <a:cs typeface="+mn-cs"/>
                        </a:rPr>
                        <a:t>FourSquareMEXJPN.ipynb</a:t>
                      </a:r>
                      <a:endParaRPr lang="en-US" sz="1600" dirty="0"/>
                    </a:p>
                  </a:txBody>
                  <a:tcPr/>
                </a:tc>
                <a:tc>
                  <a:txBody>
                    <a:bodyPr/>
                    <a:lstStyle/>
                    <a:p>
                      <a:r>
                        <a:rPr lang="es-MX" sz="1600" dirty="0"/>
                        <a:t>Explore venus </a:t>
                      </a:r>
                      <a:r>
                        <a:rPr lang="es-MX" sz="1600" dirty="0" err="1"/>
                        <a:t>with</a:t>
                      </a:r>
                      <a:r>
                        <a:rPr lang="es-MX" sz="1600" dirty="0"/>
                        <a:t> Foursquare and créate </a:t>
                      </a:r>
                      <a:r>
                        <a:rPr lang="es-MX" sz="1600" dirty="0" err="1"/>
                        <a:t>clusters</a:t>
                      </a:r>
                      <a:endParaRPr lang="en-US" sz="1600" dirty="0"/>
                    </a:p>
                  </a:txBody>
                  <a:tcPr/>
                </a:tc>
                <a:extLst>
                  <a:ext uri="{0D108BD9-81ED-4DB2-BD59-A6C34878D82A}">
                    <a16:rowId xmlns:a16="http://schemas.microsoft.com/office/drawing/2014/main" val="362726495"/>
                  </a:ext>
                </a:extLst>
              </a:tr>
            </a:tbl>
          </a:graphicData>
        </a:graphic>
      </p:graphicFrame>
      <p:sp>
        <p:nvSpPr>
          <p:cNvPr id="14" name="CuadroTexto 13">
            <a:extLst>
              <a:ext uri="{FF2B5EF4-FFF2-40B4-BE49-F238E27FC236}">
                <a16:creationId xmlns:a16="http://schemas.microsoft.com/office/drawing/2014/main" id="{97159FE8-1BCA-4E1C-9024-574377C788FF}"/>
              </a:ext>
            </a:extLst>
          </p:cNvPr>
          <p:cNvSpPr txBox="1"/>
          <p:nvPr/>
        </p:nvSpPr>
        <p:spPr>
          <a:xfrm>
            <a:off x="1055578" y="1746657"/>
            <a:ext cx="9760147" cy="369332"/>
          </a:xfrm>
          <a:prstGeom prst="rect">
            <a:avLst/>
          </a:prstGeom>
          <a:noFill/>
        </p:spPr>
        <p:txBody>
          <a:bodyPr wrap="square">
            <a:spAutoFit/>
          </a:bodyPr>
          <a:lstStyle/>
          <a:p>
            <a:r>
              <a:rPr lang="es-MX" sz="1800" u="sng" dirty="0" err="1">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2"/>
              </a:rPr>
              <a:t>All</a:t>
            </a:r>
            <a:r>
              <a:rPr lang="es-MX" sz="18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2"/>
              </a:rPr>
              <a:t> Notebooks in https://github.com/ASanchez3793/Coursera_Capstone/blob/main/Notebooks/</a:t>
            </a:r>
            <a:endParaRPr lang="en-US" dirty="0"/>
          </a:p>
        </p:txBody>
      </p:sp>
    </p:spTree>
    <p:extLst>
      <p:ext uri="{BB962C8B-B14F-4D97-AF65-F5344CB8AC3E}">
        <p14:creationId xmlns:p14="http://schemas.microsoft.com/office/powerpoint/2010/main" val="904851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243BB-0D9D-44F0-B79D-153569A851A7}"/>
              </a:ext>
            </a:extLst>
          </p:cNvPr>
          <p:cNvSpPr>
            <a:spLocks noGrp="1"/>
          </p:cNvSpPr>
          <p:nvPr>
            <p:ph type="ctrTitle"/>
          </p:nvPr>
        </p:nvSpPr>
        <p:spPr>
          <a:xfrm>
            <a:off x="1128404" y="945913"/>
            <a:ext cx="8637072" cy="512639"/>
          </a:xfrm>
        </p:spPr>
        <p:txBody>
          <a:bodyPr>
            <a:normAutofit fontScale="90000"/>
          </a:bodyPr>
          <a:lstStyle/>
          <a:p>
            <a:br>
              <a:rPr lang="es-MX" dirty="0"/>
            </a:br>
            <a:r>
              <a:rPr lang="es-MX" sz="4400" dirty="0"/>
              <a:t>Agenda</a:t>
            </a:r>
            <a:endParaRPr lang="en-US" sz="4400" dirty="0"/>
          </a:p>
        </p:txBody>
      </p:sp>
      <p:sp>
        <p:nvSpPr>
          <p:cNvPr id="3" name="Subtítulo 2">
            <a:extLst>
              <a:ext uri="{FF2B5EF4-FFF2-40B4-BE49-F238E27FC236}">
                <a16:creationId xmlns:a16="http://schemas.microsoft.com/office/drawing/2014/main" id="{9BFE44EC-7BC5-4B97-A708-7D9083A8291C}"/>
              </a:ext>
            </a:extLst>
          </p:cNvPr>
          <p:cNvSpPr>
            <a:spLocks noGrp="1"/>
          </p:cNvSpPr>
          <p:nvPr>
            <p:ph type="subTitle" idx="1"/>
          </p:nvPr>
        </p:nvSpPr>
        <p:spPr>
          <a:xfrm>
            <a:off x="1195722" y="1808594"/>
            <a:ext cx="8637072" cy="2937310"/>
          </a:xfrm>
        </p:spPr>
        <p:txBody>
          <a:bodyPr>
            <a:normAutofit fontScale="85000" lnSpcReduction="20000"/>
          </a:bodyPr>
          <a:lstStyle/>
          <a:p>
            <a:r>
              <a:rPr lang="es-MX" dirty="0" err="1"/>
              <a:t>Introduction</a:t>
            </a:r>
            <a:endParaRPr lang="es-MX" dirty="0"/>
          </a:p>
          <a:p>
            <a:r>
              <a:rPr lang="es-MX" dirty="0" err="1"/>
              <a:t>External</a:t>
            </a:r>
            <a:r>
              <a:rPr lang="es-MX" dirty="0"/>
              <a:t> </a:t>
            </a:r>
            <a:r>
              <a:rPr lang="es-MX" dirty="0" err="1"/>
              <a:t>Resources</a:t>
            </a:r>
            <a:endParaRPr lang="es-MX" dirty="0"/>
          </a:p>
          <a:p>
            <a:r>
              <a:rPr lang="es-MX" dirty="0"/>
              <a:t>Data </a:t>
            </a:r>
            <a:r>
              <a:rPr lang="es-MX" dirty="0" err="1"/>
              <a:t>visualization</a:t>
            </a:r>
            <a:endParaRPr lang="es-MX" dirty="0"/>
          </a:p>
          <a:p>
            <a:r>
              <a:rPr lang="es-MX" dirty="0"/>
              <a:t>Data </a:t>
            </a:r>
            <a:r>
              <a:rPr lang="es-MX" dirty="0" err="1"/>
              <a:t>Exploration</a:t>
            </a:r>
            <a:endParaRPr lang="es-MX" dirty="0"/>
          </a:p>
          <a:p>
            <a:r>
              <a:rPr lang="es-MX" dirty="0" err="1"/>
              <a:t>FourSquare</a:t>
            </a:r>
            <a:r>
              <a:rPr lang="es-MX" dirty="0"/>
              <a:t> Output</a:t>
            </a:r>
          </a:p>
          <a:p>
            <a:r>
              <a:rPr lang="es-MX" dirty="0" err="1"/>
              <a:t>Clustering</a:t>
            </a:r>
            <a:endParaRPr lang="es-MX" dirty="0"/>
          </a:p>
          <a:p>
            <a:r>
              <a:rPr lang="es-MX" dirty="0" err="1"/>
              <a:t>Conclusion</a:t>
            </a:r>
            <a:r>
              <a:rPr lang="es-MX" dirty="0"/>
              <a:t> &amp; </a:t>
            </a:r>
            <a:r>
              <a:rPr lang="es-MX" dirty="0" err="1"/>
              <a:t>Recomendations</a:t>
            </a:r>
            <a:endParaRPr lang="es-MX" dirty="0"/>
          </a:p>
          <a:p>
            <a:r>
              <a:rPr lang="es-MX" dirty="0" err="1"/>
              <a:t>References</a:t>
            </a:r>
            <a:endParaRPr lang="es-MX" dirty="0"/>
          </a:p>
          <a:p>
            <a:endParaRPr lang="es-MX" dirty="0"/>
          </a:p>
          <a:p>
            <a:endParaRPr lang="en-US" dirty="0"/>
          </a:p>
        </p:txBody>
      </p:sp>
    </p:spTree>
    <p:extLst>
      <p:ext uri="{BB962C8B-B14F-4D97-AF65-F5344CB8AC3E}">
        <p14:creationId xmlns:p14="http://schemas.microsoft.com/office/powerpoint/2010/main" val="1156794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243BB-0D9D-44F0-B79D-153569A851A7}"/>
              </a:ext>
            </a:extLst>
          </p:cNvPr>
          <p:cNvSpPr>
            <a:spLocks noGrp="1"/>
          </p:cNvSpPr>
          <p:nvPr>
            <p:ph type="ctrTitle"/>
          </p:nvPr>
        </p:nvSpPr>
        <p:spPr>
          <a:xfrm>
            <a:off x="1128404" y="945913"/>
            <a:ext cx="8637072" cy="512639"/>
          </a:xfrm>
        </p:spPr>
        <p:txBody>
          <a:bodyPr>
            <a:normAutofit fontScale="90000"/>
          </a:bodyPr>
          <a:lstStyle/>
          <a:p>
            <a:br>
              <a:rPr lang="es-MX" dirty="0"/>
            </a:br>
            <a:r>
              <a:rPr lang="es-MX" sz="4400" dirty="0" err="1"/>
              <a:t>Introduction</a:t>
            </a:r>
            <a:endParaRPr lang="en-US" sz="4400" dirty="0"/>
          </a:p>
        </p:txBody>
      </p:sp>
      <p:sp>
        <p:nvSpPr>
          <p:cNvPr id="3" name="Subtítulo 2">
            <a:extLst>
              <a:ext uri="{FF2B5EF4-FFF2-40B4-BE49-F238E27FC236}">
                <a16:creationId xmlns:a16="http://schemas.microsoft.com/office/drawing/2014/main" id="{9BFE44EC-7BC5-4B97-A708-7D9083A8291C}"/>
              </a:ext>
            </a:extLst>
          </p:cNvPr>
          <p:cNvSpPr>
            <a:spLocks noGrp="1"/>
          </p:cNvSpPr>
          <p:nvPr>
            <p:ph type="subTitle" idx="1"/>
          </p:nvPr>
        </p:nvSpPr>
        <p:spPr>
          <a:xfrm>
            <a:off x="1195721" y="1497821"/>
            <a:ext cx="9148779" cy="4117605"/>
          </a:xfrm>
        </p:spPr>
        <p:txBody>
          <a:bodyPr>
            <a:normAutofit lnSpcReduction="1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For the final project of IBM Analytics course, it was requested to perform an analysis using the different skills learned in the course and Foursquare to explore location data for one or more cities.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We have decided to explore México and other country with similar population, and analyze how the foreign cuisine is positioned in the other country. We will not analyze all type of cuisines, but only those local cuisines for each country, in other words, we will analyze Mexican Cuisine in the other country and Cuisine X (because at this point we don’t know which country we are going to use) for Mexico.</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With this information, we pretend to see how developed are those foreign cuisines for similar cities of each countries. This could be the starting point to understand the distribution of the foreign cuisine on each city, and maybe at the end we conclude if it’s convenient to open the local cuisine on the other country or not. </a:t>
            </a:r>
          </a:p>
        </p:txBody>
      </p:sp>
    </p:spTree>
    <p:extLst>
      <p:ext uri="{BB962C8B-B14F-4D97-AF65-F5344CB8AC3E}">
        <p14:creationId xmlns:p14="http://schemas.microsoft.com/office/powerpoint/2010/main" val="190196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243BB-0D9D-44F0-B79D-153569A851A7}"/>
              </a:ext>
            </a:extLst>
          </p:cNvPr>
          <p:cNvSpPr>
            <a:spLocks noGrp="1"/>
          </p:cNvSpPr>
          <p:nvPr>
            <p:ph type="ctrTitle"/>
          </p:nvPr>
        </p:nvSpPr>
        <p:spPr>
          <a:xfrm>
            <a:off x="1128404" y="945913"/>
            <a:ext cx="8637072" cy="512639"/>
          </a:xfrm>
        </p:spPr>
        <p:txBody>
          <a:bodyPr>
            <a:normAutofit fontScale="90000"/>
          </a:bodyPr>
          <a:lstStyle/>
          <a:p>
            <a:br>
              <a:rPr lang="es-MX" dirty="0"/>
            </a:br>
            <a:r>
              <a:rPr lang="es-MX" sz="4400" dirty="0" err="1"/>
              <a:t>External</a:t>
            </a:r>
            <a:r>
              <a:rPr lang="es-MX" sz="4400" dirty="0"/>
              <a:t> </a:t>
            </a:r>
            <a:r>
              <a:rPr lang="es-MX" sz="4400" dirty="0" err="1"/>
              <a:t>resources</a:t>
            </a:r>
            <a:endParaRPr lang="en-US" sz="4400" dirty="0"/>
          </a:p>
        </p:txBody>
      </p:sp>
      <p:sp>
        <p:nvSpPr>
          <p:cNvPr id="3" name="Subtítulo 2">
            <a:extLst>
              <a:ext uri="{FF2B5EF4-FFF2-40B4-BE49-F238E27FC236}">
                <a16:creationId xmlns:a16="http://schemas.microsoft.com/office/drawing/2014/main" id="{9BFE44EC-7BC5-4B97-A708-7D9083A8291C}"/>
              </a:ext>
            </a:extLst>
          </p:cNvPr>
          <p:cNvSpPr>
            <a:spLocks noGrp="1"/>
          </p:cNvSpPr>
          <p:nvPr>
            <p:ph type="subTitle" idx="1"/>
          </p:nvPr>
        </p:nvSpPr>
        <p:spPr>
          <a:xfrm>
            <a:off x="1195722" y="1808594"/>
            <a:ext cx="8637072" cy="2937310"/>
          </a:xfrm>
        </p:spPr>
        <p:txBody>
          <a:bodyPr>
            <a:norm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Data was gathered from :</a:t>
            </a:r>
          </a:p>
          <a:p>
            <a:r>
              <a:rPr lang="en-US" sz="1800" dirty="0">
                <a:effectLst/>
                <a:latin typeface="Calibri" panose="020F0502020204030204" pitchFamily="34" charset="0"/>
                <a:ea typeface="Calibri" panose="020F0502020204030204" pitchFamily="34" charset="0"/>
                <a:cs typeface="Arial" panose="020B0604020202020204" pitchFamily="34" charset="0"/>
              </a:rPr>
              <a:t>World Bank : Population by Country</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Wikipedia : Tokyo wards</a:t>
            </a:r>
            <a:endParaRPr lang="es-MX" dirty="0">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INEGI : Mexico Population by state</a:t>
            </a:r>
          </a:p>
          <a:p>
            <a:r>
              <a:rPr lang="en-US" sz="1800" dirty="0">
                <a:effectLst/>
                <a:latin typeface="Calibri" panose="020F0502020204030204" pitchFamily="34" charset="0"/>
                <a:ea typeface="Calibri" panose="020F0502020204030204" pitchFamily="34" charset="0"/>
                <a:cs typeface="Arial" panose="020B0604020202020204" pitchFamily="34" charset="0"/>
              </a:rPr>
              <a:t>e-sat</a:t>
            </a:r>
            <a:r>
              <a:rPr lang="en-US" sz="1800" dirty="0">
                <a:solidFill>
                  <a:srgbClr val="333333"/>
                </a:solidFill>
                <a:effectLst/>
                <a:latin typeface="Helvetica" panose="020B0604020202020204" pitchFamily="34" charset="0"/>
                <a:ea typeface="Calibri" panose="020F0502020204030204" pitchFamily="34" charset="0"/>
              </a:rPr>
              <a:t> : Japan Population by </a:t>
            </a:r>
            <a:r>
              <a:rPr lang="en-US" sz="1800" dirty="0" err="1">
                <a:solidFill>
                  <a:srgbClr val="333333"/>
                </a:solidFill>
                <a:effectLst/>
                <a:latin typeface="Helvetica" panose="020B0604020202020204" pitchFamily="34" charset="0"/>
                <a:ea typeface="Calibri" panose="020F0502020204030204" pitchFamily="34" charset="0"/>
              </a:rPr>
              <a:t>perfecture</a:t>
            </a:r>
            <a:endParaRPr lang="en-US" sz="1800" dirty="0">
              <a:solidFill>
                <a:srgbClr val="333333"/>
              </a:solidFill>
              <a:effectLst/>
              <a:latin typeface="Helvetica" panose="020B0604020202020204" pitchFamily="34" charset="0"/>
              <a:ea typeface="Calibri" panose="020F0502020204030204" pitchFamily="34" charset="0"/>
            </a:endParaRPr>
          </a:p>
          <a:p>
            <a:endParaRPr lang="es-MX" dirty="0"/>
          </a:p>
          <a:p>
            <a:endParaRPr lang="en-US" dirty="0"/>
          </a:p>
        </p:txBody>
      </p:sp>
    </p:spTree>
    <p:extLst>
      <p:ext uri="{BB962C8B-B14F-4D97-AF65-F5344CB8AC3E}">
        <p14:creationId xmlns:p14="http://schemas.microsoft.com/office/powerpoint/2010/main" val="243925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243BB-0D9D-44F0-B79D-153569A851A7}"/>
              </a:ext>
            </a:extLst>
          </p:cNvPr>
          <p:cNvSpPr>
            <a:spLocks noGrp="1"/>
          </p:cNvSpPr>
          <p:nvPr>
            <p:ph type="ctrTitle"/>
          </p:nvPr>
        </p:nvSpPr>
        <p:spPr>
          <a:xfrm>
            <a:off x="1105965" y="1349819"/>
            <a:ext cx="8637072" cy="512639"/>
          </a:xfrm>
        </p:spPr>
        <p:txBody>
          <a:bodyPr>
            <a:normAutofit fontScale="90000"/>
          </a:bodyPr>
          <a:lstStyle/>
          <a:p>
            <a:br>
              <a:rPr lang="es-MX" dirty="0"/>
            </a:br>
            <a:r>
              <a:rPr lang="es-MX" sz="4400" dirty="0"/>
              <a:t>Data </a:t>
            </a:r>
            <a:r>
              <a:rPr lang="es-MX" sz="4400" dirty="0" err="1"/>
              <a:t>Visualization</a:t>
            </a:r>
            <a:br>
              <a:rPr lang="es-MX" sz="4400" dirty="0"/>
            </a:br>
            <a:r>
              <a:rPr lang="es-MX" sz="4400" dirty="0"/>
              <a:t>México</a:t>
            </a:r>
            <a:endParaRPr lang="en-US" sz="4400" dirty="0"/>
          </a:p>
        </p:txBody>
      </p:sp>
      <p:sp>
        <p:nvSpPr>
          <p:cNvPr id="3" name="Subtítulo 2">
            <a:extLst>
              <a:ext uri="{FF2B5EF4-FFF2-40B4-BE49-F238E27FC236}">
                <a16:creationId xmlns:a16="http://schemas.microsoft.com/office/drawing/2014/main" id="{9BFE44EC-7BC5-4B97-A708-7D9083A8291C}"/>
              </a:ext>
            </a:extLst>
          </p:cNvPr>
          <p:cNvSpPr>
            <a:spLocks noGrp="1"/>
          </p:cNvSpPr>
          <p:nvPr>
            <p:ph type="subTitle" idx="1"/>
          </p:nvPr>
        </p:nvSpPr>
        <p:spPr>
          <a:xfrm>
            <a:off x="1069781" y="1780527"/>
            <a:ext cx="4060676" cy="1473148"/>
          </a:xfrm>
        </p:spPr>
        <p:txBody>
          <a:bodyPr>
            <a:normAutofit lnSpcReduction="10000"/>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Mexico has 31 states and México City (32 states), all of them are divided </a:t>
            </a:r>
            <a:r>
              <a:rPr lang="en-US" sz="1800" dirty="0">
                <a:solidFill>
                  <a:srgbClr val="202122"/>
                </a:solidFill>
                <a:effectLst/>
                <a:latin typeface="Arial" panose="020B0604020202020204" pitchFamily="34" charset="0"/>
                <a:ea typeface="Calibri" panose="020F0502020204030204" pitchFamily="34" charset="0"/>
              </a:rPr>
              <a:t>into municipalities . Mexico City is divided into 16 </a:t>
            </a:r>
            <a:r>
              <a:rPr lang="en-US" sz="1800" i="1" dirty="0" err="1">
                <a:solidFill>
                  <a:srgbClr val="202122"/>
                </a:solidFill>
                <a:effectLst/>
                <a:latin typeface="Arial" panose="020B0604020202020204" pitchFamily="34" charset="0"/>
                <a:ea typeface="Calibri" panose="020F0502020204030204" pitchFamily="34" charset="0"/>
              </a:rPr>
              <a:t>delegaciones</a:t>
            </a:r>
            <a:r>
              <a:rPr lang="en-US" sz="1800" dirty="0">
                <a:solidFill>
                  <a:srgbClr val="202122"/>
                </a:solidFill>
                <a:effectLst/>
                <a:latin typeface="Arial" panose="020B0604020202020204" pitchFamily="34" charset="0"/>
                <a:ea typeface="Calibri" panose="020F0502020204030204" pitchFamily="34" charset="0"/>
              </a:rPr>
              <a:t> or municipalities.</a:t>
            </a:r>
            <a:r>
              <a:rPr lang="en-US" sz="1800" dirty="0">
                <a:effectLst/>
                <a:latin typeface="Calibri" panose="020F0502020204030204" pitchFamily="34" charset="0"/>
                <a:ea typeface="Calibri" panose="020F0502020204030204" pitchFamily="34" charset="0"/>
                <a:cs typeface="Arial" panose="020B0604020202020204" pitchFamily="34" charset="0"/>
              </a:rPr>
              <a:t> </a:t>
            </a:r>
          </a:p>
        </p:txBody>
      </p:sp>
      <p:pic>
        <p:nvPicPr>
          <p:cNvPr id="4" name="Imagen 3">
            <a:extLst>
              <a:ext uri="{FF2B5EF4-FFF2-40B4-BE49-F238E27FC236}">
                <a16:creationId xmlns:a16="http://schemas.microsoft.com/office/drawing/2014/main" id="{F4577C78-A991-4399-AB60-C879671E9CD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2703" y="1753103"/>
            <a:ext cx="5516880" cy="2891790"/>
          </a:xfrm>
          <a:prstGeom prst="rect">
            <a:avLst/>
          </a:prstGeom>
          <a:noFill/>
          <a:ln>
            <a:noFill/>
          </a:ln>
        </p:spPr>
      </p:pic>
      <p:graphicFrame>
        <p:nvGraphicFramePr>
          <p:cNvPr id="6" name="Tabla 6">
            <a:extLst>
              <a:ext uri="{FF2B5EF4-FFF2-40B4-BE49-F238E27FC236}">
                <a16:creationId xmlns:a16="http://schemas.microsoft.com/office/drawing/2014/main" id="{7696EF9F-CAE4-4E3A-9358-26CF283DF99E}"/>
              </a:ext>
            </a:extLst>
          </p:cNvPr>
          <p:cNvGraphicFramePr>
            <a:graphicFrameLocks noGrp="1"/>
          </p:cNvGraphicFramePr>
          <p:nvPr>
            <p:extLst>
              <p:ext uri="{D42A27DB-BD31-4B8C-83A1-F6EECF244321}">
                <p14:modId xmlns:p14="http://schemas.microsoft.com/office/powerpoint/2010/main" val="2149251873"/>
              </p:ext>
            </p:extLst>
          </p:nvPr>
        </p:nvGraphicFramePr>
        <p:xfrm>
          <a:off x="1105965" y="3382092"/>
          <a:ext cx="4060677" cy="1262801"/>
        </p:xfrm>
        <a:graphic>
          <a:graphicData uri="http://schemas.openxmlformats.org/drawingml/2006/table">
            <a:tbl>
              <a:tblPr firstRow="1" bandRow="1">
                <a:tableStyleId>{5C22544A-7EE6-4342-B048-85BDC9FD1C3A}</a:tableStyleId>
              </a:tblPr>
              <a:tblGrid>
                <a:gridCol w="1682114">
                  <a:extLst>
                    <a:ext uri="{9D8B030D-6E8A-4147-A177-3AD203B41FA5}">
                      <a16:colId xmlns:a16="http://schemas.microsoft.com/office/drawing/2014/main" val="767369115"/>
                    </a:ext>
                  </a:extLst>
                </a:gridCol>
                <a:gridCol w="1318306">
                  <a:extLst>
                    <a:ext uri="{9D8B030D-6E8A-4147-A177-3AD203B41FA5}">
                      <a16:colId xmlns:a16="http://schemas.microsoft.com/office/drawing/2014/main" val="1345737302"/>
                    </a:ext>
                  </a:extLst>
                </a:gridCol>
                <a:gridCol w="1060257">
                  <a:extLst>
                    <a:ext uri="{9D8B030D-6E8A-4147-A177-3AD203B41FA5}">
                      <a16:colId xmlns:a16="http://schemas.microsoft.com/office/drawing/2014/main" val="1654857769"/>
                    </a:ext>
                  </a:extLst>
                </a:gridCol>
              </a:tblGrid>
              <a:tr h="348401">
                <a:tc>
                  <a:txBody>
                    <a:bodyPr/>
                    <a:lstStyle/>
                    <a:p>
                      <a:r>
                        <a:rPr lang="es-MX" sz="1200" dirty="0" err="1"/>
                        <a:t>State</a:t>
                      </a:r>
                      <a:endParaRPr lang="en-US" sz="1200" dirty="0"/>
                    </a:p>
                  </a:txBody>
                  <a:tcPr/>
                </a:tc>
                <a:tc>
                  <a:txBody>
                    <a:bodyPr/>
                    <a:lstStyle/>
                    <a:p>
                      <a:r>
                        <a:rPr lang="es-MX" sz="1200" dirty="0" err="1"/>
                        <a:t>Population</a:t>
                      </a:r>
                      <a:endParaRPr lang="en-US" sz="1200" dirty="0"/>
                    </a:p>
                  </a:txBody>
                  <a:tcPr/>
                </a:tc>
                <a:tc>
                  <a:txBody>
                    <a:bodyPr/>
                    <a:lstStyle/>
                    <a:p>
                      <a:r>
                        <a:rPr lang="es-MX" sz="1200" dirty="0"/>
                        <a:t>Hab/km2</a:t>
                      </a:r>
                      <a:endParaRPr lang="en-US" sz="1200" dirty="0"/>
                    </a:p>
                  </a:txBody>
                  <a:tcPr/>
                </a:tc>
                <a:extLst>
                  <a:ext uri="{0D108BD9-81ED-4DB2-BD59-A6C34878D82A}">
                    <a16:rowId xmlns:a16="http://schemas.microsoft.com/office/drawing/2014/main" val="928061424"/>
                  </a:ext>
                </a:extLst>
              </a:tr>
              <a:tr h="370840">
                <a:tc>
                  <a:txBody>
                    <a:bodyPr/>
                    <a:lstStyle/>
                    <a:p>
                      <a:r>
                        <a:rPr lang="es-MX" sz="1200" dirty="0" err="1"/>
                        <a:t>Mexico</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16,225,409 </a:t>
                      </a:r>
                      <a:endParaRPr lang="en-US" sz="1200" dirty="0"/>
                    </a:p>
                    <a:p>
                      <a:endParaRPr lang="en-US" sz="1200" dirty="0"/>
                    </a:p>
                  </a:txBody>
                  <a:tcPr/>
                </a:tc>
                <a:tc>
                  <a:txBody>
                    <a:bodyPr/>
                    <a:lstStyle/>
                    <a:p>
                      <a:r>
                        <a:rPr lang="en-US" sz="1200" kern="1200" dirty="0">
                          <a:solidFill>
                            <a:schemeClr val="dk1"/>
                          </a:solidFill>
                          <a:effectLst/>
                          <a:latin typeface="+mn-lt"/>
                          <a:ea typeface="+mn-ea"/>
                          <a:cs typeface="+mn-cs"/>
                        </a:rPr>
                        <a:t>655,9</a:t>
                      </a:r>
                      <a:endParaRPr lang="en-US" sz="1200" dirty="0"/>
                    </a:p>
                  </a:txBody>
                  <a:tcPr/>
                </a:tc>
                <a:extLst>
                  <a:ext uri="{0D108BD9-81ED-4DB2-BD59-A6C34878D82A}">
                    <a16:rowId xmlns:a16="http://schemas.microsoft.com/office/drawing/2014/main" val="2467234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err="1"/>
                        <a:t>Mexico</a:t>
                      </a:r>
                      <a:r>
                        <a:rPr lang="es-MX" sz="1200" dirty="0"/>
                        <a:t> City (CDMX)</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8,985,339 </a:t>
                      </a:r>
                      <a:endParaRPr lang="en-US" sz="1200" dirty="0"/>
                    </a:p>
                    <a:p>
                      <a:endParaRPr lang="en-US" sz="1200" dirty="0"/>
                    </a:p>
                  </a:txBody>
                  <a:tcPr/>
                </a:tc>
                <a:tc>
                  <a:txBody>
                    <a:bodyPr/>
                    <a:lstStyle/>
                    <a:p>
                      <a:r>
                        <a:rPr lang="en-US" sz="1200" kern="1200" dirty="0">
                          <a:solidFill>
                            <a:schemeClr val="dk1"/>
                          </a:solidFill>
                          <a:effectLst/>
                          <a:latin typeface="+mn-lt"/>
                          <a:ea typeface="+mn-ea"/>
                          <a:cs typeface="+mn-cs"/>
                        </a:rPr>
                        <a:t>5,936.8</a:t>
                      </a:r>
                      <a:endParaRPr lang="en-US" sz="1200" dirty="0"/>
                    </a:p>
                  </a:txBody>
                  <a:tcPr/>
                </a:tc>
                <a:extLst>
                  <a:ext uri="{0D108BD9-81ED-4DB2-BD59-A6C34878D82A}">
                    <a16:rowId xmlns:a16="http://schemas.microsoft.com/office/drawing/2014/main" val="1470486469"/>
                  </a:ext>
                </a:extLst>
              </a:tr>
            </a:tbl>
          </a:graphicData>
        </a:graphic>
      </p:graphicFrame>
    </p:spTree>
    <p:extLst>
      <p:ext uri="{BB962C8B-B14F-4D97-AF65-F5344CB8AC3E}">
        <p14:creationId xmlns:p14="http://schemas.microsoft.com/office/powerpoint/2010/main" val="399330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243BB-0D9D-44F0-B79D-153569A851A7}"/>
              </a:ext>
            </a:extLst>
          </p:cNvPr>
          <p:cNvSpPr>
            <a:spLocks noGrp="1"/>
          </p:cNvSpPr>
          <p:nvPr>
            <p:ph type="ctrTitle"/>
          </p:nvPr>
        </p:nvSpPr>
        <p:spPr>
          <a:xfrm>
            <a:off x="1105965" y="1349819"/>
            <a:ext cx="8637072" cy="512639"/>
          </a:xfrm>
        </p:spPr>
        <p:txBody>
          <a:bodyPr>
            <a:normAutofit fontScale="90000"/>
          </a:bodyPr>
          <a:lstStyle/>
          <a:p>
            <a:br>
              <a:rPr lang="es-MX" dirty="0"/>
            </a:br>
            <a:r>
              <a:rPr lang="es-MX" sz="4400" dirty="0"/>
              <a:t>Data </a:t>
            </a:r>
            <a:r>
              <a:rPr lang="es-MX" sz="4400" dirty="0" err="1"/>
              <a:t>Visualization</a:t>
            </a:r>
            <a:br>
              <a:rPr lang="es-MX" sz="4400" dirty="0"/>
            </a:br>
            <a:r>
              <a:rPr lang="es-MX" sz="4400" dirty="0" err="1"/>
              <a:t>Japan</a:t>
            </a:r>
            <a:endParaRPr lang="en-US" sz="4400" dirty="0"/>
          </a:p>
        </p:txBody>
      </p:sp>
      <p:sp>
        <p:nvSpPr>
          <p:cNvPr id="3" name="Subtítulo 2">
            <a:extLst>
              <a:ext uri="{FF2B5EF4-FFF2-40B4-BE49-F238E27FC236}">
                <a16:creationId xmlns:a16="http://schemas.microsoft.com/office/drawing/2014/main" id="{9BFE44EC-7BC5-4B97-A708-7D9083A8291C}"/>
              </a:ext>
            </a:extLst>
          </p:cNvPr>
          <p:cNvSpPr>
            <a:spLocks noGrp="1"/>
          </p:cNvSpPr>
          <p:nvPr>
            <p:ph type="subTitle" idx="1"/>
          </p:nvPr>
        </p:nvSpPr>
        <p:spPr>
          <a:xfrm>
            <a:off x="1195722" y="1808594"/>
            <a:ext cx="4060676" cy="1473148"/>
          </a:xfrm>
        </p:spPr>
        <p:txBody>
          <a:bodyPr>
            <a:normAutofit fontScale="92500" lnSpcReduction="10000"/>
          </a:bodyPr>
          <a:lstStyle/>
          <a:p>
            <a:pPr>
              <a:lnSpc>
                <a:spcPct val="107000"/>
              </a:lnSpc>
              <a:spcAft>
                <a:spcPts val="800"/>
              </a:spcAft>
            </a:pPr>
            <a:r>
              <a:rPr lang="en-US" sz="1800" dirty="0">
                <a:solidFill>
                  <a:srgbClr val="202122"/>
                </a:solidFill>
                <a:effectLst/>
                <a:latin typeface="Arial" panose="020B0604020202020204" pitchFamily="34" charset="0"/>
                <a:ea typeface="Calibri" panose="020F0502020204030204" pitchFamily="34" charset="0"/>
                <a:cs typeface="Arial" panose="020B0604020202020204" pitchFamily="34" charset="0"/>
              </a:rPr>
              <a:t>Japan has 47 prefectural entities and Tokyo has 23 </a:t>
            </a:r>
            <a:r>
              <a:rPr lang="en-US" sz="1800" u="none" strike="noStrike" dirty="0">
                <a:solidFill>
                  <a:srgbClr val="202122"/>
                </a:solidFill>
                <a:effectLst/>
                <a:latin typeface="Calibri" panose="020F0502020204030204" pitchFamily="34" charset="0"/>
                <a:ea typeface="Calibri" panose="020F0502020204030204" pitchFamily="34" charset="0"/>
                <a:cs typeface="Arial" panose="020B0604020202020204" pitchFamily="34" charset="0"/>
              </a:rPr>
              <a:t>municipalities</a:t>
            </a:r>
            <a:r>
              <a:rPr lang="en-US" sz="1800" dirty="0">
                <a:solidFill>
                  <a:srgbClr val="202122"/>
                </a:solidFill>
                <a:effectLst/>
                <a:latin typeface="Arial" panose="020B0604020202020204" pitchFamily="34" charset="0"/>
                <a:ea typeface="Calibri" panose="020F0502020204030204" pitchFamily="34" charset="0"/>
                <a:cs typeface="Arial" panose="020B0604020202020204" pitchFamily="34" charset="0"/>
              </a:rPr>
              <a:t> or special wards  (together make up the core and the most populous part of Tokyo Metropolis, Japan).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6" name="Tabla 6">
            <a:extLst>
              <a:ext uri="{FF2B5EF4-FFF2-40B4-BE49-F238E27FC236}">
                <a16:creationId xmlns:a16="http://schemas.microsoft.com/office/drawing/2014/main" id="{7696EF9F-CAE4-4E3A-9358-26CF283DF99E}"/>
              </a:ext>
            </a:extLst>
          </p:cNvPr>
          <p:cNvGraphicFramePr>
            <a:graphicFrameLocks noGrp="1"/>
          </p:cNvGraphicFramePr>
          <p:nvPr>
            <p:extLst>
              <p:ext uri="{D42A27DB-BD31-4B8C-83A1-F6EECF244321}">
                <p14:modId xmlns:p14="http://schemas.microsoft.com/office/powerpoint/2010/main" val="3683443064"/>
              </p:ext>
            </p:extLst>
          </p:nvPr>
        </p:nvGraphicFramePr>
        <p:xfrm>
          <a:off x="1105965" y="3382092"/>
          <a:ext cx="4060677" cy="1262801"/>
        </p:xfrm>
        <a:graphic>
          <a:graphicData uri="http://schemas.openxmlformats.org/drawingml/2006/table">
            <a:tbl>
              <a:tblPr firstRow="1" bandRow="1">
                <a:tableStyleId>{5C22544A-7EE6-4342-B048-85BDC9FD1C3A}</a:tableStyleId>
              </a:tblPr>
              <a:tblGrid>
                <a:gridCol w="1682114">
                  <a:extLst>
                    <a:ext uri="{9D8B030D-6E8A-4147-A177-3AD203B41FA5}">
                      <a16:colId xmlns:a16="http://schemas.microsoft.com/office/drawing/2014/main" val="767369115"/>
                    </a:ext>
                  </a:extLst>
                </a:gridCol>
                <a:gridCol w="1318306">
                  <a:extLst>
                    <a:ext uri="{9D8B030D-6E8A-4147-A177-3AD203B41FA5}">
                      <a16:colId xmlns:a16="http://schemas.microsoft.com/office/drawing/2014/main" val="1345737302"/>
                    </a:ext>
                  </a:extLst>
                </a:gridCol>
                <a:gridCol w="1060257">
                  <a:extLst>
                    <a:ext uri="{9D8B030D-6E8A-4147-A177-3AD203B41FA5}">
                      <a16:colId xmlns:a16="http://schemas.microsoft.com/office/drawing/2014/main" val="1654857769"/>
                    </a:ext>
                  </a:extLst>
                </a:gridCol>
              </a:tblGrid>
              <a:tr h="348401">
                <a:tc>
                  <a:txBody>
                    <a:bodyPr/>
                    <a:lstStyle/>
                    <a:p>
                      <a:r>
                        <a:rPr lang="es-MX" sz="1200" dirty="0" err="1"/>
                        <a:t>Perfecture</a:t>
                      </a:r>
                      <a:endParaRPr lang="en-US" sz="1200" dirty="0"/>
                    </a:p>
                  </a:txBody>
                  <a:tcPr/>
                </a:tc>
                <a:tc>
                  <a:txBody>
                    <a:bodyPr/>
                    <a:lstStyle/>
                    <a:p>
                      <a:r>
                        <a:rPr lang="es-MX" sz="1200" dirty="0" err="1"/>
                        <a:t>Population</a:t>
                      </a:r>
                      <a:endParaRPr lang="en-US" sz="1200" dirty="0"/>
                    </a:p>
                  </a:txBody>
                  <a:tcPr/>
                </a:tc>
                <a:tc>
                  <a:txBody>
                    <a:bodyPr/>
                    <a:lstStyle/>
                    <a:p>
                      <a:r>
                        <a:rPr lang="es-MX" sz="1200" dirty="0"/>
                        <a:t>Hab/km2</a:t>
                      </a:r>
                      <a:endParaRPr lang="en-US" sz="1200" dirty="0"/>
                    </a:p>
                  </a:txBody>
                  <a:tcPr/>
                </a:tc>
                <a:extLst>
                  <a:ext uri="{0D108BD9-81ED-4DB2-BD59-A6C34878D82A}">
                    <a16:rowId xmlns:a16="http://schemas.microsoft.com/office/drawing/2014/main" val="928061424"/>
                  </a:ext>
                </a:extLst>
              </a:tr>
              <a:tr h="370840">
                <a:tc>
                  <a:txBody>
                    <a:bodyPr/>
                    <a:lstStyle/>
                    <a:p>
                      <a:r>
                        <a:rPr lang="en-US" sz="1200" kern="1200" dirty="0">
                          <a:solidFill>
                            <a:schemeClr val="dk1"/>
                          </a:solidFill>
                          <a:effectLst/>
                          <a:latin typeface="+mn-lt"/>
                          <a:ea typeface="+mn-ea"/>
                          <a:cs typeface="+mn-cs"/>
                        </a:rPr>
                        <a:t>Tokyo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13,822,000</a:t>
                      </a:r>
                      <a:endParaRPr lang="en-US" sz="1200" dirty="0"/>
                    </a:p>
                    <a:p>
                      <a:endParaRPr lang="en-US" sz="1200" dirty="0"/>
                    </a:p>
                  </a:txBody>
                  <a:tcPr/>
                </a:tc>
                <a:tc>
                  <a:txBody>
                    <a:bodyPr/>
                    <a:lstStyle/>
                    <a:p>
                      <a:r>
                        <a:rPr lang="en-US" sz="1200" kern="1200" dirty="0">
                          <a:solidFill>
                            <a:schemeClr val="dk1"/>
                          </a:solidFill>
                          <a:effectLst/>
                          <a:latin typeface="+mn-lt"/>
                          <a:ea typeface="+mn-ea"/>
                          <a:cs typeface="+mn-cs"/>
                        </a:rPr>
                        <a:t>6,158 </a:t>
                      </a:r>
                      <a:endParaRPr lang="en-US" sz="1200" dirty="0"/>
                    </a:p>
                  </a:txBody>
                  <a:tcPr/>
                </a:tc>
                <a:extLst>
                  <a:ext uri="{0D108BD9-81ED-4DB2-BD59-A6C34878D82A}">
                    <a16:rowId xmlns:a16="http://schemas.microsoft.com/office/drawing/2014/main" val="2467234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t>Kanagawa</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9,177,000</a:t>
                      </a:r>
                      <a:endParaRPr lang="en-US" sz="1200" dirty="0"/>
                    </a:p>
                    <a:p>
                      <a:endParaRPr lang="en-US" sz="1200" dirty="0"/>
                    </a:p>
                  </a:txBody>
                  <a:tcPr/>
                </a:tc>
                <a:tc>
                  <a:txBody>
                    <a:bodyPr/>
                    <a:lstStyle/>
                    <a:p>
                      <a:r>
                        <a:rPr lang="es-MX" sz="1200" dirty="0"/>
                        <a:t>3,770</a:t>
                      </a:r>
                      <a:endParaRPr lang="en-US" sz="1200" dirty="0"/>
                    </a:p>
                  </a:txBody>
                  <a:tcPr/>
                </a:tc>
                <a:extLst>
                  <a:ext uri="{0D108BD9-81ED-4DB2-BD59-A6C34878D82A}">
                    <a16:rowId xmlns:a16="http://schemas.microsoft.com/office/drawing/2014/main" val="1470486469"/>
                  </a:ext>
                </a:extLst>
              </a:tr>
            </a:tbl>
          </a:graphicData>
        </a:graphic>
      </p:graphicFrame>
      <p:pic>
        <p:nvPicPr>
          <p:cNvPr id="5" name="Imagen 4">
            <a:extLst>
              <a:ext uri="{FF2B5EF4-FFF2-40B4-BE49-F238E27FC236}">
                <a16:creationId xmlns:a16="http://schemas.microsoft.com/office/drawing/2014/main" id="{49AEF1E3-6721-4A66-990B-E8743486F897}"/>
              </a:ext>
            </a:extLst>
          </p:cNvPr>
          <p:cNvPicPr>
            <a:picLocks noChangeAspect="1"/>
          </p:cNvPicPr>
          <p:nvPr/>
        </p:nvPicPr>
        <p:blipFill>
          <a:blip r:embed="rId2"/>
          <a:stretch>
            <a:fillRect/>
          </a:stretch>
        </p:blipFill>
        <p:spPr>
          <a:xfrm>
            <a:off x="6025856" y="1014923"/>
            <a:ext cx="4470109" cy="3515194"/>
          </a:xfrm>
          <a:prstGeom prst="rect">
            <a:avLst/>
          </a:prstGeom>
        </p:spPr>
      </p:pic>
    </p:spTree>
    <p:extLst>
      <p:ext uri="{BB962C8B-B14F-4D97-AF65-F5344CB8AC3E}">
        <p14:creationId xmlns:p14="http://schemas.microsoft.com/office/powerpoint/2010/main" val="47618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243BB-0D9D-44F0-B79D-153569A851A7}"/>
              </a:ext>
            </a:extLst>
          </p:cNvPr>
          <p:cNvSpPr>
            <a:spLocks noGrp="1"/>
          </p:cNvSpPr>
          <p:nvPr>
            <p:ph type="ctrTitle"/>
          </p:nvPr>
        </p:nvSpPr>
        <p:spPr>
          <a:xfrm>
            <a:off x="1105965" y="1349819"/>
            <a:ext cx="8637072" cy="512639"/>
          </a:xfrm>
        </p:spPr>
        <p:txBody>
          <a:bodyPr>
            <a:normAutofit fontScale="90000"/>
          </a:bodyPr>
          <a:lstStyle/>
          <a:p>
            <a:br>
              <a:rPr lang="es-MX" dirty="0"/>
            </a:br>
            <a:r>
              <a:rPr lang="es-MX" sz="4400" dirty="0"/>
              <a:t>Data </a:t>
            </a:r>
            <a:r>
              <a:rPr lang="es-MX" sz="4400" dirty="0" err="1"/>
              <a:t>Exploration</a:t>
            </a:r>
            <a:br>
              <a:rPr lang="es-MX" sz="4400" dirty="0"/>
            </a:br>
            <a:r>
              <a:rPr lang="es-MX" sz="4400" dirty="0"/>
              <a:t>México	                                 </a:t>
            </a:r>
            <a:r>
              <a:rPr lang="es-MX" sz="4400" dirty="0" err="1"/>
              <a:t>Tokyo</a:t>
            </a:r>
            <a:endParaRPr lang="en-US" sz="4400" dirty="0"/>
          </a:p>
        </p:txBody>
      </p:sp>
      <p:sp>
        <p:nvSpPr>
          <p:cNvPr id="3" name="Subtítulo 2">
            <a:extLst>
              <a:ext uri="{FF2B5EF4-FFF2-40B4-BE49-F238E27FC236}">
                <a16:creationId xmlns:a16="http://schemas.microsoft.com/office/drawing/2014/main" id="{9BFE44EC-7BC5-4B97-A708-7D9083A8291C}"/>
              </a:ext>
            </a:extLst>
          </p:cNvPr>
          <p:cNvSpPr>
            <a:spLocks noGrp="1"/>
          </p:cNvSpPr>
          <p:nvPr>
            <p:ph type="subTitle" idx="1"/>
          </p:nvPr>
        </p:nvSpPr>
        <p:spPr>
          <a:xfrm>
            <a:off x="1162063" y="2521040"/>
            <a:ext cx="4060676" cy="2185595"/>
          </a:xfrm>
        </p:spPr>
        <p:txBody>
          <a:bodyPr>
            <a:norm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Colonia ALVARO OBREGON</a:t>
            </a:r>
          </a:p>
          <a:p>
            <a:r>
              <a:rPr lang="en-US" dirty="0">
                <a:latin typeface="Calibri" panose="020F0502020204030204" pitchFamily="34" charset="0"/>
                <a:ea typeface="Calibri" panose="020F0502020204030204" pitchFamily="34" charset="0"/>
                <a:cs typeface="Arial" panose="020B0604020202020204" pitchFamily="34" charset="0"/>
              </a:rPr>
              <a:t>Category : Japanese Restaurant</a:t>
            </a:r>
          </a:p>
          <a:p>
            <a:r>
              <a:rPr lang="en-US" sz="1800" dirty="0">
                <a:effectLst/>
                <a:latin typeface="Calibri" panose="020F0502020204030204" pitchFamily="34" charset="0"/>
                <a:ea typeface="Calibri" panose="020F0502020204030204" pitchFamily="34" charset="0"/>
                <a:cs typeface="Arial" panose="020B0604020202020204" pitchFamily="34" charset="0"/>
              </a:rPr>
              <a:t>R</a:t>
            </a:r>
            <a:r>
              <a:rPr lang="en-US" dirty="0">
                <a:latin typeface="Calibri" panose="020F0502020204030204" pitchFamily="34" charset="0"/>
                <a:ea typeface="Calibri" panose="020F0502020204030204" pitchFamily="34" charset="0"/>
                <a:cs typeface="Arial" panose="020B0604020202020204" pitchFamily="34" charset="0"/>
              </a:rPr>
              <a:t>adius : 500</a:t>
            </a:r>
          </a:p>
          <a:p>
            <a:r>
              <a:rPr lang="en-US" sz="1800" dirty="0">
                <a:effectLst/>
                <a:latin typeface="Calibri" panose="020F0502020204030204" pitchFamily="34" charset="0"/>
                <a:ea typeface="Calibri" panose="020F0502020204030204" pitchFamily="34" charset="0"/>
                <a:cs typeface="Arial" panose="020B0604020202020204" pitchFamily="34" charset="0"/>
              </a:rPr>
              <a:t>Limit : 100</a:t>
            </a:r>
          </a:p>
        </p:txBody>
      </p:sp>
      <p:sp>
        <p:nvSpPr>
          <p:cNvPr id="7" name="Título 1">
            <a:extLst>
              <a:ext uri="{FF2B5EF4-FFF2-40B4-BE49-F238E27FC236}">
                <a16:creationId xmlns:a16="http://schemas.microsoft.com/office/drawing/2014/main" id="{BC798BA0-6630-4CF7-94D1-B13F407C84E8}"/>
              </a:ext>
            </a:extLst>
          </p:cNvPr>
          <p:cNvSpPr txBox="1">
            <a:spLocks/>
          </p:cNvSpPr>
          <p:nvPr/>
        </p:nvSpPr>
        <p:spPr>
          <a:xfrm>
            <a:off x="1280804" y="1862458"/>
            <a:ext cx="8637072" cy="512639"/>
          </a:xfrm>
          <a:prstGeom prst="rect">
            <a:avLst/>
          </a:prstGeom>
        </p:spPr>
        <p:txBody>
          <a:bodyPr vert="horz" lIns="91440" tIns="45720" rIns="91440" bIns="0" rtlCol="0" anchor="b">
            <a:normAutofit fontScale="25000" lnSpcReduction="20000"/>
          </a:bodyPr>
          <a:lstStyle>
            <a:lvl1pPr algn="l" defTabSz="914400" rtl="0" eaLnBrk="1" latinLnBrk="0" hangingPunct="1">
              <a:lnSpc>
                <a:spcPct val="90000"/>
              </a:lnSpc>
              <a:spcBef>
                <a:spcPct val="0"/>
              </a:spcBef>
              <a:buNone/>
              <a:defRPr sz="6600" b="0" i="0" kern="1200" cap="none">
                <a:solidFill>
                  <a:schemeClr val="tx1"/>
                </a:solidFill>
                <a:effectLst/>
                <a:latin typeface="+mj-lt"/>
                <a:ea typeface="+mj-ea"/>
                <a:cs typeface="+mj-cs"/>
              </a:defRPr>
            </a:lvl1pPr>
          </a:lstStyle>
          <a:p>
            <a:pPr algn="ctr"/>
            <a:br>
              <a:rPr lang="es-MX" dirty="0"/>
            </a:br>
            <a:r>
              <a:rPr lang="es-MX" sz="8600" dirty="0" err="1"/>
              <a:t>FourSquare</a:t>
            </a:r>
            <a:r>
              <a:rPr lang="es-MX" sz="8600" dirty="0"/>
              <a:t> input</a:t>
            </a:r>
            <a:endParaRPr lang="en-US" sz="8600" dirty="0"/>
          </a:p>
        </p:txBody>
      </p:sp>
      <p:sp>
        <p:nvSpPr>
          <p:cNvPr id="8" name="Subtítulo 2">
            <a:extLst>
              <a:ext uri="{FF2B5EF4-FFF2-40B4-BE49-F238E27FC236}">
                <a16:creationId xmlns:a16="http://schemas.microsoft.com/office/drawing/2014/main" id="{B79B9762-88F0-4BEB-997B-D0ABFAA00977}"/>
              </a:ext>
            </a:extLst>
          </p:cNvPr>
          <p:cNvSpPr txBox="1">
            <a:spLocks/>
          </p:cNvSpPr>
          <p:nvPr/>
        </p:nvSpPr>
        <p:spPr>
          <a:xfrm>
            <a:off x="7367454" y="2336202"/>
            <a:ext cx="4060676" cy="2185595"/>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dirty="0">
                <a:latin typeface="Calibri" panose="020F0502020204030204" pitchFamily="34" charset="0"/>
                <a:ea typeface="Calibri" panose="020F0502020204030204" pitchFamily="34" charset="0"/>
                <a:cs typeface="Arial" panose="020B0604020202020204" pitchFamily="34" charset="0"/>
              </a:rPr>
              <a:t>Ward : All Wards</a:t>
            </a:r>
          </a:p>
          <a:p>
            <a:r>
              <a:rPr lang="en-US" dirty="0">
                <a:latin typeface="Calibri" panose="020F0502020204030204" pitchFamily="34" charset="0"/>
                <a:ea typeface="Calibri" panose="020F0502020204030204" pitchFamily="34" charset="0"/>
                <a:cs typeface="Arial" panose="020B0604020202020204" pitchFamily="34" charset="0"/>
              </a:rPr>
              <a:t>Category : Mexican Restaurant</a:t>
            </a:r>
          </a:p>
          <a:p>
            <a:r>
              <a:rPr lang="en-US" dirty="0">
                <a:latin typeface="Calibri" panose="020F0502020204030204" pitchFamily="34" charset="0"/>
                <a:ea typeface="Calibri" panose="020F0502020204030204" pitchFamily="34" charset="0"/>
                <a:cs typeface="Arial" panose="020B0604020202020204" pitchFamily="34" charset="0"/>
              </a:rPr>
              <a:t>Radius : 500</a:t>
            </a:r>
          </a:p>
          <a:p>
            <a:r>
              <a:rPr lang="en-US" dirty="0">
                <a:latin typeface="Calibri" panose="020F0502020204030204" pitchFamily="34" charset="0"/>
                <a:ea typeface="Calibri" panose="020F0502020204030204" pitchFamily="34" charset="0"/>
                <a:cs typeface="Arial" panose="020B0604020202020204" pitchFamily="34" charset="0"/>
              </a:rPr>
              <a:t>Limit : 100</a:t>
            </a:r>
          </a:p>
        </p:txBody>
      </p:sp>
    </p:spTree>
    <p:extLst>
      <p:ext uri="{BB962C8B-B14F-4D97-AF65-F5344CB8AC3E}">
        <p14:creationId xmlns:p14="http://schemas.microsoft.com/office/powerpoint/2010/main" val="263208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8B3B0B1-5D9D-4FD2-AB6C-2C0D31996A46}"/>
              </a:ext>
            </a:extLst>
          </p:cNvPr>
          <p:cNvPicPr>
            <a:picLocks noChangeAspect="1"/>
          </p:cNvPicPr>
          <p:nvPr/>
        </p:nvPicPr>
        <p:blipFill>
          <a:blip r:embed="rId2"/>
          <a:stretch>
            <a:fillRect/>
          </a:stretch>
        </p:blipFill>
        <p:spPr>
          <a:xfrm>
            <a:off x="6497642" y="1692362"/>
            <a:ext cx="3572374" cy="3287492"/>
          </a:xfrm>
          <a:prstGeom prst="rect">
            <a:avLst/>
          </a:prstGeom>
        </p:spPr>
      </p:pic>
      <p:sp>
        <p:nvSpPr>
          <p:cNvPr id="2" name="Título 1">
            <a:extLst>
              <a:ext uri="{FF2B5EF4-FFF2-40B4-BE49-F238E27FC236}">
                <a16:creationId xmlns:a16="http://schemas.microsoft.com/office/drawing/2014/main" id="{5A4243BB-0D9D-44F0-B79D-153569A851A7}"/>
              </a:ext>
            </a:extLst>
          </p:cNvPr>
          <p:cNvSpPr>
            <a:spLocks noGrp="1"/>
          </p:cNvSpPr>
          <p:nvPr>
            <p:ph type="ctrTitle"/>
          </p:nvPr>
        </p:nvSpPr>
        <p:spPr>
          <a:xfrm>
            <a:off x="1055578" y="1302656"/>
            <a:ext cx="8637072" cy="512639"/>
          </a:xfrm>
        </p:spPr>
        <p:txBody>
          <a:bodyPr>
            <a:normAutofit fontScale="90000"/>
          </a:bodyPr>
          <a:lstStyle/>
          <a:p>
            <a:br>
              <a:rPr lang="es-MX" dirty="0"/>
            </a:br>
            <a:r>
              <a:rPr lang="es-MX" sz="4400" dirty="0"/>
              <a:t>Foursquare Output</a:t>
            </a:r>
            <a:br>
              <a:rPr lang="es-MX" sz="4400" dirty="0"/>
            </a:br>
            <a:r>
              <a:rPr lang="es-MX" sz="4400" dirty="0"/>
              <a:t>México	                                 </a:t>
            </a:r>
            <a:r>
              <a:rPr lang="es-MX" sz="4400" dirty="0" err="1"/>
              <a:t>Tokyo</a:t>
            </a:r>
            <a:endParaRPr lang="en-US" sz="4400" dirty="0"/>
          </a:p>
        </p:txBody>
      </p:sp>
      <p:sp>
        <p:nvSpPr>
          <p:cNvPr id="3" name="Subtítulo 2">
            <a:extLst>
              <a:ext uri="{FF2B5EF4-FFF2-40B4-BE49-F238E27FC236}">
                <a16:creationId xmlns:a16="http://schemas.microsoft.com/office/drawing/2014/main" id="{9BFE44EC-7BC5-4B97-A708-7D9083A8291C}"/>
              </a:ext>
            </a:extLst>
          </p:cNvPr>
          <p:cNvSpPr>
            <a:spLocks noGrp="1"/>
          </p:cNvSpPr>
          <p:nvPr>
            <p:ph type="subTitle" idx="1"/>
          </p:nvPr>
        </p:nvSpPr>
        <p:spPr>
          <a:xfrm>
            <a:off x="1055578" y="5042707"/>
            <a:ext cx="4111063" cy="1113924"/>
          </a:xfrm>
        </p:spPr>
        <p:txBody>
          <a:bodyPr>
            <a:normAutofit fontScale="77500" lnSpcReduction="20000"/>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All </a:t>
            </a:r>
            <a:r>
              <a:rPr lang="en-US" sz="1800" dirty="0" err="1">
                <a:effectLst/>
                <a:latin typeface="Calibri" panose="020F0502020204030204" pitchFamily="34" charset="0"/>
                <a:ea typeface="Calibri" panose="020F0502020204030204" pitchFamily="34" charset="0"/>
                <a:cs typeface="Arial" panose="020B0604020202020204" pitchFamily="34" charset="0"/>
              </a:rPr>
              <a:t>colonias</a:t>
            </a:r>
            <a:r>
              <a:rPr lang="en-US" sz="1800" dirty="0">
                <a:effectLst/>
                <a:latin typeface="Calibri" panose="020F0502020204030204" pitchFamily="34" charset="0"/>
                <a:ea typeface="Calibri" panose="020F0502020204030204" pitchFamily="34" charset="0"/>
                <a:cs typeface="Arial" panose="020B0604020202020204" pitchFamily="34" charset="0"/>
              </a:rPr>
              <a:t> on </a:t>
            </a:r>
            <a:r>
              <a:rPr lang="en-US" sz="1800" dirty="0" err="1">
                <a:effectLst/>
                <a:latin typeface="Calibri" panose="020F0502020204030204" pitchFamily="34" charset="0"/>
                <a:ea typeface="Calibri" panose="020F0502020204030204" pitchFamily="34" charset="0"/>
                <a:cs typeface="Arial" panose="020B0604020202020204" pitchFamily="34" charset="0"/>
              </a:rPr>
              <a:t>Alcaldía</a:t>
            </a:r>
            <a:r>
              <a:rPr lang="en-US" sz="1800" dirty="0">
                <a:effectLst/>
                <a:latin typeface="Calibri" panose="020F0502020204030204" pitchFamily="34" charset="0"/>
                <a:ea typeface="Calibri" panose="020F0502020204030204" pitchFamily="34" charset="0"/>
                <a:cs typeface="Arial" panose="020B0604020202020204" pitchFamily="34" charset="0"/>
              </a:rPr>
              <a:t> ALVARO OBREGON with </a:t>
            </a:r>
            <a:r>
              <a:rPr lang="en-US" sz="1800" dirty="0" err="1">
                <a:effectLst/>
                <a:latin typeface="Calibri" panose="020F0502020204030204" pitchFamily="34" charset="0"/>
                <a:ea typeface="Calibri" panose="020F0502020204030204" pitchFamily="34" charset="0"/>
                <a:cs typeface="Arial" panose="020B0604020202020204" pitchFamily="34" charset="0"/>
              </a:rPr>
              <a:t>Japanesse</a:t>
            </a:r>
            <a:r>
              <a:rPr lang="en-US" sz="1800" dirty="0">
                <a:effectLst/>
                <a:latin typeface="Calibri" panose="020F0502020204030204" pitchFamily="34" charset="0"/>
                <a:ea typeface="Calibri" panose="020F0502020204030204" pitchFamily="34" charset="0"/>
                <a:cs typeface="Arial" panose="020B0604020202020204" pitchFamily="34" charset="0"/>
              </a:rPr>
              <a:t> Restaurants</a:t>
            </a:r>
          </a:p>
          <a:p>
            <a:r>
              <a:rPr lang="en-US" dirty="0">
                <a:latin typeface="Calibri" panose="020F0502020204030204" pitchFamily="34" charset="0"/>
                <a:ea typeface="Calibri" panose="020F0502020204030204" pitchFamily="34" charset="0"/>
                <a:cs typeface="Arial" panose="020B0604020202020204" pitchFamily="34" charset="0"/>
              </a:rPr>
              <a:t>Label :  Japanese Restaurants, Mexican Restaurants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Imagen 3">
            <a:extLst>
              <a:ext uri="{FF2B5EF4-FFF2-40B4-BE49-F238E27FC236}">
                <a16:creationId xmlns:a16="http://schemas.microsoft.com/office/drawing/2014/main" id="{384E2C9B-1EEA-4752-9FCD-C73C001C5B05}"/>
              </a:ext>
            </a:extLst>
          </p:cNvPr>
          <p:cNvPicPr>
            <a:picLocks noChangeAspect="1"/>
          </p:cNvPicPr>
          <p:nvPr/>
        </p:nvPicPr>
        <p:blipFill>
          <a:blip r:embed="rId3"/>
          <a:stretch>
            <a:fillRect/>
          </a:stretch>
        </p:blipFill>
        <p:spPr>
          <a:xfrm>
            <a:off x="1055578" y="1753033"/>
            <a:ext cx="3909109" cy="3226821"/>
          </a:xfrm>
          <a:prstGeom prst="rect">
            <a:avLst/>
          </a:prstGeom>
        </p:spPr>
      </p:pic>
      <p:sp>
        <p:nvSpPr>
          <p:cNvPr id="9" name="Subtítulo 2">
            <a:extLst>
              <a:ext uri="{FF2B5EF4-FFF2-40B4-BE49-F238E27FC236}">
                <a16:creationId xmlns:a16="http://schemas.microsoft.com/office/drawing/2014/main" id="{C6DF637C-3DFB-4C8B-81DB-1876A4F32271}"/>
              </a:ext>
            </a:extLst>
          </p:cNvPr>
          <p:cNvSpPr txBox="1">
            <a:spLocks/>
          </p:cNvSpPr>
          <p:nvPr/>
        </p:nvSpPr>
        <p:spPr>
          <a:xfrm>
            <a:off x="6421785" y="4979854"/>
            <a:ext cx="4060676" cy="1051663"/>
          </a:xfrm>
          <a:prstGeom prst="rect">
            <a:avLst/>
          </a:prstGeom>
        </p:spPr>
        <p:txBody>
          <a:bodyPr vert="horz" lIns="91440" tIns="91440" rIns="91440" bIns="91440" rtlCol="0">
            <a:normAutofit fontScale="85000" lnSpcReduction="2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dirty="0">
                <a:latin typeface="Calibri" panose="020F0502020204030204" pitchFamily="34" charset="0"/>
                <a:ea typeface="Calibri" panose="020F0502020204030204" pitchFamily="34" charset="0"/>
                <a:cs typeface="Arial" panose="020B0604020202020204" pitchFamily="34" charset="0"/>
              </a:rPr>
              <a:t>All ward on Tokyo with Mexican Restaurants</a:t>
            </a:r>
          </a:p>
          <a:p>
            <a:r>
              <a:rPr lang="en-US" dirty="0">
                <a:latin typeface="Calibri" panose="020F0502020204030204" pitchFamily="34" charset="0"/>
                <a:ea typeface="Calibri" panose="020F0502020204030204" pitchFamily="34" charset="0"/>
                <a:cs typeface="Arial" panose="020B0604020202020204" pitchFamily="34" charset="0"/>
              </a:rPr>
              <a:t>Label :  Ward name, Mexican Restaurants, Japanese Restaurants</a:t>
            </a:r>
          </a:p>
        </p:txBody>
      </p:sp>
    </p:spTree>
    <p:extLst>
      <p:ext uri="{BB962C8B-B14F-4D97-AF65-F5344CB8AC3E}">
        <p14:creationId xmlns:p14="http://schemas.microsoft.com/office/powerpoint/2010/main" val="47923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243BB-0D9D-44F0-B79D-153569A851A7}"/>
              </a:ext>
            </a:extLst>
          </p:cNvPr>
          <p:cNvSpPr>
            <a:spLocks noGrp="1"/>
          </p:cNvSpPr>
          <p:nvPr>
            <p:ph type="ctrTitle"/>
          </p:nvPr>
        </p:nvSpPr>
        <p:spPr>
          <a:xfrm>
            <a:off x="1055578" y="1302656"/>
            <a:ext cx="8637072" cy="512639"/>
          </a:xfrm>
        </p:spPr>
        <p:txBody>
          <a:bodyPr>
            <a:normAutofit fontScale="90000"/>
          </a:bodyPr>
          <a:lstStyle/>
          <a:p>
            <a:br>
              <a:rPr lang="es-MX" dirty="0"/>
            </a:br>
            <a:r>
              <a:rPr lang="es-MX" sz="4400" dirty="0" err="1"/>
              <a:t>Clustering</a:t>
            </a:r>
            <a:r>
              <a:rPr lang="es-MX" sz="4400" dirty="0"/>
              <a:t> - México	</a:t>
            </a:r>
            <a:br>
              <a:rPr lang="es-MX" sz="4400" dirty="0"/>
            </a:br>
            <a:endParaRPr lang="en-US" sz="4400" dirty="0"/>
          </a:p>
        </p:txBody>
      </p:sp>
      <p:sp>
        <p:nvSpPr>
          <p:cNvPr id="3" name="Subtítulo 2">
            <a:extLst>
              <a:ext uri="{FF2B5EF4-FFF2-40B4-BE49-F238E27FC236}">
                <a16:creationId xmlns:a16="http://schemas.microsoft.com/office/drawing/2014/main" id="{9BFE44EC-7BC5-4B97-A708-7D9083A8291C}"/>
              </a:ext>
            </a:extLst>
          </p:cNvPr>
          <p:cNvSpPr>
            <a:spLocks noGrp="1"/>
          </p:cNvSpPr>
          <p:nvPr>
            <p:ph type="subTitle" idx="1"/>
          </p:nvPr>
        </p:nvSpPr>
        <p:spPr>
          <a:xfrm>
            <a:off x="8009002" y="1323433"/>
            <a:ext cx="4060676" cy="3719273"/>
          </a:xfrm>
        </p:spPr>
        <p:txBody>
          <a:bodyPr>
            <a:normAutofit fontScale="92500"/>
          </a:bodyPr>
          <a:lstStyle/>
          <a:p>
            <a:pPr marL="180340">
              <a:lnSpc>
                <a:spcPct val="107000"/>
              </a:lnSpc>
              <a:spcAft>
                <a:spcPts val="800"/>
              </a:spcAft>
            </a:pPr>
            <a:r>
              <a:rPr lang="en-US" sz="1800"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Cluster 2: (</a:t>
            </a:r>
            <a:r>
              <a:rPr lang="en-US" sz="1800" b="1" dirty="0" err="1">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darkgreen</a:t>
            </a:r>
            <a:r>
              <a:rPr lang="en-US" sz="1800"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 </a:t>
            </a:r>
            <a:r>
              <a:rPr lang="en-US" dirty="0">
                <a:latin typeface="Calibri" panose="020F0502020204030204" pitchFamily="34" charset="0"/>
                <a:ea typeface="Calibri" panose="020F0502020204030204" pitchFamily="34" charset="0"/>
                <a:cs typeface="Arial" panose="020B0604020202020204" pitchFamily="34" charset="0"/>
              </a:rPr>
              <a:t>One Colonia has the total of the 16 Japanese restaurants in this Cluster, this represents </a:t>
            </a:r>
            <a:r>
              <a:rPr lang="en-US" dirty="0">
                <a:solidFill>
                  <a:schemeClr val="accent6"/>
                </a:solidFill>
                <a:latin typeface="Calibri" panose="020F0502020204030204" pitchFamily="34" charset="0"/>
                <a:ea typeface="Calibri" panose="020F0502020204030204" pitchFamily="34" charset="0"/>
                <a:cs typeface="Arial" panose="020B0604020202020204" pitchFamily="34" charset="0"/>
              </a:rPr>
              <a:t>4.3% </a:t>
            </a:r>
            <a:r>
              <a:rPr lang="en-US" dirty="0">
                <a:latin typeface="Calibri" panose="020F0502020204030204" pitchFamily="34" charset="0"/>
                <a:ea typeface="Calibri" panose="020F0502020204030204" pitchFamily="34" charset="0"/>
                <a:cs typeface="Arial" panose="020B0604020202020204" pitchFamily="34" charset="0"/>
              </a:rPr>
              <a:t>of the Japanese Restaurants total found in Alvaro </a:t>
            </a:r>
            <a:r>
              <a:rPr lang="en-US" dirty="0" err="1">
                <a:latin typeface="Calibri" panose="020F0502020204030204" pitchFamily="34" charset="0"/>
                <a:ea typeface="Calibri" panose="020F0502020204030204" pitchFamily="34" charset="0"/>
                <a:cs typeface="Arial" panose="020B0604020202020204" pitchFamily="34" charset="0"/>
              </a:rPr>
              <a:t>Obregón</a:t>
            </a:r>
            <a:r>
              <a:rPr lang="en-US" dirty="0">
                <a:latin typeface="Calibri" panose="020F0502020204030204" pitchFamily="34" charset="0"/>
                <a:ea typeface="Calibri" panose="020F0502020204030204" pitchFamily="34" charset="0"/>
                <a:cs typeface="Arial" panose="020B0604020202020204" pitchFamily="34" charset="0"/>
              </a:rPr>
              <a:t>. This is a cluster with a lot of new residentials developments and a lot of variety of choices of cuisines. Urban development is </a:t>
            </a:r>
            <a:r>
              <a:rPr lang="en-US" dirty="0" err="1">
                <a:latin typeface="Calibri" panose="020F0502020204030204" pitchFamily="34" charset="0"/>
                <a:ea typeface="Calibri" panose="020F0502020204030204" pitchFamily="34" charset="0"/>
                <a:cs typeface="Arial" panose="020B0604020202020204" pitchFamily="34" charset="0"/>
              </a:rPr>
              <a:t>hugh</a:t>
            </a:r>
            <a:r>
              <a:rPr lang="en-US" dirty="0">
                <a:latin typeface="Calibri" panose="020F0502020204030204" pitchFamily="34" charset="0"/>
                <a:ea typeface="Calibri" panose="020F0502020204030204" pitchFamily="34" charset="0"/>
                <a:cs typeface="Arial" panose="020B0604020202020204" pitchFamily="34" charset="0"/>
              </a:rPr>
              <a:t> and lot of investment in infrastructure has been done to communicate this Colonia with the rest.  I think we will see more services on the following years.</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Imagen 5">
            <a:extLst>
              <a:ext uri="{FF2B5EF4-FFF2-40B4-BE49-F238E27FC236}">
                <a16:creationId xmlns:a16="http://schemas.microsoft.com/office/drawing/2014/main" id="{2E3EFF5B-E863-4334-8BA1-061F0806AD9F}"/>
              </a:ext>
            </a:extLst>
          </p:cNvPr>
          <p:cNvPicPr>
            <a:picLocks noChangeAspect="1"/>
          </p:cNvPicPr>
          <p:nvPr/>
        </p:nvPicPr>
        <p:blipFill>
          <a:blip r:embed="rId2"/>
          <a:stretch>
            <a:fillRect/>
          </a:stretch>
        </p:blipFill>
        <p:spPr>
          <a:xfrm>
            <a:off x="4084878" y="1213452"/>
            <a:ext cx="3794520" cy="3082524"/>
          </a:xfrm>
          <a:prstGeom prst="rect">
            <a:avLst/>
          </a:prstGeom>
        </p:spPr>
      </p:pic>
      <p:sp>
        <p:nvSpPr>
          <p:cNvPr id="10" name="Subtítulo 2">
            <a:extLst>
              <a:ext uri="{FF2B5EF4-FFF2-40B4-BE49-F238E27FC236}">
                <a16:creationId xmlns:a16="http://schemas.microsoft.com/office/drawing/2014/main" id="{6E9196CC-68CF-445D-943A-4C3BDE4FCD89}"/>
              </a:ext>
            </a:extLst>
          </p:cNvPr>
          <p:cNvSpPr txBox="1">
            <a:spLocks/>
          </p:cNvSpPr>
          <p:nvPr/>
        </p:nvSpPr>
        <p:spPr>
          <a:xfrm>
            <a:off x="122322" y="1815295"/>
            <a:ext cx="4060676" cy="2231738"/>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marL="180340">
              <a:lnSpc>
                <a:spcPct val="107000"/>
              </a:lnSpc>
              <a:spcAft>
                <a:spcPts val="800"/>
              </a:spcAft>
            </a:pPr>
            <a:r>
              <a:rPr lang="en-US" b="1"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Cluster 0 (</a:t>
            </a:r>
            <a:r>
              <a:rPr lang="en-US" b="1" dirty="0" err="1">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darkblue</a:t>
            </a:r>
            <a:r>
              <a:rPr lang="en-US" b="1"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 </a:t>
            </a:r>
            <a:r>
              <a:rPr lang="en-US" dirty="0">
                <a:latin typeface="Calibri" panose="020F0502020204030204" pitchFamily="34" charset="0"/>
                <a:ea typeface="Calibri" panose="020F0502020204030204" pitchFamily="34" charset="0"/>
                <a:cs typeface="Arial" panose="020B0604020202020204" pitchFamily="34" charset="0"/>
              </a:rPr>
              <a:t> : Majority of the </a:t>
            </a:r>
            <a:r>
              <a:rPr lang="en-US" dirty="0" err="1">
                <a:latin typeface="Calibri" panose="020F0502020204030204" pitchFamily="34" charset="0"/>
                <a:ea typeface="Calibri" panose="020F0502020204030204" pitchFamily="34" charset="0"/>
                <a:cs typeface="Arial" panose="020B0604020202020204" pitchFamily="34" charset="0"/>
              </a:rPr>
              <a:t>Colonias</a:t>
            </a:r>
            <a:r>
              <a:rPr lang="en-US" dirty="0">
                <a:latin typeface="Calibri" panose="020F0502020204030204" pitchFamily="34" charset="0"/>
                <a:ea typeface="Calibri" panose="020F0502020204030204" pitchFamily="34" charset="0"/>
                <a:cs typeface="Arial" panose="020B0604020202020204" pitchFamily="34" charset="0"/>
              </a:rPr>
              <a:t> belong to this Cluster, but the range of Japanese restaurant are between 1-3 per Colonia, this represents </a:t>
            </a:r>
            <a:r>
              <a:rPr lang="en-US" dirty="0">
                <a:solidFill>
                  <a:schemeClr val="accent6"/>
                </a:solidFill>
                <a:latin typeface="Calibri" panose="020F0502020204030204" pitchFamily="34" charset="0"/>
                <a:ea typeface="Calibri" panose="020F0502020204030204" pitchFamily="34" charset="0"/>
                <a:cs typeface="Arial" panose="020B0604020202020204" pitchFamily="34" charset="0"/>
              </a:rPr>
              <a:t>55.8% </a:t>
            </a:r>
            <a:r>
              <a:rPr lang="en-US" dirty="0">
                <a:latin typeface="Calibri" panose="020F0502020204030204" pitchFamily="34" charset="0"/>
                <a:ea typeface="Calibri" panose="020F0502020204030204" pitchFamily="34" charset="0"/>
                <a:cs typeface="Arial" panose="020B0604020202020204" pitchFamily="34" charset="0"/>
              </a:rPr>
              <a:t>of the Japanese Restaurant total found in Alvaro </a:t>
            </a:r>
            <a:r>
              <a:rPr lang="en-US" dirty="0" err="1">
                <a:latin typeface="Calibri" panose="020F0502020204030204" pitchFamily="34" charset="0"/>
                <a:ea typeface="Calibri" panose="020F0502020204030204" pitchFamily="34" charset="0"/>
                <a:cs typeface="Arial" panose="020B0604020202020204" pitchFamily="34" charset="0"/>
              </a:rPr>
              <a:t>Obregón</a:t>
            </a:r>
            <a:r>
              <a:rPr lang="en-US" dirty="0">
                <a:latin typeface="Calibri" panose="020F0502020204030204" pitchFamily="34" charset="0"/>
                <a:ea typeface="Calibri" panose="020F0502020204030204" pitchFamily="34" charset="0"/>
                <a:cs typeface="Arial" panose="020B0604020202020204" pitchFamily="34" charset="0"/>
              </a:rPr>
              <a:t>. </a:t>
            </a:r>
          </a:p>
        </p:txBody>
      </p:sp>
      <p:sp>
        <p:nvSpPr>
          <p:cNvPr id="11" name="Subtítulo 2">
            <a:extLst>
              <a:ext uri="{FF2B5EF4-FFF2-40B4-BE49-F238E27FC236}">
                <a16:creationId xmlns:a16="http://schemas.microsoft.com/office/drawing/2014/main" id="{C90DDC13-1AE9-4F6C-B0F3-E0D369794468}"/>
              </a:ext>
            </a:extLst>
          </p:cNvPr>
          <p:cNvSpPr txBox="1">
            <a:spLocks/>
          </p:cNvSpPr>
          <p:nvPr/>
        </p:nvSpPr>
        <p:spPr>
          <a:xfrm>
            <a:off x="3788700" y="3951856"/>
            <a:ext cx="4386876" cy="1957825"/>
          </a:xfrm>
          <a:prstGeom prst="rect">
            <a:avLst/>
          </a:prstGeom>
        </p:spPr>
        <p:txBody>
          <a:bodyPr vert="horz" lIns="91440" tIns="91440" rIns="91440" bIns="91440" rtlCol="0">
            <a:normAutofit fontScale="92500" lnSpcReduction="1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dirty="0">
                <a:latin typeface="Calibri" panose="020F0502020204030204" pitchFamily="34" charset="0"/>
                <a:ea typeface="Calibri" panose="020F0502020204030204" pitchFamily="34" charset="0"/>
                <a:cs typeface="Arial" panose="020B0604020202020204" pitchFamily="34" charset="0"/>
              </a:rPr>
              <a:t>. </a:t>
            </a:r>
          </a:p>
          <a:p>
            <a:pPr marL="180340">
              <a:lnSpc>
                <a:spcPct val="107000"/>
              </a:lnSpc>
              <a:spcAft>
                <a:spcPts val="800"/>
              </a:spcAft>
            </a:pPr>
            <a:r>
              <a:rPr lang="en-US" b="1" dirty="0">
                <a:solidFill>
                  <a:schemeClr val="accent5">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Cluster 1: (</a:t>
            </a:r>
            <a:r>
              <a:rPr lang="en-US" b="1" dirty="0" err="1">
                <a:solidFill>
                  <a:schemeClr val="accent5">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darkyellow</a:t>
            </a:r>
            <a:r>
              <a:rPr lang="en-US" b="1" dirty="0">
                <a:solidFill>
                  <a:schemeClr val="accent5">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 </a:t>
            </a:r>
            <a:r>
              <a:rPr lang="en-US" dirty="0">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It include 26 </a:t>
            </a:r>
            <a:r>
              <a:rPr lang="en-US" sz="1800" dirty="0" err="1">
                <a:effectLst/>
                <a:latin typeface="Calibri" panose="020F0502020204030204" pitchFamily="34" charset="0"/>
                <a:ea typeface="Calibri" panose="020F0502020204030204" pitchFamily="34" charset="0"/>
                <a:cs typeface="Arial" panose="020B0604020202020204" pitchFamily="34" charset="0"/>
              </a:rPr>
              <a:t>colonias</a:t>
            </a:r>
            <a:r>
              <a:rPr lang="en-US" sz="1800" dirty="0">
                <a:effectLst/>
                <a:latin typeface="Calibri" panose="020F0502020204030204" pitchFamily="34" charset="0"/>
                <a:ea typeface="Calibri" panose="020F0502020204030204" pitchFamily="34" charset="0"/>
                <a:cs typeface="Arial" panose="020B0604020202020204" pitchFamily="34" charset="0"/>
              </a:rPr>
              <a:t>, and has between 4 and 9 Japanese restaurants, this represents </a:t>
            </a:r>
            <a:r>
              <a:rPr lang="en-US" sz="1800" dirty="0">
                <a:solidFill>
                  <a:schemeClr val="accent6"/>
                </a:solidFill>
                <a:effectLst/>
                <a:latin typeface="Calibri" panose="020F0502020204030204" pitchFamily="34" charset="0"/>
                <a:ea typeface="Calibri" panose="020F0502020204030204" pitchFamily="34" charset="0"/>
                <a:cs typeface="Arial" panose="020B0604020202020204" pitchFamily="34" charset="0"/>
              </a:rPr>
              <a:t>40.0 %</a:t>
            </a:r>
            <a:r>
              <a:rPr lang="en-US" sz="1800" dirty="0">
                <a:effectLst/>
                <a:latin typeface="Calibri" panose="020F0502020204030204" pitchFamily="34" charset="0"/>
                <a:ea typeface="Calibri" panose="020F0502020204030204" pitchFamily="34" charset="0"/>
                <a:cs typeface="Arial" panose="020B0604020202020204" pitchFamily="34" charset="0"/>
              </a:rPr>
              <a:t> of the Japanese Restaurant total found in Alvaro </a:t>
            </a:r>
            <a:r>
              <a:rPr lang="en-US" sz="1800" dirty="0" err="1">
                <a:effectLst/>
                <a:latin typeface="Calibri" panose="020F0502020204030204" pitchFamily="34" charset="0"/>
                <a:ea typeface="Calibri" panose="020F0502020204030204" pitchFamily="34" charset="0"/>
                <a:cs typeface="Arial" panose="020B0604020202020204" pitchFamily="34" charset="0"/>
              </a:rPr>
              <a:t>Obregón</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180340">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33200773"/>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TM10001114[[fn=Galería]]</Template>
  <TotalTime>147</TotalTime>
  <Words>1224</Words>
  <Application>Microsoft Office PowerPoint</Application>
  <PresentationFormat>Panorámica</PresentationFormat>
  <Paragraphs>97</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Calibri Light</vt:lpstr>
      <vt:lpstr>Century Gothic</vt:lpstr>
      <vt:lpstr>Helvetica</vt:lpstr>
      <vt:lpstr>Wingdings</vt:lpstr>
      <vt:lpstr>Galería</vt:lpstr>
      <vt:lpstr>Final Project IBM Analytics</vt:lpstr>
      <vt:lpstr> Agenda</vt:lpstr>
      <vt:lpstr> Introduction</vt:lpstr>
      <vt:lpstr> External resources</vt:lpstr>
      <vt:lpstr> Data Visualization México</vt:lpstr>
      <vt:lpstr> Data Visualization Japan</vt:lpstr>
      <vt:lpstr> Data Exploration México                                  Tokyo</vt:lpstr>
      <vt:lpstr> Foursquare Output México                                  Tokyo</vt:lpstr>
      <vt:lpstr> Clustering - México  </vt:lpstr>
      <vt:lpstr> Clustering - Tokyo </vt:lpstr>
      <vt:lpstr>Conclusions</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IBM Analytics</dc:title>
  <dc:creator>Angelica Sanchez</dc:creator>
  <cp:lastModifiedBy>Angelica Sanchez</cp:lastModifiedBy>
  <cp:revision>16</cp:revision>
  <dcterms:created xsi:type="dcterms:W3CDTF">2020-11-12T13:00:06Z</dcterms:created>
  <dcterms:modified xsi:type="dcterms:W3CDTF">2020-11-12T15:27:12Z</dcterms:modified>
</cp:coreProperties>
</file>