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65" r:id="rId6"/>
    <p:sldId id="275" r:id="rId7"/>
    <p:sldId id="288" r:id="rId8"/>
    <p:sldId id="279" r:id="rId9"/>
    <p:sldId id="287" r:id="rId10"/>
    <p:sldId id="286" r:id="rId11"/>
    <p:sldId id="282" r:id="rId12"/>
    <p:sldId id="284" r:id="rId13"/>
    <p:sldId id="289" r:id="rId14"/>
    <p:sldId id="290" r:id="rId15"/>
    <p:sldId id="292" r:id="rId16"/>
    <p:sldId id="295" r:id="rId17"/>
    <p:sldId id="296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1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aths/795/projects/151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#/experiments/275875010236740487/runs/c014385983644fdb97746591d6bf61b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6C90-B986-3626-2BCC-B01E52CB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8347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Réalisez une analyse de sentiments grâce au Deep Learning</a:t>
            </a:r>
            <a:br>
              <a:rPr lang="fr-FR" b="0" i="0" dirty="0">
                <a:effectLst/>
                <a:latin typeface="Inter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A9A809-AF4A-3688-157B-A1B08813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96690"/>
            <a:ext cx="8791575" cy="561109"/>
          </a:xfrm>
        </p:spPr>
        <p:txBody>
          <a:bodyPr/>
          <a:lstStyle/>
          <a:p>
            <a:r>
              <a:rPr lang="fr-FR" dirty="0"/>
              <a:t>ATTIA </a:t>
            </a:r>
            <a:r>
              <a:rPr lang="fr-FR" dirty="0" err="1"/>
              <a:t>SAoussen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90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03874-5EDA-7F01-445E-2E36608A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643ADD-CA76-1BDA-A321-69208C29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456ABF7-4E4A-2099-C194-020D66C6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A51C7D-10AA-4B70-7FD7-0D490F69E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06A8174-65B4-6245-855B-210F1432C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1553F9-3366-6641-78B2-EDFCFB57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80381"/>
            <a:ext cx="3801349" cy="147857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Evaluation et suivie  : LSTM avec </a:t>
            </a:r>
            <a:r>
              <a:rPr lang="fr-FR" sz="2400" b="1" dirty="0" err="1">
                <a:solidFill>
                  <a:schemeClr val="bg1"/>
                </a:solidFill>
              </a:rPr>
              <a:t>Glove</a:t>
            </a:r>
            <a:r>
              <a:rPr lang="fr-FR" sz="3200" b="1" dirty="0">
                <a:solidFill>
                  <a:srgbClr val="FFFFFF"/>
                </a:solidFill>
              </a:rPr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21A3B6-305B-C05B-E0D0-6A06840D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2281239"/>
            <a:ext cx="3935842" cy="431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</a:rPr>
              <a:t>📊 Évolution de l'Entraînement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📈 </a:t>
            </a:r>
            <a:r>
              <a:rPr lang="fr-FR" sz="1600" b="1" dirty="0">
                <a:solidFill>
                  <a:schemeClr val="bg1"/>
                </a:solidFill>
              </a:rPr>
              <a:t>Amélioration continue</a:t>
            </a:r>
            <a:r>
              <a:rPr lang="fr-FR" sz="1600" dirty="0">
                <a:solidFill>
                  <a:schemeClr val="bg1"/>
                </a:solidFill>
              </a:rPr>
              <a:t> : précision d'entraînement et perte en réduction.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🔍 </a:t>
            </a:r>
            <a:r>
              <a:rPr lang="fr-FR" sz="1600" b="1" dirty="0">
                <a:solidFill>
                  <a:schemeClr val="bg1"/>
                </a:solidFill>
              </a:rPr>
              <a:t>Validation stable</a:t>
            </a:r>
            <a:r>
              <a:rPr lang="fr-FR" sz="1600" dirty="0">
                <a:solidFill>
                  <a:schemeClr val="bg1"/>
                </a:solidFill>
              </a:rPr>
              <a:t> : précision constante et perte stable.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✅ </a:t>
            </a:r>
            <a:r>
              <a:rPr lang="fr-FR" sz="1600" b="1" dirty="0">
                <a:solidFill>
                  <a:schemeClr val="bg1"/>
                </a:solidFill>
              </a:rPr>
              <a:t>Généralisation solide</a:t>
            </a:r>
            <a:r>
              <a:rPr lang="fr-FR" sz="1600" dirty="0">
                <a:solidFill>
                  <a:schemeClr val="bg1"/>
                </a:solidFill>
              </a:rPr>
              <a:t> avec des résultats similaires sur le test.</a:t>
            </a:r>
          </a:p>
          <a:p>
            <a:pPr marL="0" indent="0">
              <a:buNone/>
            </a:pPr>
            <a:endParaRPr lang="fr-FR" sz="22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789538-40F9-4733-D435-6D7941E1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78E81712-E492-1EEE-B845-ED4011C6A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8C7C22B-FB1A-8A93-0507-DDA26DB46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272A32-28F6-F941-6FA7-9538266A8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8F2C899-6294-EC05-95EE-6E21A017C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EE90C9A-74E5-CD1A-9209-49DB04108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FD7FCD0-89A2-D2E4-6255-9EF8B9618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759452D-9735-70AD-504A-F4CCEC77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3961A34-0955-72AC-61DB-D97E1B95D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528E0B8-0F82-14FA-6E60-AF6981348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2920F40-AFD1-0B18-477D-46F4F737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CC58A341-F805-D4CC-92B8-0FA67A9D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3D370C1-8FA0-75F3-3508-1A6E0EF1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9FB2C7AA-AD6F-CF7B-B2B2-FFD27B5FF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E9E06F5-4645-7E3B-B85C-D177C33D7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A8BB3F0-A064-A29F-8BE7-1CCF78C2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DB97479-977A-AFE6-EDE9-2EB164F7F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BD6FAF6B-3FA9-880A-77A9-7B0CDEA1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463273A-97E8-9F02-1FF8-3AD2CDEB1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25F76E4A-CF15-7B97-8E23-0E0376CA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2C5A9F41-72FB-75A9-579A-ED9CD5083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EC8C60F8-F206-A833-A8AC-650F0935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0D031B4-C345-9AAB-54C4-BAFB069FF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E1E06F8D-D339-5F28-B8ED-E124E33E9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DB1462B6-704D-7A79-2CE6-912711AC3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9B498D65-A093-0F22-69ED-E6C2761C3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E47EFC5-0D8E-C130-29A8-503785739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4B12AC5-E5BD-A9DD-16B3-07C28956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B37C08C-029D-9094-0D85-8E92BCF2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562769"/>
            <a:ext cx="7054287" cy="281270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23E16414-B95C-197B-3EC2-C097DFE8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42" y="3428998"/>
            <a:ext cx="3329712" cy="3239882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679DBD4-B21A-7F29-50A5-81AD2D064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019" y="4210051"/>
            <a:ext cx="4739255" cy="14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55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ACA2-B180-FD46-203B-0FB9C92B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3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6DD6FC-B294-3C91-E917-0AFD0935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100" b="1" dirty="0">
                <a:solidFill>
                  <a:srgbClr val="FFFFFF"/>
                </a:solidFill>
              </a:rPr>
              <a:t>Élaboration des modèles : LSTM avec Word2Vec ⚙️</a:t>
            </a:r>
            <a:endParaRPr kumimoji="0" lang="fr-FR" altLang="fr-FR" sz="3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823BDEB7-048A-07B3-108D-0ECD6748F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67226"/>
              </p:ext>
            </p:extLst>
          </p:nvPr>
        </p:nvGraphicFramePr>
        <p:xfrm>
          <a:off x="4546806" y="762000"/>
          <a:ext cx="7320153" cy="5595669"/>
        </p:xfrm>
        <a:graphic>
          <a:graphicData uri="http://schemas.openxmlformats.org/drawingml/2006/table">
            <a:tbl>
              <a:tblPr/>
              <a:tblGrid>
                <a:gridCol w="2015977">
                  <a:extLst>
                    <a:ext uri="{9D8B030D-6E8A-4147-A177-3AD203B41FA5}">
                      <a16:colId xmlns:a16="http://schemas.microsoft.com/office/drawing/2014/main" val="2559853"/>
                    </a:ext>
                  </a:extLst>
                </a:gridCol>
                <a:gridCol w="5304176">
                  <a:extLst>
                    <a:ext uri="{9D8B030D-6E8A-4147-A177-3AD203B41FA5}">
                      <a16:colId xmlns:a16="http://schemas.microsoft.com/office/drawing/2014/main" val="2930137798"/>
                    </a:ext>
                  </a:extLst>
                </a:gridCol>
              </a:tblGrid>
              <a:tr h="317701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554338"/>
                  </a:ext>
                </a:extLst>
              </a:tr>
              <a:tr h="317701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39139"/>
                  </a:ext>
                </a:extLst>
              </a:tr>
              <a:tr h="1216837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03270"/>
                  </a:ext>
                </a:extLst>
              </a:tr>
              <a:tr h="542485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0123"/>
                  </a:ext>
                </a:extLst>
              </a:tr>
              <a:tr h="1666405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76137"/>
                  </a:ext>
                </a:extLst>
              </a:tr>
              <a:tr h="76727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239254"/>
                  </a:ext>
                </a:extLst>
              </a:tr>
              <a:tr h="76727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29398" marR="29398" marT="14698" marB="14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230275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371E15C-EFD2-4556-625F-4E26AB46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22" y="526908"/>
            <a:ext cx="7888577" cy="5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4F49D-83F1-6CF6-985C-DC1133D5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29883D-FDB3-A2C8-32A1-73D6A0E8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6EFCC9D-6974-C41A-31F5-C9E56D98B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37AE40-9B7F-912E-C9BE-FB8ABBE1C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971C45-807A-EA61-1E88-38E416DA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8B7F13-37DE-FB79-68F2-6AC0AADF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4" y="2005512"/>
            <a:ext cx="3557794" cy="23913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bg1"/>
                </a:solidFill>
              </a:rPr>
              <a:t>Evaluation et suivie </a:t>
            </a:r>
            <a:r>
              <a:rPr lang="fr-FR" sz="3200" b="1" dirty="0">
                <a:solidFill>
                  <a:srgbClr val="FFFFFF"/>
                </a:solidFill>
              </a:rPr>
              <a:t>: LSTM avec Word2Vec 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096741-7A87-FA7C-3BA9-15EC6C150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96F25AD-1C40-CB1C-F4AD-DAC0E557C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73DA4BC-DD7E-211A-6C00-FF4C22CD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628A4FB-63A8-AAA5-83EB-EBB70C98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5C76999-509F-52C3-B7D5-BB16D77A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5FB3368-B173-AA0E-2729-8A8CD2375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11928954-5A1F-81BD-D8FA-84486B534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FAF8260-A4A0-0BA5-9C2C-18AFEF0F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D48AF53-9779-9DB8-9684-B240AD02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19A766C1-9D0E-C2D0-190C-C576787CC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FF32C3E-0BAF-2802-0705-7F5B3805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CFEBBB4-56EB-B40A-F793-DBEE79920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48578C5-2BFA-8C61-A475-D378715E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C1FB079F-E3F1-988F-3642-90C547A28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942BAC34-CBC5-E9F1-BC4F-E1E33D45C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B8A62BA4-AC7A-E55C-497E-7267D507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9A4CA48D-4A4A-C2F8-AF38-7EB31F712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858D7193-53DD-C7E8-519A-C7179705E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5073C6FE-6BEB-2A6E-C965-CE84932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4055E23A-EE42-E41A-7B0D-4D2A2BA5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A529D8C1-3C58-F02A-4120-DF12961A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35D400F0-7563-9260-2291-A27946621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C37638F5-D8B4-2EC5-0751-5ECC191CD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E0040E3B-6B6E-9439-2C2D-3504D93AF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D3D696B-DD0E-4902-B9E0-9590B9EB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4CFB4CE3-E1A6-B31A-45E8-C027104DA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8C460E4-B425-C528-1C3A-60B8438D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F66527E-27FC-B21F-B640-711C3FBA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BF98BC5-9063-4BDF-9357-556E6A27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56" y="1193434"/>
            <a:ext cx="7558530" cy="2073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146AA1-93CD-F333-1CEA-CACA94E8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8" y="3585796"/>
            <a:ext cx="5907558" cy="26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A9A0A-4A63-7095-F303-17A5B065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8133B5-1E24-7FE8-E4C5-3FF41C46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8708679-D67A-3A89-028E-B4D3327A7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E9EABA-7E13-0DEA-0BA9-21924CE4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ED8CD56-0907-D014-26C3-0C6722223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5FFE2A-B9D0-ED60-2EF8-58064099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3" y="1517799"/>
            <a:ext cx="3373308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rgbClr val="FFFFFF"/>
                </a:solidFill>
              </a:rPr>
              <a:t>Élaboration des modèles : </a:t>
            </a:r>
            <a:r>
              <a:rPr lang="fr-FR" sz="3200" b="1" dirty="0" err="1">
                <a:solidFill>
                  <a:srgbClr val="FFFFFF"/>
                </a:solidFill>
              </a:rPr>
              <a:t>bert</a:t>
            </a:r>
            <a:r>
              <a:rPr lang="fr-FR" sz="3200" b="1" dirty="0">
                <a:solidFill>
                  <a:srgbClr val="FFFFFF"/>
                </a:solidFill>
              </a:rPr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70CBFD65-F0B5-9C34-8F8D-15A261C6A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24435"/>
              </p:ext>
            </p:extLst>
          </p:nvPr>
        </p:nvGraphicFramePr>
        <p:xfrm>
          <a:off x="4425507" y="363415"/>
          <a:ext cx="7400970" cy="62635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68749">
                  <a:extLst>
                    <a:ext uri="{9D8B030D-6E8A-4147-A177-3AD203B41FA5}">
                      <a16:colId xmlns:a16="http://schemas.microsoft.com/office/drawing/2014/main" val="1140282968"/>
                    </a:ext>
                  </a:extLst>
                </a:gridCol>
                <a:gridCol w="5132221">
                  <a:extLst>
                    <a:ext uri="{9D8B030D-6E8A-4147-A177-3AD203B41FA5}">
                      <a16:colId xmlns:a16="http://schemas.microsoft.com/office/drawing/2014/main" val="3661387653"/>
                    </a:ext>
                  </a:extLst>
                </a:gridCol>
              </a:tblGrid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🔥 </a:t>
                      </a:r>
                      <a:r>
                        <a:rPr lang="fr-FR" sz="1600" b="1"/>
                        <a:t>Catégorie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📝 </a:t>
                      </a:r>
                      <a:r>
                        <a:rPr lang="fr-FR" sz="1600" b="1"/>
                        <a:t>Détails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3591826403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🎯 </a:t>
                      </a:r>
                      <a:r>
                        <a:rPr lang="fr-FR" sz="1600" b="1"/>
                        <a:t>Objectif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Classification binaire de texte avec BERT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3001288900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🏗 </a:t>
                      </a:r>
                      <a:r>
                        <a:rPr lang="fr-FR" sz="1600" b="1"/>
                        <a:t>Modèle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bert-base-uncased (Transformer pré-entraîné)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68087972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 dirty="0"/>
                        <a:t>🔠 </a:t>
                      </a:r>
                      <a:r>
                        <a:rPr lang="fr-FR" sz="1600" b="1" dirty="0" err="1"/>
                        <a:t>Tokenizer</a:t>
                      </a:r>
                      <a:endParaRPr lang="fr-FR" sz="1600" dirty="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BertTokenizer (lié au modèle BERT)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952785132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🏛 </a:t>
                      </a:r>
                      <a:r>
                        <a:rPr lang="fr-FR" sz="1600" b="1"/>
                        <a:t>Architecture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BERT + Dropout + Couche Linéaire (classification)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1978974042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 dirty="0"/>
                        <a:t>🎯 </a:t>
                      </a:r>
                      <a:r>
                        <a:rPr lang="fr-FR" sz="1600" b="1" dirty="0"/>
                        <a:t>Optimiseur</a:t>
                      </a:r>
                      <a:endParaRPr lang="fr-FR" sz="1600" dirty="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AdamW avec learning rate = 2e-5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1114181526"/>
                  </a:ext>
                </a:extLst>
              </a:tr>
              <a:tr h="932862">
                <a:tc>
                  <a:txBody>
                    <a:bodyPr/>
                    <a:lstStyle/>
                    <a:p>
                      <a:r>
                        <a:rPr lang="fr-FR" sz="1600"/>
                        <a:t>📌 </a:t>
                      </a:r>
                      <a:r>
                        <a:rPr lang="fr-FR" sz="1600" b="1"/>
                        <a:t>Hyperparamètres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MAX_LEN = 50 , BATCH_SIZE = 16 , EPOCHS = 5 🔄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072453752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📊 </a:t>
                      </a:r>
                      <a:r>
                        <a:rPr lang="fr-FR" sz="1600" b="1"/>
                        <a:t>Suivi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MLflow (tracking des paramètres &amp; métriques)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529394616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📉 </a:t>
                      </a:r>
                      <a:r>
                        <a:rPr lang="fr-FR" sz="1600" b="1"/>
                        <a:t>Métriques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 Loss, Train Acc , Valid Loss, Valid Acc 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4197090037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🎨 </a:t>
                      </a:r>
                      <a:r>
                        <a:rPr lang="fr-FR" sz="1600" b="1"/>
                        <a:t>Visualisation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Courbes de perte &amp; d’</a:t>
                      </a:r>
                      <a:r>
                        <a:rPr lang="fr-FR" sz="1600" dirty="0" err="1"/>
                        <a:t>accuracy</a:t>
                      </a:r>
                      <a:r>
                        <a:rPr lang="fr-FR" sz="1600" dirty="0"/>
                        <a:t> 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709124182"/>
                  </a:ext>
                </a:extLst>
              </a:tr>
              <a:tr h="533068">
                <a:tc>
                  <a:txBody>
                    <a:bodyPr/>
                    <a:lstStyle/>
                    <a:p>
                      <a:r>
                        <a:rPr lang="fr-FR" sz="1600"/>
                        <a:t>💾 </a:t>
                      </a:r>
                      <a:r>
                        <a:rPr lang="fr-FR" sz="1600" b="1"/>
                        <a:t>Stockage</a:t>
                      </a:r>
                      <a:endParaRPr lang="fr-FR" sz="16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MLflow.pytorch.log_model</a:t>
                      </a:r>
                      <a:r>
                        <a:rPr lang="fr-FR" sz="1600" dirty="0"/>
                        <a:t>(model, "</a:t>
                      </a:r>
                      <a:r>
                        <a:rPr lang="fr-FR" sz="1600" dirty="0" err="1"/>
                        <a:t>bert_model</a:t>
                      </a:r>
                      <a:r>
                        <a:rPr lang="fr-FR" sz="1600" dirty="0"/>
                        <a:t>")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100210612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755A84E-56C5-9E41-FC05-C3482806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A62F1B7-D6EB-B203-7021-A186CBE0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CC215E-4BFC-A846-CE24-FC94E8EA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28A83A1-74EF-4B88-61B1-71302634B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806D76B-B275-A009-D3F4-293CE3903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4F86CF9-C61C-4682-65B1-C3D32B6BB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C24469B-9545-2542-0EC2-7B3F3904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8D14888-BF0A-78CC-D577-2DB82A5BA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1918416-CE6E-661E-3D8D-D409E479B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45D3C03-83C7-E0D2-1094-9B211AAD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34B21D43-634B-015F-B23B-D523F5B5D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9AAE32D6-2123-9EDA-5066-04EA581C5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3850130F-9292-89CB-A240-441F397B3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CFE298DD-8921-70E8-442A-3C9007CFC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87BC388E-4FD1-6D00-33BA-AFC6DAC61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AB159CDB-F3FB-D10E-E0AB-3123756DD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F6AC6995-0E6A-2607-C78F-29891AE89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AF5D79E0-31DE-6E54-8437-C64DAE4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F892D7D7-680D-DC8F-AB0B-3FE42B678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BEFBF0A-0A25-848A-5357-4CD2940D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7B8916D-344F-4A9B-285F-F7C5CB747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EAA65024-ED1C-0E6A-18A2-DC36331BA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CABCE364-6293-D4D0-E21D-D346E1424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4C8539F-72BF-3DFB-C00F-55B7B3F9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0A26EDF4-6019-2E61-825E-182D9F24B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55BBEF6-F851-3AA9-2D5C-8A1F7CE3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F9198846-0FE7-A5CE-CC5F-8786DF972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DAE18A9A-78F8-5447-D6FC-AEE101C0E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0158ADB-E3E2-FFE2-ABE5-124149B9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4" y="3984302"/>
            <a:ext cx="3646502" cy="26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7CBBC-14FF-6CE8-8437-8DD59308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156493-3A04-C1D0-B295-8264FDE85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36ABB05-06DA-6949-8D1F-2BE8B169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EEDDF2-A103-A503-FC1A-E08E329EC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E26A5D1-3C62-7F8E-C0CE-D42FF670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3C6D8F-82A0-D76D-4B4F-D7EC4336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225492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Evaluation et suivie  </a:t>
            </a:r>
            <a:r>
              <a:rPr lang="fr-FR" sz="3200" b="1" dirty="0">
                <a:solidFill>
                  <a:srgbClr val="FFFFFF"/>
                </a:solidFill>
              </a:rPr>
              <a:t>: </a:t>
            </a:r>
            <a:r>
              <a:rPr lang="fr-FR" sz="3200" b="1" dirty="0" err="1">
                <a:solidFill>
                  <a:srgbClr val="FFFFFF"/>
                </a:solidFill>
              </a:rPr>
              <a:t>bert</a:t>
            </a:r>
            <a:r>
              <a:rPr lang="fr-FR" sz="3200" b="1" dirty="0">
                <a:solidFill>
                  <a:srgbClr val="FFFFFF"/>
                </a:solidFill>
              </a:rPr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B01488-2BE5-8247-0D53-68D843197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1CED3B9-E5D9-FD2A-9B7A-9F0BEF34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57D4C08-CD63-080B-3748-72EEAC3B8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7DF4E56-3850-3073-8B0F-6A08AE315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1CA6058-566F-CED3-4017-1480B3CB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41C54B-CB97-906A-8531-2FE58DAB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79C5FB96-7FBD-10EF-474C-66658AD2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3842A9B-F6DC-8AED-F3C3-DD51A455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96EC3C87-B6D7-3A9A-FE55-50048ED0F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D578E2C-027E-E027-741D-015E688C3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14BEE655-A352-5B9C-86B3-FD0E097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0A81D47E-6E2A-8781-3129-9F0C861CF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A00C775-2CA6-2780-2471-DD2A32FC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F47E461-0EE7-F6EB-EB67-1BB8D1F6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7C31C5F2-93EE-B093-3639-11BCA67F2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BAF8C61B-257B-9AD6-3E40-B7A02489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AEB0B84B-60A3-1AC0-5A80-F94C1237E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C3B1D158-B7D7-B19E-0F6C-E1A69D5C8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52652536-8922-E296-92DF-708B9FBD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1596D9C9-6E37-B333-26D5-34B80F8B7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9BC0C68A-9127-7934-B9CE-48CF739B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B1ECADEA-AAC3-C529-F45D-94C5AE73D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C0B80AC-357D-490A-4D97-AFD3DD67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DD2D200E-80CF-92C8-BD3C-26C3F9BB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CBE1BA8E-A655-42AE-C3A2-F901913F0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B4DE335E-4ECB-340E-77B6-E9223CDB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14BBB88-4FFA-34DE-EE3A-87A841F42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B85AA96-DA5E-B18E-D48D-D869ACCFF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E941531-C389-8A0D-7757-C94034F5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67" y="318893"/>
            <a:ext cx="4916478" cy="26038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0539C5-EFCF-7DA6-F00B-08FA9E07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848" y="3222627"/>
            <a:ext cx="7381302" cy="31985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4B7815C-B81D-86F6-1E4F-D458456FA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10" y="4586288"/>
            <a:ext cx="3753000" cy="18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8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0606B-91C3-6F18-B33A-46B82335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5BCD3-2DB6-FF87-2B2F-E7D76D429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995244-E64B-8AD5-3E8D-5F22DF1B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5CE533-E3F7-8B9C-869B-40B676AD3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B91EAB9-21E1-341B-888B-F3F3D5720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67579A-8E11-5280-5613-BAEE066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280934"/>
            <a:ext cx="3354259" cy="156429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 </a:t>
            </a:r>
            <a:r>
              <a:rPr lang="fr-FR" sz="2000" dirty="0"/>
              <a:t>3️⃣ </a:t>
            </a:r>
            <a:r>
              <a:rPr lang="fr-FR" sz="3200" b="1" dirty="0">
                <a:solidFill>
                  <a:schemeClr val="bg1"/>
                </a:solidFill>
              </a:rPr>
              <a:t>Résultats et Comparaison des Modèles  </a:t>
            </a:r>
            <a:r>
              <a:rPr lang="fr-FR" sz="3200" b="1" dirty="0">
                <a:solidFill>
                  <a:srgbClr val="FFFFFF"/>
                </a:solidFill>
              </a:rPr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6B18F-E7FE-10C5-F46B-4B614BE88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F904EFD0-0B7A-130B-A294-95B17748F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92471F0-FA94-2006-2169-368086FE6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7320AFB-0C10-72EA-9257-276B636D7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6B22054-5A2B-49E1-EDDD-6FEA04F16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BE84EAC1-1645-2514-3216-A5DC5A9AB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86AA448-F947-67C5-C291-9B8831AB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F3F62541-9D6E-6005-5653-BA2A18D56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0975E55-157F-4B0D-EBDC-C58D4D2A5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B08726C-9D64-3C0C-8994-6F59234C8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80882432-0E1C-8A04-1BC0-91C4C6F3D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3C480BCA-CBED-DB74-3FB3-4DCB7591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24F5F973-DE74-FABA-95FD-5D623322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14C7B44-500F-EBE7-ADD8-1C93A14E0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B0092C72-2578-E15B-C11C-BBADE2805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FA006AAA-246D-25D2-1CCF-DAF88CD0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75417261-1623-A975-9B8F-8A622B958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C0B50D30-A32B-F4E4-2AF6-36EB5605C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FBFD0FDB-9C95-BDD8-1A00-6312AC748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03A732E3-3B5D-5FE3-A13F-972889B6F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D37EAC4E-A935-1BF1-67E3-2FA59B77C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3F74A67-3AD7-AD40-3157-8DE6D3D5E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4886B40-D99C-6068-16E4-3C11DE59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A9869853-A4FD-8437-05BD-C38DB57B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7F75528-0CBA-2441-BE4A-8E004041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5F1EB57C-9F07-240E-95C4-7F55A329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FB204902-82A7-D44C-0F10-66527D8B2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2A73921-B63C-1596-50EB-938C8315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A2BF63B-B0F6-CF2B-80E0-E17FA5A0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45" y="987640"/>
            <a:ext cx="7216765" cy="23776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F3FFC6-9847-408C-5FD1-B97F0DE11449}"/>
              </a:ext>
            </a:extLst>
          </p:cNvPr>
          <p:cNvSpPr txBox="1"/>
          <p:nvPr/>
        </p:nvSpPr>
        <p:spPr>
          <a:xfrm>
            <a:off x="4554095" y="3751385"/>
            <a:ext cx="7010842" cy="179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Points clés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BERT</a:t>
            </a:r>
            <a:r>
              <a:rPr lang="fr-FR" dirty="0"/>
              <a:t> reste le modèle avec la </a:t>
            </a:r>
            <a:r>
              <a:rPr lang="fr-FR" b="1" dirty="0"/>
              <a:t>meilleure train </a:t>
            </a:r>
            <a:r>
              <a:rPr lang="fr-FR" b="1" dirty="0" err="1"/>
              <a:t>accuracy</a:t>
            </a:r>
            <a:r>
              <a:rPr lang="fr-FR" dirty="0"/>
              <a:t> et </a:t>
            </a:r>
            <a:r>
              <a:rPr lang="fr-FR" b="1" dirty="0"/>
              <a:t>validation </a:t>
            </a:r>
            <a:r>
              <a:rPr lang="fr-FR" b="1" dirty="0" err="1"/>
              <a:t>accuracy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LSTM </a:t>
            </a:r>
            <a:r>
              <a:rPr lang="fr-FR" b="1" dirty="0" err="1"/>
              <a:t>GloVe</a:t>
            </a:r>
            <a:r>
              <a:rPr lang="fr-FR" dirty="0"/>
              <a:t> a la meilleure </a:t>
            </a:r>
            <a:r>
              <a:rPr lang="fr-FR" b="1" dirty="0"/>
              <a:t>test </a:t>
            </a:r>
            <a:r>
              <a:rPr lang="fr-FR" b="1" dirty="0" err="1"/>
              <a:t>accuracy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LSTM Word2Vec</a:t>
            </a:r>
            <a:r>
              <a:rPr lang="fr-FR" dirty="0"/>
              <a:t> et </a:t>
            </a:r>
            <a:r>
              <a:rPr lang="fr-FR" b="1" dirty="0" err="1"/>
              <a:t>Logistic</a:t>
            </a:r>
            <a:r>
              <a:rPr lang="fr-FR" b="1" dirty="0"/>
              <a:t> </a:t>
            </a:r>
            <a:r>
              <a:rPr lang="fr-FR" b="1" dirty="0" err="1"/>
              <a:t>Regression</a:t>
            </a:r>
            <a:r>
              <a:rPr lang="fr-FR" dirty="0"/>
              <a:t> ont des performances assez similaires.</a:t>
            </a:r>
          </a:p>
        </p:txBody>
      </p:sp>
    </p:spTree>
    <p:extLst>
      <p:ext uri="{BB962C8B-B14F-4D97-AF65-F5344CB8AC3E}">
        <p14:creationId xmlns:p14="http://schemas.microsoft.com/office/powerpoint/2010/main" val="2366673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5BFE7-2EA5-4699-7C84-3AE3701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4️⃣ </a:t>
            </a:r>
            <a:r>
              <a:rPr lang="fr-FR" b="1" dirty="0" err="1"/>
              <a:t>MLOps</a:t>
            </a:r>
            <a:r>
              <a:rPr lang="fr-FR" b="1" dirty="0"/>
              <a:t> et Suivi des Expériences</a:t>
            </a:r>
            <a:r>
              <a:rPr lang="fr-FR" dirty="0"/>
              <a:t> ⚙️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D849D-29E7-F8EA-84F9-8F919A12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/>
              <a:t>Qu'est-ce que le </a:t>
            </a:r>
            <a:r>
              <a:rPr lang="fr-FR" b="1" dirty="0" err="1"/>
              <a:t>MLOps</a:t>
            </a:r>
            <a:r>
              <a:rPr lang="fr-FR" b="1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Approche intégrant </a:t>
            </a:r>
            <a:r>
              <a:rPr lang="fr-FR" b="1" dirty="0"/>
              <a:t>DevOps</a:t>
            </a:r>
            <a:r>
              <a:rPr lang="fr-FR" dirty="0"/>
              <a:t> aux workflows de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Automatisation du cycle de vie du modèle (entraînement, déploiement, surveillance).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Collaboration entre développeurs, data </a:t>
            </a:r>
            <a:r>
              <a:rPr lang="fr-FR" dirty="0" err="1"/>
              <a:t>scientists</a:t>
            </a:r>
            <a:r>
              <a:rPr lang="fr-FR" dirty="0"/>
              <a:t> et opérationnels.</a:t>
            </a:r>
          </a:p>
          <a:p>
            <a:pPr>
              <a:buNone/>
            </a:pPr>
            <a:r>
              <a:rPr lang="fr-FR" b="1" dirty="0"/>
              <a:t>Principaux Axes du </a:t>
            </a:r>
            <a:r>
              <a:rPr lang="fr-FR" b="1" dirty="0" err="1"/>
              <a:t>MLOps</a:t>
            </a:r>
            <a:endParaRPr lang="fr-FR" b="1" dirty="0"/>
          </a:p>
          <a:p>
            <a:pPr>
              <a:buFont typeface="+mj-lt"/>
              <a:buAutoNum type="arabicPeriod"/>
            </a:pPr>
            <a:r>
              <a:rPr lang="fr-FR" b="1" dirty="0"/>
              <a:t>Automatisation</a:t>
            </a:r>
            <a:r>
              <a:rPr lang="fr-FR" dirty="0"/>
              <a:t> (CI/CD pour ML, déploiement rapide des modèles).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Suivi et Surveillance</a:t>
            </a:r>
            <a:r>
              <a:rPr lang="fr-FR" dirty="0"/>
              <a:t> (monitoring des performances en production).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Gestion des Expériences</a:t>
            </a:r>
            <a:r>
              <a:rPr lang="fr-FR" dirty="0"/>
              <a:t> (reproductibilité, versioning des modèles avec </a:t>
            </a:r>
            <a:r>
              <a:rPr lang="fr-FR" dirty="0" err="1"/>
              <a:t>MLFlow</a:t>
            </a:r>
            <a:r>
              <a:rPr lang="fr-FR" dirty="0"/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39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5CF47-F926-A58A-F175-32BF9A75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5️⃣ </a:t>
            </a:r>
            <a:r>
              <a:rPr lang="fr-FR" b="1" dirty="0"/>
              <a:t>Mise en Production du Modèle</a:t>
            </a:r>
            <a:r>
              <a:rPr lang="fr-FR" dirty="0"/>
              <a:t> ☁️🖥️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7FD4E-C355-5680-8045-BA7AE9A7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/>
              <a:t>Déploiement Continu sur le Cloud</a:t>
            </a:r>
          </a:p>
          <a:p>
            <a:r>
              <a:rPr lang="fr-FR" dirty="0"/>
              <a:t>Choix du Cloud : Azure</a:t>
            </a:r>
          </a:p>
          <a:p>
            <a:r>
              <a:rPr lang="fr-FR" dirty="0"/>
              <a:t>API d'inférence : Développement avec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Déploiement avec GitHub Actions.</a:t>
            </a:r>
          </a:p>
          <a:p>
            <a:pPr marL="0" indent="0">
              <a:buNone/>
            </a:pPr>
            <a:r>
              <a:rPr lang="fr-FR" b="1" dirty="0"/>
              <a:t>Démonstration : Test d’un Tweet</a:t>
            </a:r>
          </a:p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Excellent service, flight on time and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friendly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staff.</a:t>
            </a:r>
          </a:p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service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nonexistent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impossible to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information."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9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E596B-4F65-D2FB-7902-0244092A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A8EDA-183F-8D4D-9CFB-BFC38523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7" y="2521526"/>
            <a:ext cx="10900320" cy="2730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0" i="0" u="none" strike="noStrike" baseline="0" dirty="0">
                <a:latin typeface="CIDFont+F2"/>
              </a:rPr>
              <a:t>Nous avons comparé trois approches de modélisation NLP et mis en place une démarche </a:t>
            </a:r>
            <a:r>
              <a:rPr lang="fr-FR" sz="2000" b="0" i="0" u="none" strike="noStrike" baseline="0" dirty="0" err="1">
                <a:latin typeface="CIDFont+F2"/>
              </a:rPr>
              <a:t>MLOps</a:t>
            </a:r>
            <a:r>
              <a:rPr lang="fr-FR" sz="2000" b="0" i="0" u="none" strike="noStrike" baseline="0" dirty="0">
                <a:latin typeface="CIDFont+F2"/>
              </a:rPr>
              <a:t> complète. Chaque modèle présente des avantages et des inconvénients, et le choix dépend des ressources et de la complexité du projet. Grâce à ce projet, j’ai construit un pipeline complet, de l'entraînement du modèle à son déploiement automatisé sur Azure via GitHub Actions. L'intégration d'Azure Application Insights a permis un suivi en temps réel, garantissant une gestion optimale et une amélioration continue du modèle.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37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B47A2-6B7A-122D-0F01-5F7A8D2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6" y="675336"/>
            <a:ext cx="3107246" cy="5507328"/>
          </a:xfrm>
        </p:spPr>
        <p:txBody>
          <a:bodyPr>
            <a:normAutofit/>
          </a:bodyPr>
          <a:lstStyle/>
          <a:p>
            <a:pPr algn="ctr"/>
            <a:r>
              <a:rPr lang="fr-FR" sz="3300" b="1" dirty="0"/>
              <a:t> Plan de la  Soutenance</a:t>
            </a:r>
            <a:br>
              <a:rPr lang="fr-FR" sz="3300" b="1" dirty="0"/>
            </a:br>
            <a:endParaRPr lang="fr-FR" sz="3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0B0C8-0414-3C99-3D51-4D360A4E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55" y="526472"/>
            <a:ext cx="6328328" cy="5507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1️⃣ </a:t>
            </a:r>
            <a:r>
              <a:rPr lang="fr-FR" b="1" dirty="0"/>
              <a:t>Introduction</a:t>
            </a:r>
            <a:r>
              <a:rPr lang="fr-FR" dirty="0"/>
              <a:t> 🎯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2️⃣ </a:t>
            </a:r>
            <a:r>
              <a:rPr lang="fr-FR" b="1" dirty="0"/>
              <a:t>Élaboration des Modèles</a:t>
            </a:r>
            <a:r>
              <a:rPr lang="fr-FR" dirty="0"/>
              <a:t> 🏗️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3️⃣ </a:t>
            </a:r>
            <a:r>
              <a:rPr lang="fr-FR" b="1" dirty="0"/>
              <a:t>Résultats et Comparaison des Modèles</a:t>
            </a:r>
            <a:r>
              <a:rPr lang="fr-FR" dirty="0"/>
              <a:t> 📊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4️⃣ </a:t>
            </a:r>
            <a:r>
              <a:rPr lang="fr-FR" b="1" dirty="0" err="1"/>
              <a:t>MLOps</a:t>
            </a:r>
            <a:r>
              <a:rPr lang="fr-FR" b="1" dirty="0"/>
              <a:t> et Suivi des Expériences</a:t>
            </a:r>
            <a:r>
              <a:rPr lang="fr-FR" dirty="0"/>
              <a:t> ⚙️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5️⃣ </a:t>
            </a:r>
            <a:r>
              <a:rPr lang="fr-FR" b="1" dirty="0"/>
              <a:t>Mise en Production du Modèle</a:t>
            </a:r>
            <a:r>
              <a:rPr lang="fr-FR" dirty="0"/>
              <a:t> ☁️🖥️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6️⃣ </a:t>
            </a:r>
            <a:r>
              <a:rPr lang="fr-FR" b="1" dirty="0"/>
              <a:t>Conclusion et Perspectives</a:t>
            </a:r>
            <a:r>
              <a:rPr lang="fr-FR" dirty="0"/>
              <a:t> 🔍✨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9FCA8-0DB7-2B47-1197-AAA89D84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90692" y="2256694"/>
            <a:ext cx="6858000" cy="23446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4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67B191-4809-4821-8D68-22562B9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21403"/>
            <a:ext cx="2851417" cy="1478570"/>
          </a:xfrm>
        </p:spPr>
        <p:txBody>
          <a:bodyPr>
            <a:normAutofit/>
          </a:bodyPr>
          <a:lstStyle/>
          <a:p>
            <a:r>
              <a:rPr lang="fr-FR" sz="3300" b="1" dirty="0">
                <a:solidFill>
                  <a:schemeClr val="bg1"/>
                </a:solidFill>
              </a:rPr>
              <a:t>Présentation du Projet </a:t>
            </a:r>
            <a:r>
              <a:rPr lang="fr-FR" sz="3200" dirty="0">
                <a:solidFill>
                  <a:srgbClr val="FFFFFF"/>
                </a:solidFill>
              </a:rPr>
              <a:t>📊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296FE4-F51B-FA8D-5B46-1A6CC06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96" y="1002285"/>
            <a:ext cx="7914331" cy="48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E8AB00-1D57-43E2-5961-F34BC92B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72" y="2071080"/>
            <a:ext cx="2942644" cy="1478570"/>
          </a:xfrm>
        </p:spPr>
        <p:txBody>
          <a:bodyPr>
            <a:normAutofit/>
          </a:bodyPr>
          <a:lstStyle/>
          <a:p>
            <a:r>
              <a:rPr lang="fr-FR" sz="3300" b="1" dirty="0">
                <a:solidFill>
                  <a:schemeClr val="bg1"/>
                </a:solidFill>
              </a:rPr>
              <a:t>Présentation du Jeu de Données </a:t>
            </a:r>
            <a:r>
              <a:rPr lang="fr-FR" sz="3200" dirty="0"/>
              <a:t>📊</a:t>
            </a:r>
            <a:endParaRPr lang="fr-FR" sz="32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ED4CC3-7342-9D12-B0A6-E8A53EE92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3" y="295322"/>
            <a:ext cx="7748402" cy="32543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D24404-09F8-567C-2EE5-A1F2C012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02" y="3815811"/>
            <a:ext cx="3697002" cy="28617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CDEA7C-EB5B-5F89-3ABA-7959DFCE5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962" y="3713259"/>
            <a:ext cx="3490772" cy="28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F5425C-6147-F610-A995-3EE3E52C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2" y="1503652"/>
            <a:ext cx="3351873" cy="314991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</a:rPr>
              <a:t>Élaboration des modèles : Régression Logistique ⚙️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23" name="Espace réservé du contenu 18">
            <a:extLst>
              <a:ext uri="{FF2B5EF4-FFF2-40B4-BE49-F238E27FC236}">
                <a16:creationId xmlns:a16="http://schemas.microsoft.com/office/drawing/2014/main" id="{D9391275-F346-742A-B73F-0B8498116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006369"/>
              </p:ext>
            </p:extLst>
          </p:nvPr>
        </p:nvGraphicFramePr>
        <p:xfrm>
          <a:off x="4205193" y="304800"/>
          <a:ext cx="7920132" cy="62249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769821">
                  <a:extLst>
                    <a:ext uri="{9D8B030D-6E8A-4147-A177-3AD203B41FA5}">
                      <a16:colId xmlns:a16="http://schemas.microsoft.com/office/drawing/2014/main" val="3914106593"/>
                    </a:ext>
                  </a:extLst>
                </a:gridCol>
                <a:gridCol w="4150311">
                  <a:extLst>
                    <a:ext uri="{9D8B030D-6E8A-4147-A177-3AD203B41FA5}">
                      <a16:colId xmlns:a16="http://schemas.microsoft.com/office/drawing/2014/main" val="1543672969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fr-FR" sz="1300" b="1"/>
                        <a:t>Étape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b="1"/>
                        <a:t>Détails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3390004640"/>
                  </a:ext>
                </a:extLst>
              </a:tr>
              <a:tr h="611374">
                <a:tc>
                  <a:txBody>
                    <a:bodyPr/>
                    <a:lstStyle/>
                    <a:p>
                      <a:r>
                        <a:rPr lang="fr-FR" sz="1300" b="1"/>
                        <a:t>Objectif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Prédire les sentiments des tweets d'Air Paradis (positif, négatif, neutre) 🧐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3194411161"/>
                  </a:ext>
                </a:extLst>
              </a:tr>
              <a:tr h="611374">
                <a:tc>
                  <a:txBody>
                    <a:bodyPr/>
                    <a:lstStyle/>
                    <a:p>
                      <a:r>
                        <a:rPr lang="fr-FR" sz="1300" b="1"/>
                        <a:t>Préparation des Données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/>
                        <a:t>Nettoyage</a:t>
                      </a:r>
                      <a:r>
                        <a:rPr lang="fr-FR" sz="1300" dirty="0"/>
                        <a:t> : suppression des </a:t>
                      </a:r>
                      <a:r>
                        <a:rPr lang="fr-FR" sz="1300" dirty="0" err="1"/>
                        <a:t>stopwords</a:t>
                      </a:r>
                      <a:r>
                        <a:rPr lang="fr-FR" sz="1300" dirty="0"/>
                        <a:t> et caractères spéciaux 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3141735365"/>
                  </a:ext>
                </a:extLst>
              </a:tr>
              <a:tr h="852236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/>
                        <a:t>Représentations Textuelles</a:t>
                      </a:r>
                      <a:r>
                        <a:rPr lang="fr-FR" sz="1300" dirty="0"/>
                        <a:t> : Lemmatisation (forme de base)  et </a:t>
                      </a:r>
                      <a:r>
                        <a:rPr lang="fr-FR" sz="1300" dirty="0" err="1"/>
                        <a:t>Stemming</a:t>
                      </a:r>
                      <a:r>
                        <a:rPr lang="fr-FR" sz="1300" dirty="0"/>
                        <a:t> (réduction à la racine) 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2915778786"/>
                  </a:ext>
                </a:extLst>
              </a:tr>
              <a:tr h="611374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/>
                        <a:t>Vectorisation avec TF-IDF</a:t>
                      </a:r>
                      <a:r>
                        <a:rPr lang="fr-FR" sz="1300" dirty="0"/>
                        <a:t> : Transformation des textes en vecteurs numériques 🔢📈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2349325031"/>
                  </a:ext>
                </a:extLst>
              </a:tr>
              <a:tr h="852236">
                <a:tc>
                  <a:txBody>
                    <a:bodyPr/>
                    <a:lstStyle/>
                    <a:p>
                      <a:r>
                        <a:rPr lang="fr-FR" sz="1300" b="1"/>
                        <a:t>Entraînement du Modèle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Régression Logistique optimisée via </a:t>
                      </a:r>
                      <a:r>
                        <a:rPr lang="fr-FR" sz="1300" b="1" dirty="0" err="1"/>
                        <a:t>Grid</a:t>
                      </a:r>
                      <a:r>
                        <a:rPr lang="fr-FR" sz="1300" b="1" dirty="0"/>
                        <a:t> </a:t>
                      </a:r>
                      <a:r>
                        <a:rPr lang="fr-FR" sz="1300" b="1" dirty="0" err="1"/>
                        <a:t>Search</a:t>
                      </a:r>
                      <a:r>
                        <a:rPr lang="fr-FR" sz="1300" dirty="0"/>
                        <a:t> ⚙️ pour ajuster les meilleurs paramètres 🤖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3464688136"/>
                  </a:ext>
                </a:extLst>
              </a:tr>
              <a:tr h="852236">
                <a:tc>
                  <a:txBody>
                    <a:bodyPr/>
                    <a:lstStyle/>
                    <a:p>
                      <a:r>
                        <a:rPr lang="fr-FR" sz="1300" b="1"/>
                        <a:t>Suivi avec MLFlow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Enregistrement des modèles, des résultats (précision, AUC, log-</a:t>
                      </a:r>
                      <a:r>
                        <a:rPr lang="fr-FR" sz="1300" dirty="0" err="1"/>
                        <a:t>loss</a:t>
                      </a:r>
                      <a:r>
                        <a:rPr lang="fr-FR" sz="1300" dirty="0"/>
                        <a:t>, temps d'entraînement) 🗂️📊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1129240363"/>
                  </a:ext>
                </a:extLst>
              </a:tr>
              <a:tr h="611374">
                <a:tc>
                  <a:txBody>
                    <a:bodyPr/>
                    <a:lstStyle/>
                    <a:p>
                      <a:r>
                        <a:rPr lang="fr-FR" sz="1300" b="1"/>
                        <a:t>Évaluation du Modèle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b="1" dirty="0"/>
                        <a:t>Métriques</a:t>
                      </a:r>
                      <a:r>
                        <a:rPr lang="fr-FR" sz="1300" dirty="0"/>
                        <a:t> : Précision, Rappel, F1-Score, Courbe ROC 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3580803961"/>
                  </a:ext>
                </a:extLst>
              </a:tr>
              <a:tr h="852236">
                <a:tc>
                  <a:txBody>
                    <a:bodyPr/>
                    <a:lstStyle/>
                    <a:p>
                      <a:r>
                        <a:rPr lang="fr-FR" sz="1300" b="1"/>
                        <a:t>Pourquoi ce Choix ?</a:t>
                      </a:r>
                      <a:endParaRPr lang="fr-FR" sz="1300"/>
                    </a:p>
                  </a:txBody>
                  <a:tcPr marL="64767" marR="64767" marT="32383" marB="32383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Rapide, simple et interprétable 🔍 Un bon point de départ avant de tester des modèles plus complexes comme </a:t>
                      </a:r>
                      <a:r>
                        <a:rPr lang="fr-FR" sz="1300" b="1" dirty="0"/>
                        <a:t>BERT</a:t>
                      </a:r>
                      <a:r>
                        <a:rPr lang="fr-FR" sz="1300" dirty="0"/>
                        <a:t>.</a:t>
                      </a:r>
                    </a:p>
                  </a:txBody>
                  <a:tcPr marL="64767" marR="64767" marT="32383" marB="32383" anchor="ctr"/>
                </a:tc>
                <a:extLst>
                  <a:ext uri="{0D108BD9-81ED-4DB2-BD59-A6C34878D82A}">
                    <a16:rowId xmlns:a16="http://schemas.microsoft.com/office/drawing/2014/main" val="13210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3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FCD4E-5213-E509-95BA-E0C53A15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fr-FR" sz="2400" b="1" dirty="0"/>
              <a:t>Evaluation et suivie de modèles : Régression Logistique </a:t>
            </a:r>
            <a:r>
              <a:rPr lang="fr-FR" sz="3100" b="1" dirty="0"/>
              <a:t>⚙️</a:t>
            </a:r>
            <a:endParaRPr lang="fr-FR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71E25-0669-D46D-7EA8-AC1BDD86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fr-FR" sz="2000" b="1" dirty="0"/>
              <a:t> Performances du Modèle de Régression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🎯 </a:t>
            </a:r>
            <a:r>
              <a:rPr lang="fr-FR" sz="2000" b="1" dirty="0"/>
              <a:t>Précision</a:t>
            </a:r>
            <a:r>
              <a:rPr lang="fr-FR" sz="2000" dirty="0"/>
              <a:t> : 0.77 (stable)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🏅 </a:t>
            </a:r>
            <a:r>
              <a:rPr lang="fr-FR" sz="2000" b="1" dirty="0"/>
              <a:t>Rappel</a:t>
            </a:r>
            <a:r>
              <a:rPr lang="fr-FR" sz="2000" dirty="0"/>
              <a:t> : 0.77 (équilibré)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⚖️ </a:t>
            </a:r>
            <a:r>
              <a:rPr lang="fr-FR" sz="2000" b="1" dirty="0"/>
              <a:t>F1-Score</a:t>
            </a:r>
            <a:r>
              <a:rPr lang="fr-FR" sz="2000" dirty="0"/>
              <a:t> : 0.77 (bon compromis)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🕒 6.52 secondes pour l'entraînement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🔗 </a:t>
            </a:r>
            <a:r>
              <a:rPr lang="fr-FR" sz="2000" dirty="0">
                <a:hlinkClick r:id="rId3"/>
              </a:rPr>
              <a:t>Voir les résultats détaillés</a:t>
            </a:r>
            <a:endParaRPr lang="fr-FR" sz="2000" dirty="0"/>
          </a:p>
          <a:p>
            <a:pPr>
              <a:lnSpc>
                <a:spcPct val="110000"/>
              </a:lnSpc>
            </a:pPr>
            <a:endParaRPr lang="fr-FR" sz="2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2FF7B5-DED5-902D-B12D-E9971629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" b="339"/>
          <a:stretch/>
        </p:blipFill>
        <p:spPr>
          <a:xfrm>
            <a:off x="6095999" y="3930477"/>
            <a:ext cx="5999926" cy="2720657"/>
          </a:xfrm>
          <a:prstGeom prst="rect">
            <a:avLst/>
          </a:prstGeom>
        </p:spPr>
      </p:pic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2119BB-0902-20D2-5EE3-F50289C0D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77" y="618518"/>
            <a:ext cx="2644146" cy="20069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C2E79EA-D979-6784-852C-F71CB9416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720" y="888376"/>
            <a:ext cx="3000146" cy="15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AB5D5-7983-F3E8-A7A6-FA9A1681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F01D898-739F-FD9E-D6A9-13D8D9638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E270AE23-B4E3-EBF3-2C66-6232854C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7199B62-3158-A62B-DA3E-E175A5B4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90BDAD2D-9017-4AD6-2945-A9D3E42F2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D20689-0084-4FB8-793D-8B025BEF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30953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Élaboration des modèles : LSTM </a:t>
            </a:r>
            <a:r>
              <a:rPr lang="fr-FR" sz="3200" b="1" dirty="0"/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6B7C63D8-EFA3-7DF1-FF97-C583950C1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2710"/>
              </p:ext>
            </p:extLst>
          </p:nvPr>
        </p:nvGraphicFramePr>
        <p:xfrm>
          <a:off x="4209163" y="488950"/>
          <a:ext cx="7763762" cy="60365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91157">
                  <a:extLst>
                    <a:ext uri="{9D8B030D-6E8A-4147-A177-3AD203B41FA5}">
                      <a16:colId xmlns:a16="http://schemas.microsoft.com/office/drawing/2014/main" val="3819619567"/>
                    </a:ext>
                  </a:extLst>
                </a:gridCol>
                <a:gridCol w="5272605">
                  <a:extLst>
                    <a:ext uri="{9D8B030D-6E8A-4147-A177-3AD203B41FA5}">
                      <a16:colId xmlns:a16="http://schemas.microsoft.com/office/drawing/2014/main" val="3735738645"/>
                    </a:ext>
                  </a:extLst>
                </a:gridCol>
              </a:tblGrid>
              <a:tr h="380595">
                <a:tc>
                  <a:txBody>
                    <a:bodyPr/>
                    <a:lstStyle/>
                    <a:p>
                      <a:r>
                        <a:rPr lang="fr-FR" sz="1800" b="1"/>
                        <a:t>Élément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 b="1"/>
                        <a:t>Description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628185059"/>
                  </a:ext>
                </a:extLst>
              </a:tr>
              <a:tr h="1272768">
                <a:tc>
                  <a:txBody>
                    <a:bodyPr/>
                    <a:lstStyle/>
                    <a:p>
                      <a:r>
                        <a:rPr lang="fr-FR" sz="1800" b="1" dirty="0"/>
                        <a:t>Type d'</a:t>
                      </a:r>
                      <a:r>
                        <a:rPr lang="fr-FR" sz="1800" b="1" dirty="0" err="1"/>
                        <a:t>Embedding</a:t>
                      </a:r>
                      <a:endParaRPr lang="fr-FR" sz="1800" dirty="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🔑 </a:t>
                      </a:r>
                      <a:r>
                        <a:rPr lang="fr-FR" sz="1800" b="1" dirty="0" err="1"/>
                        <a:t>Embedding</a:t>
                      </a:r>
                      <a:r>
                        <a:rPr lang="fr-FR" sz="1800" b="1" dirty="0"/>
                        <a:t> personnalisé (non pré-entraîné</a:t>
                      </a:r>
                      <a:endParaRPr lang="fr-FR" sz="1800" dirty="0"/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1292170028"/>
                  </a:ext>
                </a:extLst>
              </a:tr>
              <a:tr h="666036">
                <a:tc>
                  <a:txBody>
                    <a:bodyPr/>
                    <a:lstStyle/>
                    <a:p>
                      <a:r>
                        <a:rPr lang="fr-FR" sz="1800" b="1"/>
                        <a:t>Suivi MLFlow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📊 Suivi des hyperparamètres, métriques et artefacts avec MLFlow.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421707524"/>
                  </a:ext>
                </a:extLst>
              </a:tr>
              <a:tr h="1338439">
                <a:tc>
                  <a:txBody>
                    <a:bodyPr/>
                    <a:lstStyle/>
                    <a:p>
                      <a:r>
                        <a:rPr lang="fr-FR" sz="1800" b="1" dirty="0"/>
                        <a:t>Modèle</a:t>
                      </a:r>
                      <a:endParaRPr lang="fr-FR" sz="1800" dirty="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🤖 </a:t>
                      </a:r>
                      <a:r>
                        <a:rPr lang="fr-FR" sz="1800" b="1" dirty="0"/>
                        <a:t>LSTM avec simple </a:t>
                      </a:r>
                      <a:r>
                        <a:rPr lang="fr-FR" sz="1800" b="1" dirty="0" err="1"/>
                        <a:t>embedding</a:t>
                      </a:r>
                      <a:r>
                        <a:rPr lang="fr-FR" sz="1800" b="1" dirty="0"/>
                        <a:t> (non pré-entraîné ), Dropout et sigmoïde</a:t>
                      </a:r>
                      <a:r>
                        <a:rPr lang="fr-FR" sz="1800" dirty="0"/>
                        <a:t>. Optimisé avec Adam.</a:t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070023178"/>
                  </a:ext>
                </a:extLst>
              </a:tr>
              <a:tr h="666036">
                <a:tc>
                  <a:txBody>
                    <a:bodyPr/>
                    <a:lstStyle/>
                    <a:p>
                      <a:r>
                        <a:rPr lang="fr-FR" sz="1800" b="1" dirty="0"/>
                        <a:t>Hyperparamètres</a:t>
                      </a:r>
                      <a:endParaRPr lang="fr-FR" sz="1800" dirty="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🔧 units (64, 128), dropout (0.2, 0.4), </a:t>
                      </a:r>
                      <a:r>
                        <a:rPr lang="en-US" sz="1800" dirty="0" err="1"/>
                        <a:t>batch_size</a:t>
                      </a:r>
                      <a:r>
                        <a:rPr lang="en-US" sz="1800" dirty="0"/>
                        <a:t> (32, 64), epochs (3, 5).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3559134846"/>
                  </a:ext>
                </a:extLst>
              </a:tr>
              <a:tr h="380595">
                <a:tc>
                  <a:txBody>
                    <a:bodyPr/>
                    <a:lstStyle/>
                    <a:p>
                      <a:r>
                        <a:rPr lang="fr-FR" sz="1800" b="1"/>
                        <a:t>Données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📚 </a:t>
                      </a:r>
                      <a:r>
                        <a:rPr lang="fr-FR" sz="1800" dirty="0" err="1"/>
                        <a:t>Tokenization</a:t>
                      </a:r>
                      <a:r>
                        <a:rPr lang="fr-FR" sz="1800" dirty="0"/>
                        <a:t> et </a:t>
                      </a:r>
                      <a:r>
                        <a:rPr lang="fr-FR" sz="1800" dirty="0" err="1"/>
                        <a:t>padding</a:t>
                      </a:r>
                      <a:r>
                        <a:rPr lang="fr-FR" sz="1800" dirty="0"/>
                        <a:t> des textes (lemmatisés).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2045456632"/>
                  </a:ext>
                </a:extLst>
              </a:tr>
              <a:tr h="666036">
                <a:tc>
                  <a:txBody>
                    <a:bodyPr/>
                    <a:lstStyle/>
                    <a:p>
                      <a:r>
                        <a:rPr lang="fr-FR" sz="1800" b="1"/>
                        <a:t>Callbacks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⏱️ EarlyStopping, ReduceLROnPlateau pour optimiser l'entraînement.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856744053"/>
                  </a:ext>
                </a:extLst>
              </a:tr>
              <a:tr h="666036">
                <a:tc>
                  <a:txBody>
                    <a:bodyPr/>
                    <a:lstStyle/>
                    <a:p>
                      <a:r>
                        <a:rPr lang="fr-FR" sz="1800" b="1"/>
                        <a:t>Évaluation</a:t>
                      </a:r>
                      <a:endParaRPr lang="fr-FR" sz="1800"/>
                    </a:p>
                  </a:txBody>
                  <a:tcPr marL="26421" marR="26421" marT="13210" marB="13210"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📈 </a:t>
                      </a:r>
                      <a:r>
                        <a:rPr lang="fr-FR" sz="1800" dirty="0" err="1"/>
                        <a:t>Accuracy</a:t>
                      </a:r>
                      <a:r>
                        <a:rPr lang="fr-FR" sz="1800" dirty="0"/>
                        <a:t> et AUC, visualisation de la ROC </a:t>
                      </a:r>
                      <a:r>
                        <a:rPr lang="fr-FR" sz="1800" dirty="0" err="1"/>
                        <a:t>Curve</a:t>
                      </a:r>
                      <a:r>
                        <a:rPr lang="fr-FR" sz="1800" dirty="0"/>
                        <a:t> et Matrice de Confusion.</a:t>
                      </a:r>
                    </a:p>
                  </a:txBody>
                  <a:tcPr marL="26421" marR="26421" marT="13210" marB="13210" anchor="ctr"/>
                </a:tc>
                <a:extLst>
                  <a:ext uri="{0D108BD9-81ED-4DB2-BD59-A6C34878D82A}">
                    <a16:rowId xmlns:a16="http://schemas.microsoft.com/office/drawing/2014/main" val="845506042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712C3027-6D91-1F11-ED9F-340DD7403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F0F49641-05F1-8699-CB38-EE29A2809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13630CC-02A5-5BEF-3B82-DAAF58C30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AC2ADF3F-0F31-926B-4383-32E47F7C1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918AA149-7927-32CA-9426-D28F11AD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AC34052-7D03-8794-7D2F-D8D84B44B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BF22ABBF-AAA7-EECD-E790-3AD07E0D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58849DB-C654-2877-A942-A7BBD087D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2F5BAF9-A3B4-9C46-6E03-6C3AA416C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C3DBCBE-6CC4-F94B-080D-632CAAB40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AA9D0F1-75D3-3B9F-2860-A7DFD6AC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8A2E23D-CE5F-7FA6-E3B1-F69872885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0EA8651-F5A7-AA7A-26A3-83A999E6B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2154132C-1214-980C-B8EA-BD75A0FFB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29595EB-6E8E-815F-BE0E-81B596B5D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EF1FC48-6FC9-9C1C-95A4-685AC021D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533548D-2FA8-A2EB-D8A3-162BF3C13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4C9A9DC6-ACC4-1156-6657-5BA9D0CD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F4DD7221-F15F-6634-8F1C-E852F7750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0153CD7-3FC5-AE3B-91BF-01B2BD11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CEB05B44-0C63-D48C-3F73-2F9087DB3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0E927FDD-3AC4-E543-4AA8-027D26A2F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79D35D06-A1B3-A23C-B8CB-DFC941718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603EB16C-E6E4-380D-C760-51727501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B842459A-0741-6A78-AB1F-27D9A1D19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F368890B-F84E-1436-3013-1501B76A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48C32A0F-FA78-C013-6AB2-9B6EC5F78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17F309EF-8C78-0BCE-B441-68114D4F8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3278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64E70-30FD-BE41-287C-C689E04F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fr-FR" sz="2400" b="1" dirty="0"/>
              <a:t>Evaluation et suivie des modèles : LSTM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EF3BF7-7111-5A48-3C0C-2F16D64F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645431"/>
            <a:ext cx="2364317" cy="209242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D69653-A6AB-98DD-4A2E-211303A8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523" y="1062141"/>
            <a:ext cx="2892736" cy="154038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F5B0EB-16B9-AE6B-8BB8-C0B3CFC5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8492" t="-112086" r="64645" b="112086"/>
          <a:stretch/>
        </p:blipFill>
        <p:spPr>
          <a:xfrm>
            <a:off x="6789020" y="3796452"/>
            <a:ext cx="4720977" cy="27398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8809CC-B8C5-E0D7-AFFD-FF1D996C4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104" y="4120149"/>
            <a:ext cx="5805429" cy="23503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F77CDA1-145C-3C56-13E7-53539BB940A6}"/>
              </a:ext>
            </a:extLst>
          </p:cNvPr>
          <p:cNvSpPr txBox="1"/>
          <p:nvPr/>
        </p:nvSpPr>
        <p:spPr>
          <a:xfrm>
            <a:off x="554910" y="1832332"/>
            <a:ext cx="4882191" cy="420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b="1" dirty="0"/>
              <a:t>🔍 Résultats &amp; Recommandations</a:t>
            </a:r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📊 Performance</a:t>
            </a:r>
          </a:p>
          <a:p>
            <a:pPr>
              <a:lnSpc>
                <a:spcPct val="150000"/>
              </a:lnSpc>
              <a:buNone/>
            </a:pPr>
            <a:r>
              <a:rPr lang="fr-FR" dirty="0"/>
              <a:t>✅ </a:t>
            </a:r>
            <a:r>
              <a:rPr lang="fr-FR" b="1" dirty="0" err="1"/>
              <a:t>Accuracy</a:t>
            </a:r>
            <a:r>
              <a:rPr lang="fr-FR" b="1" dirty="0"/>
              <a:t> test</a:t>
            </a:r>
            <a:r>
              <a:rPr lang="fr-FR" dirty="0"/>
              <a:t> : ~77%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Scores équilibrés</a:t>
            </a:r>
            <a:r>
              <a:rPr lang="fr-FR" dirty="0"/>
              <a:t> (</a:t>
            </a:r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, F1-score)</a:t>
            </a:r>
            <a:br>
              <a:rPr lang="fr-FR" dirty="0"/>
            </a:br>
            <a:r>
              <a:rPr lang="fr-FR" dirty="0"/>
              <a:t>⚠️ </a:t>
            </a:r>
            <a:r>
              <a:rPr lang="fr-FR" b="1" dirty="0"/>
              <a:t>Validation </a:t>
            </a:r>
            <a:r>
              <a:rPr lang="fr-FR" b="1" dirty="0" err="1"/>
              <a:t>loss</a:t>
            </a:r>
            <a:r>
              <a:rPr lang="fr-FR" b="1" dirty="0"/>
              <a:t> en hausse</a:t>
            </a:r>
            <a:r>
              <a:rPr lang="fr-FR" dirty="0"/>
              <a:t> → </a:t>
            </a:r>
            <a:r>
              <a:rPr lang="fr-FR" dirty="0" err="1"/>
              <a:t>Overfitting</a:t>
            </a:r>
            <a:r>
              <a:rPr lang="fr-FR" dirty="0"/>
              <a:t> possible</a:t>
            </a:r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🧐 Recommandations</a:t>
            </a:r>
          </a:p>
          <a:p>
            <a:pPr>
              <a:lnSpc>
                <a:spcPct val="150000"/>
              </a:lnSpc>
            </a:pPr>
            <a:r>
              <a:rPr lang="fr-FR" dirty="0"/>
              <a:t>✔ </a:t>
            </a:r>
            <a:r>
              <a:rPr lang="fr-FR" b="1" dirty="0" err="1"/>
              <a:t>Early</a:t>
            </a:r>
            <a:r>
              <a:rPr lang="fr-FR" b="1" dirty="0"/>
              <a:t> </a:t>
            </a:r>
            <a:r>
              <a:rPr lang="fr-FR" b="1" dirty="0" err="1"/>
              <a:t>Stopping</a:t>
            </a:r>
            <a:r>
              <a:rPr lang="fr-FR" dirty="0"/>
              <a:t> pour éviter l’</a:t>
            </a:r>
            <a:r>
              <a:rPr lang="fr-FR" dirty="0" err="1"/>
              <a:t>overfitting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Réduction du </a:t>
            </a:r>
            <a:r>
              <a:rPr lang="fr-FR" b="1" dirty="0" err="1"/>
              <a:t>learning</a:t>
            </a:r>
            <a:r>
              <a:rPr lang="fr-FR" b="1" dirty="0"/>
              <a:t> rate</a:t>
            </a:r>
            <a:r>
              <a:rPr lang="fr-FR" dirty="0"/>
              <a:t> pour voir si l’apprentissage se stabilise</a:t>
            </a:r>
          </a:p>
        </p:txBody>
      </p:sp>
    </p:spTree>
    <p:extLst>
      <p:ext uri="{BB962C8B-B14F-4D97-AF65-F5344CB8AC3E}">
        <p14:creationId xmlns:p14="http://schemas.microsoft.com/office/powerpoint/2010/main" val="2127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54DD-DAE3-D15B-A632-7B24DBEB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94B96E-2805-437A-752A-745A570B9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0742584-06DB-69CB-F775-2B7B037C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908D64-1E27-401B-A3AC-163ECAE2C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26BAA48-93DE-6901-FA23-B8FD25774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CE86AB-A6AF-B33A-F80D-92DA9AF9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6" y="2460020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rgbClr val="FFFFFF"/>
                </a:solidFill>
              </a:rPr>
              <a:t>Élaboration des modèles : LSTM avec </a:t>
            </a:r>
            <a:r>
              <a:rPr lang="fr-FR" sz="3200" b="1" dirty="0" err="1">
                <a:solidFill>
                  <a:srgbClr val="FFFFFF"/>
                </a:solidFill>
              </a:rPr>
              <a:t>Glove</a:t>
            </a:r>
            <a:r>
              <a:rPr lang="fr-FR" sz="3200" b="1" dirty="0">
                <a:solidFill>
                  <a:srgbClr val="FFFFFF"/>
                </a:solidFill>
              </a:rPr>
              <a:t>⚙️</a:t>
            </a:r>
            <a:endParaRPr lang="fr-FR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733DB7-F1EC-ECFE-9835-87EA2D9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B7CD955-FADD-6F28-22CC-84E48531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7F01C9F-73C5-21ED-DE0B-CAF1707B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3A302C2-5643-1FF6-5619-93136CD5F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3EB4218-7B7F-A27E-DAB0-604582D1A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8B53B3BD-6E5A-E17B-8F36-21007C8C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F96ACAE-B02B-527F-9191-FE3615BB5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CEBC581-491A-4EC1-CCBB-EC58058D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CA19A55-A3CE-12E7-A51E-89300B40F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AFCEAD1-35FD-AE92-268E-FCCAAB14A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07328A03-9482-D021-454B-8E65410CF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8B712C6-5F27-0276-5025-FC1685D65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7E0F9311-CCB9-EF0E-2F60-9B68184AC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36EC8A1-441D-120E-78FD-DF88AF08A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15B119A-FABE-6591-73C1-6B6B5DAB3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5CAC248E-D920-B31B-3376-28743C01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FBD87B9-A080-0756-C869-91B841C56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55A3AF3F-80DB-BEB8-3994-5361788C5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B2377D9F-D290-C2A7-7A57-2ECDCA114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BC985BEB-F478-E200-EF64-CBC56020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31FCB263-E8DF-F004-FE6C-A744ECB24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99039ECD-F101-2F10-56E8-21D37A38A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5E1AC66F-0F11-15AE-A763-15999DA6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36B47AA-E281-9626-7C96-8890B6391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DB894C84-E4F3-BC46-B40A-7C4BC6EBE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6942748-8F39-00E8-2A0A-7B3468C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2F166C8F-3B07-77A1-86EB-B51675C8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FB6718F-A26C-E6AA-E8DA-ECB100514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9EDCCA10-7ED0-7E77-9EDB-A3B90A78E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04973"/>
              </p:ext>
            </p:extLst>
          </p:nvPr>
        </p:nvGraphicFramePr>
        <p:xfrm>
          <a:off x="4401696" y="350729"/>
          <a:ext cx="7248966" cy="623796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51504">
                  <a:extLst>
                    <a:ext uri="{9D8B030D-6E8A-4147-A177-3AD203B41FA5}">
                      <a16:colId xmlns:a16="http://schemas.microsoft.com/office/drawing/2014/main" val="3996299238"/>
                    </a:ext>
                  </a:extLst>
                </a:gridCol>
                <a:gridCol w="5097462">
                  <a:extLst>
                    <a:ext uri="{9D8B030D-6E8A-4147-A177-3AD203B41FA5}">
                      <a16:colId xmlns:a16="http://schemas.microsoft.com/office/drawing/2014/main" val="40876696"/>
                    </a:ext>
                  </a:extLst>
                </a:gridCol>
              </a:tblGrid>
              <a:tr h="345176">
                <a:tc>
                  <a:txBody>
                    <a:bodyPr/>
                    <a:lstStyle/>
                    <a:p>
                      <a:r>
                        <a:rPr lang="fr-FR" sz="1400" b="1"/>
                        <a:t>Élément</a:t>
                      </a:r>
                      <a:endParaRPr lang="fr-FR" sz="140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 b="1"/>
                        <a:t>Description</a:t>
                      </a:r>
                      <a:endParaRPr lang="fr-FR" sz="1400"/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3467133650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 dirty="0"/>
                        <a:t>🎯 </a:t>
                      </a:r>
                      <a:r>
                        <a:rPr lang="fr-FR" sz="1400" b="1" dirty="0"/>
                        <a:t>Objectif</a:t>
                      </a:r>
                      <a:endParaRPr lang="fr-FR" sz="1400" dirty="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Classification de texte (tweets) avec un modèle LSTM et </a:t>
                      </a:r>
                      <a:r>
                        <a:rPr lang="fr-FR" sz="1400" dirty="0" err="1"/>
                        <a:t>embeddings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GloVe</a:t>
                      </a:r>
                      <a:r>
                        <a:rPr lang="fr-FR" sz="1400" dirty="0"/>
                        <a:t>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340298782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/>
                        <a:t>🔧 </a:t>
                      </a:r>
                      <a:r>
                        <a:rPr lang="fr-FR" sz="1400" b="1"/>
                        <a:t>Prétraitement</a:t>
                      </a:r>
                      <a:endParaRPr lang="fr-FR" sz="140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- Nettoyage (lemmatisation) </a:t>
                      </a:r>
                      <a:br>
                        <a:rPr lang="fr-FR" sz="1400"/>
                      </a:br>
                      <a:r>
                        <a:rPr lang="fr-FR" sz="1400"/>
                        <a:t>- Tokenisation &amp; padding des séquences.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612556431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 dirty="0"/>
                        <a:t>🔍 </a:t>
                      </a:r>
                      <a:r>
                        <a:rPr lang="fr-FR" sz="1400" b="1" dirty="0"/>
                        <a:t>Données</a:t>
                      </a:r>
                      <a:endParaRPr lang="fr-FR" sz="1400" dirty="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Séparation en 80% train, 10% validation, 10% test après nettoyage.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3846711355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/>
                        <a:t>🔑 </a:t>
                      </a:r>
                      <a:r>
                        <a:rPr lang="fr-FR" sz="1400" b="1"/>
                        <a:t>Embeddings</a:t>
                      </a:r>
                      <a:endParaRPr lang="fr-FR" sz="140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Chargement de </a:t>
                      </a:r>
                      <a:r>
                        <a:rPr lang="fr-FR" sz="1400" dirty="0" err="1"/>
                        <a:t>GloVe</a:t>
                      </a:r>
                      <a:r>
                        <a:rPr lang="fr-FR" sz="1400" dirty="0"/>
                        <a:t> (50D) pour représenter les mots.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989003459"/>
                  </a:ext>
                </a:extLst>
              </a:tr>
              <a:tr h="1649920">
                <a:tc>
                  <a:txBody>
                    <a:bodyPr/>
                    <a:lstStyle/>
                    <a:p>
                      <a:r>
                        <a:rPr lang="fr-FR" sz="1400" dirty="0"/>
                        <a:t>🧠 </a:t>
                      </a:r>
                      <a:r>
                        <a:rPr lang="fr-FR" sz="1400" b="1" dirty="0"/>
                        <a:t>Modèle</a:t>
                      </a:r>
                      <a:endParaRPr lang="fr-FR" sz="1400" dirty="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Modèle LSTM avec :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- 2 couches LSTM pour capturer la dépendance temporelle.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- Dropout pour régularisation.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- Couche Dense (sigmoïde) pour classification binaire.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786528480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/>
                        <a:t>⚙️ </a:t>
                      </a:r>
                      <a:r>
                        <a:rPr lang="fr-FR" sz="1400" b="1"/>
                        <a:t>Optimisation</a:t>
                      </a:r>
                      <a:endParaRPr lang="fr-FR" sz="140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Perte binary_crossentropy, optimiseur Adam, EarlyStopping pour éviter l'overfitting.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1551389745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 dirty="0"/>
                        <a:t>📊 </a:t>
                      </a:r>
                      <a:r>
                        <a:rPr lang="fr-FR" sz="1400" b="1" dirty="0" err="1"/>
                        <a:t>MLFlow</a:t>
                      </a:r>
                      <a:endParaRPr lang="fr-FR" sz="1400" dirty="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Suivi des métriques, modèle et courbes pendant l'entraînement.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163074761"/>
                  </a:ext>
                </a:extLst>
              </a:tr>
              <a:tr h="606124">
                <a:tc>
                  <a:txBody>
                    <a:bodyPr/>
                    <a:lstStyle/>
                    <a:p>
                      <a:r>
                        <a:rPr lang="fr-FR" sz="1400" dirty="0"/>
                        <a:t>📈 </a:t>
                      </a:r>
                      <a:r>
                        <a:rPr lang="fr-FR" sz="1400" b="1" dirty="0"/>
                        <a:t>Évaluation</a:t>
                      </a:r>
                      <a:endParaRPr lang="fr-FR" sz="1400" dirty="0"/>
                    </a:p>
                  </a:txBody>
                  <a:tcPr marL="49190" marR="49190" marT="24595" marB="245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Accuracy, </a:t>
                      </a:r>
                      <a:r>
                        <a:rPr lang="en-US" sz="1400" dirty="0" err="1"/>
                        <a:t>courbes</a:t>
                      </a:r>
                      <a:r>
                        <a:rPr lang="en-US" sz="1400" dirty="0"/>
                        <a:t> Loss/Accuracy, </a:t>
                      </a:r>
                      <a:r>
                        <a:rPr lang="en-US" sz="1400" dirty="0" err="1"/>
                        <a:t>courbe</a:t>
                      </a:r>
                      <a:r>
                        <a:rPr lang="en-US" sz="1400" dirty="0"/>
                        <a:t> ROC avec AUC.</a:t>
                      </a:r>
                    </a:p>
                  </a:txBody>
                  <a:tcPr marL="49190" marR="49190" marT="24595" marB="24595" anchor="ctr"/>
                </a:tc>
                <a:extLst>
                  <a:ext uri="{0D108BD9-81ED-4DB2-BD59-A6C34878D82A}">
                    <a16:rowId xmlns:a16="http://schemas.microsoft.com/office/drawing/2014/main" val="253402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37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6693</TotalTime>
  <Words>1028</Words>
  <Application>Microsoft Office PowerPoint</Application>
  <PresentationFormat>Grand écran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Arial</vt:lpstr>
      <vt:lpstr>CIDFont+F2</vt:lpstr>
      <vt:lpstr>Inter</vt:lpstr>
      <vt:lpstr>Tw Cen MT</vt:lpstr>
      <vt:lpstr>Circuit</vt:lpstr>
      <vt:lpstr>Réalisez une analyse de sentiments grâce au Deep Learning </vt:lpstr>
      <vt:lpstr> Plan de la  Soutenance </vt:lpstr>
      <vt:lpstr>Présentation du Projet 📊</vt:lpstr>
      <vt:lpstr>Présentation du Jeu de Données 📊</vt:lpstr>
      <vt:lpstr>Élaboration des modèles : Régression Logistique ⚙️</vt:lpstr>
      <vt:lpstr>Evaluation et suivie de modèles : Régression Logistique ⚙️</vt:lpstr>
      <vt:lpstr>Élaboration des modèles : LSTM ⚙️</vt:lpstr>
      <vt:lpstr>Evaluation et suivie des modèles : LSTM</vt:lpstr>
      <vt:lpstr>Élaboration des modèles : LSTM avec Glove⚙️</vt:lpstr>
      <vt:lpstr>Evaluation et suivie  : LSTM avec Glove⚙️</vt:lpstr>
      <vt:lpstr>Élaboration des modèles : LSTM avec Word2Vec ⚙️</vt:lpstr>
      <vt:lpstr>Evaluation et suivie : LSTM avec Word2Vec ⚙️</vt:lpstr>
      <vt:lpstr>Élaboration des modèles : bert⚙️</vt:lpstr>
      <vt:lpstr>Evaluation et suivie  : bert⚙️</vt:lpstr>
      <vt:lpstr> 3️⃣ Résultats et Comparaison des Modèles  ⚙️</vt:lpstr>
      <vt:lpstr>4️⃣ MLOps et Suivi des Expériences ⚙️</vt:lpstr>
      <vt:lpstr>5️⃣ Mise en Production du Modèle ☁️🖥️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Saoussen KACHBOURI</dc:creator>
  <cp:lastModifiedBy>Saoussen KACHBOURI</cp:lastModifiedBy>
  <cp:revision>49</cp:revision>
  <dcterms:created xsi:type="dcterms:W3CDTF">2025-02-19T15:22:58Z</dcterms:created>
  <dcterms:modified xsi:type="dcterms:W3CDTF">2025-03-12T15:01:50Z</dcterms:modified>
</cp:coreProperties>
</file>