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/>
    <p:restoredTop sz="94613"/>
  </p:normalViewPr>
  <p:slideViewPr>
    <p:cSldViewPr snapToGrid="0" snapToObjects="1">
      <p:cViewPr varScale="1">
        <p:scale>
          <a:sx n="102" d="100"/>
          <a:sy n="102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77E6-189C-B60E-13AF-AA9A7468D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FA90F-3245-18E7-CFC4-0236D40F7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58A83-7D95-B8FD-A7D0-64A3D1C5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71F-2C93-C04C-8A9A-8456770C7992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C5FF2-DAE9-71CB-3C4D-6A82946C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F764C-E718-D25B-7669-530D4CD6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BC40-4634-7A46-8566-72F2F01E8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9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A7D5-D10B-009E-17D6-6F006B20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6F7FB-E112-C461-1728-3D1D2735E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B5623-36BB-72A0-AAC6-B4025DBA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71F-2C93-C04C-8A9A-8456770C7992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6DBD0-ACB8-ECDA-96FF-84831D3F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64B4-28BD-D72E-9CCA-E8F77DFE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BC40-4634-7A46-8566-72F2F01E8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C03A9-1397-E554-FE4D-F2A806385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7D443-4A2F-BEA2-867D-9E739622E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395AB-389C-29E9-9190-0D3F731D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71F-2C93-C04C-8A9A-8456770C7992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F10D-F094-8FF9-F73D-FCF95562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E7C1-11AB-22F1-1D7F-60F7A82F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BC40-4634-7A46-8566-72F2F01E8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772D-0559-4AC1-540C-13D1F077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3556-92AF-6CC2-3D5B-44EE44FD0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4ECBF-4797-2E1F-88A9-2737F6FA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71F-2C93-C04C-8A9A-8456770C7992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FDDA6-220C-9EF2-2AE5-D2F3DA9C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9427F-0F9F-6047-FCA0-F9C662FC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BC40-4634-7A46-8566-72F2F01E8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7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9398-145D-CEB1-8E34-B2C7EBF4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8374D-A7F5-6A6E-1801-126A6EBC9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EBBB2-F35E-1589-5428-2E7D05C5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71F-2C93-C04C-8A9A-8456770C7992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2469C-AA40-CE78-BB3B-2B841306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61D77-C210-2DA3-3E69-A038D614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BC40-4634-7A46-8566-72F2F01E8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0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C2CF-B55C-CA3B-B434-81A65D6D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8C706-AF83-A666-4474-28D051B3E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03EB7-A5BA-4B7C-DDC9-BD52571FD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2FEFD-4713-5F75-2018-025B526C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71F-2C93-C04C-8A9A-8456770C7992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3A632-6EE5-528D-681A-60D950C5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B82F6-5BDE-3B7B-38BE-6ECA5875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BC40-4634-7A46-8566-72F2F01E8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F72D-08D4-F6C5-1299-A94F5007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A3726-64DC-2456-252A-27B1774C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9C3A1-C1C1-DEB6-D7FC-594D40B3B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1DBEA-4153-5C43-9EA8-617971413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97ED7-A190-12ED-4F4B-B33DA47E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43FCB-E8D7-EC2B-8F56-8EE0F9B7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71F-2C93-C04C-8A9A-8456770C7992}" type="datetimeFigureOut">
              <a:rPr lang="en-US" smtClean="0"/>
              <a:t>8/20/22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0A1B8-1A50-C25C-FC02-EB6C9ABB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80A1A-D81A-87C4-34A8-4C43C03B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BC40-4634-7A46-8566-72F2F01E8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5835-AB86-AF1F-E08A-B97B9C16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61661-E033-6009-DD1E-EFD91AFA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71F-2C93-C04C-8A9A-8456770C7992}" type="datetimeFigureOut">
              <a:rPr lang="en-US" smtClean="0"/>
              <a:t>8/20/22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FC788-DF4D-1DE2-F9F1-9906E69E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24330-0622-2ED9-934B-F28836CD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BC40-4634-7A46-8566-72F2F01E8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BB3F6-45EE-57C3-7D3C-2CBA44A0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71F-2C93-C04C-8A9A-8456770C7992}" type="datetimeFigureOut">
              <a:rPr lang="en-US" smtClean="0"/>
              <a:t>8/20/22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BCA17-B4DE-0547-44F4-614B4182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82D1C-52D4-918B-23FC-11EED4CB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BC40-4634-7A46-8566-72F2F01E8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1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7C14-F9FA-3A6E-3181-1491464A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66B62-91CE-7B49-DF9D-E0365282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DE380-DA88-ED90-FEE7-C6405D04F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16168-C308-D0DC-4A6F-65F8A506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71F-2C93-C04C-8A9A-8456770C7992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E4055-A345-62B6-099F-7FEE1741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B016F-8E66-3406-395A-A04D6ED4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BC40-4634-7A46-8566-72F2F01E8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9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CF0B-55F4-5392-86C8-711A1FF5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20941-C630-2B5B-D5C0-791AD5992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4344B-2489-8C47-D753-5B6ABD6FC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673D6-794A-57BF-2FFC-5CACFFEA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71F-2C93-C04C-8A9A-8456770C7992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31214-9FBE-784E-C1B9-619E8C71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2CEFE-D175-5DF2-5844-F0CF6CCD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BC40-4634-7A46-8566-72F2F01E8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2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E7985-F3DB-0D5C-AA18-3693793C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16DC2-EE67-0989-FF83-0615B589A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0134F-43D5-F627-3100-118B35CC3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F71F-2C93-C04C-8A9A-8456770C7992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DABA-906F-57B6-0DF9-8D10D7B24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65E54-5B6F-8DEE-3682-BC8440085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BC40-4634-7A46-8566-72F2F01E8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4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6945C5-B539-791D-FE7D-3012CFC391CF}"/>
              </a:ext>
            </a:extLst>
          </p:cNvPr>
          <p:cNvSpPr/>
          <p:nvPr/>
        </p:nvSpPr>
        <p:spPr>
          <a:xfrm>
            <a:off x="2304784" y="762001"/>
            <a:ext cx="1315233" cy="90187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5C32E7-DCA0-1A55-51EF-D70C1D8A10E0}"/>
              </a:ext>
            </a:extLst>
          </p:cNvPr>
          <p:cNvSpPr/>
          <p:nvPr/>
        </p:nvSpPr>
        <p:spPr>
          <a:xfrm>
            <a:off x="2304784" y="2154478"/>
            <a:ext cx="1315233" cy="90187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75D017-2C76-4BEF-BB31-3F396C625304}"/>
              </a:ext>
            </a:extLst>
          </p:cNvPr>
          <p:cNvSpPr/>
          <p:nvPr/>
        </p:nvSpPr>
        <p:spPr>
          <a:xfrm>
            <a:off x="2304784" y="3479104"/>
            <a:ext cx="1315233" cy="90187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E954A7-33A9-60AA-5523-6AC3FC857E30}"/>
              </a:ext>
            </a:extLst>
          </p:cNvPr>
          <p:cNvSpPr/>
          <p:nvPr/>
        </p:nvSpPr>
        <p:spPr>
          <a:xfrm>
            <a:off x="2304783" y="4935256"/>
            <a:ext cx="1315233" cy="90187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C6DE8-658A-03ED-9CB0-6F656C54911D}"/>
              </a:ext>
            </a:extLst>
          </p:cNvPr>
          <p:cNvSpPr/>
          <p:nvPr/>
        </p:nvSpPr>
        <p:spPr>
          <a:xfrm>
            <a:off x="4511452" y="762001"/>
            <a:ext cx="1315233" cy="90187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D67BA0-B19D-6516-00A8-B5C39AA6AEC2}"/>
              </a:ext>
            </a:extLst>
          </p:cNvPr>
          <p:cNvSpPr/>
          <p:nvPr/>
        </p:nvSpPr>
        <p:spPr>
          <a:xfrm>
            <a:off x="4511452" y="2154478"/>
            <a:ext cx="1315233" cy="90187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7D4E67-8864-EB3D-B185-F68643D9763A}"/>
              </a:ext>
            </a:extLst>
          </p:cNvPr>
          <p:cNvSpPr/>
          <p:nvPr/>
        </p:nvSpPr>
        <p:spPr>
          <a:xfrm>
            <a:off x="5627855" y="3533789"/>
            <a:ext cx="1315233" cy="90187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E4B063-895C-2CB9-1445-58879CAAC091}"/>
              </a:ext>
            </a:extLst>
          </p:cNvPr>
          <p:cNvSpPr txBox="1"/>
          <p:nvPr/>
        </p:nvSpPr>
        <p:spPr>
          <a:xfrm>
            <a:off x="2455101" y="1061138"/>
            <a:ext cx="1164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Susceptible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102D5C-14EB-8946-8883-EB2E7E4F9571}"/>
              </a:ext>
            </a:extLst>
          </p:cNvPr>
          <p:cNvSpPr txBox="1"/>
          <p:nvPr/>
        </p:nvSpPr>
        <p:spPr>
          <a:xfrm>
            <a:off x="2379941" y="2236083"/>
            <a:ext cx="11649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Infected, </a:t>
            </a:r>
            <a:r>
              <a:rPr lang="en-US" sz="1400" dirty="0" err="1"/>
              <a:t>presymptomatyic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71AE7F-EDF2-8D2D-1742-E0B5321CBC1D}"/>
              </a:ext>
            </a:extLst>
          </p:cNvPr>
          <p:cNvSpPr txBox="1"/>
          <p:nvPr/>
        </p:nvSpPr>
        <p:spPr>
          <a:xfrm>
            <a:off x="2379941" y="3776152"/>
            <a:ext cx="1164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Infectious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FA6FF5-B1C5-6D6E-CD90-B1141881B3A5}"/>
              </a:ext>
            </a:extLst>
          </p:cNvPr>
          <p:cNvSpPr txBox="1"/>
          <p:nvPr/>
        </p:nvSpPr>
        <p:spPr>
          <a:xfrm>
            <a:off x="2379940" y="5232304"/>
            <a:ext cx="1164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Recovered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C253DB-7EBA-742D-E7E9-20FB2DCFEC3F}"/>
              </a:ext>
            </a:extLst>
          </p:cNvPr>
          <p:cNvSpPr txBox="1"/>
          <p:nvPr/>
        </p:nvSpPr>
        <p:spPr>
          <a:xfrm>
            <a:off x="4586609" y="843606"/>
            <a:ext cx="1164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Quarantined, not infected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457890-640C-6C6D-834B-34203F56766D}"/>
              </a:ext>
            </a:extLst>
          </p:cNvPr>
          <p:cNvSpPr txBox="1"/>
          <p:nvPr/>
        </p:nvSpPr>
        <p:spPr>
          <a:xfrm>
            <a:off x="4586609" y="2216884"/>
            <a:ext cx="11649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Quarantined, </a:t>
            </a:r>
            <a:r>
              <a:rPr lang="en-US" sz="1400" dirty="0" err="1"/>
              <a:t>presymptomatyic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AA133A-3DD1-24FB-E1DA-E57851153845}"/>
              </a:ext>
            </a:extLst>
          </p:cNvPr>
          <p:cNvSpPr txBox="1"/>
          <p:nvPr/>
        </p:nvSpPr>
        <p:spPr>
          <a:xfrm>
            <a:off x="5717836" y="3668430"/>
            <a:ext cx="1164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Diagnosed, isolated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7454A8-0B88-27A1-3315-C88599F7041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620016" y="1215027"/>
            <a:ext cx="7449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15A0DF-8855-AF59-BF41-99DC25EAD680}"/>
              </a:ext>
            </a:extLst>
          </p:cNvPr>
          <p:cNvCxnSpPr>
            <a:cxnSpLocks/>
          </p:cNvCxnSpPr>
          <p:nvPr/>
        </p:nvCxnSpPr>
        <p:spPr>
          <a:xfrm flipH="1">
            <a:off x="3812875" y="1402025"/>
            <a:ext cx="6749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04A2D6-BE72-E04D-1F1B-F76F9CBCC1CF}"/>
              </a:ext>
            </a:extLst>
          </p:cNvPr>
          <p:cNvCxnSpPr>
            <a:cxnSpLocks/>
          </p:cNvCxnSpPr>
          <p:nvPr/>
        </p:nvCxnSpPr>
        <p:spPr>
          <a:xfrm>
            <a:off x="3639336" y="2543749"/>
            <a:ext cx="7256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28FEFA-3AEF-546F-B606-940D9968FA70}"/>
              </a:ext>
            </a:extLst>
          </p:cNvPr>
          <p:cNvCxnSpPr>
            <a:cxnSpLocks/>
          </p:cNvCxnSpPr>
          <p:nvPr/>
        </p:nvCxnSpPr>
        <p:spPr>
          <a:xfrm flipV="1">
            <a:off x="3639336" y="3776152"/>
            <a:ext cx="432332" cy="4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836172-8036-E617-C114-2E45AF18F68A}"/>
              </a:ext>
            </a:extLst>
          </p:cNvPr>
          <p:cNvCxnSpPr>
            <a:cxnSpLocks/>
          </p:cNvCxnSpPr>
          <p:nvPr/>
        </p:nvCxnSpPr>
        <p:spPr>
          <a:xfrm>
            <a:off x="2950343" y="1663875"/>
            <a:ext cx="0" cy="3602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DE4C07-A5A2-5174-DC99-850FBD83E6A6}"/>
              </a:ext>
            </a:extLst>
          </p:cNvPr>
          <p:cNvCxnSpPr>
            <a:cxnSpLocks/>
          </p:cNvCxnSpPr>
          <p:nvPr/>
        </p:nvCxnSpPr>
        <p:spPr>
          <a:xfrm>
            <a:off x="2930324" y="3056352"/>
            <a:ext cx="0" cy="3602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902FD5-320A-EA99-3933-06E7861314B4}"/>
              </a:ext>
            </a:extLst>
          </p:cNvPr>
          <p:cNvCxnSpPr>
            <a:cxnSpLocks/>
          </p:cNvCxnSpPr>
          <p:nvPr/>
        </p:nvCxnSpPr>
        <p:spPr>
          <a:xfrm>
            <a:off x="2947577" y="4380978"/>
            <a:ext cx="0" cy="3602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F664CF-A31A-24B2-8242-D2E4F8D76C3D}"/>
              </a:ext>
            </a:extLst>
          </p:cNvPr>
          <p:cNvCxnSpPr>
            <a:cxnSpLocks/>
          </p:cNvCxnSpPr>
          <p:nvPr/>
        </p:nvCxnSpPr>
        <p:spPr>
          <a:xfrm flipH="1">
            <a:off x="3639336" y="4449763"/>
            <a:ext cx="2078500" cy="7825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D484E6-77F5-4982-7578-319D279F351F}"/>
              </a:ext>
            </a:extLst>
          </p:cNvPr>
          <p:cNvCxnSpPr>
            <a:cxnSpLocks/>
          </p:cNvCxnSpPr>
          <p:nvPr/>
        </p:nvCxnSpPr>
        <p:spPr>
          <a:xfrm>
            <a:off x="5751524" y="3056351"/>
            <a:ext cx="0" cy="3602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AC4967-B641-BDDA-77AA-7217A2E6A9E4}"/>
              </a:ext>
            </a:extLst>
          </p:cNvPr>
          <p:cNvSpPr txBox="1"/>
          <p:nvPr/>
        </p:nvSpPr>
        <p:spPr>
          <a:xfrm>
            <a:off x="2280670" y="1726424"/>
            <a:ext cx="623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Infectious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18F40E-0988-15A6-EA0C-210DE5C1A4A8}"/>
              </a:ext>
            </a:extLst>
          </p:cNvPr>
          <p:cNvSpPr txBox="1"/>
          <p:nvPr/>
        </p:nvSpPr>
        <p:spPr>
          <a:xfrm>
            <a:off x="3680783" y="746044"/>
            <a:ext cx="623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Newly diagnosed, isolated*</a:t>
            </a:r>
          </a:p>
          <a:p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8DAB2A-AA71-DDA9-92FB-964DD3B42299}"/>
              </a:ext>
            </a:extLst>
          </p:cNvPr>
          <p:cNvSpPr/>
          <p:nvPr/>
        </p:nvSpPr>
        <p:spPr>
          <a:xfrm>
            <a:off x="4237868" y="3533789"/>
            <a:ext cx="886224" cy="76543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C61CB9-8D27-893F-A8FF-62C9FF6A7958}"/>
              </a:ext>
            </a:extLst>
          </p:cNvPr>
          <p:cNvSpPr txBox="1"/>
          <p:nvPr/>
        </p:nvSpPr>
        <p:spPr>
          <a:xfrm>
            <a:off x="4338924" y="3635981"/>
            <a:ext cx="7849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Newly diagnosed, isolated*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1AA7B2-C792-C7D5-9B8E-9FE3C8F35B15}"/>
              </a:ext>
            </a:extLst>
          </p:cNvPr>
          <p:cNvCxnSpPr>
            <a:cxnSpLocks/>
          </p:cNvCxnSpPr>
          <p:nvPr/>
        </p:nvCxnSpPr>
        <p:spPr>
          <a:xfrm flipV="1">
            <a:off x="5096032" y="3750704"/>
            <a:ext cx="432332" cy="4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5B4C996-5409-865E-9F83-55AD38697B0F}"/>
              </a:ext>
            </a:extLst>
          </p:cNvPr>
          <p:cNvSpPr txBox="1"/>
          <p:nvPr/>
        </p:nvSpPr>
        <p:spPr>
          <a:xfrm>
            <a:off x="3715508" y="2088086"/>
            <a:ext cx="623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Newly diagnosed, isolated*</a:t>
            </a:r>
          </a:p>
          <a:p>
            <a:endParaRPr 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CB0236-8A85-A00E-70EF-9215E0658545}"/>
              </a:ext>
            </a:extLst>
          </p:cNvPr>
          <p:cNvSpPr txBox="1"/>
          <p:nvPr/>
        </p:nvSpPr>
        <p:spPr>
          <a:xfrm>
            <a:off x="4682642" y="5333019"/>
            <a:ext cx="1813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*Newly diagnosed, isolated is a one-day state marking newly diagnosed people to account for quarantining contacts.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0AA3FD0-F43C-6C59-78D5-7A55B99A1F0B}"/>
              </a:ext>
            </a:extLst>
          </p:cNvPr>
          <p:cNvCxnSpPr>
            <a:cxnSpLocks/>
          </p:cNvCxnSpPr>
          <p:nvPr/>
        </p:nvCxnSpPr>
        <p:spPr>
          <a:xfrm>
            <a:off x="3258018" y="1658923"/>
            <a:ext cx="0" cy="3602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0F716-C27F-CA96-93FB-9723EB0DC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6301"/>
                <a:ext cx="3783904" cy="5913916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𝑑𝑆</m:t>
                          </m:r>
                        </m:num>
                        <m:den>
                          <m:r>
                            <a:rPr lang="en-US" i="1"/>
                            <m:t>𝑑𝑡</m:t>
                          </m:r>
                        </m:den>
                      </m:f>
                      <m:r>
                        <a:rPr lang="en-US" i="1"/>
                        <m:t>= −</m:t>
                      </m:r>
                      <m:r>
                        <a:rPr lang="en-US" i="1"/>
                        <m:t>𝛽</m:t>
                      </m:r>
                      <m:r>
                        <a:rPr lang="en-US" i="1"/>
                        <m:t>𝐼𝑆</m:t>
                      </m:r>
                      <m:r>
                        <a:rPr lang="en-US" i="1"/>
                        <m:t>−</m:t>
                      </m:r>
                      <m:r>
                        <a:rPr lang="en-US" i="1"/>
                        <m:t>𝜃</m:t>
                      </m:r>
                      <m:r>
                        <a:rPr lang="en-US" i="1"/>
                        <m:t>−</m:t>
                      </m:r>
                      <m:r>
                        <a:rPr lang="en-US" i="1"/>
                        <m:t>𝜂</m:t>
                      </m:r>
                      <m:r>
                        <a:rPr lang="en-US" i="1"/>
                        <m:t>∗(1−</m:t>
                      </m:r>
                      <m:r>
                        <a:rPr lang="en-US" i="1"/>
                        <m:t>𝜁</m:t>
                      </m:r>
                      <m:r>
                        <a:rPr lang="en-US" i="1"/>
                        <m:t>)∗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𝐷𝑥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r>
                        <a:rPr lang="en-US" i="1"/>
                        <m:t>+ </m:t>
                      </m:r>
                      <m:r>
                        <a:rPr lang="en-US" i="1"/>
                        <m:t>𝜔</m:t>
                      </m:r>
                      <m:r>
                        <a:rPr lang="en-US" i="1"/>
                        <m:t>𝑄𝑠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𝑑𝑃</m:t>
                          </m:r>
                        </m:num>
                        <m:den>
                          <m:r>
                            <a:rPr lang="en-US" i="1"/>
                            <m:t>𝑑𝑡</m:t>
                          </m:r>
                        </m:den>
                      </m:f>
                      <m:r>
                        <a:rPr lang="en-US" i="1"/>
                        <m:t>= </m:t>
                      </m:r>
                      <m:r>
                        <a:rPr lang="en-US" i="1"/>
                        <m:t>𝛽</m:t>
                      </m:r>
                      <m:r>
                        <a:rPr lang="en-US" i="1"/>
                        <m:t>𝐼𝑆</m:t>
                      </m:r>
                      <m:r>
                        <a:rPr lang="en-US" i="1"/>
                        <m:t>+</m:t>
                      </m:r>
                      <m:r>
                        <a:rPr lang="en-US" i="1"/>
                        <m:t>𝜃</m:t>
                      </m:r>
                      <m:r>
                        <a:rPr lang="en-US" i="1"/>
                        <m:t>−</m:t>
                      </m:r>
                      <m:r>
                        <a:rPr lang="en-US" i="1"/>
                        <m:t>𝛾</m:t>
                      </m:r>
                      <m:r>
                        <a:rPr lang="en-US" i="1"/>
                        <m:t>𝑃</m:t>
                      </m:r>
                      <m:r>
                        <a:rPr lang="en-US" i="1"/>
                        <m:t> −</m:t>
                      </m:r>
                      <m:r>
                        <a:rPr lang="en-US" i="1"/>
                        <m:t>𝜂</m:t>
                      </m:r>
                      <m:r>
                        <a:rPr lang="en-US" i="1"/>
                        <m:t>∗</m:t>
                      </m:r>
                      <m:r>
                        <a:rPr lang="en-US" i="1"/>
                        <m:t>𝜁</m:t>
                      </m:r>
                      <m:r>
                        <a:rPr lang="en-US" i="1"/>
                        <m:t>∗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𝐷𝑥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𝑑𝐼</m:t>
                          </m:r>
                        </m:num>
                        <m:den>
                          <m:r>
                            <a:rPr lang="en-US" i="1"/>
                            <m:t>𝑑𝑡</m:t>
                          </m:r>
                        </m:den>
                      </m:f>
                      <m:r>
                        <a:rPr lang="en-US" i="1"/>
                        <m:t>= </m:t>
                      </m:r>
                      <m:r>
                        <a:rPr lang="en-US" i="1"/>
                        <m:t>𝛾</m:t>
                      </m:r>
                      <m:r>
                        <a:rPr lang="en-US" i="1"/>
                        <m:t>𝑃</m:t>
                      </m:r>
                      <m:r>
                        <a:rPr lang="en-US" i="1"/>
                        <m:t>− </m:t>
                      </m:r>
                      <m:r>
                        <a:rPr lang="en-US" i="1"/>
                        <m:t>𝜌</m:t>
                      </m:r>
                      <m:r>
                        <a:rPr lang="en-US" i="1"/>
                        <m:t>𝐼</m:t>
                      </m:r>
                      <m:r>
                        <a:rPr lang="en-US" i="1"/>
                        <m:t>− </m:t>
                      </m:r>
                      <m:r>
                        <a:rPr lang="en-US" i="1"/>
                        <m:t>𝛿</m:t>
                      </m:r>
                      <m:r>
                        <a:rPr lang="en-US" i="1"/>
                        <m:t>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𝑑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𝐷𝑥</m:t>
                              </m:r>
                            </m:e>
                            <m:sub>
                              <m:r>
                                <a:rPr lang="en-US" i="1"/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/>
                            <m:t>𝑑𝑡</m:t>
                          </m:r>
                        </m:den>
                      </m:f>
                      <m:r>
                        <a:rPr lang="en-US" i="1"/>
                        <m:t>= </m:t>
                      </m:r>
                      <m:r>
                        <a:rPr lang="en-US" i="1"/>
                        <m:t>𝛿</m:t>
                      </m:r>
                      <m:r>
                        <a:rPr lang="en-US" i="1"/>
                        <m:t>𝐼</m:t>
                      </m:r>
                      <m:r>
                        <a:rPr lang="en-US" i="1"/>
                        <m:t>−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𝐷𝑥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𝑑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𝐷𝑥</m:t>
                              </m:r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/>
                            <m:t>𝑑𝑡</m:t>
                          </m:r>
                        </m:den>
                      </m:f>
                      <m:r>
                        <a:rPr lang="en-US" i="1"/>
                        <m:t>=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𝐷𝑥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r>
                        <a:rPr lang="en-US" i="1"/>
                        <m:t>+</m:t>
                      </m:r>
                      <m:r>
                        <a:rPr lang="en-US" i="1"/>
                        <m:t>𝜇</m:t>
                      </m:r>
                      <m:r>
                        <a:rPr lang="en-US" i="1"/>
                        <m:t>𝑄𝑖</m:t>
                      </m:r>
                      <m:r>
                        <a:rPr lang="en-US" i="1"/>
                        <m:t>−</m:t>
                      </m:r>
                      <m:r>
                        <a:rPr lang="en-US" i="1"/>
                        <m:t>𝜌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𝐷𝑥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𝑑𝑄𝑠</m:t>
                          </m:r>
                        </m:num>
                        <m:den>
                          <m:r>
                            <a:rPr lang="en-US" i="1"/>
                            <m:t>𝑑𝑡</m:t>
                          </m:r>
                        </m:den>
                      </m:f>
                      <m:r>
                        <a:rPr lang="en-US" i="1"/>
                        <m:t>= </m:t>
                      </m:r>
                      <m:r>
                        <a:rPr lang="en-US" i="1"/>
                        <m:t>𝜂</m:t>
                      </m:r>
                      <m:r>
                        <a:rPr lang="en-US" i="1"/>
                        <m:t>∗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1−</m:t>
                          </m:r>
                          <m:r>
                            <a:rPr lang="en-US" i="1"/>
                            <m:t>𝜁</m:t>
                          </m:r>
                        </m:e>
                      </m:d>
                      <m:r>
                        <a:rPr lang="en-US" i="1"/>
                        <m:t>∗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𝐷𝑥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r>
                        <a:rPr lang="en-US" i="1"/>
                        <m:t>− </m:t>
                      </m:r>
                      <m:r>
                        <a:rPr lang="en-US" i="1"/>
                        <m:t>𝜔</m:t>
                      </m:r>
                      <m:r>
                        <a:rPr lang="en-US" i="1"/>
                        <m:t>𝑄𝑠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𝑑𝑄𝑖</m:t>
                          </m:r>
                        </m:num>
                        <m:den>
                          <m:r>
                            <a:rPr lang="en-US" i="1"/>
                            <m:t>𝑑𝑡</m:t>
                          </m:r>
                        </m:den>
                      </m:f>
                      <m:r>
                        <a:rPr lang="en-US" i="1"/>
                        <m:t>= </m:t>
                      </m:r>
                      <m:r>
                        <a:rPr lang="en-US" i="1"/>
                        <m:t>𝜂</m:t>
                      </m:r>
                      <m:r>
                        <a:rPr lang="en-US" i="1"/>
                        <m:t>∗</m:t>
                      </m:r>
                      <m:r>
                        <a:rPr lang="en-US" i="1"/>
                        <m:t>𝜁</m:t>
                      </m:r>
                      <m:r>
                        <a:rPr lang="en-US" i="1"/>
                        <m:t>∗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𝐷𝑥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r>
                        <a:rPr lang="en-US" i="1"/>
                        <m:t>− </m:t>
                      </m:r>
                      <m:r>
                        <a:rPr lang="en-US" i="1"/>
                        <m:t>𝜇</m:t>
                      </m:r>
                      <m:r>
                        <a:rPr lang="en-US" i="1"/>
                        <m:t>𝑄𝑖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𝑑𝑅</m:t>
                          </m:r>
                        </m:num>
                        <m:den>
                          <m:r>
                            <a:rPr lang="en-US" i="1"/>
                            <m:t>𝑑𝑡</m:t>
                          </m:r>
                        </m:den>
                      </m:f>
                      <m:r>
                        <a:rPr lang="en-US" i="1"/>
                        <m:t>= </m:t>
                      </m:r>
                      <m:r>
                        <a:rPr lang="en-US" i="1"/>
                        <m:t>𝜌</m:t>
                      </m:r>
                      <m:r>
                        <a:rPr lang="en-US" i="1"/>
                        <m:t>𝐼</m:t>
                      </m:r>
                      <m:r>
                        <a:rPr lang="en-US" i="1"/>
                        <m:t>+ </m:t>
                      </m:r>
                      <m:r>
                        <a:rPr lang="en-US" i="1"/>
                        <m:t>𝜌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𝐷𝑥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0F716-C27F-CA96-93FB-9723EB0DC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6301"/>
                <a:ext cx="3783904" cy="59139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5B3ED15-31AA-72B0-7F7C-25250FC3AA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5671" y="626301"/>
                <a:ext cx="6613743" cy="59139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300" dirty="0"/>
                  <a:t> </a:t>
                </a:r>
                <a:endParaRPr lang="en-US" sz="3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i="1"/>
                        <m:t>𝛽</m:t>
                      </m:r>
                      <m:r>
                        <a:rPr lang="en-US" sz="3800" i="1"/>
                        <m:t>=</m:t>
                      </m:r>
                      <m:f>
                        <m:fPr>
                          <m:ctrlPr>
                            <a:rPr lang="en-US" sz="3800" i="1"/>
                          </m:ctrlPr>
                        </m:fPr>
                        <m:num>
                          <m:r>
                            <a:rPr lang="en-US" sz="3800" i="1"/>
                            <m:t>𝑅</m:t>
                          </m:r>
                          <m:r>
                            <a:rPr lang="en-US" sz="3800" i="1"/>
                            <m:t>0</m:t>
                          </m:r>
                        </m:num>
                        <m:den>
                          <m:r>
                            <a:rPr lang="en-US" sz="3800" i="1"/>
                            <m:t>𝑖𝑛𝑓𝑒𝑐𝑡𝑖𝑜𝑢𝑠𝑛𝑒𝑠𝑠</m:t>
                          </m:r>
                          <m:r>
                            <a:rPr lang="en-US" sz="3800" i="1"/>
                            <m:t> </m:t>
                          </m:r>
                          <m:r>
                            <a:rPr lang="en-US" sz="3800" i="1"/>
                            <m:t>𝑑𝑢𝑟𝑎𝑡𝑖𝑜𝑛</m:t>
                          </m:r>
                        </m:den>
                      </m:f>
                    </m:oMath>
                  </m:oMathPara>
                </a14:m>
                <a:endParaRPr lang="en-US" sz="3800" dirty="0"/>
              </a:p>
              <a:p>
                <a:pPr marL="0" indent="0">
                  <a:buNone/>
                </a:pPr>
                <a:r>
                  <a:rPr lang="en-US" sz="3800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i="1"/>
                        <m:t>𝜃</m:t>
                      </m:r>
                      <m:r>
                        <a:rPr lang="en-US" sz="3800" i="1"/>
                        <m:t>=</m:t>
                      </m:r>
                      <m:r>
                        <a:rPr lang="en-US" sz="3800" i="1"/>
                        <m:t>𝑑𝑎𝑖𝑙𝑦</m:t>
                      </m:r>
                      <m:r>
                        <a:rPr lang="en-US" sz="3800" i="1"/>
                        <m:t> </m:t>
                      </m:r>
                      <m:r>
                        <a:rPr lang="en-US" sz="3800" i="1"/>
                        <m:t>𝑟𝑎𝑡𝑒</m:t>
                      </m:r>
                      <m:r>
                        <a:rPr lang="en-US" sz="3800" i="1"/>
                        <m:t> </m:t>
                      </m:r>
                      <m:r>
                        <a:rPr lang="en-US" sz="3800" i="1"/>
                        <m:t>𝑜𝑓</m:t>
                      </m:r>
                      <m:r>
                        <a:rPr lang="en-US" sz="3800" i="1"/>
                        <m:t> </m:t>
                      </m:r>
                      <m:r>
                        <a:rPr lang="en-US" sz="3800" i="1"/>
                        <m:t>𝑒𝑥𝑜𝑔𝑒𝑛𝑜𝑢𝑠</m:t>
                      </m:r>
                      <m:r>
                        <a:rPr lang="en-US" sz="3800" i="1"/>
                        <m:t> </m:t>
                      </m:r>
                      <m:r>
                        <a:rPr lang="en-US" sz="3800" i="1"/>
                        <m:t>𝑠h𝑜𝑐𝑘𝑠</m:t>
                      </m:r>
                    </m:oMath>
                  </m:oMathPara>
                </a14:m>
                <a:endParaRPr lang="en-US" sz="3800" dirty="0"/>
              </a:p>
              <a:p>
                <a:pPr marL="0" indent="0">
                  <a:buNone/>
                </a:pPr>
                <a:endParaRPr lang="en-US" sz="3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i="1"/>
                        <m:t>𝜂</m:t>
                      </m:r>
                      <m:r>
                        <a:rPr lang="en-US" sz="3800" i="1"/>
                        <m:t>=</m:t>
                      </m:r>
                      <m:r>
                        <a:rPr lang="en-US" sz="3800" i="1"/>
                        <m:t>𝑛𝑢𝑚𝑏𝑒𝑟</m:t>
                      </m:r>
                      <m:r>
                        <a:rPr lang="en-US" sz="3800" i="1"/>
                        <m:t> </m:t>
                      </m:r>
                      <m:r>
                        <a:rPr lang="en-US" sz="3800" i="1"/>
                        <m:t>𝑜𝑓</m:t>
                      </m:r>
                      <m:r>
                        <a:rPr lang="en-US" sz="3800" i="1"/>
                        <m:t> </m:t>
                      </m:r>
                      <m:r>
                        <a:rPr lang="en-US" sz="3800" i="1"/>
                        <m:t>𝑞𝑢𝑎𝑟𝑎𝑛𝑡𝑖𝑛𝑒𝑑</m:t>
                      </m:r>
                      <m:r>
                        <a:rPr lang="en-US" sz="3800" i="1"/>
                        <m:t> </m:t>
                      </m:r>
                      <m:r>
                        <a:rPr lang="en-US" sz="3800" i="1"/>
                        <m:t>𝑠𝑡𝑢𝑑𝑒𝑛𝑡𝑠</m:t>
                      </m:r>
                      <m:r>
                        <a:rPr lang="en-US" sz="3800" i="1"/>
                        <m:t> </m:t>
                      </m:r>
                      <m:r>
                        <a:rPr lang="en-US" sz="3800" i="1"/>
                        <m:t>𝑝𝑒𝑟</m:t>
                      </m:r>
                      <m:r>
                        <a:rPr lang="en-US" sz="3800" i="1"/>
                        <m:t> </m:t>
                      </m:r>
                      <m:r>
                        <a:rPr lang="en-US" sz="3800" i="1"/>
                        <m:t>𝑛𝑒𝑤𝑙𝑦</m:t>
                      </m:r>
                      <m:r>
                        <a:rPr lang="en-US" sz="3800" i="1"/>
                        <m:t> </m:t>
                      </m:r>
                      <m:r>
                        <a:rPr lang="en-US" sz="3800" i="1"/>
                        <m:t>𝑑𝑖𝑎𝑔𝑛𝑜𝑠𝑒𝑑</m:t>
                      </m:r>
                      <m:r>
                        <a:rPr lang="en-US" sz="3800" i="1"/>
                        <m:t> </m:t>
                      </m:r>
                      <m:r>
                        <a:rPr lang="en-US" sz="3800" i="1"/>
                        <m:t>𝑠𝑡𝑢𝑑𝑒𝑛𝑡</m:t>
                      </m:r>
                    </m:oMath>
                  </m:oMathPara>
                </a14:m>
                <a:endParaRPr lang="en-US" sz="3800" dirty="0"/>
              </a:p>
              <a:p>
                <a:pPr marL="0" indent="0">
                  <a:buNone/>
                </a:pPr>
                <a:endParaRPr lang="en-US" sz="3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i="1"/>
                        <m:t>𝜁</m:t>
                      </m:r>
                      <m:r>
                        <a:rPr lang="en-US" sz="3800" i="1"/>
                        <m:t>=</m:t>
                      </m:r>
                      <m:r>
                        <a:rPr lang="en-US" sz="3800" i="1"/>
                        <m:t>𝑠𝑒𝑐𝑜𝑛𝑑𝑎𝑟𝑦</m:t>
                      </m:r>
                      <m:r>
                        <a:rPr lang="en-US" sz="3800" i="1"/>
                        <m:t> </m:t>
                      </m:r>
                      <m:r>
                        <a:rPr lang="en-US" sz="3800" i="1"/>
                        <m:t>𝑎𝑡𝑡𝑎𝑐𝑘</m:t>
                      </m:r>
                      <m:r>
                        <a:rPr lang="en-US" sz="3800" i="1"/>
                        <m:t> </m:t>
                      </m:r>
                      <m:r>
                        <a:rPr lang="en-US" sz="3800" i="1"/>
                        <m:t>𝑟𝑎𝑡𝑒</m:t>
                      </m:r>
                    </m:oMath>
                  </m:oMathPara>
                </a14:m>
                <a:endParaRPr lang="en-US" sz="3800" dirty="0"/>
              </a:p>
              <a:p>
                <a:pPr marL="0" indent="0">
                  <a:buNone/>
                </a:pPr>
                <a:endParaRPr lang="en-US" sz="3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i="1"/>
                        <m:t>𝜔</m:t>
                      </m:r>
                      <m:r>
                        <a:rPr lang="en-US" sz="3800" i="1"/>
                        <m:t>=</m:t>
                      </m:r>
                      <m:f>
                        <m:fPr>
                          <m:ctrlPr>
                            <a:rPr lang="en-US" sz="3800" i="1"/>
                          </m:ctrlPr>
                        </m:fPr>
                        <m:num>
                          <m:r>
                            <a:rPr lang="en-US" sz="3800" i="1"/>
                            <m:t>1</m:t>
                          </m:r>
                        </m:num>
                        <m:den>
                          <m:r>
                            <a:rPr lang="en-US" sz="3800" i="1"/>
                            <m:t>𝑞𝑢𝑎𝑟𝑎𝑛𝑡𝑖𝑛𝑒</m:t>
                          </m:r>
                          <m:r>
                            <a:rPr lang="en-US" sz="3800" i="1"/>
                            <m:t> </m:t>
                          </m:r>
                          <m:r>
                            <a:rPr lang="en-US" sz="3800" i="1"/>
                            <m:t>𝑑𝑢𝑟𝑎𝑡𝑖𝑜𝑛</m:t>
                          </m:r>
                        </m:den>
                      </m:f>
                    </m:oMath>
                  </m:oMathPara>
                </a14:m>
                <a:endParaRPr lang="en-US" sz="3800" dirty="0"/>
              </a:p>
              <a:p>
                <a:pPr marL="0" indent="0">
                  <a:buNone/>
                </a:pPr>
                <a:endParaRPr lang="en-US" sz="3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i="1"/>
                        <m:t>𝛾</m:t>
                      </m:r>
                      <m:r>
                        <a:rPr lang="en-US" sz="3800" i="1"/>
                        <m:t>=</m:t>
                      </m:r>
                      <m:f>
                        <m:fPr>
                          <m:ctrlPr>
                            <a:rPr lang="en-US" sz="3800" i="1"/>
                          </m:ctrlPr>
                        </m:fPr>
                        <m:num>
                          <m:r>
                            <a:rPr lang="en-US" sz="3800" i="1"/>
                            <m:t>1</m:t>
                          </m:r>
                        </m:num>
                        <m:den>
                          <m:r>
                            <a:rPr lang="en-US" sz="3800" i="1"/>
                            <m:t>𝑖𝑛𝑐𝑢𝑏𝑎𝑡𝑖𝑜𝑛</m:t>
                          </m:r>
                          <m:r>
                            <a:rPr lang="en-US" sz="3800" i="1"/>
                            <m:t> </m:t>
                          </m:r>
                          <m:r>
                            <a:rPr lang="en-US" sz="3800" i="1"/>
                            <m:t>𝑡𝑖𝑚𝑒</m:t>
                          </m:r>
                        </m:den>
                      </m:f>
                    </m:oMath>
                  </m:oMathPara>
                </a14:m>
                <a:endParaRPr lang="en-US" sz="3800" dirty="0"/>
              </a:p>
              <a:p>
                <a:pPr marL="0" indent="0">
                  <a:buNone/>
                </a:pPr>
                <a:endParaRPr lang="en-US" sz="3800" dirty="0"/>
              </a:p>
              <a:p>
                <a:pPr marL="0" indent="0">
                  <a:buNone/>
                </a:pPr>
                <a:r>
                  <a:rPr lang="en-US" sz="3800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i="1"/>
                        <m:t>𝜌</m:t>
                      </m:r>
                      <m:r>
                        <a:rPr lang="en-US" sz="3800" i="1"/>
                        <m:t>=</m:t>
                      </m:r>
                      <m:r>
                        <a:rPr lang="en-US" sz="3800" i="1"/>
                        <m:t>𝑟𝑒𝑐𝑜𝑣𝑒𝑟𝑦</m:t>
                      </m:r>
                      <m:r>
                        <a:rPr lang="en-US" sz="3800" i="1"/>
                        <m:t> </m:t>
                      </m:r>
                      <m:r>
                        <a:rPr lang="en-US" sz="3800" i="1"/>
                        <m:t>𝑟𝑎𝑡𝑒</m:t>
                      </m:r>
                    </m:oMath>
                  </m:oMathPara>
                </a14:m>
                <a:endParaRPr lang="en-US" sz="3800" dirty="0"/>
              </a:p>
              <a:p>
                <a:pPr marL="0" indent="0">
                  <a:buNone/>
                </a:pPr>
                <a:endParaRPr lang="en-US" sz="3800" dirty="0"/>
              </a:p>
              <a:p>
                <a:pPr marL="0" indent="0">
                  <a:buNone/>
                </a:pPr>
                <a:r>
                  <a:rPr lang="en-US" sz="3800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i="1"/>
                        <m:t>𝛿</m:t>
                      </m:r>
                      <m:r>
                        <a:rPr lang="en-US" sz="3800" i="1"/>
                        <m:t>=</m:t>
                      </m:r>
                      <m:r>
                        <a:rPr lang="en-US" sz="3800" i="1"/>
                        <m:t>𝑑𝑖𝑎𝑔𝑛𝑜𝑠𝑖𝑠</m:t>
                      </m:r>
                      <m:r>
                        <a:rPr lang="en-US" sz="3800" i="1"/>
                        <m:t> </m:t>
                      </m:r>
                      <m:r>
                        <a:rPr lang="en-US" sz="3800" i="1"/>
                        <m:t>𝑟𝑎𝑡𝑒</m:t>
                      </m:r>
                    </m:oMath>
                  </m:oMathPara>
                </a14:m>
                <a:endParaRPr lang="en-US" sz="3800" dirty="0"/>
              </a:p>
              <a:p>
                <a:pPr marL="0" indent="0">
                  <a:buNone/>
                </a:pPr>
                <a:endParaRPr lang="en-US" sz="3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i="1"/>
                        <m:t>𝜇</m:t>
                      </m:r>
                      <m:r>
                        <a:rPr lang="en-US" sz="3800" i="1"/>
                        <m:t>=</m:t>
                      </m:r>
                      <m:f>
                        <m:fPr>
                          <m:ctrlPr>
                            <a:rPr lang="en-US" sz="3800" i="1"/>
                          </m:ctrlPr>
                        </m:fPr>
                        <m:num>
                          <m:r>
                            <a:rPr lang="en-US" sz="3800" i="1"/>
                            <m:t>1</m:t>
                          </m:r>
                        </m:num>
                        <m:den>
                          <m:r>
                            <a:rPr lang="en-US" sz="3800" i="1"/>
                            <m:t>𝑖𝑛𝑐𝑢𝑏𝑎𝑡𝑖𝑜𝑛</m:t>
                          </m:r>
                          <m:r>
                            <a:rPr lang="en-US" sz="3800" i="1"/>
                            <m:t> </m:t>
                          </m:r>
                          <m:r>
                            <a:rPr lang="en-US" sz="3800" i="1"/>
                            <m:t>𝑡𝑖𝑚𝑒</m:t>
                          </m:r>
                          <m:r>
                            <a:rPr lang="en-US" sz="3800" i="1"/>
                            <m:t> </m:t>
                          </m:r>
                          <m:r>
                            <a:rPr lang="en-US" sz="3800" i="1"/>
                            <m:t>𝑓𝑜𝑟</m:t>
                          </m:r>
                          <m:r>
                            <a:rPr lang="en-US" sz="3800" i="1"/>
                            <m:t> </m:t>
                          </m:r>
                          <m:r>
                            <a:rPr lang="en-US" sz="3800" i="1"/>
                            <m:t>𝑡h𝑜𝑠𝑒</m:t>
                          </m:r>
                          <m:r>
                            <a:rPr lang="en-US" sz="3800" i="1"/>
                            <m:t> </m:t>
                          </m:r>
                          <m:r>
                            <a:rPr lang="en-US" sz="3800" i="1"/>
                            <m:t>𝑖𝑛</m:t>
                          </m:r>
                          <m:r>
                            <a:rPr lang="en-US" sz="3800" i="1"/>
                            <m:t> </m:t>
                          </m:r>
                          <m:r>
                            <a:rPr lang="en-US" sz="3800" i="1"/>
                            <m:t>𝑞𝑢𝑎𝑟𝑎𝑛𝑡𝑖𝑛𝑒</m:t>
                          </m:r>
                        </m:den>
                      </m:f>
                    </m:oMath>
                  </m:oMathPara>
                </a14:m>
                <a:endParaRPr lang="en-US" sz="3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5B3ED15-31AA-72B0-7F7C-25250FC3A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671" y="626301"/>
                <a:ext cx="6613743" cy="591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01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182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Savinkina, Alexandra</dc:creator>
  <cp:lastModifiedBy>Savinkina, Alexandra</cp:lastModifiedBy>
  <cp:revision>2</cp:revision>
  <dcterms:created xsi:type="dcterms:W3CDTF">2022-08-18T16:17:19Z</dcterms:created>
  <dcterms:modified xsi:type="dcterms:W3CDTF">2022-08-20T23:00:23Z</dcterms:modified>
</cp:coreProperties>
</file>