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0641E-B908-4B9B-B9AC-BF2EE02FE938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059F4-3DAB-4FCC-A593-19CE6F9FCBA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86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KDE (Kernel Density Estimate) </a:t>
            </a:r>
          </a:p>
          <a:p>
            <a:pPr marL="171450" indent="-171450">
              <a:buFontTx/>
              <a:buChar char="-"/>
            </a:pPr>
            <a:r>
              <a:rPr lang="en-DE" dirty="0"/>
              <a:t>Method for visualizing distribution of data, analogous to histograms</a:t>
            </a:r>
          </a:p>
          <a:p>
            <a:pPr marL="171450" indent="-171450">
              <a:buFontTx/>
              <a:buChar char="-"/>
            </a:pPr>
            <a:r>
              <a:rPr lang="en-DE" dirty="0"/>
              <a:t>Use a continuous probability density curve in one or more dimensions</a:t>
            </a:r>
          </a:p>
          <a:p>
            <a:pPr marL="171450" indent="-171450">
              <a:buFontTx/>
              <a:buChar char="-"/>
            </a:pPr>
            <a:r>
              <a:rPr lang="en-DE" dirty="0"/>
              <a:t>Levels determine the contour counts of the drawn shape, they correspond to the iso-proportions of the density. </a:t>
            </a:r>
            <a:r>
              <a:rPr lang="en-DE" dirty="0" err="1"/>
              <a:t>E.g</a:t>
            </a:r>
            <a:r>
              <a:rPr lang="en-DE" dirty="0"/>
              <a:t> if the </a:t>
            </a:r>
            <a:r>
              <a:rPr lang="en-DE" dirty="0" err="1"/>
              <a:t>th</a:t>
            </a:r>
            <a:r>
              <a:rPr lang="es-MX" dirty="0"/>
              <a:t>r</a:t>
            </a:r>
            <a:r>
              <a:rPr lang="en-DE" dirty="0" err="1"/>
              <a:t>eshold</a:t>
            </a:r>
            <a:r>
              <a:rPr lang="en-DE" dirty="0"/>
              <a:t> is set to 10%, that amount of the probability mass will lie inside the drawn contour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059F4-3DAB-4FCC-A593-19CE6F9FCBA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284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- Outliers influence </a:t>
            </a:r>
            <a:r>
              <a:rPr lang="en-DE" dirty="0" err="1"/>
              <a:t>regplot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059F4-3DAB-4FCC-A593-19CE6F9FCBA9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074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- Significant distance between negative / boundary groups to positive causes spread in the normalized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059F4-3DAB-4FCC-A593-19CE6F9FCBA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924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DE" dirty="0"/>
              <a:t>Plate 1 negative control (Water) strongly differs from the other plates. Negative controls don't change significantly throughout the timepoints</a:t>
            </a:r>
          </a:p>
          <a:p>
            <a:pPr marL="171450" indent="-171450">
              <a:buFontTx/>
              <a:buChar char="-"/>
            </a:pPr>
            <a:r>
              <a:rPr lang="en-DE" dirty="0"/>
              <a:t>Plate 1 presents generally higher values, but this is not consistent for all points </a:t>
            </a:r>
            <a:r>
              <a:rPr lang="en-DE" dirty="0">
                <a:sym typeface="Wingdings" panose="05000000000000000000" pitchFamily="2" charset="2"/>
              </a:rPr>
              <a:t> High variability between values</a:t>
            </a:r>
          </a:p>
          <a:p>
            <a:pPr marL="171450" indent="-171450">
              <a:buFontTx/>
              <a:buChar char="-"/>
            </a:pPr>
            <a:r>
              <a:rPr lang="en-DE" dirty="0">
                <a:sym typeface="Wingdings" panose="05000000000000000000" pitchFamily="2" charset="2"/>
              </a:rPr>
              <a:t>Data was correctly captured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059F4-3DAB-4FCC-A593-19CE6F9FCBA9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693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F868-A3D1-3EE8-9B9E-ECC738A60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089A9-392F-8541-5B03-724210926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6DD7E-FCED-CBC7-FF11-3AFE6320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59EB-55A6-9B82-B7FD-757DB558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C652-FD26-30FB-F318-E4B9ED22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46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73AE-6300-29BB-0373-663C7D55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C879B-8558-701B-460B-B8601892C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9BDE9-1613-F4E7-CB93-53A6446D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ECDA0-3F01-F6E1-8AAD-B0F0CC1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4425-F314-3304-784C-47C09F31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802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737A4-E99E-9134-474C-036636541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94993-5110-C0EB-5C8E-6DFEA4D0D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FB9CE-41C1-A78B-21CE-57A1B822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EF3B-36A3-2DCE-8A6A-BA2D6041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9E9C-98B0-096E-2810-C93494AF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707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4643-5A9D-ED7D-FCE9-994CD4E7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DDFB-8104-2F42-54B2-0D527989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E993-6E4E-941F-DE46-3F770A3A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A236-A10D-BDA6-042A-6F3075D7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840D-988B-60D4-6B99-3ADA8354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173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B51C-8898-5095-866E-85BA0E3B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7AF0A-5C6C-78CE-02CB-84E09440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90B1-658A-657F-F3F8-9B2EA04D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5D0F-4BB8-33D0-4FC5-E5FD4A38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CC64B-D61B-16D3-5136-4DB22506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150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B9B8-6ACA-7FD2-8812-51920F98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7DFF-5B58-873E-4720-96C0F92E8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48B63-7C34-E67E-294F-C13A41D9B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52BC9-E32F-2DDF-534F-6B372E2C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7E21-B6CE-85C7-69E9-A335DECC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DADAD-9865-CBD7-1597-5CCEC36C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940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EECD-37D4-EA6F-0937-6BB8F7FA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8526E-3693-D979-0AAB-35C89136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BC0A-5C28-2AB3-E123-786DACB6F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82477-CCE5-3F32-8FFC-7EFF2E675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06D55-7CE4-057C-574D-FD6D847A5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CFD94-BD82-920E-6AF4-6A101A93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5281E-FD4F-F6CB-AD4A-A0FD01AD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BDFDD-319A-893D-8819-D3995D20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0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03E8-1000-15AA-7B02-B9272884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8DE8-979A-770D-C1C3-42F45063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7C67-66CF-8408-21BA-2A8319FE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D482A-8C7A-314A-0129-02F6328A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096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5D2E3-B7E0-82DE-085D-7050D66D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E907-5198-418E-895B-423D18DB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29AF9-75A2-8D80-2805-612A66E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879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0FD8-DA21-B027-1089-57AAFD6D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4D75-DD6E-63FF-C47D-2CF9C74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26B71-57FB-CE29-32A1-B46FF1E9F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08E0C-40C8-906E-6171-901A83E4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28521-93FB-8411-6597-6FD81CEB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C1D3-96D0-FB46-A673-0570E88E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54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E14-49DB-6325-CFD4-108C4EBE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D7998-2720-AE98-590D-E15168B28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5165B-4C78-AA05-E266-554F95557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D165F-ECAA-5A93-EC4C-F54F142A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D55EC-130F-2CD4-F87A-3F9A7FEF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623F-70E8-26B5-E010-2BAD892F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602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7C722-4F1C-DD65-B9CD-063A723F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A24C8-253A-98A5-621C-CA2247E3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0D7B-A8D4-4750-8EBC-266E7D60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A351A-7C0E-46A4-A107-EE3E236CF64D}" type="datetimeFigureOut">
              <a:rPr lang="en-DE" smtClean="0"/>
              <a:t>09/01/2025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1D7E-DFE5-76AB-6407-077802B9E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3032-F51E-CD96-AABA-A0F230C2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49AF3-D509-4986-BF2A-04117E89CA7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5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AE4A-E797-6BF0-7E81-8540A7F93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Update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0C1A-8E90-02CD-7D91-07423604D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09.01.2025</a:t>
            </a:r>
          </a:p>
        </p:txBody>
      </p:sp>
    </p:spTree>
    <p:extLst>
      <p:ext uri="{BB962C8B-B14F-4D97-AF65-F5344CB8AC3E}">
        <p14:creationId xmlns:p14="http://schemas.microsoft.com/office/powerpoint/2010/main" val="193527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FD6A33BB-BA66-DA98-464B-9ECFB2974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919607"/>
            <a:ext cx="5257799" cy="4783768"/>
          </a:xfrm>
          <a:prstGeom prst="rect">
            <a:avLst/>
          </a:prstGeom>
        </p:spPr>
      </p:pic>
      <p:pic>
        <p:nvPicPr>
          <p:cNvPr id="10" name="Picture 9" descr="A collage of graphs&#10;&#10;Description automatically generated">
            <a:extLst>
              <a:ext uri="{FF2B5EF4-FFF2-40B4-BE49-F238E27FC236}">
                <a16:creationId xmlns:a16="http://schemas.microsoft.com/office/drawing/2014/main" id="{C6E44399-0441-B974-0DB7-518E4523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919607"/>
            <a:ext cx="5257799" cy="4783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23-32 BWA Raw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153499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B32F2277-D1B7-D6B5-1039-707298522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828035"/>
            <a:ext cx="5257799" cy="4875340"/>
          </a:xfrm>
          <a:prstGeom prst="rect">
            <a:avLst/>
          </a:prstGeom>
        </p:spPr>
      </p:pic>
      <p:pic>
        <p:nvPicPr>
          <p:cNvPr id="10" name="Picture 9" descr="A collage of graphs&#10;&#10;Description automatically generated">
            <a:extLst>
              <a:ext uri="{FF2B5EF4-FFF2-40B4-BE49-F238E27FC236}">
                <a16:creationId xmlns:a16="http://schemas.microsoft.com/office/drawing/2014/main" id="{8C3FBA02-BB32-0B01-0E0B-B79A0B2E9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828035"/>
            <a:ext cx="5257799" cy="48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23-32 BWA Normalized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419768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graphs&#10;&#10;Description automatically generated">
            <a:extLst>
              <a:ext uri="{FF2B5EF4-FFF2-40B4-BE49-F238E27FC236}">
                <a16:creationId xmlns:a16="http://schemas.microsoft.com/office/drawing/2014/main" id="{A03E5B7F-EBD4-9C48-3723-66B8D419D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8" y="828035"/>
            <a:ext cx="5257799" cy="4879077"/>
          </a:xfrm>
          <a:prstGeom prst="rect">
            <a:avLst/>
          </a:prstGeom>
        </p:spPr>
      </p:pic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F14FCFC-7542-AA22-2319-362E62128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887039"/>
            <a:ext cx="5257800" cy="4816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23-41 Case Study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Raw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2" y="57033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81512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3072-C627-C581-432E-AB8D4035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3ABE-D967-D0A7-FE06-E760EF4D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E" dirty="0"/>
              <a:t>Possible unsuccessful cultivations:</a:t>
            </a:r>
          </a:p>
          <a:p>
            <a:pPr lvl="1"/>
            <a:r>
              <a:rPr lang="en-DE" dirty="0"/>
              <a:t>23 – 41 </a:t>
            </a:r>
            <a:r>
              <a:rPr lang="en-DE" i="1" dirty="0" err="1"/>
              <a:t>Turicimonas</a:t>
            </a:r>
            <a:r>
              <a:rPr lang="en-DE" i="1" dirty="0"/>
              <a:t> </a:t>
            </a:r>
            <a:r>
              <a:rPr lang="en-DE" i="1" dirty="0" err="1"/>
              <a:t>muris</a:t>
            </a:r>
            <a:endParaRPr lang="en-DE" i="1" dirty="0"/>
          </a:p>
          <a:p>
            <a:pPr lvl="1"/>
            <a:r>
              <a:rPr lang="en-DE" dirty="0"/>
              <a:t>23 – 46 </a:t>
            </a:r>
            <a:r>
              <a:rPr lang="en-DE" i="1" dirty="0" err="1"/>
              <a:t>Flintibacter</a:t>
            </a:r>
            <a:r>
              <a:rPr lang="en-DE" i="1" dirty="0"/>
              <a:t> </a:t>
            </a:r>
            <a:r>
              <a:rPr lang="en-DE" i="1" dirty="0" err="1"/>
              <a:t>butyricus</a:t>
            </a:r>
            <a:r>
              <a:rPr lang="en-DE" dirty="0"/>
              <a:t> </a:t>
            </a:r>
          </a:p>
          <a:p>
            <a:r>
              <a:rPr lang="en-DE" dirty="0"/>
              <a:t>For several strains, normalizing BWA but categorizing with the original BIOLOG categorization worked.</a:t>
            </a:r>
          </a:p>
          <a:p>
            <a:r>
              <a:rPr lang="en-DE" dirty="0"/>
              <a:t>Possible solution for high normalized scatter, resulting categorization and linear regression model plot’s slope may be identifying and discriminating outliers. Mostly observed in strains with differing Plates.</a:t>
            </a:r>
          </a:p>
          <a:p>
            <a:r>
              <a:rPr lang="en-DE" dirty="0"/>
              <a:t>Long, thin, right tailed data sets (few high positive values) suffer from a high scatter when normalized.</a:t>
            </a:r>
          </a:p>
          <a:p>
            <a:r>
              <a:rPr lang="en-DE" dirty="0"/>
              <a:t>Negative controls have a (previously undervalued) impact on the resulting distribution and thus, categorization of data.</a:t>
            </a:r>
          </a:p>
        </p:txBody>
      </p:sp>
    </p:spTree>
    <p:extLst>
      <p:ext uri="{BB962C8B-B14F-4D97-AF65-F5344CB8AC3E}">
        <p14:creationId xmlns:p14="http://schemas.microsoft.com/office/powerpoint/2010/main" val="3037167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3072-C627-C581-432E-AB8D4035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3ABE-D967-D0A7-FE06-E760EF4D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At this point, still not able to determine if BIOLOG alone is suitable to identify possible metabolic candidates. Required next steps:</a:t>
            </a:r>
          </a:p>
          <a:p>
            <a:pPr lvl="1"/>
            <a:r>
              <a:rPr lang="en-DE" dirty="0"/>
              <a:t>Cultivation experiments</a:t>
            </a:r>
          </a:p>
          <a:p>
            <a:pPr lvl="1"/>
            <a:r>
              <a:rPr lang="en-DE" dirty="0"/>
              <a:t>HPLC</a:t>
            </a:r>
          </a:p>
          <a:p>
            <a:pPr lvl="1"/>
            <a:r>
              <a:rPr lang="en-DE" dirty="0"/>
              <a:t>Consistent negative controls</a:t>
            </a:r>
          </a:p>
          <a:p>
            <a:pPr lvl="1"/>
            <a:r>
              <a:rPr lang="en-DE" dirty="0"/>
              <a:t>Compare to 590 nm Pair Grids</a:t>
            </a:r>
          </a:p>
        </p:txBody>
      </p:sp>
    </p:spTree>
    <p:extLst>
      <p:ext uri="{BB962C8B-B14F-4D97-AF65-F5344CB8AC3E}">
        <p14:creationId xmlns:p14="http://schemas.microsoft.com/office/powerpoint/2010/main" val="274578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3072-C627-C581-432E-AB8D4035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Metabolite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3ABE-D967-D0A7-FE06-E760EF4D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Simple Sugars</a:t>
            </a:r>
          </a:p>
          <a:p>
            <a:pPr lvl="1">
              <a:buFontTx/>
              <a:buChar char="-"/>
            </a:pPr>
            <a:r>
              <a:rPr lang="en-DE" dirty="0"/>
              <a:t>D-Fructose</a:t>
            </a:r>
          </a:p>
          <a:p>
            <a:pPr lvl="1">
              <a:buFontTx/>
              <a:buChar char="-"/>
            </a:pPr>
            <a:r>
              <a:rPr lang="en-DE" dirty="0"/>
              <a:t>D-Glucose</a:t>
            </a:r>
          </a:p>
          <a:p>
            <a:pPr lvl="1">
              <a:buFontTx/>
              <a:buChar char="-"/>
            </a:pPr>
            <a:r>
              <a:rPr lang="en-DE" dirty="0"/>
              <a:t>D-Galactose</a:t>
            </a:r>
          </a:p>
          <a:p>
            <a:pPr lvl="1">
              <a:buFontTx/>
              <a:buChar char="-"/>
            </a:pPr>
            <a:r>
              <a:rPr lang="en-DE" dirty="0"/>
              <a:t>D-Lactose</a:t>
            </a:r>
          </a:p>
          <a:p>
            <a:pPr lvl="1">
              <a:buFontTx/>
              <a:buChar char="-"/>
            </a:pPr>
            <a:r>
              <a:rPr lang="en-DE" dirty="0"/>
              <a:t>D-Galacturonic Acid</a:t>
            </a:r>
          </a:p>
          <a:p>
            <a:pPr lvl="1">
              <a:buFontTx/>
              <a:buChar char="-"/>
            </a:pPr>
            <a:r>
              <a:rPr lang="en-DE" dirty="0"/>
              <a:t>D-Mannose</a:t>
            </a:r>
          </a:p>
          <a:p>
            <a:pPr lvl="1">
              <a:buFontTx/>
              <a:buChar char="-"/>
            </a:pPr>
            <a:r>
              <a:rPr lang="en-DE" dirty="0"/>
              <a:t>3-Methyl-D-Glucose</a:t>
            </a:r>
          </a:p>
          <a:p>
            <a:pPr lvl="1">
              <a:buFontTx/>
              <a:buChar char="-"/>
            </a:pPr>
            <a:r>
              <a:rPr lang="en-DE" dirty="0" err="1"/>
              <a:t>Palatinose</a:t>
            </a:r>
            <a:endParaRPr lang="en-DE" dirty="0"/>
          </a:p>
          <a:p>
            <a:pPr lvl="1">
              <a:buFontTx/>
              <a:buChar char="-"/>
            </a:pPr>
            <a:r>
              <a:rPr lang="en-DE" dirty="0"/>
              <a:t>L-Rhamnose</a:t>
            </a:r>
          </a:p>
          <a:p>
            <a:pPr lvl="1">
              <a:buFontTx/>
              <a:buChar char="-"/>
            </a:pPr>
            <a:r>
              <a:rPr lang="en-DE" dirty="0" err="1"/>
              <a:t>Turanose</a:t>
            </a:r>
            <a:endParaRPr lang="en-DE" dirty="0"/>
          </a:p>
          <a:p>
            <a:pPr lvl="1">
              <a:buFontTx/>
              <a:buChar char="-"/>
            </a:pPr>
            <a:r>
              <a:rPr lang="en-DE" dirty="0"/>
              <a:t>...</a:t>
            </a:r>
          </a:p>
          <a:p>
            <a:pPr marL="457200" lvl="1" indent="0">
              <a:buNone/>
            </a:pPr>
            <a:endParaRPr lang="en-DE" dirty="0"/>
          </a:p>
          <a:p>
            <a:r>
              <a:rPr lang="en-DE" dirty="0"/>
              <a:t>Complex Sugars</a:t>
            </a:r>
          </a:p>
          <a:p>
            <a:pPr lvl="1">
              <a:buFontTx/>
              <a:buChar char="-"/>
            </a:pPr>
            <a:r>
              <a:rPr lang="en-DE" dirty="0"/>
              <a:t>Dextrin</a:t>
            </a:r>
          </a:p>
          <a:p>
            <a:pPr lvl="1">
              <a:buFontTx/>
              <a:buChar char="-"/>
            </a:pPr>
            <a:r>
              <a:rPr lang="en-DE" dirty="0"/>
              <a:t>Glycose</a:t>
            </a:r>
          </a:p>
        </p:txBody>
      </p:sp>
    </p:spTree>
    <p:extLst>
      <p:ext uri="{BB962C8B-B14F-4D97-AF65-F5344CB8AC3E}">
        <p14:creationId xmlns:p14="http://schemas.microsoft.com/office/powerpoint/2010/main" val="404410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3072-C627-C581-432E-AB8D4035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Metabolite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3ABE-D967-D0A7-FE06-E760EF4D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Avoid for now</a:t>
            </a:r>
          </a:p>
          <a:p>
            <a:pPr lvl="1">
              <a:buFontTx/>
              <a:buChar char="-"/>
            </a:pPr>
            <a:r>
              <a:rPr lang="en-DE" dirty="0"/>
              <a:t>Singular amino-acids</a:t>
            </a:r>
          </a:p>
          <a:p>
            <a:pPr lvl="1">
              <a:buFontTx/>
              <a:buChar char="-"/>
            </a:pPr>
            <a:r>
              <a:rPr lang="en-DE" dirty="0"/>
              <a:t>Nucleotides</a:t>
            </a:r>
          </a:p>
          <a:p>
            <a:pPr lvl="1">
              <a:buFontTx/>
              <a:buChar char="-"/>
            </a:pPr>
            <a:r>
              <a:rPr lang="en-DE" dirty="0"/>
              <a:t>Acids</a:t>
            </a:r>
          </a:p>
        </p:txBody>
      </p:sp>
    </p:spTree>
    <p:extLst>
      <p:ext uri="{BB962C8B-B14F-4D97-AF65-F5344CB8AC3E}">
        <p14:creationId xmlns:p14="http://schemas.microsoft.com/office/powerpoint/2010/main" val="363590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1A0DF377-F44C-6ADA-42B6-0FFF4CFCA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365125"/>
            <a:ext cx="6562918" cy="612775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5B172F-1CCC-85F1-5711-51A6BE80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650" y="969962"/>
            <a:ext cx="4591050" cy="4918076"/>
          </a:xfrm>
        </p:spPr>
        <p:txBody>
          <a:bodyPr>
            <a:normAutofit/>
          </a:bodyPr>
          <a:lstStyle/>
          <a:p>
            <a:r>
              <a:rPr lang="en-DE" sz="2000" dirty="0"/>
              <a:t>Diagonal</a:t>
            </a:r>
            <a:endParaRPr lang="en-DE" sz="2400" dirty="0"/>
          </a:p>
          <a:p>
            <a:pPr lvl="1"/>
            <a:r>
              <a:rPr lang="en-DE" sz="1800" dirty="0"/>
              <a:t>KDE (Kernel Density Plots)</a:t>
            </a:r>
          </a:p>
          <a:p>
            <a:r>
              <a:rPr lang="en-DE" sz="2000" dirty="0"/>
              <a:t>Upper Corner</a:t>
            </a:r>
          </a:p>
          <a:p>
            <a:pPr lvl="1"/>
            <a:r>
              <a:rPr lang="en-DE" sz="1800" dirty="0"/>
              <a:t>KDE bivariate</a:t>
            </a:r>
          </a:p>
          <a:p>
            <a:pPr lvl="2"/>
            <a:r>
              <a:rPr lang="en-DE" sz="1400" dirty="0"/>
              <a:t>Levels : 5</a:t>
            </a:r>
          </a:p>
          <a:p>
            <a:pPr lvl="2"/>
            <a:r>
              <a:rPr lang="en-DE" sz="1400" dirty="0"/>
              <a:t>Threshold : 10%</a:t>
            </a:r>
            <a:endParaRPr lang="en-DE" sz="1800" dirty="0"/>
          </a:p>
          <a:p>
            <a:r>
              <a:rPr lang="en-DE" sz="2000" dirty="0"/>
              <a:t>Lower Corner</a:t>
            </a:r>
          </a:p>
          <a:p>
            <a:pPr lvl="1"/>
            <a:r>
              <a:rPr lang="en-DE" sz="1800" dirty="0"/>
              <a:t>Scatter Plot</a:t>
            </a:r>
          </a:p>
          <a:p>
            <a:pPr lvl="1"/>
            <a:r>
              <a:rPr lang="en-DE" sz="1800" dirty="0"/>
              <a:t>Linear Regression Model Plot</a:t>
            </a:r>
          </a:p>
          <a:p>
            <a:pPr lvl="2"/>
            <a:r>
              <a:rPr lang="en-DE" sz="1400" dirty="0"/>
              <a:t>Line</a:t>
            </a:r>
          </a:p>
          <a:p>
            <a:pPr lvl="2"/>
            <a:r>
              <a:rPr lang="en-DE" sz="1400" dirty="0"/>
              <a:t>Formula</a:t>
            </a:r>
          </a:p>
          <a:p>
            <a:pPr lvl="2"/>
            <a:r>
              <a:rPr lang="en-DE" sz="1400" dirty="0"/>
              <a:t>Confidence interval : 95%</a:t>
            </a:r>
          </a:p>
          <a:p>
            <a:endParaRPr lang="en-DE" sz="2000" dirty="0"/>
          </a:p>
          <a:p>
            <a:r>
              <a:rPr lang="en-DE" sz="2000" dirty="0"/>
              <a:t>Categorization</a:t>
            </a:r>
          </a:p>
          <a:p>
            <a:pPr lvl="1"/>
            <a:r>
              <a:rPr lang="en-DE" sz="1600" dirty="0"/>
              <a:t>Average (Maja’s System)</a:t>
            </a:r>
          </a:p>
        </p:txBody>
      </p:sp>
    </p:spTree>
    <p:extLst>
      <p:ext uri="{BB962C8B-B14F-4D97-AF65-F5344CB8AC3E}">
        <p14:creationId xmlns:p14="http://schemas.microsoft.com/office/powerpoint/2010/main" val="191935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3072-C627-C581-432E-AB8D4035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0" y="174625"/>
            <a:ext cx="10515600" cy="682625"/>
          </a:xfrm>
        </p:spPr>
        <p:txBody>
          <a:bodyPr>
            <a:normAutofit/>
          </a:bodyPr>
          <a:lstStyle/>
          <a:p>
            <a:r>
              <a:rPr lang="en-DE" sz="3200" dirty="0"/>
              <a:t>General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D3ABE-D967-D0A7-FE06-E760EF4D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429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000" dirty="0"/>
              <a:t>Total of 132 </a:t>
            </a:r>
            <a:r>
              <a:rPr lang="en-DE" sz="2000" dirty="0" err="1"/>
              <a:t>PairGrids</a:t>
            </a:r>
            <a:r>
              <a:rPr lang="en-DE" sz="2000" dirty="0"/>
              <a:t> from 4 possible combinations:</a:t>
            </a:r>
          </a:p>
          <a:p>
            <a:r>
              <a:rPr lang="en-DE" sz="1800" dirty="0"/>
              <a:t>BWA raw and normalized</a:t>
            </a:r>
          </a:p>
          <a:p>
            <a:pPr lvl="1"/>
            <a:r>
              <a:rPr lang="en-DE" sz="1400" dirty="0"/>
              <a:t>Categorized with BIOLOG and BNT</a:t>
            </a:r>
            <a:endParaRPr lang="en-DE" sz="1600" dirty="0"/>
          </a:p>
          <a:p>
            <a:pPr marL="457200" lvl="1" indent="0">
              <a:buNone/>
            </a:pPr>
            <a:endParaRPr lang="en-DE" sz="1600" dirty="0"/>
          </a:p>
          <a:p>
            <a:pPr marL="0" indent="0">
              <a:buNone/>
            </a:pPr>
            <a:r>
              <a:rPr lang="en-DE" sz="2000" dirty="0"/>
              <a:t>Strains with the highest data range differences: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1800" dirty="0"/>
              <a:t>23-36 at 19 hrs 	</a:t>
            </a:r>
            <a:r>
              <a:rPr lang="en-DE" sz="1800" dirty="0">
                <a:sym typeface="Wingdings" panose="05000000000000000000" pitchFamily="2" charset="2"/>
              </a:rPr>
              <a:t> 321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1800" dirty="0">
                <a:sym typeface="Wingdings" panose="05000000000000000000" pitchFamily="2" charset="2"/>
              </a:rPr>
              <a:t>23-33 at 48 hrs 	 297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1800" dirty="0">
                <a:sym typeface="Wingdings" panose="05000000000000000000" pitchFamily="2" charset="2"/>
              </a:rPr>
              <a:t>23-34 at 22 hrs 	 294</a:t>
            </a:r>
          </a:p>
          <a:p>
            <a:pPr marL="514350" indent="-514350">
              <a:buFont typeface="+mj-lt"/>
              <a:buAutoNum type="arabicPeriod"/>
            </a:pPr>
            <a:r>
              <a:rPr lang="en-DE" sz="1800" dirty="0">
                <a:sym typeface="Wingdings" panose="05000000000000000000" pitchFamily="2" charset="2"/>
              </a:rPr>
              <a:t>23-32 at 168 hrs 	 289</a:t>
            </a:r>
          </a:p>
          <a:p>
            <a:pPr marL="0" indent="0">
              <a:buNone/>
            </a:pPr>
            <a:endParaRPr lang="en-D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DE" sz="2000" dirty="0"/>
              <a:t>Things to analyse:</a:t>
            </a:r>
          </a:p>
          <a:p>
            <a:r>
              <a:rPr lang="en-DE" sz="1800" dirty="0"/>
              <a:t>Plate correlation through BIOLOG categorization possible?</a:t>
            </a:r>
          </a:p>
          <a:p>
            <a:r>
              <a:rPr lang="en-DE" sz="1800" dirty="0" err="1"/>
              <a:t>RegPlots</a:t>
            </a:r>
            <a:r>
              <a:rPr lang="en-DE" sz="1800" dirty="0"/>
              <a:t>’ slope differences</a:t>
            </a:r>
          </a:p>
          <a:p>
            <a:r>
              <a:rPr lang="en-DE" sz="1800" dirty="0"/>
              <a:t>Data Groups’ Distributions and Densities</a:t>
            </a:r>
          </a:p>
          <a:p>
            <a:r>
              <a:rPr lang="en-DE" sz="1800" dirty="0"/>
              <a:t>Data Sets’ Shape</a:t>
            </a:r>
          </a:p>
        </p:txBody>
      </p:sp>
    </p:spTree>
    <p:extLst>
      <p:ext uri="{BB962C8B-B14F-4D97-AF65-F5344CB8AC3E}">
        <p14:creationId xmlns:p14="http://schemas.microsoft.com/office/powerpoint/2010/main" val="11687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F10357F0-0705-2738-4B12-62C453C1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910157"/>
            <a:ext cx="5257800" cy="4812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23-36 BWA Raw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  <p:pic>
        <p:nvPicPr>
          <p:cNvPr id="10" name="Picture 9" descr="A collage of graphs&#10;&#10;Description automatically generated">
            <a:extLst>
              <a:ext uri="{FF2B5EF4-FFF2-40B4-BE49-F238E27FC236}">
                <a16:creationId xmlns:a16="http://schemas.microsoft.com/office/drawing/2014/main" id="{216AC355-77C2-8E2D-4EA4-329725045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910156"/>
            <a:ext cx="5257800" cy="48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7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23-36 BWA Normalized</a:t>
            </a:r>
          </a:p>
        </p:txBody>
      </p:sp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79336D8C-B74C-C4B1-9021-C782CCF4E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78834"/>
            <a:ext cx="5257800" cy="4875341"/>
          </a:xfrm>
          <a:prstGeom prst="rect">
            <a:avLst/>
          </a:prstGeom>
        </p:spPr>
      </p:pic>
      <p:pic>
        <p:nvPicPr>
          <p:cNvPr id="7" name="Picture 6" descr="A collage of graphs&#10;&#10;Description automatically generated">
            <a:extLst>
              <a:ext uri="{FF2B5EF4-FFF2-40B4-BE49-F238E27FC236}">
                <a16:creationId xmlns:a16="http://schemas.microsoft.com/office/drawing/2014/main" id="{7D6B2F18-49C0-C8B5-D4C9-C61BE9803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78834"/>
            <a:ext cx="5257800" cy="48753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5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362825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141368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graphs&#10;&#10;Description automatically generated">
            <a:extLst>
              <a:ext uri="{FF2B5EF4-FFF2-40B4-BE49-F238E27FC236}">
                <a16:creationId xmlns:a16="http://schemas.microsoft.com/office/drawing/2014/main" id="{0FDAC1D2-91B2-64F1-24DE-F440F0512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77193"/>
            <a:ext cx="5257799" cy="4845658"/>
          </a:xfrm>
          <a:prstGeom prst="rect">
            <a:avLst/>
          </a:prstGeom>
        </p:spPr>
      </p:pic>
      <p:pic>
        <p:nvPicPr>
          <p:cNvPr id="7" name="Picture 6" descr="A collage of graphs&#10;&#10;Description automatically generated">
            <a:extLst>
              <a:ext uri="{FF2B5EF4-FFF2-40B4-BE49-F238E27FC236}">
                <a16:creationId xmlns:a16="http://schemas.microsoft.com/office/drawing/2014/main" id="{CA5FE324-4488-634E-DD94-213D961FB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1" y="877193"/>
            <a:ext cx="5257799" cy="48456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23-33 BWA Raw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410097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9E760FE2-4A83-2C91-6F93-C421493A5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47511"/>
            <a:ext cx="5257799" cy="4875340"/>
          </a:xfrm>
          <a:prstGeom prst="rect">
            <a:avLst/>
          </a:prstGeom>
        </p:spPr>
      </p:pic>
      <p:pic>
        <p:nvPicPr>
          <p:cNvPr id="10" name="Picture 9" descr="A collage of graphs&#10;&#10;Description automatically generated">
            <a:extLst>
              <a:ext uri="{FF2B5EF4-FFF2-40B4-BE49-F238E27FC236}">
                <a16:creationId xmlns:a16="http://schemas.microsoft.com/office/drawing/2014/main" id="{11CD5D79-FC1C-06C6-7125-752E1EAAB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847511"/>
            <a:ext cx="5257799" cy="48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23-33 BWA Normalized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331270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8214053-1A8F-F040-231E-90C4FFBDD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894495"/>
            <a:ext cx="5257799" cy="4812694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E88E75CD-7984-17C7-9543-EB85F3013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890681"/>
            <a:ext cx="5257799" cy="4812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23-34 BWA Raw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102336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A81E896-A58D-B4AA-8158-5C17AF59A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8" y="828035"/>
            <a:ext cx="5257800" cy="4875340"/>
          </a:xfrm>
          <a:prstGeom prst="rect">
            <a:avLst/>
          </a:prstGeom>
        </p:spPr>
      </p:pic>
      <p:pic>
        <p:nvPicPr>
          <p:cNvPr id="7" name="Picture 6" descr="A collage of graphs&#10;&#10;Description automatically generated">
            <a:extLst>
              <a:ext uri="{FF2B5EF4-FFF2-40B4-BE49-F238E27FC236}">
                <a16:creationId xmlns:a16="http://schemas.microsoft.com/office/drawing/2014/main" id="{06148BC0-05DD-EFF8-081A-673ACD645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828035"/>
            <a:ext cx="5257799" cy="48753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909F9-DB11-2AC1-3C51-DA26C207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34"/>
            <a:ext cx="10515600" cy="825500"/>
          </a:xfrm>
        </p:spPr>
        <p:txBody>
          <a:bodyPr>
            <a:normAutofit/>
          </a:bodyPr>
          <a:lstStyle/>
          <a:p>
            <a:pPr algn="ctr"/>
            <a:r>
              <a:rPr lang="en-DE" sz="3200" dirty="0"/>
              <a:t>23-34 BWA Normalized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62F7E4-D671-D143-CD0B-61FD1798A241}"/>
              </a:ext>
            </a:extLst>
          </p:cNvPr>
          <p:cNvSpPr txBox="1">
            <a:spLocks/>
          </p:cNvSpPr>
          <p:nvPr/>
        </p:nvSpPr>
        <p:spPr>
          <a:xfrm>
            <a:off x="1914523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BIOLOG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473DD16-5EB7-BFB8-6E89-D6D8E6E2695B}"/>
              </a:ext>
            </a:extLst>
          </p:cNvPr>
          <p:cNvSpPr txBox="1">
            <a:spLocks/>
          </p:cNvSpPr>
          <p:nvPr/>
        </p:nvSpPr>
        <p:spPr>
          <a:xfrm>
            <a:off x="7553327" y="5754175"/>
            <a:ext cx="2724150" cy="825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3200" dirty="0"/>
              <a:t>BNT</a:t>
            </a:r>
          </a:p>
        </p:txBody>
      </p:sp>
    </p:spTree>
    <p:extLst>
      <p:ext uri="{BB962C8B-B14F-4D97-AF65-F5344CB8AC3E}">
        <p14:creationId xmlns:p14="http://schemas.microsoft.com/office/powerpoint/2010/main" val="232331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Widescreen</PresentationFormat>
  <Paragraphs>109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Office Theme</vt:lpstr>
      <vt:lpstr>Update Meeting</vt:lpstr>
      <vt:lpstr>PowerPoint Presentation</vt:lpstr>
      <vt:lpstr>General Points</vt:lpstr>
      <vt:lpstr>23-36 BWA Raw</vt:lpstr>
      <vt:lpstr>23-36 BWA Normalized</vt:lpstr>
      <vt:lpstr>23-33 BWA Raw</vt:lpstr>
      <vt:lpstr>23-33 BWA Normalized</vt:lpstr>
      <vt:lpstr>23-34 BWA Raw</vt:lpstr>
      <vt:lpstr>23-34 BWA Normalized</vt:lpstr>
      <vt:lpstr>23-32 BWA Raw</vt:lpstr>
      <vt:lpstr>23-32 BWA Normalized</vt:lpstr>
      <vt:lpstr>23-41 Case Study</vt:lpstr>
      <vt:lpstr>General Notes</vt:lpstr>
      <vt:lpstr>General Notes</vt:lpstr>
      <vt:lpstr>Metabolite List</vt:lpstr>
      <vt:lpstr>Metabolite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Rendon Schatanek</dc:creator>
  <cp:lastModifiedBy>Adrian Rendon Schatanek</cp:lastModifiedBy>
  <cp:revision>3</cp:revision>
  <dcterms:created xsi:type="dcterms:W3CDTF">2025-01-07T16:24:53Z</dcterms:created>
  <dcterms:modified xsi:type="dcterms:W3CDTF">2025-01-09T10:25:13Z</dcterms:modified>
</cp:coreProperties>
</file>