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303" r:id="rId3"/>
    <p:sldId id="300" r:id="rId4"/>
    <p:sldId id="301" r:id="rId5"/>
    <p:sldId id="304" r:id="rId6"/>
    <p:sldId id="302" r:id="rId7"/>
    <p:sldId id="308" r:id="rId8"/>
    <p:sldId id="270" r:id="rId9"/>
    <p:sldId id="297" r:id="rId10"/>
    <p:sldId id="286" r:id="rId11"/>
    <p:sldId id="271" r:id="rId12"/>
    <p:sldId id="272" r:id="rId13"/>
    <p:sldId id="307" r:id="rId14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6"/>
      <p:bold r:id="rId17"/>
    </p:embeddedFont>
    <p:embeddedFont>
      <p:font typeface="Book Antiqua" panose="02040602050305030304" pitchFamily="18" charset="0"/>
      <p:regular r:id="rId18"/>
      <p:bold r:id="rId19"/>
      <p:italic r:id="rId20"/>
      <p:boldItalic r:id="rId21"/>
    </p:embeddedFont>
    <p:embeddedFont>
      <p:font typeface="Comic Sans MS" panose="030F0702030302020204" pitchFamily="66" charset="0"/>
      <p:regular r:id="rId22"/>
      <p:bold r:id="rId23"/>
      <p:italic r:id="rId24"/>
      <p:boldItalic r:id="rId25"/>
    </p:embeddedFont>
    <p:embeddedFont>
      <p:font typeface="Impact" panose="020B0806030902050204" pitchFamily="34" charset="0"/>
      <p:regular r:id="rId26"/>
    </p:embeddedFont>
    <p:embeddedFont>
      <p:font typeface="Microsoft JhengHei UI Light" panose="020B0304030504040204" pitchFamily="34" charset="-120"/>
      <p:regular r:id="rId27"/>
    </p:embeddedFont>
    <p:embeddedFont>
      <p:font typeface="Nixie One" panose="020B0604020202020204" charset="0"/>
      <p:regular r:id="rId28"/>
    </p:embeddedFont>
    <p:embeddedFont>
      <p:font typeface="Roboto Slab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365"/>
    <a:srgbClr val="575759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953E09-51A7-439D-BDCD-0FC7091FDE52}" v="5" dt="2019-11-25T10:49:48.376"/>
  </p1510:revLst>
</p1510:revInfo>
</file>

<file path=ppt/tableStyles.xml><?xml version="1.0" encoding="utf-8"?>
<a:tblStyleLst xmlns:a="http://schemas.openxmlformats.org/drawingml/2006/main" def="{F22F065F-554C-4F5F-B9EF-381E84C2AB18}">
  <a:tblStyle styleId="{F22F065F-554C-4F5F-B9EF-381E84C2AB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42" autoAdjust="0"/>
  </p:normalViewPr>
  <p:slideViewPr>
    <p:cSldViewPr snapToGrid="0">
      <p:cViewPr varScale="1">
        <p:scale>
          <a:sx n="89" d="100"/>
          <a:sy n="89" d="100"/>
        </p:scale>
        <p:origin x="6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Karkos" userId="eb0739814aa44f18" providerId="Windows Live" clId="Web-{CF953E09-51A7-439D-BDCD-0FC7091FDE52}"/>
    <pc:docChg chg="modSld">
      <pc:chgData name="Anna Karkos" userId="eb0739814aa44f18" providerId="Windows Live" clId="Web-{CF953E09-51A7-439D-BDCD-0FC7091FDE52}" dt="2019-11-25T10:49:48.376" v="3" actId="1076"/>
      <pc:docMkLst>
        <pc:docMk/>
      </pc:docMkLst>
      <pc:sldChg chg="modSp">
        <pc:chgData name="Anna Karkos" userId="eb0739814aa44f18" providerId="Windows Live" clId="Web-{CF953E09-51A7-439D-BDCD-0FC7091FDE52}" dt="2019-11-25T10:49:48.376" v="3" actId="1076"/>
        <pc:sldMkLst>
          <pc:docMk/>
          <pc:sldMk cId="0" sldId="260"/>
        </pc:sldMkLst>
        <pc:picChg chg="mod">
          <ac:chgData name="Anna Karkos" userId="eb0739814aa44f18" providerId="Windows Live" clId="Web-{CF953E09-51A7-439D-BDCD-0FC7091FDE52}" dt="2019-11-25T10:49:48.376" v="3" actId="1076"/>
          <ac:picMkLst>
            <pc:docMk/>
            <pc:sldMk cId="0" sldId="260"/>
            <ac:picMk id="1026" creationId="{00000000-0000-0000-0000-000000000000}"/>
          </ac:picMkLst>
        </pc:picChg>
      </pc:sldChg>
      <pc:sldChg chg="modSp">
        <pc:chgData name="Anna Karkos" userId="eb0739814aa44f18" providerId="Windows Live" clId="Web-{CF953E09-51A7-439D-BDCD-0FC7091FDE52}" dt="2019-11-25T10:49:30.251" v="0" actId="20577"/>
        <pc:sldMkLst>
          <pc:docMk/>
          <pc:sldMk cId="1864857076" sldId="300"/>
        </pc:sldMkLst>
        <pc:spChg chg="mod">
          <ac:chgData name="Anna Karkos" userId="eb0739814aa44f18" providerId="Windows Live" clId="Web-{CF953E09-51A7-439D-BDCD-0FC7091FDE52}" dt="2019-11-25T10:49:30.251" v="0" actId="20577"/>
          <ac:spMkLst>
            <pc:docMk/>
            <pc:sldMk cId="1864857076" sldId="300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43273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495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089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624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24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3398538" y="1599538"/>
            <a:ext cx="2346925" cy="19444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038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26" name="Shape 26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7" name="Shape 27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▪"/>
              <a:defRPr sz="2000">
                <a:solidFill>
                  <a:srgbClr val="FFFFFF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▫"/>
              <a:defRPr sz="2000">
                <a:solidFill>
                  <a:srgbClr val="FFFFFF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A">
  <p:cSld name="BLANK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B">
  <p:cSld name="BLANK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1" name="Shape 91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" noProof="0"/>
          </a:p>
        </p:txBody>
      </p:sp>
      <p:sp>
        <p:nvSpPr>
          <p:cNvPr id="10" name="Объект 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6001" y="1674000"/>
            <a:ext cx="3780000" cy="2916001"/>
          </a:xfrm>
        </p:spPr>
        <p:txBody>
          <a:bodyPr rtlCol="0"/>
          <a:lstStyle/>
          <a:p>
            <a:pPr lvl="0" rtl="0"/>
            <a:r>
              <a:rPr lang="ru" noProof="0"/>
              <a:t>Образец текста</a:t>
            </a:r>
          </a:p>
          <a:p>
            <a:pPr lvl="1" rtl="0"/>
            <a:r>
              <a:rPr lang="ru" noProof="0"/>
              <a:t>Второй уровень</a:t>
            </a:r>
          </a:p>
          <a:p>
            <a:pPr lvl="2" rtl="0"/>
            <a:r>
              <a:rPr lang="ru" noProof="0"/>
              <a:t>Третий уровень</a:t>
            </a:r>
          </a:p>
          <a:p>
            <a:pPr lvl="3" rtl="0"/>
            <a:r>
              <a:rPr lang="ru" noProof="0"/>
              <a:t>Четвертый уровень</a:t>
            </a:r>
          </a:p>
          <a:p>
            <a:pPr lvl="4" rtl="0"/>
            <a:r>
              <a:rPr lang="ru" noProof="0"/>
              <a:t>Пятый уровень</a:t>
            </a:r>
          </a:p>
        </p:txBody>
      </p:sp>
      <p:sp>
        <p:nvSpPr>
          <p:cNvPr id="11" name="Текст 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01975" y="1376999"/>
            <a:ext cx="3780000" cy="27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725" b="1"/>
            </a:lvl1pPr>
          </a:lstStyle>
          <a:p>
            <a:pPr marL="197644" lvl="0" indent="-197644" rtl="0"/>
            <a:r>
              <a:rPr lang="ru" noProof="0"/>
              <a:t>Образец текста</a:t>
            </a:r>
          </a:p>
        </p:txBody>
      </p:sp>
      <p:sp>
        <p:nvSpPr>
          <p:cNvPr id="12" name="Объект 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01976" y="1674001"/>
            <a:ext cx="3779999" cy="2907224"/>
          </a:xfrm>
        </p:spPr>
        <p:txBody>
          <a:bodyPr rtlCol="0"/>
          <a:lstStyle/>
          <a:p>
            <a:pPr lvl="0" rtl="0"/>
            <a:r>
              <a:rPr lang="ru" noProof="0"/>
              <a:t>Образец текста</a:t>
            </a:r>
          </a:p>
          <a:p>
            <a:pPr lvl="1" rtl="0"/>
            <a:r>
              <a:rPr lang="ru" noProof="0"/>
              <a:t>Второй уровень</a:t>
            </a:r>
          </a:p>
          <a:p>
            <a:pPr lvl="2" rtl="0"/>
            <a:r>
              <a:rPr lang="ru" noProof="0"/>
              <a:t>Третий уровень</a:t>
            </a:r>
          </a:p>
          <a:p>
            <a:pPr lvl="3" rtl="0"/>
            <a:r>
              <a:rPr lang="ru" noProof="0"/>
              <a:t>Четвертый уровень</a:t>
            </a:r>
          </a:p>
          <a:p>
            <a:pPr lvl="4" rtl="0"/>
            <a:r>
              <a:rPr lang="ru" noProof="0"/>
              <a:t>Пятый уровень</a:t>
            </a:r>
          </a:p>
        </p:txBody>
      </p:sp>
      <p:sp>
        <p:nvSpPr>
          <p:cNvPr id="14" name="Текст 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6000" y="1376998"/>
            <a:ext cx="3780001" cy="27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725" b="1"/>
            </a:lvl1pPr>
          </a:lstStyle>
          <a:p>
            <a:pPr marL="197644" lvl="0" indent="-197644" rtl="0"/>
            <a:r>
              <a:rPr lang="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358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7" r:id="rId4"/>
    <p:sldLayoutId id="2147483658" r:id="rId5"/>
    <p:sldLayoutId id="2147483661" r:id="rId6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33120" y="1373962"/>
            <a:ext cx="8181801" cy="23396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800" dirty="0" err="1"/>
              <a:t>Введення</a:t>
            </a:r>
            <a:r>
              <a:rPr lang="ru-RU" sz="8800" dirty="0"/>
              <a:t> </a:t>
            </a:r>
            <a:br>
              <a:rPr lang="ru-RU" sz="8800" dirty="0"/>
            </a:br>
            <a:r>
              <a:rPr lang="ru-RU" sz="8800" dirty="0"/>
              <a:t>в курс</a:t>
            </a:r>
            <a:endParaRPr sz="4400" dirty="0"/>
          </a:p>
        </p:txBody>
      </p:sp>
      <p:grpSp>
        <p:nvGrpSpPr>
          <p:cNvPr id="99" name="Shape 99"/>
          <p:cNvGrpSpPr/>
          <p:nvPr/>
        </p:nvGrpSpPr>
        <p:grpSpPr>
          <a:xfrm>
            <a:off x="330805" y="1899344"/>
            <a:ext cx="964541" cy="1011307"/>
            <a:chOff x="5961125" y="1623900"/>
            <a:chExt cx="427450" cy="448175"/>
          </a:xfrm>
        </p:grpSpPr>
        <p:sp>
          <p:nvSpPr>
            <p:cNvPr id="100" name="Shape 10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 descr="Олимпиада по программированию">
            <a:extLst>
              <a:ext uri="{FF2B5EF4-FFF2-40B4-BE49-F238E27FC236}">
                <a16:creationId xmlns:a16="http://schemas.microsoft.com/office/drawing/2014/main" id="{A30B0A4D-95CE-4713-AE59-112D871FA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833" y="2910651"/>
            <a:ext cx="1718215" cy="215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-445594" y="-50006"/>
            <a:ext cx="10035188" cy="1320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200" dirty="0">
                <a:solidFill>
                  <a:schemeClr val="bg1"/>
                </a:solidFill>
              </a:rPr>
              <a:t>Вся </a:t>
            </a:r>
            <a:r>
              <a:rPr lang="ru-RU" altLang="ru-RU" sz="3200" dirty="0" err="1">
                <a:solidFill>
                  <a:schemeClr val="bg1"/>
                </a:solidFill>
              </a:rPr>
              <a:t>інформація</a:t>
            </a:r>
            <a:r>
              <a:rPr lang="ru-RU" altLang="ru-RU" sz="3200" dirty="0">
                <a:solidFill>
                  <a:schemeClr val="bg1"/>
                </a:solidFill>
              </a:rPr>
              <a:t> на </a:t>
            </a:r>
            <a:r>
              <a:rPr lang="ru-RU" altLang="ru-RU" sz="3200" dirty="0" err="1">
                <a:solidFill>
                  <a:schemeClr val="bg1"/>
                </a:solidFill>
              </a:rPr>
              <a:t>комп’ютері</a:t>
            </a:r>
            <a:r>
              <a:rPr lang="ru-RU" altLang="ru-RU" sz="3200" dirty="0">
                <a:solidFill>
                  <a:schemeClr val="bg1"/>
                </a:solidFill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</a:rPr>
              <a:t>складається</a:t>
            </a:r>
            <a:endParaRPr lang="ru-RU" altLang="ru-RU" sz="3200" dirty="0">
              <a:solidFill>
                <a:schemeClr val="bg1"/>
              </a:solidFill>
            </a:endParaRPr>
          </a:p>
          <a:p>
            <a:r>
              <a:rPr lang="ru-RU" altLang="ru-RU" sz="3200" dirty="0">
                <a:solidFill>
                  <a:schemeClr val="bg1"/>
                </a:solidFill>
              </a:rPr>
              <a:t>з </a:t>
            </a:r>
            <a:r>
              <a:rPr lang="ru-RU" altLang="ru-RU" sz="3200" dirty="0" err="1">
                <a:solidFill>
                  <a:schemeClr val="bg1"/>
                </a:solidFill>
              </a:rPr>
              <a:t>двох</a:t>
            </a:r>
            <a:r>
              <a:rPr lang="ru-RU" altLang="ru-RU" sz="3200" dirty="0">
                <a:solidFill>
                  <a:schemeClr val="bg1"/>
                </a:solidFill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</a:rPr>
              <a:t>значень</a:t>
            </a:r>
            <a:r>
              <a:rPr lang="ru-RU" altLang="ru-RU" sz="3200" dirty="0">
                <a:solidFill>
                  <a:schemeClr val="bg1"/>
                </a:solidFill>
              </a:rPr>
              <a:t> – 1 та 0</a:t>
            </a:r>
          </a:p>
        </p:txBody>
      </p:sp>
      <p:pic>
        <p:nvPicPr>
          <p:cNvPr id="4" name="Picture 2" descr="Картинки по запросу двоичная система ip адре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86" y="949101"/>
            <a:ext cx="7387428" cy="4432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205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00859" y="546207"/>
            <a:ext cx="8859329" cy="777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3200" dirty="0">
                <a:solidFill>
                  <a:schemeClr val="bg1"/>
                </a:solidFill>
              </a:rPr>
              <a:t>Перевод </a:t>
            </a:r>
            <a:r>
              <a:rPr lang="ru-RU" sz="3200" dirty="0" err="1">
                <a:solidFill>
                  <a:schemeClr val="bg1"/>
                </a:solidFill>
              </a:rPr>
              <a:t>двійкового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err="1">
                <a:solidFill>
                  <a:schemeClr val="bg1"/>
                </a:solidFill>
              </a:rPr>
              <a:t>значення</a:t>
            </a:r>
            <a:r>
              <a:rPr lang="ru-RU" sz="3200" dirty="0">
                <a:solidFill>
                  <a:schemeClr val="bg1"/>
                </a:solidFill>
              </a:rPr>
              <a:t> в </a:t>
            </a:r>
            <a:r>
              <a:rPr lang="ru-RU" sz="3200" dirty="0" err="1">
                <a:solidFill>
                  <a:schemeClr val="bg1"/>
                </a:solidFill>
              </a:rPr>
              <a:t>десяткове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903" y="1273201"/>
            <a:ext cx="6326693" cy="35587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881"/>
          <p:cNvSpPr txBox="1">
            <a:spLocks/>
          </p:cNvSpPr>
          <p:nvPr/>
        </p:nvSpPr>
        <p:spPr>
          <a:xfrm>
            <a:off x="724833" y="0"/>
            <a:ext cx="854247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Перевод </a:t>
            </a:r>
            <a:r>
              <a:rPr lang="ru-RU" sz="4000" dirty="0" err="1">
                <a:solidFill>
                  <a:srgbClr val="C00000"/>
                </a:solidFill>
                <a:latin typeface="Book Antiqua" panose="02040602050305030304" pitchFamily="18" charset="0"/>
              </a:rPr>
              <a:t>десяткового</a:t>
            </a:r>
            <a:r>
              <a:rPr lang="ru-RU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 в </a:t>
            </a:r>
            <a:r>
              <a:rPr lang="ru-RU" sz="4000" dirty="0" err="1">
                <a:solidFill>
                  <a:srgbClr val="C00000"/>
                </a:solidFill>
                <a:latin typeface="Book Antiqua" panose="02040602050305030304" pitchFamily="18" charset="0"/>
              </a:rPr>
              <a:t>двійкове</a:t>
            </a:r>
            <a:endParaRPr lang="ru-RU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2829" y="713064"/>
            <a:ext cx="1582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spc="300" dirty="0"/>
              <a:t>217 </a:t>
            </a:r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1370911" y="1021402"/>
            <a:ext cx="900753" cy="14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1664" y="696665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rgbClr val="FFC000"/>
                </a:solidFill>
              </a:rPr>
              <a:t>??????</a:t>
            </a:r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253274"/>
              </p:ext>
            </p:extLst>
          </p:nvPr>
        </p:nvGraphicFramePr>
        <p:xfrm>
          <a:off x="422829" y="1473665"/>
          <a:ext cx="8653352" cy="103632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081669">
                  <a:extLst>
                    <a:ext uri="{9D8B030D-6E8A-4147-A177-3AD203B41FA5}">
                      <a16:colId xmlns:a16="http://schemas.microsoft.com/office/drawing/2014/main" val="2947833310"/>
                    </a:ext>
                  </a:extLst>
                </a:gridCol>
                <a:gridCol w="1081669">
                  <a:extLst>
                    <a:ext uri="{9D8B030D-6E8A-4147-A177-3AD203B41FA5}">
                      <a16:colId xmlns:a16="http://schemas.microsoft.com/office/drawing/2014/main" val="3644815859"/>
                    </a:ext>
                  </a:extLst>
                </a:gridCol>
                <a:gridCol w="1081669">
                  <a:extLst>
                    <a:ext uri="{9D8B030D-6E8A-4147-A177-3AD203B41FA5}">
                      <a16:colId xmlns:a16="http://schemas.microsoft.com/office/drawing/2014/main" val="3923556338"/>
                    </a:ext>
                  </a:extLst>
                </a:gridCol>
                <a:gridCol w="1081669">
                  <a:extLst>
                    <a:ext uri="{9D8B030D-6E8A-4147-A177-3AD203B41FA5}">
                      <a16:colId xmlns:a16="http://schemas.microsoft.com/office/drawing/2014/main" val="4214390470"/>
                    </a:ext>
                  </a:extLst>
                </a:gridCol>
                <a:gridCol w="1081669">
                  <a:extLst>
                    <a:ext uri="{9D8B030D-6E8A-4147-A177-3AD203B41FA5}">
                      <a16:colId xmlns:a16="http://schemas.microsoft.com/office/drawing/2014/main" val="1020328561"/>
                    </a:ext>
                  </a:extLst>
                </a:gridCol>
                <a:gridCol w="1081669">
                  <a:extLst>
                    <a:ext uri="{9D8B030D-6E8A-4147-A177-3AD203B41FA5}">
                      <a16:colId xmlns:a16="http://schemas.microsoft.com/office/drawing/2014/main" val="326425441"/>
                    </a:ext>
                  </a:extLst>
                </a:gridCol>
                <a:gridCol w="1081669">
                  <a:extLst>
                    <a:ext uri="{9D8B030D-6E8A-4147-A177-3AD203B41FA5}">
                      <a16:colId xmlns:a16="http://schemas.microsoft.com/office/drawing/2014/main" val="1820351803"/>
                    </a:ext>
                  </a:extLst>
                </a:gridCol>
                <a:gridCol w="1081669">
                  <a:extLst>
                    <a:ext uri="{9D8B030D-6E8A-4147-A177-3AD203B41FA5}">
                      <a16:colId xmlns:a16="http://schemas.microsoft.com/office/drawing/2014/main" val="4054929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mic Sans MS" panose="030F0702030302020204" pitchFamily="66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mic Sans MS" panose="030F0702030302020204" pitchFamily="66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mic Sans MS" panose="030F0702030302020204" pitchFamily="66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mic Sans MS" panose="030F0702030302020204" pitchFamily="66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mic Sans MS" panose="030F0702030302020204" pitchFamily="66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4657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24467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40176" y="2485756"/>
            <a:ext cx="1300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pc="300" dirty="0"/>
              <a:t>113</a:t>
            </a:r>
            <a:r>
              <a:rPr lang="ru-RU" sz="5400" spc="300" dirty="0"/>
              <a:t> </a:t>
            </a:r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861253"/>
              </p:ext>
            </p:extLst>
          </p:nvPr>
        </p:nvGraphicFramePr>
        <p:xfrm>
          <a:off x="422829" y="3522076"/>
          <a:ext cx="8653352" cy="11582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081669">
                  <a:extLst>
                    <a:ext uri="{9D8B030D-6E8A-4147-A177-3AD203B41FA5}">
                      <a16:colId xmlns:a16="http://schemas.microsoft.com/office/drawing/2014/main" val="2947833310"/>
                    </a:ext>
                  </a:extLst>
                </a:gridCol>
                <a:gridCol w="1081669">
                  <a:extLst>
                    <a:ext uri="{9D8B030D-6E8A-4147-A177-3AD203B41FA5}">
                      <a16:colId xmlns:a16="http://schemas.microsoft.com/office/drawing/2014/main" val="3644815859"/>
                    </a:ext>
                  </a:extLst>
                </a:gridCol>
                <a:gridCol w="1081669">
                  <a:extLst>
                    <a:ext uri="{9D8B030D-6E8A-4147-A177-3AD203B41FA5}">
                      <a16:colId xmlns:a16="http://schemas.microsoft.com/office/drawing/2014/main" val="3923556338"/>
                    </a:ext>
                  </a:extLst>
                </a:gridCol>
                <a:gridCol w="1081669">
                  <a:extLst>
                    <a:ext uri="{9D8B030D-6E8A-4147-A177-3AD203B41FA5}">
                      <a16:colId xmlns:a16="http://schemas.microsoft.com/office/drawing/2014/main" val="4214390470"/>
                    </a:ext>
                  </a:extLst>
                </a:gridCol>
                <a:gridCol w="1081669">
                  <a:extLst>
                    <a:ext uri="{9D8B030D-6E8A-4147-A177-3AD203B41FA5}">
                      <a16:colId xmlns:a16="http://schemas.microsoft.com/office/drawing/2014/main" val="1020328561"/>
                    </a:ext>
                  </a:extLst>
                </a:gridCol>
                <a:gridCol w="1081669">
                  <a:extLst>
                    <a:ext uri="{9D8B030D-6E8A-4147-A177-3AD203B41FA5}">
                      <a16:colId xmlns:a16="http://schemas.microsoft.com/office/drawing/2014/main" val="326425441"/>
                    </a:ext>
                  </a:extLst>
                </a:gridCol>
                <a:gridCol w="1081669">
                  <a:extLst>
                    <a:ext uri="{9D8B030D-6E8A-4147-A177-3AD203B41FA5}">
                      <a16:colId xmlns:a16="http://schemas.microsoft.com/office/drawing/2014/main" val="1820351803"/>
                    </a:ext>
                  </a:extLst>
                </a:gridCol>
                <a:gridCol w="1081669">
                  <a:extLst>
                    <a:ext uri="{9D8B030D-6E8A-4147-A177-3AD203B41FA5}">
                      <a16:colId xmlns:a16="http://schemas.microsoft.com/office/drawing/2014/main" val="4054929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128</a:t>
                      </a:r>
                      <a:endParaRPr lang="en-US" sz="32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64</a:t>
                      </a:r>
                      <a:endParaRPr lang="en-US" sz="32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32</a:t>
                      </a:r>
                      <a:endParaRPr lang="en-US" sz="32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16</a:t>
                      </a:r>
                      <a:endParaRPr lang="en-US" sz="32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  <a:endParaRPr lang="en-US" sz="32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  <a:endParaRPr lang="en-US" sz="32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  <a:endParaRPr lang="en-US" sz="32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4657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</a:rPr>
                        <a:t>0</a:t>
                      </a:r>
                      <a:endParaRPr lang="en-US" sz="32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</a:rPr>
                        <a:t>1</a:t>
                      </a:r>
                      <a:endParaRPr lang="en-US" sz="32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</a:rPr>
                        <a:t>0</a:t>
                      </a:r>
                      <a:endParaRPr lang="en-US" sz="32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24467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59596" y="0"/>
            <a:ext cx="8859329" cy="777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800" dirty="0">
                <a:solidFill>
                  <a:schemeClr val="bg1"/>
                </a:solidFill>
              </a:rPr>
              <a:t>Перевод з </a:t>
            </a:r>
            <a:r>
              <a:rPr lang="ru-RU" sz="2800" dirty="0" err="1">
                <a:solidFill>
                  <a:schemeClr val="bg1"/>
                </a:solidFill>
              </a:rPr>
              <a:t>восьмирічної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системи</a:t>
            </a:r>
            <a:r>
              <a:rPr lang="ru-RU" sz="2800" dirty="0">
                <a:solidFill>
                  <a:schemeClr val="bg1"/>
                </a:solidFill>
              </a:rPr>
              <a:t> в </a:t>
            </a:r>
            <a:r>
              <a:rPr lang="ru-RU" sz="2800" dirty="0" err="1">
                <a:solidFill>
                  <a:schemeClr val="bg1"/>
                </a:solidFill>
              </a:rPr>
              <a:t>двійкову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7758" y="649155"/>
            <a:ext cx="4108818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2800" dirty="0"/>
              <a:t>Перевод права на </a:t>
            </a:r>
            <a:r>
              <a:rPr lang="ru-RU" sz="2800" dirty="0" err="1"/>
              <a:t>ліво</a:t>
            </a:r>
            <a:r>
              <a:rPr lang="ru-RU" sz="2800"/>
              <a:t>!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547330" y="1298310"/>
            <a:ext cx="4087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1675 – 001 110 111 101</a:t>
            </a:r>
          </a:p>
        </p:txBody>
      </p:sp>
      <p:sp>
        <p:nvSpPr>
          <p:cNvPr id="5" name="Выгнутая вниз стрелка 4"/>
          <p:cNvSpPr/>
          <p:nvPr/>
        </p:nvSpPr>
        <p:spPr>
          <a:xfrm>
            <a:off x="3329533" y="1765979"/>
            <a:ext cx="3078247" cy="34202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Выгнутая вниз стрелка 6"/>
          <p:cNvSpPr/>
          <p:nvPr/>
        </p:nvSpPr>
        <p:spPr>
          <a:xfrm>
            <a:off x="3085228" y="1765979"/>
            <a:ext cx="2547756" cy="342027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Выгнутая вниз стрелка 7"/>
          <p:cNvSpPr/>
          <p:nvPr/>
        </p:nvSpPr>
        <p:spPr>
          <a:xfrm>
            <a:off x="2931664" y="1765979"/>
            <a:ext cx="2045185" cy="342027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Выгнутая вниз стрелка 8"/>
          <p:cNvSpPr/>
          <p:nvPr/>
        </p:nvSpPr>
        <p:spPr>
          <a:xfrm>
            <a:off x="2722260" y="1765979"/>
            <a:ext cx="1500732" cy="272226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685" y="2266950"/>
            <a:ext cx="3789274" cy="2818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195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254" y="452284"/>
            <a:ext cx="9138198" cy="51435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98942" y="0"/>
            <a:ext cx="79624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Давайте </a:t>
            </a:r>
            <a:r>
              <a:rPr lang="ru-RU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знайомитись</a:t>
            </a:r>
            <a:r>
              <a:rPr lang="ru-RU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!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8688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4" r="5555"/>
          <a:stretch/>
        </p:blipFill>
        <p:spPr>
          <a:xfrm>
            <a:off x="5346685" y="583096"/>
            <a:ext cx="3638287" cy="36471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76937" y="642730"/>
            <a:ext cx="3845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Comic Sans MS" panose="030F0702030302020204" pitchFamily="66" charset="0"/>
              </a:rPr>
              <a:t>Каркос </a:t>
            </a:r>
          </a:p>
          <a:p>
            <a:pPr algn="ctr"/>
            <a:r>
              <a:rPr lang="ru-RU" sz="3600" b="1" dirty="0">
                <a:solidFill>
                  <a:schemeClr val="bg1"/>
                </a:solidFill>
                <a:latin typeface="Comic Sans MS" panose="030F0702030302020204" pitchFamily="66" charset="0"/>
              </a:rPr>
              <a:t>Анна </a:t>
            </a:r>
            <a:r>
              <a:rPr lang="ru-RU" sz="36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Аркадіївна</a:t>
            </a:r>
            <a:endParaRPr lang="ru-RU" sz="3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4485" y="1900474"/>
            <a:ext cx="4572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Викладач</a:t>
            </a: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ru-RU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комп’ютерної</a:t>
            </a: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ru-RU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Академії</a:t>
            </a: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«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IT STEP</a:t>
            </a: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»</a:t>
            </a: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  <a:p>
            <a:pPr algn="ctr"/>
            <a:r>
              <a:rPr lang="uk-UA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Ментор викладачів КА </a:t>
            </a: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«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IT STEP</a:t>
            </a: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»</a:t>
            </a: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  <a:p>
            <a:pPr algn="ctr"/>
            <a:endParaRPr lang="ru-RU" sz="1600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045" y="2643188"/>
            <a:ext cx="512351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mic Sans MS"/>
              </a:rPr>
              <a:t>Інжинер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mic Sans MS"/>
              </a:rPr>
              <a:t> </a:t>
            </a: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mic Sans MS"/>
              </a:rPr>
              <a:t>комп’ютерних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mic Sans MS"/>
              </a:rPr>
              <a:t> мереж та </a:t>
            </a: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mic Sans MS"/>
              </a:rPr>
              <a:t>кібербезбеки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mic Sans MS"/>
              </a:rPr>
              <a:t>. </a:t>
            </a: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mic Sans MS"/>
              </a:rPr>
              <a:t>Інструктор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mic Sans MS"/>
              </a:rPr>
              <a:t> </a:t>
            </a: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mic Sans MS"/>
              </a:rPr>
              <a:t>Міжнародної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mic Sans MS"/>
              </a:rPr>
              <a:t> </a:t>
            </a: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mic Sans MS"/>
              </a:rPr>
              <a:t>мережевої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mic Sans MS"/>
              </a:rPr>
              <a:t> </a:t>
            </a: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mic Sans MS"/>
              </a:rPr>
              <a:t>академії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mic Sans MS"/>
              </a:rPr>
              <a:t>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mic Sans MS"/>
              </a:rPr>
              <a:t>Cisco.</a:t>
            </a:r>
            <a:endParaRPr lang="ru-RU" sz="1800" dirty="0">
              <a:solidFill>
                <a:schemeClr val="accent2">
                  <a:lumMod val="40000"/>
                  <a:lumOff val="60000"/>
                </a:schemeClr>
              </a:solidFill>
              <a:latin typeface="Comic Sans MS"/>
            </a:endParaRPr>
          </a:p>
        </p:txBody>
      </p:sp>
      <p:pic>
        <p:nvPicPr>
          <p:cNvPr id="1028" name="Picture 4" descr="ÐÐ°ÑÑÐ¸Ð½ÐºÐ¸ Ð¿Ð¾ Ð·Ð°Ð¿ÑÐ¾ÑÑ Ð¿Ð¾ÑÑÐ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" t="14253" r="1809" b="14143"/>
          <a:stretch/>
        </p:blipFill>
        <p:spPr bwMode="auto">
          <a:xfrm>
            <a:off x="118768" y="3896920"/>
            <a:ext cx="325180" cy="24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ÐÐ°ÑÑÐ¸Ð½ÐºÐ¸ Ð¿Ð¾ Ð·Ð°Ð¿ÑÐ¾ÑÑ ÑÐµÐ»ÐµÑÐ¾Ð½ Ð¸ÐºÐ¾Ð½ÐºÐ°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3" t="5559" r="5499" b="5446"/>
          <a:stretch/>
        </p:blipFill>
        <p:spPr bwMode="auto">
          <a:xfrm>
            <a:off x="2878918" y="3893515"/>
            <a:ext cx="294593" cy="29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25711" y="3883973"/>
            <a:ext cx="14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</a:rPr>
              <a:t>097-415-69-71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1868" y="3864570"/>
            <a:ext cx="193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karkos_a@itstep.org</a:t>
            </a:r>
            <a:endParaRPr lang="ru-RU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5" name="Picture 2" descr="ÐÐ°ÑÑÐ¸Ð½ÐºÐ¸ Ð¿Ð¾ Ð·Ð°Ð¿ÑÐ¾ÑÑ ÑÐ¸ÑÐºÐ¾ ÑÐ¼Ð±Ð»ÐµÐ¼Ð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620" y="4536330"/>
            <a:ext cx="1046039" cy="55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85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1" y="760335"/>
            <a:ext cx="8101781" cy="456014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56751" y="375614"/>
            <a:ext cx="806983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Расскажите немного о себе)</a:t>
            </a:r>
          </a:p>
        </p:txBody>
      </p:sp>
    </p:spTree>
    <p:extLst>
      <p:ext uri="{BB962C8B-B14F-4D97-AF65-F5344CB8AC3E}">
        <p14:creationId xmlns:p14="http://schemas.microsoft.com/office/powerpoint/2010/main" val="411549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919961" y="254937"/>
            <a:ext cx="670888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Чому</a:t>
            </a:r>
            <a:r>
              <a:rPr lang="ru-RU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ми </a:t>
            </a:r>
            <a:r>
              <a:rPr lang="ru-RU" sz="4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навчимося</a:t>
            </a:r>
            <a:r>
              <a:rPr lang="ru-RU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  <a:endParaRPr lang="ru-RU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0875" y="1294415"/>
            <a:ext cx="8141765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Розберемо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апаратну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частину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ПК;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Познайомимося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з </a:t>
            </a: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профілактичними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методами </a:t>
            </a: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обслуговування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обладнання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Навчимося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працювати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з </a:t>
            </a: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комп’ютерними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мережами;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Ближче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познайомимося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з </a:t>
            </a: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різними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ОС: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Windows 10, Linux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Дізнаємося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що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таке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віртуалізація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Познайомимося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з </a:t>
            </a: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навправленням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інформаційної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безпеки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</a:p>
        </p:txBody>
      </p:sp>
      <p:pic>
        <p:nvPicPr>
          <p:cNvPr id="1034" name="Picture 10" descr="Дистанционное обучение — МОУ &quot;Гимназия общественно-гуманитарного ...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9000" contras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29770" y="256056"/>
            <a:ext cx="1449776" cy="152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60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202DE3C-A540-4D9C-A8EA-9CF56192780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8082" y="291593"/>
            <a:ext cx="1224064" cy="2979574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9B277A08-1CBB-4539-8F60-9B6AF6EEBF0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6025" y="821861"/>
            <a:ext cx="1006220" cy="244930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EF19AC2-B4EB-47C0-946A-5680A1DA0F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9621" y="1351252"/>
            <a:ext cx="788737" cy="1919915"/>
          </a:xfrm>
          <a:prstGeom prst="rect">
            <a:avLst/>
          </a:prstGeom>
        </p:spPr>
      </p:pic>
      <p:sp>
        <p:nvSpPr>
          <p:cNvPr id="27" name="TextBox 3">
            <a:extLst>
              <a:ext uri="{FF2B5EF4-FFF2-40B4-BE49-F238E27FC236}">
                <a16:creationId xmlns:a16="http://schemas.microsoft.com/office/drawing/2014/main" id="{83F01E33-8600-4649-B463-C4BFFB1B6459}"/>
              </a:ext>
            </a:extLst>
          </p:cNvPr>
          <p:cNvSpPr txBox="1"/>
          <p:nvPr/>
        </p:nvSpPr>
        <p:spPr>
          <a:xfrm>
            <a:off x="473885" y="3511093"/>
            <a:ext cx="154706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30 %</a:t>
            </a:r>
          </a:p>
          <a:p>
            <a:pPr algn="ctr"/>
            <a:r>
              <a:rPr lang="ru-RU" sz="135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Відвідування</a:t>
            </a:r>
            <a:r>
              <a:rPr lang="ru-RU" sz="13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ru-RU" sz="1350" b="1" i="1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тільки</a:t>
            </a:r>
            <a:r>
              <a:rPr lang="ru-RU" sz="1350" b="1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ru-RU" sz="13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занять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B0609CE2-5376-4E03-9563-2C8873F25246}"/>
              </a:ext>
            </a:extLst>
          </p:cNvPr>
          <p:cNvSpPr txBox="1"/>
          <p:nvPr/>
        </p:nvSpPr>
        <p:spPr>
          <a:xfrm>
            <a:off x="2594275" y="3514050"/>
            <a:ext cx="2669721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40-60 %</a:t>
            </a:r>
          </a:p>
          <a:p>
            <a:pPr algn="ctr"/>
            <a:r>
              <a:rPr lang="ru-RU" sz="135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Відвідування</a:t>
            </a:r>
            <a:r>
              <a:rPr lang="ru-RU" sz="13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занять, </a:t>
            </a:r>
            <a:r>
              <a:rPr lang="ru-RU" sz="135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виконання</a:t>
            </a:r>
            <a:r>
              <a:rPr lang="ru-RU" sz="13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ru-RU" sz="135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домашніх</a:t>
            </a:r>
            <a:r>
              <a:rPr lang="ru-RU" sz="13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ru-RU" sz="135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завтдать</a:t>
            </a:r>
            <a:r>
              <a:rPr lang="ru-RU" sz="13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в </a:t>
            </a:r>
            <a:r>
              <a:rPr lang="ru-RU" sz="1350" b="1" i="1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останню</a:t>
            </a:r>
            <a:r>
              <a:rPr lang="ru-RU" sz="1350" b="1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ru-RU" sz="1350" b="1" i="1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мить</a:t>
            </a:r>
            <a:endParaRPr lang="ru-RU" sz="1350" b="1" i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9" name="TextBox 12">
            <a:extLst>
              <a:ext uri="{FF2B5EF4-FFF2-40B4-BE49-F238E27FC236}">
                <a16:creationId xmlns:a16="http://schemas.microsoft.com/office/drawing/2014/main" id="{F38A6606-6E15-422A-994B-F5F58C06AF6D}"/>
              </a:ext>
            </a:extLst>
          </p:cNvPr>
          <p:cNvSpPr txBox="1"/>
          <p:nvPr/>
        </p:nvSpPr>
        <p:spPr>
          <a:xfrm>
            <a:off x="5410953" y="3519396"/>
            <a:ext cx="289832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70-100 %</a:t>
            </a:r>
          </a:p>
          <a:p>
            <a:pPr algn="ctr"/>
            <a:r>
              <a:rPr lang="ru-RU" sz="135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Відвідування</a:t>
            </a:r>
            <a:r>
              <a:rPr lang="ru-RU" sz="13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занять, </a:t>
            </a:r>
            <a:r>
              <a:rPr lang="ru-RU" sz="1350" b="1" i="1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регулярне</a:t>
            </a:r>
            <a:r>
              <a:rPr lang="ru-RU" sz="1350" b="1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ru-RU" sz="135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виконання</a:t>
            </a:r>
            <a:r>
              <a:rPr lang="ru-RU" sz="13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ru-RU" sz="135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домашніх</a:t>
            </a:r>
            <a:r>
              <a:rPr lang="ru-RU" sz="13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ru-RU" sz="135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завдань</a:t>
            </a:r>
            <a:endParaRPr lang="ru-RU" sz="1350" b="1" i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839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8">
            <a:extLst>
              <a:ext uri="{FF2B5EF4-FFF2-40B4-BE49-F238E27FC236}">
                <a16:creationId xmlns:a16="http://schemas.microsoft.com/office/drawing/2014/main" id="{6F969E12-8359-47FA-A2E7-10B639765030}"/>
              </a:ext>
            </a:extLst>
          </p:cNvPr>
          <p:cNvSpPr txBox="1">
            <a:spLocks/>
          </p:cNvSpPr>
          <p:nvPr/>
        </p:nvSpPr>
        <p:spPr>
          <a:xfrm>
            <a:off x="1504657" y="1056004"/>
            <a:ext cx="8181801" cy="28135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uk-UA" sz="8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СИСТЕМИ</a:t>
            </a:r>
          </a:p>
          <a:p>
            <a:pPr algn="ctr"/>
            <a:r>
              <a:rPr lang="uk-UA" sz="8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ЧИСЛЕННЯ</a:t>
            </a:r>
            <a:endParaRPr lang="ru-RU" sz="4400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2052" name="Picture 4" descr="Символ загрузки двоичного кода – Бесплатные иконки: интерфейс">
            <a:extLst>
              <a:ext uri="{FF2B5EF4-FFF2-40B4-BE49-F238E27FC236}">
                <a16:creationId xmlns:a16="http://schemas.microsoft.com/office/drawing/2014/main" id="{6C34C341-2850-439F-AAF5-94D85A263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71750"/>
            <a:ext cx="2595562" cy="259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59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98483" y="3783724"/>
            <a:ext cx="6870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>
                <a:solidFill>
                  <a:schemeClr val="bg1"/>
                </a:solidFill>
                <a:latin typeface="Comic Sans MS" pitchFamily="66" charset="0"/>
              </a:rPr>
              <a:t>Система </a:t>
            </a:r>
            <a:r>
              <a:rPr lang="ru-RU" sz="2400" b="1" u="sng" dirty="0" err="1">
                <a:solidFill>
                  <a:schemeClr val="bg1"/>
                </a:solidFill>
                <a:latin typeface="Comic Sans MS" pitchFamily="66" charset="0"/>
              </a:rPr>
              <a:t>числення</a:t>
            </a:r>
            <a:r>
              <a:rPr lang="ru-RU" sz="2400" b="1" u="sng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omic Sans MS" pitchFamily="66" charset="0"/>
              </a:rPr>
              <a:t>– </a:t>
            </a:r>
            <a:r>
              <a:rPr lang="ru-RU" sz="2400" dirty="0" err="1">
                <a:solidFill>
                  <a:schemeClr val="bg1"/>
                </a:solidFill>
                <a:latin typeface="Comic Sans MS" pitchFamily="66" charset="0"/>
              </a:rPr>
              <a:t>це</a:t>
            </a:r>
            <a:r>
              <a:rPr lang="ru-RU" sz="24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Comic Sans MS" pitchFamily="66" charset="0"/>
              </a:rPr>
              <a:t>спосіб</a:t>
            </a:r>
            <a:r>
              <a:rPr lang="ru-RU" sz="24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Comic Sans MS" pitchFamily="66" charset="0"/>
              </a:rPr>
              <a:t>запису</a:t>
            </a:r>
            <a:r>
              <a:rPr lang="ru-RU" sz="2400" dirty="0">
                <a:solidFill>
                  <a:schemeClr val="bg1"/>
                </a:solidFill>
                <a:latin typeface="Comic Sans MS" pitchFamily="66" charset="0"/>
              </a:rPr>
              <a:t> чисел.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511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err="1"/>
              <a:t>Системи</a:t>
            </a:r>
            <a:r>
              <a:rPr lang="ru-RU" sz="2800" dirty="0"/>
              <a:t> </a:t>
            </a:r>
            <a:r>
              <a:rPr lang="ru-RU" sz="2800" dirty="0" err="1"/>
              <a:t>числення</a:t>
            </a:r>
            <a:endParaRPr sz="2800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2004969" y="511200"/>
            <a:ext cx="1011311" cy="6632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5736474" y="511200"/>
            <a:ext cx="1178184" cy="696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17440" y="1221426"/>
            <a:ext cx="1375058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dirty="0" err="1">
                <a:solidFill>
                  <a:srgbClr val="002060"/>
                </a:solidFill>
                <a:latin typeface="Amatic SC" panose="020B0604020202020204" charset="-79"/>
                <a:cs typeface="Amatic SC" panose="020B0604020202020204" charset="-79"/>
              </a:rPr>
              <a:t>Непозиційна</a:t>
            </a:r>
            <a:endParaRPr lang="ru-RU" sz="2000" dirty="0">
              <a:solidFill>
                <a:srgbClr val="002060"/>
              </a:solidFill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51504" y="1235618"/>
            <a:ext cx="1178185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dirty="0" err="1">
                <a:solidFill>
                  <a:srgbClr val="002060"/>
                </a:solidFill>
                <a:latin typeface="Amatic SC" panose="020B0604020202020204" charset="-79"/>
                <a:cs typeface="Amatic SC" panose="020B0604020202020204" charset="-79"/>
              </a:rPr>
              <a:t>Позиційна</a:t>
            </a:r>
            <a:endParaRPr lang="ru-RU" sz="2000" dirty="0">
              <a:solidFill>
                <a:srgbClr val="002060"/>
              </a:solidFill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1409" y="1899053"/>
            <a:ext cx="3395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  <a:latin typeface="Comic Sans MS" panose="030F0702030302020204" pitchFamily="66" charset="0"/>
                <a:ea typeface="Ebrima" panose="02000000000000000000" pitchFamily="2" charset="0"/>
                <a:cs typeface="Arial" panose="020B0604020202020204" pitchFamily="34" charset="0"/>
              </a:rPr>
              <a:t>Прикладом </a:t>
            </a:r>
            <a:r>
              <a:rPr lang="ru-RU" sz="1800" dirty="0" err="1">
                <a:solidFill>
                  <a:schemeClr val="bg1"/>
                </a:solidFill>
                <a:latin typeface="Comic Sans MS" panose="030F0702030302020204" pitchFamily="66" charset="0"/>
                <a:ea typeface="Ebrima" panose="02000000000000000000" pitchFamily="2" charset="0"/>
                <a:cs typeface="Arial" panose="020B0604020202020204" pitchFamily="34" charset="0"/>
              </a:rPr>
              <a:t>може</a:t>
            </a:r>
            <a:r>
              <a:rPr lang="ru-RU" sz="1800" dirty="0">
                <a:solidFill>
                  <a:schemeClr val="bg1"/>
                </a:solidFill>
                <a:latin typeface="Comic Sans MS" panose="030F0702030302020204" pitchFamily="66" charset="0"/>
                <a:ea typeface="Ebrima" panose="02000000000000000000" pitchFamily="2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solidFill>
                  <a:schemeClr val="bg1"/>
                </a:solidFill>
                <a:latin typeface="Comic Sans MS" panose="030F0702030302020204" pitchFamily="66" charset="0"/>
                <a:ea typeface="Ebrima" panose="02000000000000000000" pitchFamily="2" charset="0"/>
                <a:cs typeface="Arial" panose="020B0604020202020204" pitchFamily="34" charset="0"/>
              </a:rPr>
              <a:t>слугувати</a:t>
            </a:r>
            <a:r>
              <a:rPr lang="ru-RU" sz="1800" dirty="0">
                <a:solidFill>
                  <a:schemeClr val="bg1"/>
                </a:solidFill>
                <a:latin typeface="Comic Sans MS" panose="030F0702030302020204" pitchFamily="66" charset="0"/>
                <a:ea typeface="Ebrima" panose="02000000000000000000" pitchFamily="2" charset="0"/>
                <a:cs typeface="Arial" panose="020B0604020202020204" pitchFamily="34" charset="0"/>
              </a:rPr>
              <a:t> </a:t>
            </a:r>
          </a:p>
          <a:p>
            <a:r>
              <a:rPr lang="ru-RU" sz="1800" dirty="0" err="1">
                <a:solidFill>
                  <a:schemeClr val="bg1"/>
                </a:solidFill>
                <a:latin typeface="Comic Sans MS" panose="030F0702030302020204" pitchFamily="66" charset="0"/>
                <a:ea typeface="Ebrima" panose="02000000000000000000" pitchFamily="2" charset="0"/>
                <a:cs typeface="Arial" panose="020B0604020202020204" pitchFamily="34" charset="0"/>
              </a:rPr>
              <a:t>римська</a:t>
            </a:r>
            <a:r>
              <a:rPr lang="ru-RU" sz="1800" dirty="0">
                <a:solidFill>
                  <a:schemeClr val="bg1"/>
                </a:solidFill>
                <a:latin typeface="Comic Sans MS" panose="030F0702030302020204" pitchFamily="66" charset="0"/>
                <a:ea typeface="Ebrima" panose="02000000000000000000" pitchFamily="2" charset="0"/>
                <a:cs typeface="Arial" panose="020B0604020202020204" pitchFamily="34" charset="0"/>
              </a:rPr>
              <a:t> система </a:t>
            </a:r>
            <a:r>
              <a:rPr lang="ru-RU" sz="1800" dirty="0" err="1">
                <a:solidFill>
                  <a:schemeClr val="bg1"/>
                </a:solidFill>
                <a:latin typeface="Comic Sans MS" panose="030F0702030302020204" pitchFamily="66" charset="0"/>
                <a:ea typeface="Ebrima" panose="02000000000000000000" pitchFamily="2" charset="0"/>
                <a:cs typeface="Arial" panose="020B0604020202020204" pitchFamily="34" charset="0"/>
              </a:rPr>
              <a:t>числення</a:t>
            </a:r>
            <a:r>
              <a:rPr lang="ru-RU" sz="1800" dirty="0">
                <a:solidFill>
                  <a:schemeClr val="bg1"/>
                </a:solidFill>
                <a:latin typeface="Comic Sans MS" panose="030F0702030302020204" pitchFamily="66" charset="0"/>
                <a:ea typeface="Ebrima" panose="02000000000000000000" pitchFamily="2" charset="0"/>
                <a:cs typeface="Arial" panose="020B0604020202020204" pitchFamily="34" charset="0"/>
              </a:rPr>
              <a:t>:</a:t>
            </a:r>
          </a:p>
          <a:p>
            <a:r>
              <a:rPr lang="ru-RU" sz="1800" dirty="0">
                <a:solidFill>
                  <a:schemeClr val="bg1"/>
                </a:solidFill>
                <a:latin typeface="Comic Sans MS" panose="030F0702030302020204" pitchFamily="66" charset="0"/>
                <a:ea typeface="Ebrima" panose="02000000000000000000" pitchFamily="2" charset="0"/>
                <a:cs typeface="Arial" panose="020B0604020202020204" pitchFamily="34" charset="0"/>
              </a:rPr>
              <a:t>10 – </a:t>
            </a:r>
            <a:r>
              <a:rPr lang="en-US" sz="1800" dirty="0">
                <a:solidFill>
                  <a:schemeClr val="bg1"/>
                </a:solidFill>
                <a:latin typeface="Comic Sans MS" panose="030F0702030302020204" pitchFamily="66" charset="0"/>
                <a:ea typeface="Ebrima" panose="02000000000000000000" pitchFamily="2" charset="0"/>
                <a:cs typeface="Arial" panose="020B0604020202020204" pitchFamily="34" charset="0"/>
              </a:rPr>
              <a:t>X</a:t>
            </a:r>
            <a:r>
              <a:rPr lang="ru-RU" sz="1800" dirty="0">
                <a:solidFill>
                  <a:schemeClr val="bg1"/>
                </a:solidFill>
                <a:latin typeface="Comic Sans MS" panose="030F0702030302020204" pitchFamily="66" charset="0"/>
                <a:ea typeface="Ebrima" panose="02000000000000000000" pitchFamily="2" charset="0"/>
                <a:cs typeface="Arial" panose="020B0604020202020204" pitchFamily="34" charset="0"/>
              </a:rPr>
              <a:t>		</a:t>
            </a:r>
            <a:r>
              <a:rPr lang="en-US" sz="1800" dirty="0">
                <a:solidFill>
                  <a:schemeClr val="bg1"/>
                </a:solidFill>
                <a:latin typeface="Comic Sans MS" panose="030F0702030302020204" pitchFamily="66" charset="0"/>
                <a:ea typeface="Ebrima" panose="02000000000000000000" pitchFamily="2" charset="0"/>
                <a:cs typeface="Arial" panose="020B0604020202020204" pitchFamily="34" charset="0"/>
              </a:rPr>
              <a:t>50 – L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anose="030F0702030302020204" pitchFamily="66" charset="0"/>
                <a:ea typeface="Ebrima" panose="02000000000000000000" pitchFamily="2" charset="0"/>
                <a:cs typeface="Arial" panose="020B0604020202020204" pitchFamily="34" charset="0"/>
              </a:rPr>
              <a:t>100 – C</a:t>
            </a:r>
            <a:r>
              <a:rPr lang="ru-RU" sz="1800" dirty="0">
                <a:solidFill>
                  <a:schemeClr val="bg1"/>
                </a:solidFill>
                <a:latin typeface="Comic Sans MS" panose="030F0702030302020204" pitchFamily="66" charset="0"/>
                <a:ea typeface="Ebrima" panose="02000000000000000000" pitchFamily="2" charset="0"/>
                <a:cs typeface="Arial" panose="020B0604020202020204" pitchFamily="34" charset="0"/>
              </a:rPr>
              <a:t> 		</a:t>
            </a:r>
            <a:r>
              <a:rPr lang="en-US" sz="1800" dirty="0">
                <a:solidFill>
                  <a:schemeClr val="bg1"/>
                </a:solidFill>
                <a:latin typeface="Comic Sans MS" panose="030F0702030302020204" pitchFamily="66" charset="0"/>
                <a:ea typeface="Ebrima" panose="02000000000000000000" pitchFamily="2" charset="0"/>
                <a:cs typeface="Arial" panose="020B0604020202020204" pitchFamily="34" charset="0"/>
              </a:rPr>
              <a:t>500 - D</a:t>
            </a:r>
            <a:endParaRPr lang="ru-RU" sz="1800" dirty="0">
              <a:solidFill>
                <a:schemeClr val="bg1"/>
              </a:solidFill>
              <a:latin typeface="Comic Sans MS" panose="030F0702030302020204" pitchFamily="66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7619" y="1777206"/>
            <a:ext cx="4354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1800" dirty="0">
                <a:solidFill>
                  <a:schemeClr val="bg1"/>
                </a:solidFill>
                <a:latin typeface="Comic Sans MS" panose="030F0702030302020204" pitchFamily="66" charset="0"/>
                <a:ea typeface="Ebrima" panose="02000000000000000000" pitchFamily="2" charset="0"/>
                <a:cs typeface="Arial" panose="020B0604020202020204" pitchFamily="34" charset="0"/>
              </a:rPr>
              <a:t>В </a:t>
            </a:r>
            <a:r>
              <a:rPr lang="ru-RU" sz="1800" dirty="0" err="1">
                <a:solidFill>
                  <a:schemeClr val="bg1"/>
                </a:solidFill>
                <a:latin typeface="Comic Sans MS" panose="030F0702030302020204" pitchFamily="66" charset="0"/>
                <a:ea typeface="Ebrima" panose="02000000000000000000" pitchFamily="2" charset="0"/>
                <a:cs typeface="Arial" panose="020B0604020202020204" pitchFamily="34" charset="0"/>
              </a:rPr>
              <a:t>сучасному</a:t>
            </a:r>
            <a:r>
              <a:rPr lang="ru-RU" sz="1800" dirty="0">
                <a:solidFill>
                  <a:schemeClr val="bg1"/>
                </a:solidFill>
                <a:latin typeface="Comic Sans MS" panose="030F0702030302020204" pitchFamily="66" charset="0"/>
                <a:ea typeface="Ebrima" panose="02000000000000000000" pitchFamily="2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solidFill>
                  <a:schemeClr val="bg1"/>
                </a:solidFill>
                <a:latin typeface="Comic Sans MS" panose="030F0702030302020204" pitchFamily="66" charset="0"/>
                <a:ea typeface="Ebrima" panose="02000000000000000000" pitchFamily="2" charset="0"/>
                <a:cs typeface="Arial" panose="020B0604020202020204" pitchFamily="34" charset="0"/>
              </a:rPr>
              <a:t>світі</a:t>
            </a:r>
            <a:r>
              <a:rPr lang="ru-RU" sz="1800" dirty="0">
                <a:solidFill>
                  <a:schemeClr val="bg1"/>
                </a:solidFill>
                <a:latin typeface="Comic Sans MS" panose="030F0702030302020204" pitchFamily="66" charset="0"/>
                <a:ea typeface="Ebrima" panose="02000000000000000000" pitchFamily="2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solidFill>
                  <a:schemeClr val="bg1"/>
                </a:solidFill>
                <a:latin typeface="Comic Sans MS" panose="030F0702030302020204" pitchFamily="66" charset="0"/>
                <a:ea typeface="Ebrima" panose="02000000000000000000" pitchFamily="2" charset="0"/>
                <a:cs typeface="Arial" panose="020B0604020202020204" pitchFamily="34" charset="0"/>
              </a:rPr>
              <a:t>прийнято</a:t>
            </a:r>
            <a:r>
              <a:rPr lang="ru-RU" sz="1800" dirty="0">
                <a:solidFill>
                  <a:schemeClr val="bg1"/>
                </a:solidFill>
                <a:latin typeface="Comic Sans MS" panose="030F0702030302020204" pitchFamily="66" charset="0"/>
                <a:ea typeface="Ebrima" panose="02000000000000000000" pitchFamily="2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solidFill>
                  <a:schemeClr val="bg1"/>
                </a:solidFill>
                <a:latin typeface="Comic Sans MS" panose="030F0702030302020204" pitchFamily="66" charset="0"/>
                <a:ea typeface="Ebrima" panose="02000000000000000000" pitchFamily="2" charset="0"/>
                <a:cs typeface="Arial" panose="020B0604020202020204" pitchFamily="34" charset="0"/>
              </a:rPr>
              <a:t>рахувати</a:t>
            </a:r>
            <a:r>
              <a:rPr lang="ru-RU" sz="1800" dirty="0">
                <a:solidFill>
                  <a:schemeClr val="bg1"/>
                </a:solidFill>
                <a:latin typeface="Comic Sans MS" panose="030F0702030302020204" pitchFamily="66" charset="0"/>
                <a:ea typeface="Ebrima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ru-RU" sz="1800" dirty="0">
                <a:solidFill>
                  <a:schemeClr val="bg1"/>
                </a:solidFill>
                <a:latin typeface="Comic Sans MS" panose="030F0702030302020204" pitchFamily="66" charset="0"/>
                <a:ea typeface="Ebrima" panose="02000000000000000000" pitchFamily="2" charset="0"/>
                <a:cs typeface="Arial" panose="020B0604020202020204" pitchFamily="34" charset="0"/>
              </a:rPr>
              <a:t>основною </a:t>
            </a:r>
            <a:r>
              <a:rPr lang="ru-RU" sz="1800" dirty="0" err="1">
                <a:solidFill>
                  <a:schemeClr val="bg1"/>
                </a:solidFill>
                <a:latin typeface="Comic Sans MS" panose="030F0702030302020204" pitchFamily="66" charset="0"/>
                <a:ea typeface="Ebrima" panose="02000000000000000000" pitchFamily="2" charset="0"/>
                <a:cs typeface="Arial" panose="020B0604020202020204" pitchFamily="34" charset="0"/>
              </a:rPr>
              <a:t>десятичну</a:t>
            </a:r>
            <a:r>
              <a:rPr lang="ru-RU" sz="1800" dirty="0">
                <a:solidFill>
                  <a:schemeClr val="bg1"/>
                </a:solidFill>
                <a:latin typeface="Comic Sans MS" panose="030F0702030302020204" pitchFamily="66" charset="0"/>
                <a:ea typeface="Ebrima" panose="02000000000000000000" pitchFamily="2" charset="0"/>
                <a:cs typeface="Arial" panose="020B0604020202020204" pitchFamily="34" charset="0"/>
              </a:rPr>
              <a:t> систему </a:t>
            </a:r>
          </a:p>
          <a:p>
            <a:pPr algn="just"/>
            <a:r>
              <a:rPr lang="ru-RU" sz="1800" dirty="0" err="1">
                <a:solidFill>
                  <a:schemeClr val="bg1"/>
                </a:solidFill>
                <a:latin typeface="Comic Sans MS" panose="030F0702030302020204" pitchFamily="66" charset="0"/>
                <a:ea typeface="Ebrima" panose="02000000000000000000" pitchFamily="2" charset="0"/>
                <a:cs typeface="Arial" panose="020B0604020202020204" pitchFamily="34" charset="0"/>
              </a:rPr>
              <a:t>числення</a:t>
            </a:r>
            <a:r>
              <a:rPr lang="ru-RU" sz="1800" dirty="0">
                <a:solidFill>
                  <a:schemeClr val="bg1"/>
                </a:solidFill>
                <a:latin typeface="Comic Sans MS" panose="030F0702030302020204" pitchFamily="66" charset="0"/>
                <a:ea typeface="Ebrima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619" y="2842014"/>
            <a:ext cx="4303108" cy="311485"/>
          </a:xfrm>
          <a:prstGeom prst="rect">
            <a:avLst/>
          </a:prstGeom>
        </p:spPr>
      </p:pic>
      <p:pic>
        <p:nvPicPr>
          <p:cNvPr id="13" name="Picture 2" descr="ÐÐ°ÑÑÐ¸Ð½ÐºÐ¸ Ð¿Ð¾ Ð·Ð°Ð¿ÑÐ¾ÑÑ ÑÐ¸ÑÑÐµÐ¼Ð° ÑÑÐ¸ÑÐ»ÐµÐ½Ð¸Ñ">
            <a:extLst>
              <a:ext uri="{FF2B5EF4-FFF2-40B4-BE49-F238E27FC236}">
                <a16:creationId xmlns:a16="http://schemas.microsoft.com/office/drawing/2014/main" id="{5A190FC6-7404-49FE-8B1A-1A97F0C48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748" y="627827"/>
            <a:ext cx="5844309" cy="355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53050" y="0"/>
            <a:ext cx="53287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Двійкова</a:t>
            </a:r>
            <a:r>
              <a:rPr lang="ru-RU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система </a:t>
            </a:r>
            <a:r>
              <a:rPr lang="ru-RU" sz="28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числення</a:t>
            </a:r>
            <a:endParaRPr lang="ru-RU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Picture 2" descr="ÐÐ°ÑÑÐ¸Ð½ÐºÐ¸ Ð¿Ð¾ Ð·Ð°Ð¿ÑÐ¾ÑÑ ÐºÐ°ÑÑÐ¸Ð½ÐºÐ¸ Ð´Ð²Ð¾Ð¸ÑÐ½Ð°Ñ ÑÐ¸ÑÑÐµÐ¼Ð° ÑÑÐ¸ÑÐ»ÐµÐ½Ð¸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659" y="87405"/>
            <a:ext cx="1108167" cy="110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ÐÐ°ÑÑÐ¸Ð½ÐºÐ¸ Ð¿Ð¾ Ð·Ð°Ð¿ÑÐ¾ÑÑ ÐºÐ°ÑÑÐ¸Ð½ÐºÐ¸ Ð¸Ð½ÑÐµÑÐ½ÐµÑ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784" y="3381306"/>
            <a:ext cx="1514495" cy="176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1989414" y="891559"/>
            <a:ext cx="565491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Пробуємо</a:t>
            </a:r>
            <a:r>
              <a:rPr lang="ru-RU" sz="20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рахувати</a:t>
            </a:r>
            <a:r>
              <a:rPr lang="ru-RU" sz="20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000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двійковій</a:t>
            </a:r>
            <a:r>
              <a:rPr lang="ru-RU" sz="20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системі</a:t>
            </a:r>
            <a:r>
              <a:rPr lang="ru-RU" sz="20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числення</a:t>
            </a:r>
            <a:r>
              <a:rPr lang="ru-RU" sz="20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br>
              <a:rPr lang="ru-RU" sz="20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– нуль</a:t>
            </a:r>
            <a:b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– один</a:t>
            </a:r>
            <a:b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– два</a:t>
            </a:r>
            <a:b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– три</a:t>
            </a:r>
            <a:b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–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чотири</a:t>
            </a:r>
            <a:b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 –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п’ять</a:t>
            </a:r>
            <a:b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110 –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шість</a:t>
            </a:r>
            <a:b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 –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сім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054" name="Picture 6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643" y="2736141"/>
            <a:ext cx="2794357" cy="240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874965"/>
      </p:ext>
    </p:extLst>
  </p:cSld>
  <p:clrMapOvr>
    <a:masterClrMapping/>
  </p:clrMapOvr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</TotalTime>
  <Words>280</Words>
  <Application>Microsoft Office PowerPoint</Application>
  <PresentationFormat>Экран (16:9)</PresentationFormat>
  <Paragraphs>81</Paragraphs>
  <Slides>13</Slides>
  <Notes>4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4" baseType="lpstr">
      <vt:lpstr>Comic Sans MS</vt:lpstr>
      <vt:lpstr>Nixie One</vt:lpstr>
      <vt:lpstr>Amatic SC</vt:lpstr>
      <vt:lpstr>Wingdings</vt:lpstr>
      <vt:lpstr>Book Antiqua</vt:lpstr>
      <vt:lpstr>Roboto Slab</vt:lpstr>
      <vt:lpstr>Microsoft JhengHei UI Light</vt:lpstr>
      <vt:lpstr>Arial</vt:lpstr>
      <vt:lpstr>Times New Roman</vt:lpstr>
      <vt:lpstr>Impact</vt:lpstr>
      <vt:lpstr>Warwick template</vt:lpstr>
      <vt:lpstr>Введення  в курс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Системи числення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курс EITE</dc:title>
  <dc:creator>Ane4ka</dc:creator>
  <cp:lastModifiedBy>Anna Karkos</cp:lastModifiedBy>
  <cp:revision>141</cp:revision>
  <dcterms:modified xsi:type="dcterms:W3CDTF">2023-01-29T06:50:58Z</dcterms:modified>
</cp:coreProperties>
</file>