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7" r:id="rId5"/>
    <p:sldId id="263" r:id="rId6"/>
    <p:sldId id="261" r:id="rId7"/>
    <p:sldId id="260" r:id="rId8"/>
    <p:sldId id="264" r:id="rId9"/>
    <p:sldId id="265" r:id="rId10"/>
    <p:sldId id="266" r:id="rId11"/>
    <p:sldId id="267" r:id="rId12"/>
    <p:sldId id="287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2A120-492C-4BEF-8BCE-E314FDE9EB4A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DA7AF-73F7-423A-8321-4AB909BAE78F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 descr="7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839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8458B-A383-4988-B0F2-64C554160B75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9E86F-4884-47DB-97B1-9A0B6FF8BEC1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 descr="8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839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287688" y="2492897"/>
            <a:ext cx="8424936" cy="13414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ru-RU" sz="7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Оперативна </a:t>
            </a:r>
          </a:p>
          <a:p>
            <a:pPr algn="r">
              <a:spcBef>
                <a:spcPct val="0"/>
              </a:spcBef>
              <a:defRPr/>
            </a:pPr>
            <a:r>
              <a:rPr lang="ru-RU" sz="7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пам’ять</a:t>
            </a:r>
            <a:r>
              <a:rPr lang="en-US" sz="7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ru-RU" sz="7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ПК</a:t>
            </a:r>
          </a:p>
          <a:p>
            <a:pPr algn="r">
              <a:spcBef>
                <a:spcPct val="0"/>
              </a:spcBef>
              <a:defRPr/>
            </a:pPr>
            <a:endParaRPr lang="ru-RU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26" name="Picture 2" descr="Комп'ютерна Академія &quot;IT STEP&quot;, Хмельницький, вулиця Подільська, 93 ᐈ  послуги, відгуки, адреса, карта, телефон | List.in.ua">
            <a:extLst>
              <a:ext uri="{FF2B5EF4-FFF2-40B4-BE49-F238E27FC236}">
                <a16:creationId xmlns:a16="http://schemas.microsoft.com/office/drawing/2014/main" id="{5B03F55C-89A5-4AC9-A44D-2A1F81D2E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80" y="188640"/>
            <a:ext cx="1596850" cy="172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79976" y="2204864"/>
            <a:ext cx="328327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DDR3 – 1600</a:t>
            </a:r>
          </a:p>
          <a:p>
            <a:pPr algn="ctr"/>
            <a:r>
              <a:rPr lang="en-US" sz="4400" dirty="0"/>
              <a:t>PC 3 – 12 800</a:t>
            </a:r>
          </a:p>
          <a:p>
            <a:pPr algn="ctr"/>
            <a:r>
              <a:rPr lang="en-US" sz="4400" dirty="0"/>
              <a:t>CL 9</a:t>
            </a:r>
          </a:p>
          <a:p>
            <a:pPr algn="ctr"/>
            <a:r>
              <a:rPr lang="en-US" sz="4400" dirty="0"/>
              <a:t>ECC</a:t>
            </a:r>
            <a:endParaRPr lang="ru-RU" sz="4400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8904312" y="1628800"/>
            <a:ext cx="648072" cy="576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6023992" y="2204864"/>
            <a:ext cx="129614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5490839" y="1772816"/>
            <a:ext cx="677169" cy="432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23432" y="1369298"/>
            <a:ext cx="1637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Тип </a:t>
            </a:r>
            <a:r>
              <a:rPr lang="ru-RU" sz="2400" dirty="0" err="1"/>
              <a:t>пам’яті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824192" y="2204864"/>
            <a:ext cx="1224136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511844" y="1013162"/>
            <a:ext cx="22413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Частота на </a:t>
            </a:r>
            <a:r>
              <a:rPr lang="ru-RU" sz="2400" dirty="0" err="1"/>
              <a:t>якій</a:t>
            </a:r>
            <a:endParaRPr lang="ru-RU" sz="2400" dirty="0"/>
          </a:p>
          <a:p>
            <a:pPr algn="ctr"/>
            <a:r>
              <a:rPr lang="ru-RU" sz="2400" dirty="0" err="1"/>
              <a:t>пам'ять</a:t>
            </a:r>
            <a:r>
              <a:rPr lang="ru-RU" sz="2400" dirty="0"/>
              <a:t> </a:t>
            </a:r>
            <a:r>
              <a:rPr lang="ru-RU" sz="2400" dirty="0" err="1"/>
              <a:t>працює</a:t>
            </a:r>
            <a:endParaRPr lang="ru-RU" sz="2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879975" y="2996952"/>
            <a:ext cx="3283271" cy="5040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>
            <a:endCxn id="12" idx="1"/>
          </p:cNvCxnSpPr>
          <p:nvPr/>
        </p:nvCxnSpPr>
        <p:spPr>
          <a:xfrm>
            <a:off x="5109344" y="2979318"/>
            <a:ext cx="770631" cy="269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8378" y="2563819"/>
            <a:ext cx="1651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err="1"/>
              <a:t>Пропускна</a:t>
            </a:r>
            <a:r>
              <a:rPr lang="ru-RU" sz="2400" dirty="0"/>
              <a:t> </a:t>
            </a:r>
          </a:p>
          <a:p>
            <a:pPr algn="ctr"/>
            <a:r>
              <a:rPr lang="ru-RU" sz="2400" dirty="0" err="1"/>
              <a:t>здатність</a:t>
            </a:r>
            <a:endParaRPr lang="ru-RU" sz="2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909542" y="3645024"/>
            <a:ext cx="1224136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/>
          <p:cNvCxnSpPr/>
          <p:nvPr/>
        </p:nvCxnSpPr>
        <p:spPr>
          <a:xfrm flipH="1" flipV="1">
            <a:off x="8184232" y="3874910"/>
            <a:ext cx="864096" cy="58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859595" y="3593534"/>
            <a:ext cx="26664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err="1"/>
              <a:t>Таймінг</a:t>
            </a:r>
            <a:r>
              <a:rPr lang="ru-RU" sz="2400" dirty="0"/>
              <a:t> -</a:t>
            </a:r>
            <a:r>
              <a:rPr lang="ru-RU" sz="2400" dirty="0" err="1"/>
              <a:t>чим</a:t>
            </a:r>
            <a:r>
              <a:rPr lang="ru-RU" sz="2400" dirty="0"/>
              <a:t> </a:t>
            </a:r>
          </a:p>
          <a:p>
            <a:pPr algn="ctr"/>
            <a:r>
              <a:rPr lang="ru-RU" sz="2400" dirty="0" err="1"/>
              <a:t>він</a:t>
            </a:r>
            <a:r>
              <a:rPr lang="ru-RU" sz="2400" dirty="0"/>
              <a:t> </a:t>
            </a:r>
          </a:p>
          <a:p>
            <a:pPr algn="ctr"/>
            <a:r>
              <a:rPr lang="ru-RU" sz="2400" dirty="0" err="1"/>
              <a:t>меншийтим</a:t>
            </a:r>
            <a:r>
              <a:rPr lang="ru-RU" sz="2400" dirty="0"/>
              <a:t> </a:t>
            </a:r>
            <a:r>
              <a:rPr lang="ru-RU" sz="2400" dirty="0" err="1"/>
              <a:t>краще</a:t>
            </a:r>
            <a:endParaRPr lang="ru-RU" sz="24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6909542" y="4365104"/>
            <a:ext cx="1224136" cy="64052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 стрелкой 25"/>
          <p:cNvCxnSpPr/>
          <p:nvPr/>
        </p:nvCxnSpPr>
        <p:spPr>
          <a:xfrm flipV="1">
            <a:off x="5695148" y="4653137"/>
            <a:ext cx="1194913" cy="32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18898" y="4269868"/>
            <a:ext cx="14125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Контроль</a:t>
            </a:r>
          </a:p>
          <a:p>
            <a:r>
              <a:rPr lang="ru-RU" sz="2400" dirty="0"/>
              <a:t> </a:t>
            </a:r>
            <a:r>
              <a:rPr lang="ru-RU" sz="2400" dirty="0" err="1"/>
              <a:t>помилок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74196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8F6DC36-C8B4-4550-A07C-CA487CCC50EC}"/>
              </a:ext>
            </a:extLst>
          </p:cNvPr>
          <p:cNvSpPr/>
          <p:nvPr/>
        </p:nvSpPr>
        <p:spPr>
          <a:xfrm>
            <a:off x="2242220" y="250795"/>
            <a:ext cx="109940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Розшифруємо</a:t>
            </a:r>
            <a:r>
              <a:rPr lang="ru-RU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про ОЗП</a:t>
            </a:r>
            <a:endParaRPr lang="en-GB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55159BD-93FD-4991-83C0-5F199C555051}"/>
              </a:ext>
            </a:extLst>
          </p:cNvPr>
          <p:cNvSpPr/>
          <p:nvPr/>
        </p:nvSpPr>
        <p:spPr>
          <a:xfrm>
            <a:off x="2855640" y="2276872"/>
            <a:ext cx="77075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Kingston DDR4 2133 16384MB PC4-17064</a:t>
            </a:r>
            <a:endParaRPr lang="ru-RU" sz="32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55D9460-0290-4ED2-85B0-4CBB243F5FF3}"/>
              </a:ext>
            </a:extLst>
          </p:cNvPr>
          <p:cNvSpPr/>
          <p:nvPr/>
        </p:nvSpPr>
        <p:spPr>
          <a:xfrm>
            <a:off x="2711624" y="3441174"/>
            <a:ext cx="72554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Kingston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виробник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DDR4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тип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пам’яті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(форм фактор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якому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модуль);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2133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эфективна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частота, 2133 МГц;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16384MB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об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 модуля;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PC4-17064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назва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модуля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пропускна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здатність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411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5560" y="955679"/>
            <a:ext cx="10972800" cy="1143000"/>
          </a:xfrm>
        </p:spPr>
        <p:txBody>
          <a:bodyPr>
            <a:normAutofit/>
          </a:bodyPr>
          <a:lstStyle/>
          <a:p>
            <a:r>
              <a:rPr lang="ru-RU" sz="5400" u="sng" dirty="0" err="1"/>
              <a:t>Підведемо</a:t>
            </a:r>
            <a:r>
              <a:rPr lang="ru-RU" sz="5400" u="sng" dirty="0"/>
              <a:t> </a:t>
            </a:r>
            <a:r>
              <a:rPr lang="ru-RU" sz="5400" u="sng" dirty="0" err="1"/>
              <a:t>підсумки</a:t>
            </a:r>
            <a:r>
              <a:rPr lang="ru-RU" sz="5400" u="sng" dirty="0"/>
              <a:t>:</a:t>
            </a:r>
            <a:endParaRPr lang="ru-RU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5303912" y="2148479"/>
            <a:ext cx="6215741" cy="261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dirty="0" err="1">
                <a:solidFill>
                  <a:srgbClr val="C00000"/>
                </a:solidFill>
              </a:rPr>
              <a:t>Визначити</a:t>
            </a:r>
            <a:r>
              <a:rPr lang="ru-RU" sz="2800" dirty="0">
                <a:solidFill>
                  <a:srgbClr val="C00000"/>
                </a:solidFill>
              </a:rPr>
              <a:t> </a:t>
            </a:r>
            <a:r>
              <a:rPr lang="ru-RU" sz="2800" dirty="0" err="1">
                <a:solidFill>
                  <a:srgbClr val="C00000"/>
                </a:solidFill>
              </a:rPr>
              <a:t>який</a:t>
            </a:r>
            <a:r>
              <a:rPr lang="ru-RU" sz="2800" dirty="0">
                <a:solidFill>
                  <a:srgbClr val="C00000"/>
                </a:solidFill>
              </a:rPr>
              <a:t> тип ОП вам </a:t>
            </a:r>
            <a:r>
              <a:rPr lang="ru-RU" sz="2800" dirty="0" err="1">
                <a:solidFill>
                  <a:srgbClr val="C00000"/>
                </a:solidFill>
              </a:rPr>
              <a:t>потрібен</a:t>
            </a:r>
            <a:r>
              <a:rPr lang="ru-RU" sz="2800" dirty="0">
                <a:solidFill>
                  <a:srgbClr val="C00000"/>
                </a:solidFill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dirty="0" err="1">
                <a:solidFill>
                  <a:srgbClr val="C00000"/>
                </a:solidFill>
              </a:rPr>
              <a:t>Визначитись</a:t>
            </a:r>
            <a:r>
              <a:rPr lang="ru-RU" sz="2800" dirty="0">
                <a:solidFill>
                  <a:srgbClr val="C00000"/>
                </a:solidFill>
              </a:rPr>
              <a:t> </a:t>
            </a:r>
            <a:r>
              <a:rPr lang="ru-RU" sz="2800" dirty="0" err="1">
                <a:solidFill>
                  <a:srgbClr val="C00000"/>
                </a:solidFill>
              </a:rPr>
              <a:t>із</a:t>
            </a:r>
            <a:r>
              <a:rPr lang="ru-RU" sz="2800" dirty="0">
                <a:solidFill>
                  <a:srgbClr val="C00000"/>
                </a:solidFill>
              </a:rPr>
              <a:t> частотою </a:t>
            </a:r>
            <a:r>
              <a:rPr lang="ru-RU" sz="2800" dirty="0" err="1">
                <a:solidFill>
                  <a:srgbClr val="C00000"/>
                </a:solidFill>
              </a:rPr>
              <a:t>пам'яті</a:t>
            </a:r>
            <a:r>
              <a:rPr lang="ru-RU" sz="2800" dirty="0">
                <a:solidFill>
                  <a:srgbClr val="C00000"/>
                </a:solidFill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dirty="0" err="1">
                <a:solidFill>
                  <a:srgbClr val="C00000"/>
                </a:solidFill>
              </a:rPr>
              <a:t>Визначитись</a:t>
            </a:r>
            <a:r>
              <a:rPr lang="ru-RU" sz="2800" dirty="0">
                <a:solidFill>
                  <a:srgbClr val="C00000"/>
                </a:solidFill>
              </a:rPr>
              <a:t> з </a:t>
            </a:r>
            <a:r>
              <a:rPr lang="ru-RU" sz="2800" dirty="0" err="1">
                <a:solidFill>
                  <a:srgbClr val="C00000"/>
                </a:solidFill>
              </a:rPr>
              <a:t>таймінами</a:t>
            </a:r>
            <a:r>
              <a:rPr lang="ru-RU" sz="2800" dirty="0">
                <a:solidFill>
                  <a:srgbClr val="C00000"/>
                </a:solidFill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dirty="0" err="1">
                <a:solidFill>
                  <a:srgbClr val="C00000"/>
                </a:solidFill>
              </a:rPr>
              <a:t>Вибрати</a:t>
            </a:r>
            <a:r>
              <a:rPr lang="ru-RU" sz="2800" dirty="0">
                <a:solidFill>
                  <a:srgbClr val="C00000"/>
                </a:solidFill>
              </a:rPr>
              <a:t> </a:t>
            </a:r>
            <a:r>
              <a:rPr lang="ru-RU" sz="2800" dirty="0" err="1">
                <a:solidFill>
                  <a:srgbClr val="C00000"/>
                </a:solidFill>
              </a:rPr>
              <a:t>потрібний</a:t>
            </a:r>
            <a:r>
              <a:rPr lang="ru-RU" sz="2800" dirty="0">
                <a:solidFill>
                  <a:srgbClr val="C00000"/>
                </a:solidFill>
              </a:rPr>
              <a:t> </a:t>
            </a:r>
            <a:r>
              <a:rPr lang="ru-RU" sz="2800" dirty="0" err="1">
                <a:solidFill>
                  <a:srgbClr val="C00000"/>
                </a:solidFill>
              </a:rPr>
              <a:t>обсяг</a:t>
            </a:r>
            <a:r>
              <a:rPr lang="ru-RU" sz="2800" dirty="0">
                <a:solidFill>
                  <a:srgbClr val="C00000"/>
                </a:solidFill>
              </a:rPr>
              <a:t>.</a:t>
            </a:r>
          </a:p>
        </p:txBody>
      </p:sp>
      <p:pic>
        <p:nvPicPr>
          <p:cNvPr id="4" name="Picture 2" descr="Комп'ютерна Академія &quot;IT STEP&quot;, Хмельницький, вулиця Подільська, 93 ᐈ  послуги, відгуки, адреса, карта, телефон | List.in.ua">
            <a:extLst>
              <a:ext uri="{FF2B5EF4-FFF2-40B4-BE49-F238E27FC236}">
                <a16:creationId xmlns:a16="http://schemas.microsoft.com/office/drawing/2014/main" id="{EA65A91D-2671-40CF-BCD1-78163803B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20" y="188640"/>
            <a:ext cx="1236810" cy="133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95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7808" y="383027"/>
            <a:ext cx="6167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RAM – Random Access Memory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" r="3690" b="5008"/>
          <a:stretch/>
        </p:blipFill>
        <p:spPr>
          <a:xfrm rot="21324970">
            <a:off x="9231184" y="995358"/>
            <a:ext cx="2245993" cy="194421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9" b="10525"/>
          <a:stretch/>
        </p:blipFill>
        <p:spPr>
          <a:xfrm>
            <a:off x="5150729" y="4509120"/>
            <a:ext cx="3528392" cy="1987461"/>
          </a:xfrm>
          <a:prstGeom prst="rect">
            <a:avLst/>
          </a:prstGeom>
        </p:spPr>
      </p:pic>
      <p:cxnSp>
        <p:nvCxnSpPr>
          <p:cNvPr id="11" name="Соединительная линия уступом 10"/>
          <p:cNvCxnSpPr/>
          <p:nvPr/>
        </p:nvCxnSpPr>
        <p:spPr>
          <a:xfrm rot="5400000" flipH="1" flipV="1">
            <a:off x="7680176" y="2924944"/>
            <a:ext cx="2376264" cy="1800200"/>
          </a:xfrm>
          <a:prstGeom prst="bentConnector3">
            <a:avLst/>
          </a:prstGeom>
          <a:ln>
            <a:prstDash val="lgDashDot"/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28030">
            <a:off x="4470750" y="1469078"/>
            <a:ext cx="2281649" cy="1517297"/>
          </a:xfrm>
          <a:prstGeom prst="rect">
            <a:avLst/>
          </a:prstGeom>
        </p:spPr>
      </p:pic>
      <p:cxnSp>
        <p:nvCxnSpPr>
          <p:cNvPr id="8" name="Соединительная линия уступом 10">
            <a:extLst>
              <a:ext uri="{FF2B5EF4-FFF2-40B4-BE49-F238E27FC236}">
                <a16:creationId xmlns:a16="http://schemas.microsoft.com/office/drawing/2014/main" id="{58214A63-CF1C-44FC-AAB0-AD4E5B69DDF4}"/>
              </a:ext>
            </a:extLst>
          </p:cNvPr>
          <p:cNvCxnSpPr>
            <a:cxnSpLocks/>
          </p:cNvCxnSpPr>
          <p:nvPr/>
        </p:nvCxnSpPr>
        <p:spPr>
          <a:xfrm flipV="1">
            <a:off x="6587203" y="1603330"/>
            <a:ext cx="2935139" cy="504056"/>
          </a:xfrm>
          <a:prstGeom prst="bentConnector3">
            <a:avLst/>
          </a:prstGeom>
          <a:ln>
            <a:prstDash val="lgDashDot"/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66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Ð°ÑÑÐ¸Ð½ÐºÐ¸ Ð¿Ð¾ Ð·Ð°Ð¿ÑÐ¾ÑÑ Ð²Ð¸Ð´Ñ Ð¾Ð¿ÐµÑÐ°ÑÐ¸Ð²Ð½Ð¾Ð¹ Ð¿Ð°Ð¼ÑÑ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5943">
            <a:off x="7173761" y="3828830"/>
            <a:ext cx="41148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63552" y="2090172"/>
            <a:ext cx="90730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dirty="0"/>
              <a:t>Від об’єму оперативної пам’яті та її швидкості </a:t>
            </a:r>
          </a:p>
          <a:p>
            <a:pPr algn="ctr"/>
            <a:r>
              <a:rPr lang="uk-UA" sz="3200" dirty="0"/>
              <a:t>залежить швидкість виконання програм, а також</a:t>
            </a:r>
          </a:p>
          <a:p>
            <a:pPr algn="ctr"/>
            <a:r>
              <a:rPr lang="uk-UA" sz="3200" dirty="0"/>
              <a:t>яка кількість програм вона може зберігати у себе в пам’яті одночасно.  </a:t>
            </a:r>
            <a:endParaRPr lang="ru-RU" sz="3200" dirty="0"/>
          </a:p>
        </p:txBody>
      </p:sp>
      <p:pic>
        <p:nvPicPr>
          <p:cNvPr id="5" name="Picture 2" descr="Комп'ютерна Академія &quot;IT STEP&quot;, Хмельницький, вулиця Подільська, 93 ᐈ  послуги, відгуки, адреса, карта, телефон | List.in.ua">
            <a:extLst>
              <a:ext uri="{FF2B5EF4-FFF2-40B4-BE49-F238E27FC236}">
                <a16:creationId xmlns:a16="http://schemas.microsoft.com/office/drawing/2014/main" id="{03E3648E-E81A-4737-BBAF-689D98CF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80" y="188640"/>
            <a:ext cx="1596850" cy="172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99856" y="332657"/>
            <a:ext cx="521995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3600" dirty="0" err="1"/>
              <a:t>Види</a:t>
            </a:r>
            <a:r>
              <a:rPr lang="ru-RU" sz="3600" dirty="0"/>
              <a:t> </a:t>
            </a:r>
            <a:r>
              <a:rPr lang="ru-RU" sz="3600" dirty="0" err="1"/>
              <a:t>оперативної</a:t>
            </a:r>
            <a:r>
              <a:rPr lang="ru-RU" sz="3600" dirty="0"/>
              <a:t> </a:t>
            </a:r>
            <a:r>
              <a:rPr lang="ru-RU" sz="3600" dirty="0" err="1"/>
              <a:t>пам’яті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439519" y="1124744"/>
            <a:ext cx="4811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DDR (Double Data Rate)</a:t>
            </a:r>
            <a:endParaRPr lang="ru-RU" sz="3600" b="1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6" t="5900" r="14154" b="4851"/>
          <a:stretch/>
        </p:blipFill>
        <p:spPr>
          <a:xfrm>
            <a:off x="4511824" y="1771075"/>
            <a:ext cx="7357447" cy="4954836"/>
          </a:xfrm>
          <a:prstGeom prst="rect">
            <a:avLst/>
          </a:prstGeom>
        </p:spPr>
      </p:pic>
      <p:pic>
        <p:nvPicPr>
          <p:cNvPr id="6" name="Picture 2" descr="Комп'ютерна Академія &quot;IT STEP&quot;, Хмельницький, вулиця Подільська, 93 ᐈ  послуги, відгуки, адреса, карта, телефон | List.in.ua">
            <a:extLst>
              <a:ext uri="{FF2B5EF4-FFF2-40B4-BE49-F238E27FC236}">
                <a16:creationId xmlns:a16="http://schemas.microsoft.com/office/drawing/2014/main" id="{A6456F39-57BC-41FA-817F-4B59AB1C2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512" y="188641"/>
            <a:ext cx="1308818" cy="141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230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ÐÐ°ÑÑÐ¸Ð½ÐºÐ¸ Ð¿Ð¾ Ð·Ð°Ð¿ÑÐ¾ÑÑ ddr r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04"/>
          <a:stretch/>
        </p:blipFill>
        <p:spPr bwMode="auto">
          <a:xfrm>
            <a:off x="5519936" y="122582"/>
            <a:ext cx="5040560" cy="674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/>
          <p:cNvSpPr/>
          <p:nvPr/>
        </p:nvSpPr>
        <p:spPr>
          <a:xfrm>
            <a:off x="8040216" y="1268760"/>
            <a:ext cx="432048" cy="43204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8040216" y="3065147"/>
            <a:ext cx="432048" cy="43204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7392144" y="4725144"/>
            <a:ext cx="432048" cy="43204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040216" y="6425952"/>
            <a:ext cx="432048" cy="43204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Picture 2" descr="Комп'ютерна Академія &quot;IT STEP&quot;, Хмельницький, вулиця Подільська, 93 ᐈ  послуги, відгуки, адреса, карта, телефон | List.in.ua">
            <a:extLst>
              <a:ext uri="{FF2B5EF4-FFF2-40B4-BE49-F238E27FC236}">
                <a16:creationId xmlns:a16="http://schemas.microsoft.com/office/drawing/2014/main" id="{3BC7CAE1-3170-4717-B5FC-68E119023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512" y="116632"/>
            <a:ext cx="1397243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73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87688" y="188641"/>
            <a:ext cx="7772400" cy="893961"/>
          </a:xfrm>
        </p:spPr>
        <p:txBody>
          <a:bodyPr>
            <a:noAutofit/>
          </a:bodyPr>
          <a:lstStyle/>
          <a:p>
            <a:r>
              <a:rPr lang="ru-RU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Як обрати ОП?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73488" y="1090359"/>
            <a:ext cx="6400800" cy="504056"/>
          </a:xfrm>
        </p:spPr>
        <p:txBody>
          <a:bodyPr>
            <a:noAutofit/>
          </a:bodyPr>
          <a:lstStyle/>
          <a:p>
            <a:r>
              <a:rPr lang="ru-RU" sz="3600" b="1" dirty="0">
                <a:solidFill>
                  <a:schemeClr val="tx1"/>
                </a:solidFill>
              </a:rPr>
              <a:t>1. ЧАСТОТА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9657" y="29969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59496" y="2089011"/>
            <a:ext cx="100091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333333"/>
                </a:solidFill>
                <a:latin typeface="+mj-lt"/>
              </a:rPr>
              <a:t>Частота </a:t>
            </a:r>
            <a:r>
              <a:rPr lang="ru-RU" sz="2800" dirty="0" err="1">
                <a:solidFill>
                  <a:srgbClr val="333333"/>
                </a:solidFill>
                <a:latin typeface="+mj-lt"/>
              </a:rPr>
              <a:t>передачі</a:t>
            </a:r>
            <a:r>
              <a:rPr lang="ru-RU" sz="2800" dirty="0">
                <a:solidFill>
                  <a:srgbClr val="333333"/>
                </a:solidFill>
                <a:latin typeface="+mj-lt"/>
              </a:rPr>
              <a:t> </a:t>
            </a:r>
            <a:r>
              <a:rPr lang="ru-RU" sz="2800" dirty="0" err="1">
                <a:solidFill>
                  <a:srgbClr val="333333"/>
                </a:solidFill>
                <a:latin typeface="+mj-lt"/>
              </a:rPr>
              <a:t>даних</a:t>
            </a:r>
            <a:r>
              <a:rPr lang="ru-RU" sz="2800" dirty="0">
                <a:solidFill>
                  <a:srgbClr val="333333"/>
                </a:solidFill>
                <a:latin typeface="+mj-lt"/>
              </a:rPr>
              <a:t> – </a:t>
            </a:r>
            <a:r>
              <a:rPr lang="ru-RU" sz="2800" dirty="0" err="1">
                <a:solidFill>
                  <a:srgbClr val="333333"/>
                </a:solidFill>
                <a:latin typeface="+mj-lt"/>
              </a:rPr>
              <a:t>кількість</a:t>
            </a:r>
            <a:r>
              <a:rPr lang="ru-RU" sz="2800" dirty="0">
                <a:solidFill>
                  <a:srgbClr val="333333"/>
                </a:solidFill>
                <a:latin typeface="+mj-lt"/>
              </a:rPr>
              <a:t> </a:t>
            </a:r>
            <a:r>
              <a:rPr lang="ru-RU" sz="2800" dirty="0" err="1">
                <a:solidFill>
                  <a:srgbClr val="333333"/>
                </a:solidFill>
                <a:latin typeface="+mj-lt"/>
              </a:rPr>
              <a:t>операцій</a:t>
            </a:r>
            <a:r>
              <a:rPr lang="ru-RU" sz="2800" dirty="0">
                <a:solidFill>
                  <a:srgbClr val="333333"/>
                </a:solidFill>
                <a:latin typeface="+mj-lt"/>
              </a:rPr>
              <a:t> з </a:t>
            </a:r>
            <a:r>
              <a:rPr lang="ru-RU" sz="2800" dirty="0" err="1">
                <a:solidFill>
                  <a:srgbClr val="333333"/>
                </a:solidFill>
                <a:latin typeface="+mj-lt"/>
              </a:rPr>
              <a:t>передачі</a:t>
            </a:r>
            <a:r>
              <a:rPr lang="ru-RU" sz="2800" dirty="0">
                <a:solidFill>
                  <a:srgbClr val="333333"/>
                </a:solidFill>
                <a:latin typeface="+mj-lt"/>
              </a:rPr>
              <a:t> </a:t>
            </a:r>
            <a:r>
              <a:rPr lang="ru-RU" sz="2800" dirty="0" err="1">
                <a:solidFill>
                  <a:srgbClr val="333333"/>
                </a:solidFill>
                <a:latin typeface="+mj-lt"/>
              </a:rPr>
              <a:t>даних</a:t>
            </a:r>
            <a:r>
              <a:rPr lang="ru-RU" sz="2800" dirty="0">
                <a:solidFill>
                  <a:srgbClr val="333333"/>
                </a:solidFill>
                <a:latin typeface="+mj-lt"/>
              </a:rPr>
              <a:t> в секунду через </a:t>
            </a:r>
            <a:r>
              <a:rPr lang="ru-RU" sz="2800" dirty="0" err="1">
                <a:solidFill>
                  <a:srgbClr val="333333"/>
                </a:solidFill>
                <a:latin typeface="+mj-lt"/>
              </a:rPr>
              <a:t>обраний</a:t>
            </a:r>
            <a:r>
              <a:rPr lang="ru-RU" sz="2800" dirty="0">
                <a:solidFill>
                  <a:srgbClr val="333333"/>
                </a:solidFill>
                <a:latin typeface="+mj-lt"/>
              </a:rPr>
              <a:t> канал. </a:t>
            </a:r>
            <a:r>
              <a:rPr lang="ru-RU" sz="2800" dirty="0" err="1">
                <a:solidFill>
                  <a:srgbClr val="333333"/>
                </a:solidFill>
                <a:latin typeface="+mj-lt"/>
              </a:rPr>
              <a:t>Вимірюється</a:t>
            </a:r>
            <a:r>
              <a:rPr lang="ru-RU" sz="2800" dirty="0">
                <a:solidFill>
                  <a:srgbClr val="333333"/>
                </a:solidFill>
                <a:latin typeface="+mj-lt"/>
              </a:rPr>
              <a:t> в </a:t>
            </a:r>
            <a:r>
              <a:rPr lang="ru-RU" sz="2800" dirty="0" err="1">
                <a:solidFill>
                  <a:srgbClr val="333333"/>
                </a:solidFill>
                <a:latin typeface="+mj-lt"/>
              </a:rPr>
              <a:t>гігатрансферах</a:t>
            </a:r>
            <a:r>
              <a:rPr lang="ru-RU" sz="2800" dirty="0">
                <a:solidFill>
                  <a:srgbClr val="333333"/>
                </a:solidFill>
                <a:latin typeface="+mj-lt"/>
              </a:rPr>
              <a:t> (GT/s) та </a:t>
            </a:r>
            <a:r>
              <a:rPr lang="ru-RU" sz="2800" dirty="0" err="1">
                <a:solidFill>
                  <a:srgbClr val="333333"/>
                </a:solidFill>
                <a:latin typeface="+mj-lt"/>
              </a:rPr>
              <a:t>сегатрансферах</a:t>
            </a:r>
            <a:r>
              <a:rPr lang="ru-RU" sz="2800" dirty="0">
                <a:solidFill>
                  <a:srgbClr val="333333"/>
                </a:solidFill>
                <a:latin typeface="+mj-lt"/>
              </a:rPr>
              <a:t> (MT/s). </a:t>
            </a:r>
            <a:br>
              <a:rPr lang="ru-RU" sz="2800" dirty="0">
                <a:latin typeface="+mj-lt"/>
              </a:rPr>
            </a:br>
            <a:endParaRPr lang="ru-RU" sz="2800" dirty="0">
              <a:latin typeface="+mj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01" y="3793144"/>
            <a:ext cx="5860042" cy="290115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776" y="3667951"/>
            <a:ext cx="5312755" cy="31548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232" y="3622567"/>
            <a:ext cx="3876198" cy="324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4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/>
          <p:cNvSpPr txBox="1">
            <a:spLocks/>
          </p:cNvSpPr>
          <p:nvPr/>
        </p:nvSpPr>
        <p:spPr>
          <a:xfrm>
            <a:off x="5879976" y="332656"/>
            <a:ext cx="6400800" cy="5040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600" b="1" dirty="0"/>
              <a:t>2. </a:t>
            </a:r>
            <a:r>
              <a:rPr lang="ru-RU" sz="3600" b="1" dirty="0" err="1"/>
              <a:t>ТАЙМіНГИ</a:t>
            </a:r>
            <a:r>
              <a:rPr lang="ru-RU" sz="3600" b="1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51584" y="2151497"/>
            <a:ext cx="7632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err="1"/>
              <a:t>Ефект</a:t>
            </a:r>
            <a:r>
              <a:rPr lang="ru-RU" sz="4000" dirty="0"/>
              <a:t> </a:t>
            </a:r>
            <a:r>
              <a:rPr lang="ru-RU" sz="4000" dirty="0" err="1"/>
              <a:t>тимчасової</a:t>
            </a:r>
            <a:r>
              <a:rPr lang="ru-RU" sz="4000" dirty="0"/>
              <a:t> </a:t>
            </a:r>
            <a:r>
              <a:rPr lang="ru-RU" sz="4000" dirty="0" err="1"/>
              <a:t>затримки</a:t>
            </a:r>
            <a:r>
              <a:rPr lang="ru-RU" sz="4000" dirty="0"/>
              <a:t> </a:t>
            </a:r>
            <a:r>
              <a:rPr lang="ru-RU" sz="4000" dirty="0" err="1"/>
              <a:t>між</a:t>
            </a:r>
            <a:r>
              <a:rPr lang="ru-RU" sz="4000" dirty="0"/>
              <a:t> </a:t>
            </a:r>
          </a:p>
          <a:p>
            <a:pPr algn="ctr"/>
            <a:r>
              <a:rPr lang="ru-RU" sz="4000" dirty="0" err="1"/>
              <a:t>командоюта</a:t>
            </a:r>
            <a:r>
              <a:rPr lang="ru-RU" sz="4000" dirty="0"/>
              <a:t> </a:t>
            </a:r>
            <a:r>
              <a:rPr lang="ru-RU" sz="4000" dirty="0" err="1"/>
              <a:t>її</a:t>
            </a:r>
            <a:r>
              <a:rPr lang="ru-RU" sz="4000" dirty="0"/>
              <a:t> </a:t>
            </a:r>
            <a:r>
              <a:rPr lang="ru-RU" sz="4000" dirty="0" err="1"/>
              <a:t>виконанням</a:t>
            </a:r>
            <a:r>
              <a:rPr lang="ru-RU" sz="4000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177" y="3722366"/>
            <a:ext cx="4215010" cy="2413366"/>
          </a:xfrm>
          <a:prstGeom prst="rect">
            <a:avLst/>
          </a:prstGeom>
        </p:spPr>
      </p:pic>
      <p:pic>
        <p:nvPicPr>
          <p:cNvPr id="2050" name="Picture 2" descr="ÐÐ°ÑÑÐ¸Ð½ÐºÐ¸ Ð¿Ð¾ Ð·Ð°Ð¿ÑÐ¾ÑÑ ÑÐ°Ð¹Ð¼Ð¸Ð½Ð³ Ð¾Ð¿ÐµÑÐ°ÑÐ¸Ð²Ð½Ð¾Ð¹ Ð¿Ð°Ð¼ÑÑÐ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4315254"/>
            <a:ext cx="6098245" cy="181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81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/>
          <p:cNvSpPr txBox="1">
            <a:spLocks/>
          </p:cNvSpPr>
          <p:nvPr/>
        </p:nvSpPr>
        <p:spPr>
          <a:xfrm>
            <a:off x="5447928" y="332656"/>
            <a:ext cx="6400800" cy="5040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600" b="1" dirty="0"/>
              <a:t>3. ОБ’ЄМ ПАМ’ЯТІ </a:t>
            </a:r>
          </a:p>
        </p:txBody>
      </p:sp>
      <p:pic>
        <p:nvPicPr>
          <p:cNvPr id="5122" name="Picture 2" descr="ÐÐ°ÑÑÐ¸Ð½ÐºÐ¸ Ð¿Ð¾ Ð·Ð°Ð¿ÑÐ¾ÑÑ \ Ð¾Ð¿ÐµÑÐ°ÑÐ¸Ð²Ð½Ð¾Ð¹ Ð¿Ð°Ð¼ÑÑ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1772816"/>
            <a:ext cx="4680520" cy="470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ÐÐ°ÑÑÐ¸Ð½ÐºÐ¸ Ð¿Ð¾ Ð·Ð°Ð¿ÑÐ¾ÑÑ \ Ð¾Ð¿ÐµÑÐ°ÑÐ¸Ð²Ð½Ð¾Ð¹ Ð¿Ð°Ð¼ÑÑÐ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963" y="2132856"/>
            <a:ext cx="5073560" cy="381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71864" y="995360"/>
            <a:ext cx="52323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4Гб	8Гб	16Гб</a:t>
            </a:r>
          </a:p>
        </p:txBody>
      </p:sp>
    </p:spTree>
    <p:extLst>
      <p:ext uri="{BB962C8B-B14F-4D97-AF65-F5344CB8AC3E}">
        <p14:creationId xmlns:p14="http://schemas.microsoft.com/office/powerpoint/2010/main" val="280364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2"/>
          <p:cNvSpPr txBox="1">
            <a:spLocks/>
          </p:cNvSpPr>
          <p:nvPr/>
        </p:nvSpPr>
        <p:spPr>
          <a:xfrm>
            <a:off x="5447928" y="332656"/>
            <a:ext cx="6400800" cy="5040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600" b="1" dirty="0"/>
              <a:t>4. ПОДВІЙНИЙ КАНАЛ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3" y="1196752"/>
            <a:ext cx="9798383" cy="410445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786" y="1174297"/>
            <a:ext cx="9496425" cy="55816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09" y="1147555"/>
            <a:ext cx="7410450" cy="46863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4364" y="1865399"/>
            <a:ext cx="69246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8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206</Words>
  <Application>Microsoft Office PowerPoint</Application>
  <PresentationFormat>Широкоэкранный</PresentationFormat>
  <Paragraphs>43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Тема Office</vt:lpstr>
      <vt:lpstr>Специальное оформление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Як обрати ОП?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Підведемо підсумки: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Логотип</dc:title>
  <dc:creator>Admin</dc:creator>
  <cp:lastModifiedBy>Anna Karkos</cp:lastModifiedBy>
  <cp:revision>41</cp:revision>
  <dcterms:created xsi:type="dcterms:W3CDTF">2011-12-13T19:04:59Z</dcterms:created>
  <dcterms:modified xsi:type="dcterms:W3CDTF">2022-12-10T11:15:58Z</dcterms:modified>
</cp:coreProperties>
</file>