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9" r:id="rId4"/>
    <p:sldId id="264" r:id="rId5"/>
    <p:sldId id="262" r:id="rId6"/>
    <p:sldId id="263" r:id="rId7"/>
    <p:sldId id="266" r:id="rId8"/>
    <p:sldId id="267" r:id="rId9"/>
    <p:sldId id="270" r:id="rId10"/>
    <p:sldId id="271" r:id="rId11"/>
    <p:sldId id="275" r:id="rId12"/>
    <p:sldId id="276" r:id="rId13"/>
    <p:sldId id="274" r:id="rId14"/>
    <p:sldId id="279" r:id="rId15"/>
    <p:sldId id="280" r:id="rId16"/>
    <p:sldId id="281" r:id="rId17"/>
    <p:sldId id="292" r:id="rId18"/>
    <p:sldId id="293" r:id="rId19"/>
    <p:sldId id="294" r:id="rId20"/>
    <p:sldId id="28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4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6102D-2026-429A-9077-03D5E13DF7E4}" type="datetimeFigureOut">
              <a:rPr lang="ru-RU" smtClean="0"/>
              <a:t>21.03.2023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0540-5615-45F4-90CB-441DD603C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7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Устройство управления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организует процесс выполнения программ и координирует взаимодействие всех устройств ЭВМ во время её работы.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Арифметико-логическое устройство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выполняет арифметические и логические операции над данными: сложение, вычитание, умножение, деление, сравнение и др.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Запоминающее устройство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внутренняя память процессора.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Регистры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служит промежуточной быстрой памятью, используя которые, процессор выполняет расчёты и сохраняет промежуточные результаты. Для ускорения работы с оперативной памятью используется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кэш-память,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которую с опережением подкачиваются команды и данные из оперативной памяти, необходимые процессору для последующих операций.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Генератор тактовой частоты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генерирует электрические импульсы, синхронизирующие работу всех узлов компьютера. В ритме ГТЧ работает центральный процессор.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80540-5615-45F4-90CB-441DD603CAD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4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 - https://ark.intel.com/content/www/ru/ru/ark.html#@Processors</a:t>
            </a:r>
            <a:endParaRPr lang="ru-RU" dirty="0"/>
          </a:p>
          <a:p>
            <a:r>
              <a:rPr lang="en-US" dirty="0"/>
              <a:t>AMD</a:t>
            </a:r>
            <a:r>
              <a:rPr lang="en-US" baseline="0" dirty="0"/>
              <a:t> - https://www.amd.com/ru/products/processors-desktop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80540-5615-45F4-90CB-441DD603CAD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14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название – понятно. Под этим торговым именем производитель выпускает свои процессоры. Это может быть не только 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 но и 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 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Celeron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 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Pentium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 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».</a:t>
            </a:r>
          </a:p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названием следует идентификатор серии процессоров. Это могут быть «i3», «i5», «i7», «i9», если идет речь о «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 либо могут быть указаны символы «m5», «x5», «E» или «N».</a:t>
            </a:r>
          </a:p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дефиса первая цифра указывает поколение процессоров. На данный момент новейшим является 7-е поколение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Kaby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Lake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Предыдущее поколение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Skylake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имело порядковый номер 6.</a:t>
            </a:r>
          </a:p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Следующие 3 цифры – порядковый номер модели. В целом, чем выше значение, тем производительнее процессор. Так, i3 имеет значение 7100, I5 – 7200, i7 маркируется как 7500.</a:t>
            </a:r>
          </a:p>
          <a:p>
            <a:pPr fontAlgn="base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символ (или два) означают версию процессора. Это могут быть символы «U», «Y», «HQ», «HK» или другие.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80540-5615-45F4-90CB-441DD603CAD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55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https://www.windxp.com.ru/cpu2.htm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80540-5615-45F4-90CB-441DD603CAD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69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https://te4h.ru/markirovka-protsessorov-amd-ryzen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80540-5615-45F4-90CB-441DD603CAD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76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089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03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28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3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788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05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03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0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22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42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1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E76192-CCDE-47DD-812E-ECB070EABA9F}" type="datetimeFigureOut">
              <a:rPr lang="ru-RU" smtClean="0"/>
              <a:pPr/>
              <a:t>21.03.2023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68037FC-B7F2-4F55-9252-5C001651E8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68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3592" y="836712"/>
            <a:ext cx="7847880" cy="1121569"/>
          </a:xfrm>
        </p:spPr>
        <p:txBody>
          <a:bodyPr>
            <a:noAutofit/>
          </a:bodyPr>
          <a:lstStyle/>
          <a:p>
            <a:pPr algn="ctr"/>
            <a:r>
              <a:rPr lang="ru-RU" sz="8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Процесор</a:t>
            </a:r>
            <a:endParaRPr lang="ru-RU" sz="8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54349" y="2204864"/>
            <a:ext cx="6386366" cy="1114830"/>
          </a:xfrm>
        </p:spPr>
        <p:txBody>
          <a:bodyPr>
            <a:noAutofit/>
          </a:bodyPr>
          <a:lstStyle/>
          <a:p>
            <a:pPr algn="ctr"/>
            <a:r>
              <a:rPr lang="ru-RU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Призначення</a:t>
            </a:r>
            <a:r>
              <a:rPr lang="ru-RU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процесора</a:t>
            </a:r>
            <a:r>
              <a:rPr lang="ru-RU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функції</a:t>
            </a:r>
            <a:r>
              <a:rPr lang="ru-RU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склад.</a:t>
            </a:r>
          </a:p>
        </p:txBody>
      </p:sp>
      <p:pic>
        <p:nvPicPr>
          <p:cNvPr id="1028" name="Picture 4" descr="Intel i5 6400 vs AMD FX 8370: выбираем игровой процессор | Gadget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717032"/>
            <a:ext cx="4200697" cy="288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55440" y="404664"/>
            <a:ext cx="9361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u="sng" dirty="0"/>
              <a:t>Системна шина (FSB) – </a:t>
            </a:r>
            <a:r>
              <a:rPr lang="ru-RU" sz="2800" dirty="0"/>
              <a:t>канал </a:t>
            </a:r>
            <a:r>
              <a:rPr lang="ru-RU" sz="2800" dirty="0" err="1"/>
              <a:t>яким</a:t>
            </a:r>
            <a:r>
              <a:rPr lang="ru-RU" sz="2800" dirty="0"/>
              <a:t> </a:t>
            </a:r>
            <a:r>
              <a:rPr lang="ru-RU" sz="2800" dirty="0" err="1"/>
              <a:t>процесор</a:t>
            </a:r>
            <a:r>
              <a:rPr lang="ru-RU" sz="2800" dirty="0"/>
              <a:t> </a:t>
            </a:r>
            <a:r>
              <a:rPr lang="ru-RU" sz="2800" dirty="0" err="1"/>
              <a:t>з'єднаний</a:t>
            </a:r>
            <a:r>
              <a:rPr lang="ru-RU" sz="2800" dirty="0"/>
              <a:t> з </a:t>
            </a:r>
            <a:r>
              <a:rPr lang="ru-RU" sz="2800" dirty="0" err="1"/>
              <a:t>іншими</a:t>
            </a:r>
            <a:r>
              <a:rPr lang="ru-RU" sz="2800" dirty="0"/>
              <a:t> </a:t>
            </a:r>
            <a:r>
              <a:rPr lang="ru-RU" sz="2800" dirty="0" err="1"/>
              <a:t>пристроями</a:t>
            </a:r>
            <a:r>
              <a:rPr lang="ru-RU" sz="2800" dirty="0"/>
              <a:t> </a:t>
            </a:r>
            <a:r>
              <a:rPr lang="ru-RU" sz="2800" dirty="0" err="1"/>
              <a:t>комп'ютера</a:t>
            </a:r>
            <a:r>
              <a:rPr lang="ru-RU" sz="2800" dirty="0"/>
              <a:t>.</a:t>
            </a:r>
            <a:endParaRPr lang="ru-RU" sz="1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1779769"/>
            <a:ext cx="95770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u="sng" dirty="0"/>
              <a:t>Сокет - </a:t>
            </a:r>
            <a:r>
              <a:rPr lang="ru-RU" sz="2800" dirty="0" err="1"/>
              <a:t>роз'єм</a:t>
            </a:r>
            <a:r>
              <a:rPr lang="ru-RU" sz="2800" dirty="0"/>
              <a:t>, в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міститься</a:t>
            </a:r>
            <a:r>
              <a:rPr lang="ru-RU" sz="2800" dirty="0"/>
              <a:t> </a:t>
            </a:r>
            <a:r>
              <a:rPr lang="ru-RU" sz="2800" dirty="0" err="1"/>
              <a:t>процесор</a:t>
            </a:r>
            <a:r>
              <a:rPr lang="ru-RU" sz="2800" dirty="0"/>
              <a:t>. </a:t>
            </a:r>
            <a:r>
              <a:rPr lang="ru-RU" sz="2800" dirty="0" err="1"/>
              <a:t>Материнська</a:t>
            </a:r>
            <a:r>
              <a:rPr lang="ru-RU" sz="2800" dirty="0"/>
              <a:t> плата повинна </a:t>
            </a:r>
            <a:r>
              <a:rPr lang="ru-RU" sz="2800" dirty="0" err="1"/>
              <a:t>підтримувати</a:t>
            </a:r>
            <a:r>
              <a:rPr lang="ru-RU" sz="2800" dirty="0"/>
              <a:t> </a:t>
            </a:r>
            <a:r>
              <a:rPr lang="ru-RU" sz="2800" dirty="0" err="1"/>
              <a:t>такий</a:t>
            </a:r>
            <a:r>
              <a:rPr lang="ru-RU" sz="2800" dirty="0"/>
              <a:t> сокет, </a:t>
            </a:r>
            <a:r>
              <a:rPr lang="ru-RU" sz="2800" dirty="0" err="1"/>
              <a:t>який</a:t>
            </a:r>
            <a:r>
              <a:rPr lang="ru-RU" sz="2800" dirty="0"/>
              <a:t> буде у </a:t>
            </a:r>
            <a:r>
              <a:rPr lang="ru-RU" sz="2800" dirty="0" err="1"/>
              <a:t>процесора</a:t>
            </a:r>
            <a:r>
              <a:rPr lang="ru-RU" sz="2800" dirty="0"/>
              <a:t>.</a:t>
            </a:r>
          </a:p>
        </p:txBody>
      </p:sp>
      <p:pic>
        <p:nvPicPr>
          <p:cNvPr id="5" name="Picture 2" descr="http://we-it.net/images/hproc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0632" y="3549220"/>
            <a:ext cx="4350735" cy="2904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7368" y="260648"/>
            <a:ext cx="1051316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u="sng" dirty="0"/>
              <a:t>Кеш-</a:t>
            </a:r>
            <a:r>
              <a:rPr lang="ru-RU" sz="2800" b="1" u="sng" dirty="0" err="1"/>
              <a:t>пам'ять</a:t>
            </a:r>
            <a:r>
              <a:rPr lang="ru-RU" sz="2800" b="1" u="sng" dirty="0"/>
              <a:t> —</a:t>
            </a:r>
            <a:r>
              <a:rPr lang="ru-RU" sz="2800" b="1" dirty="0"/>
              <a:t> </a:t>
            </a:r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швидкодіюча</a:t>
            </a:r>
            <a:r>
              <a:rPr lang="ru-RU" sz="2800" dirty="0"/>
              <a:t> </a:t>
            </a:r>
            <a:r>
              <a:rPr lang="ru-RU" sz="2800" dirty="0" err="1"/>
              <a:t>пам'ять</a:t>
            </a:r>
            <a:r>
              <a:rPr lang="ru-RU" sz="2800" dirty="0"/>
              <a:t>, яка </a:t>
            </a:r>
            <a:r>
              <a:rPr lang="ru-RU" sz="2800" dirty="0" err="1"/>
              <a:t>зберігає</a:t>
            </a:r>
            <a:r>
              <a:rPr lang="ru-RU" sz="2800" dirty="0"/>
              <a:t> </a:t>
            </a:r>
            <a:r>
              <a:rPr lang="ru-RU" sz="2800" dirty="0" err="1"/>
              <a:t>інформацію</a:t>
            </a:r>
            <a:r>
              <a:rPr lang="ru-RU" sz="2800" dirty="0"/>
              <a:t> з </a:t>
            </a:r>
            <a:r>
              <a:rPr lang="ru-RU" sz="2800" dirty="0" err="1"/>
              <a:t>оперативної</a:t>
            </a:r>
            <a:r>
              <a:rPr lang="ru-RU" sz="2800" dirty="0"/>
              <a:t> </a:t>
            </a:r>
            <a:r>
              <a:rPr lang="ru-RU" sz="2800" dirty="0" err="1"/>
              <a:t>пам'яті</a:t>
            </a:r>
            <a:r>
              <a:rPr lang="ru-RU" sz="2800" dirty="0"/>
              <a:t>, для </a:t>
            </a:r>
            <a:r>
              <a:rPr lang="ru-RU" sz="2800" dirty="0" err="1"/>
              <a:t>швидшого</a:t>
            </a:r>
            <a:r>
              <a:rPr lang="ru-RU" sz="2800" dirty="0"/>
              <a:t> доступу до </a:t>
            </a:r>
            <a:r>
              <a:rPr lang="ru-RU" sz="2800" dirty="0" err="1"/>
              <a:t>неї</a:t>
            </a:r>
            <a:r>
              <a:rPr lang="ru-RU" sz="2800" dirty="0"/>
              <a:t>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 err="1"/>
              <a:t>Розрізняють</a:t>
            </a:r>
            <a:r>
              <a:rPr lang="ru-RU" sz="2800" dirty="0"/>
              <a:t> </a:t>
            </a:r>
            <a:r>
              <a:rPr lang="ru-RU" sz="2800" dirty="0" err="1"/>
              <a:t>кеші</a:t>
            </a:r>
            <a:r>
              <a:rPr lang="ru-RU" sz="2800" dirty="0"/>
              <a:t> 1-, 2- та 3-го </a:t>
            </a:r>
            <a:r>
              <a:rPr lang="ru-RU" sz="2800" dirty="0" err="1"/>
              <a:t>рівнів</a:t>
            </a:r>
            <a:r>
              <a:rPr lang="ru-RU" sz="2800" dirty="0"/>
              <a:t> (</a:t>
            </a:r>
            <a:r>
              <a:rPr lang="ru-RU" sz="2800" dirty="0" err="1"/>
              <a:t>маркуються</a:t>
            </a:r>
            <a:r>
              <a:rPr lang="ru-RU" sz="2800" dirty="0"/>
              <a:t> </a:t>
            </a:r>
            <a:r>
              <a:rPr lang="en-US" sz="2800" dirty="0"/>
              <a:t>L1, L2 </a:t>
            </a:r>
            <a:r>
              <a:rPr lang="ru-RU" sz="2800" dirty="0"/>
              <a:t>та </a:t>
            </a:r>
            <a:r>
              <a:rPr lang="en-US" sz="2800" dirty="0"/>
              <a:t>L3).</a:t>
            </a:r>
            <a:endParaRPr lang="uk-UA" sz="2800" dirty="0"/>
          </a:p>
          <a:p>
            <a:pPr algn="just"/>
            <a:endParaRPr lang="uk-UA" sz="2400" dirty="0"/>
          </a:p>
          <a:p>
            <a:pPr algn="just"/>
            <a:r>
              <a:rPr lang="ru-RU" sz="2400" dirty="0"/>
              <a:t>Суть </a:t>
            </a:r>
            <a:r>
              <a:rPr lang="ru-RU" sz="2400" dirty="0" err="1"/>
              <a:t>полягає</a:t>
            </a:r>
            <a:r>
              <a:rPr lang="ru-RU" sz="2400" dirty="0"/>
              <a:t> в </a:t>
            </a:r>
            <a:r>
              <a:rPr lang="ru-RU" sz="2400" dirty="0" err="1"/>
              <a:t>наступному</a:t>
            </a:r>
            <a:r>
              <a:rPr lang="ru-RU" sz="2400" dirty="0"/>
              <a:t>, коли </a:t>
            </a:r>
            <a:r>
              <a:rPr lang="ru-RU" sz="2400" dirty="0" err="1"/>
              <a:t>процесору</a:t>
            </a:r>
            <a:r>
              <a:rPr lang="ru-RU" sz="2400" dirty="0"/>
              <a:t> </a:t>
            </a:r>
            <a:r>
              <a:rPr lang="ru-RU" sz="2400" dirty="0" err="1"/>
              <a:t>знадобилася</a:t>
            </a:r>
            <a:r>
              <a:rPr lang="ru-RU" sz="2400" dirty="0"/>
              <a:t> </a:t>
            </a:r>
            <a:r>
              <a:rPr lang="ru-RU" sz="2400" dirty="0" err="1"/>
              <a:t>інформація</a:t>
            </a:r>
            <a:r>
              <a:rPr lang="ru-RU" sz="2400" dirty="0"/>
              <a:t>, </a:t>
            </a:r>
            <a:r>
              <a:rPr lang="ru-RU" sz="2400" dirty="0" err="1"/>
              <a:t>спочатку</a:t>
            </a:r>
            <a:r>
              <a:rPr lang="ru-RU" sz="2400" dirty="0"/>
              <a:t> </a:t>
            </a:r>
            <a:r>
              <a:rPr lang="ru-RU" sz="2400" dirty="0" err="1"/>
              <a:t>він</a:t>
            </a:r>
            <a:r>
              <a:rPr lang="ru-RU" sz="2400" dirty="0"/>
              <a:t> </a:t>
            </a:r>
            <a:r>
              <a:rPr lang="ru-RU" sz="2400" dirty="0" err="1"/>
              <a:t>звертається</a:t>
            </a:r>
            <a:r>
              <a:rPr lang="ru-RU" sz="2400" dirty="0"/>
              <a:t> до КЕШ </a:t>
            </a:r>
            <a:r>
              <a:rPr lang="ru-RU" sz="2400" dirty="0" err="1"/>
              <a:t>пам'яті</a:t>
            </a:r>
            <a:r>
              <a:rPr lang="ru-RU" sz="2400" dirty="0"/>
              <a:t>, </a:t>
            </a:r>
            <a:r>
              <a:rPr lang="ru-RU" sz="2400" dirty="0" err="1"/>
              <a:t>якщо</a:t>
            </a:r>
            <a:r>
              <a:rPr lang="ru-RU" sz="2400" dirty="0"/>
              <a:t> </a:t>
            </a:r>
            <a:r>
              <a:rPr lang="ru-RU" sz="2400" dirty="0" err="1"/>
              <a:t>інформація</a:t>
            </a:r>
            <a:r>
              <a:rPr lang="ru-RU" sz="2400" dirty="0"/>
              <a:t> там є (</a:t>
            </a:r>
            <a:r>
              <a:rPr lang="ru-RU" sz="2400" dirty="0" err="1"/>
              <a:t>така</a:t>
            </a:r>
            <a:r>
              <a:rPr lang="ru-RU" sz="2400" dirty="0"/>
              <a:t> </a:t>
            </a:r>
            <a:r>
              <a:rPr lang="ru-RU" sz="2400" dirty="0" err="1"/>
              <a:t>подія</a:t>
            </a:r>
            <a:r>
              <a:rPr lang="ru-RU" sz="2400" dirty="0"/>
              <a:t> </a:t>
            </a:r>
            <a:r>
              <a:rPr lang="ru-RU" sz="2400" dirty="0" err="1"/>
              <a:t>називається</a:t>
            </a:r>
            <a:r>
              <a:rPr lang="ru-RU" sz="2400" dirty="0"/>
              <a:t> КЕШ </a:t>
            </a:r>
            <a:r>
              <a:rPr lang="ru-RU" sz="2400" dirty="0" err="1"/>
              <a:t>попаданням</a:t>
            </a:r>
            <a:r>
              <a:rPr lang="ru-RU" sz="2400" dirty="0"/>
              <a:t>), то </a:t>
            </a:r>
            <a:r>
              <a:rPr lang="ru-RU" sz="2400" dirty="0" err="1"/>
              <a:t>потрібне</a:t>
            </a:r>
            <a:r>
              <a:rPr lang="ru-RU" sz="2400" dirty="0"/>
              <a:t> слово </a:t>
            </a:r>
            <a:r>
              <a:rPr lang="ru-RU" sz="2400" dirty="0" err="1"/>
              <a:t>витягується</a:t>
            </a:r>
            <a:r>
              <a:rPr lang="ru-RU" sz="2400" dirty="0"/>
              <a:t> з КЕШ і </a:t>
            </a:r>
            <a:r>
              <a:rPr lang="ru-RU" sz="2400" dirty="0" err="1"/>
              <a:t>передається</a:t>
            </a:r>
            <a:r>
              <a:rPr lang="ru-RU" sz="2400" dirty="0"/>
              <a:t> </a:t>
            </a:r>
            <a:r>
              <a:rPr lang="ru-RU" sz="2400" dirty="0" err="1"/>
              <a:t>процесору</a:t>
            </a:r>
            <a:r>
              <a:rPr lang="ru-RU" sz="2400" dirty="0"/>
              <a:t>. </a:t>
            </a:r>
            <a:r>
              <a:rPr lang="ru-RU" sz="2400" dirty="0" err="1"/>
              <a:t>Якщо</a:t>
            </a:r>
            <a:r>
              <a:rPr lang="ru-RU" sz="2400" dirty="0"/>
              <a:t> </a:t>
            </a:r>
            <a:r>
              <a:rPr lang="ru-RU" sz="2400" dirty="0" err="1"/>
              <a:t>ні</a:t>
            </a:r>
            <a:r>
              <a:rPr lang="ru-RU" sz="2400" dirty="0"/>
              <a:t> (КЕШ промах), </a:t>
            </a:r>
            <a:r>
              <a:rPr lang="ru-RU" sz="2400" dirty="0" err="1"/>
              <a:t>йде</a:t>
            </a:r>
            <a:r>
              <a:rPr lang="ru-RU" sz="2400" dirty="0"/>
              <a:t> </a:t>
            </a:r>
            <a:r>
              <a:rPr lang="ru-RU" sz="2400" dirty="0" err="1"/>
              <a:t>звернення</a:t>
            </a:r>
            <a:r>
              <a:rPr lang="ru-RU" sz="2400" dirty="0"/>
              <a:t> до </a:t>
            </a:r>
            <a:r>
              <a:rPr lang="ru-RU" sz="2400" dirty="0" err="1"/>
              <a:t>оперативної</a:t>
            </a:r>
            <a:r>
              <a:rPr lang="ru-RU" sz="2400" dirty="0"/>
              <a:t> </a:t>
            </a:r>
            <a:r>
              <a:rPr lang="ru-RU" sz="2400" dirty="0" err="1"/>
              <a:t>пам'яті</a:t>
            </a:r>
            <a:r>
              <a:rPr lang="ru-RU" sz="2400" dirty="0"/>
              <a:t>, </a:t>
            </a:r>
            <a:r>
              <a:rPr lang="ru-RU" sz="2400" dirty="0" err="1"/>
              <a:t>інформація</a:t>
            </a:r>
            <a:r>
              <a:rPr lang="ru-RU" sz="2400" dirty="0"/>
              <a:t> </a:t>
            </a:r>
            <a:r>
              <a:rPr lang="ru-RU" sz="2400" dirty="0" err="1"/>
              <a:t>міститься</a:t>
            </a:r>
            <a:r>
              <a:rPr lang="ru-RU" sz="2400" dirty="0"/>
              <a:t> в КЭШ </a:t>
            </a:r>
            <a:r>
              <a:rPr lang="ru-RU" sz="2400" dirty="0" err="1"/>
              <a:t>потім</a:t>
            </a:r>
            <a:r>
              <a:rPr lang="ru-RU" sz="2400" dirty="0"/>
              <a:t> </a:t>
            </a:r>
            <a:r>
              <a:rPr lang="ru-RU" sz="2400" dirty="0" err="1"/>
              <a:t>передається</a:t>
            </a:r>
            <a:r>
              <a:rPr lang="ru-RU" sz="2400" dirty="0"/>
              <a:t> </a:t>
            </a:r>
            <a:r>
              <a:rPr lang="ru-RU" sz="2400" dirty="0" err="1"/>
              <a:t>процесору</a:t>
            </a:r>
            <a:r>
              <a:rPr lang="ru-RU" sz="2800" dirty="0"/>
              <a:t>.</a:t>
            </a:r>
            <a:endParaRPr lang="ru-RU" sz="2400" dirty="0"/>
          </a:p>
        </p:txBody>
      </p:sp>
      <p:pic>
        <p:nvPicPr>
          <p:cNvPr id="5124" name="Picture 4" descr="https://a0b90094-a-62cb3a1a-s-sites.googlegroups.com/site/gosyvmkss12/organizacia-evm-i-sistem/19-kes-pamat-naznacenie-princip-funkcionirovania/3.PNG?attachauth=ANoY7cqP_z2mEJPcCReFxb9DhUpjOPVJ0rUT_W_P7H6oxAypGgOvjL9n0jGvXtUXGeE1wXZB8DPWzxvmWpnFuF96kb4hlU-xHgzExnORXKAqWM6J1Jnpwt6yII3v-5nX_FKp0kBP3QlY2EvixMVhz_9mdPc61wfWbQyIkX1VNuFBE89yT-Pe_N_RawCWPbG1RQmG_YU4qmDOcODop9EKaG5HvepPufIrIoLNG628ho2-YOWwseGoqPJO8-9_5cS3T9ivt_hibxujSJhrKhu7Lhar4BlWDelAdurDopOpZdvA41ANWk46MHg%3D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5229200"/>
            <a:ext cx="5619442" cy="144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ᐈ Человечек для презентации фото, рисунки 3d человечки | скачать на  Depositphotos®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" t="11091" r="4241" b="11277"/>
          <a:stretch/>
        </p:blipFill>
        <p:spPr bwMode="auto">
          <a:xfrm>
            <a:off x="3071664" y="92630"/>
            <a:ext cx="4608512" cy="268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7348" y="2780928"/>
            <a:ext cx="1029714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u="sng" dirty="0" err="1"/>
              <a:t>Розрізняють</a:t>
            </a:r>
            <a:r>
              <a:rPr lang="ru-RU" sz="2400" b="1" u="sng" dirty="0"/>
              <a:t> </a:t>
            </a:r>
            <a:r>
              <a:rPr lang="ru-RU" sz="2400" b="1" u="sng" dirty="0" err="1"/>
              <a:t>кеш-пам'ять</a:t>
            </a:r>
            <a:r>
              <a:rPr lang="ru-RU" sz="2400" b="1" u="sng" dirty="0"/>
              <a:t> </a:t>
            </a:r>
            <a:r>
              <a:rPr lang="ru-RU" sz="2400" b="1" u="sng" dirty="0" err="1"/>
              <a:t>кількох</a:t>
            </a:r>
            <a:r>
              <a:rPr lang="ru-RU" sz="2400" b="1" u="sng" dirty="0"/>
              <a:t> </a:t>
            </a:r>
            <a:r>
              <a:rPr lang="ru-RU" sz="2400" b="1" u="sng" dirty="0" err="1"/>
              <a:t>рівнів</a:t>
            </a:r>
            <a:r>
              <a:rPr lang="ru-RU" sz="2400" b="1" u="sng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Кеш-</a:t>
            </a:r>
            <a:r>
              <a:rPr lang="ru-RU" sz="2000" dirty="0" err="1"/>
              <a:t>пам'ять</a:t>
            </a:r>
            <a:r>
              <a:rPr lang="ru-RU" sz="2000" dirty="0"/>
              <a:t> </a:t>
            </a:r>
            <a:r>
              <a:rPr lang="ru-RU" sz="2000" dirty="0" err="1"/>
              <a:t>першого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, </a:t>
            </a:r>
            <a:r>
              <a:rPr lang="en-US" sz="2000" dirty="0"/>
              <a:t>L1 - </a:t>
            </a:r>
            <a:r>
              <a:rPr lang="ru-RU" sz="2000" dirty="0" err="1"/>
              <a:t>це</a:t>
            </a:r>
            <a:r>
              <a:rPr lang="ru-RU" sz="2000" dirty="0"/>
              <a:t> блок </a:t>
            </a:r>
            <a:r>
              <a:rPr lang="ru-RU" sz="2000" dirty="0" err="1"/>
              <a:t>високошвидкісної</a:t>
            </a:r>
            <a:r>
              <a:rPr lang="ru-RU" sz="2000" dirty="0"/>
              <a:t> </a:t>
            </a:r>
            <a:r>
              <a:rPr lang="ru-RU" sz="2000" dirty="0" err="1"/>
              <a:t>пам'яті</a:t>
            </a:r>
            <a:r>
              <a:rPr lang="ru-RU" sz="2000" dirty="0"/>
              <a:t>, </a:t>
            </a:r>
            <a:r>
              <a:rPr lang="ru-RU" sz="2000" dirty="0" err="1"/>
              <a:t>розташований</a:t>
            </a:r>
            <a:r>
              <a:rPr lang="ru-RU" sz="2000" dirty="0"/>
              <a:t> на </a:t>
            </a:r>
            <a:r>
              <a:rPr lang="ru-RU" sz="2000" dirty="0" err="1"/>
              <a:t>ядрі</a:t>
            </a:r>
            <a:r>
              <a:rPr lang="ru-RU" sz="2000" dirty="0"/>
              <a:t> </a:t>
            </a:r>
            <a:r>
              <a:rPr lang="ru-RU" sz="2000" dirty="0" err="1"/>
              <a:t>процесора</a:t>
            </a:r>
            <a:r>
              <a:rPr lang="ru-RU" sz="2000" dirty="0"/>
              <a:t>, в </a:t>
            </a:r>
            <a:r>
              <a:rPr lang="ru-RU" sz="2000" dirty="0" err="1"/>
              <a:t>нього</a:t>
            </a:r>
            <a:r>
              <a:rPr lang="ru-RU" sz="2000" dirty="0"/>
              <a:t> </a:t>
            </a:r>
            <a:r>
              <a:rPr lang="ru-RU" sz="2000" dirty="0" err="1"/>
              <a:t>містяться</a:t>
            </a:r>
            <a:r>
              <a:rPr lang="ru-RU" sz="2000" dirty="0"/>
              <a:t> </a:t>
            </a:r>
            <a:r>
              <a:rPr lang="ru-RU" sz="2000" dirty="0" err="1"/>
              <a:t>дані</a:t>
            </a:r>
            <a:r>
              <a:rPr lang="ru-RU" sz="2000" dirty="0"/>
              <a:t> з </a:t>
            </a:r>
            <a:r>
              <a:rPr lang="ru-RU" sz="2000" dirty="0" err="1"/>
              <a:t>оперативної</a:t>
            </a:r>
            <a:r>
              <a:rPr lang="ru-RU" sz="2000" dirty="0"/>
              <a:t> </a:t>
            </a:r>
            <a:r>
              <a:rPr lang="ru-RU" sz="2000" dirty="0" err="1"/>
              <a:t>пам'яті</a:t>
            </a:r>
            <a:r>
              <a:rPr lang="ru-RU" sz="2000" dirty="0"/>
              <a:t>. </a:t>
            </a:r>
            <a:r>
              <a:rPr lang="ru-RU" sz="2000" dirty="0" err="1"/>
              <a:t>Збереження</a:t>
            </a:r>
            <a:r>
              <a:rPr lang="ru-RU" sz="2000" dirty="0"/>
              <a:t> </a:t>
            </a:r>
            <a:r>
              <a:rPr lang="ru-RU" sz="2000" dirty="0" err="1"/>
              <a:t>основних</a:t>
            </a:r>
            <a:r>
              <a:rPr lang="ru-RU" sz="2000" dirty="0"/>
              <a:t> команд у </a:t>
            </a:r>
            <a:r>
              <a:rPr lang="ru-RU" sz="2000" dirty="0" err="1"/>
              <a:t>кеші</a:t>
            </a:r>
            <a:r>
              <a:rPr lang="ru-RU" sz="2000" dirty="0"/>
              <a:t> </a:t>
            </a:r>
            <a:r>
              <a:rPr lang="en-US" sz="2000" dirty="0"/>
              <a:t>L1 </a:t>
            </a:r>
            <a:r>
              <a:rPr lang="ru-RU" sz="2000" dirty="0" err="1"/>
              <a:t>підвищує</a:t>
            </a:r>
            <a:r>
              <a:rPr lang="ru-RU" sz="2000" dirty="0"/>
              <a:t> </a:t>
            </a:r>
            <a:r>
              <a:rPr lang="ru-RU" sz="2000" dirty="0" err="1"/>
              <a:t>швидкодію</a:t>
            </a:r>
            <a:r>
              <a:rPr lang="ru-RU" sz="2000" dirty="0"/>
              <a:t> </a:t>
            </a:r>
            <a:r>
              <a:rPr lang="ru-RU" sz="2000" dirty="0" err="1"/>
              <a:t>процесора</a:t>
            </a:r>
            <a:r>
              <a:rPr lang="ru-RU" sz="2000" dirty="0"/>
              <a:t>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обробка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кешу</a:t>
            </a:r>
            <a:r>
              <a:rPr lang="ru-RU" sz="2000" dirty="0"/>
              <a:t> </a:t>
            </a:r>
            <a:r>
              <a:rPr lang="ru-RU" sz="2000" dirty="0" err="1"/>
              <a:t>відбувається</a:t>
            </a:r>
            <a:r>
              <a:rPr lang="ru-RU" sz="2000" dirty="0"/>
              <a:t> </a:t>
            </a:r>
            <a:r>
              <a:rPr lang="ru-RU" sz="2000" dirty="0" err="1"/>
              <a:t>швидше</a:t>
            </a:r>
            <a:r>
              <a:rPr lang="ru-RU" sz="2000" dirty="0"/>
              <a:t>, </a:t>
            </a:r>
            <a:r>
              <a:rPr lang="ru-RU" sz="2000" dirty="0" err="1"/>
              <a:t>ніж</a:t>
            </a:r>
            <a:r>
              <a:rPr lang="ru-RU" sz="2000" dirty="0"/>
              <a:t> за </a:t>
            </a:r>
            <a:r>
              <a:rPr lang="ru-RU" sz="2000" dirty="0" err="1"/>
              <a:t>безпосередньої</a:t>
            </a:r>
            <a:r>
              <a:rPr lang="ru-RU" sz="2000" dirty="0"/>
              <a:t> </a:t>
            </a:r>
            <a:r>
              <a:rPr lang="ru-RU" sz="2000" dirty="0" err="1"/>
              <a:t>взаємодії</a:t>
            </a:r>
            <a:r>
              <a:rPr lang="ru-RU" sz="2000" dirty="0"/>
              <a:t> з ОЗУ.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Кеш-</a:t>
            </a:r>
            <a:r>
              <a:rPr lang="ru-RU" sz="2000" dirty="0" err="1"/>
              <a:t>пам'ять</a:t>
            </a:r>
            <a:r>
              <a:rPr lang="ru-RU" sz="2000" dirty="0"/>
              <a:t> другого </a:t>
            </a:r>
            <a:r>
              <a:rPr lang="ru-RU" sz="2000" dirty="0" err="1"/>
              <a:t>рівня</a:t>
            </a:r>
            <a:r>
              <a:rPr lang="ru-RU" sz="2000" dirty="0"/>
              <a:t>, </a:t>
            </a:r>
            <a:r>
              <a:rPr lang="en-US" sz="2000" dirty="0"/>
              <a:t>L2 - </a:t>
            </a:r>
            <a:r>
              <a:rPr lang="ru-RU" sz="2000" dirty="0" err="1"/>
              <a:t>це</a:t>
            </a:r>
            <a:r>
              <a:rPr lang="ru-RU" sz="2000" dirty="0"/>
              <a:t> блок </a:t>
            </a:r>
            <a:r>
              <a:rPr lang="ru-RU" sz="2000" dirty="0" err="1"/>
              <a:t>високошвидкісної</a:t>
            </a:r>
            <a:r>
              <a:rPr lang="ru-RU" sz="2000" dirty="0"/>
              <a:t> </a:t>
            </a:r>
            <a:r>
              <a:rPr lang="ru-RU" sz="2000" dirty="0" err="1"/>
              <a:t>пам'яті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виконує</a:t>
            </a:r>
            <a:r>
              <a:rPr lang="ru-RU" sz="2000" dirty="0"/>
              <a:t> </a:t>
            </a:r>
            <a:r>
              <a:rPr lang="ru-RU" sz="2000" dirty="0" err="1"/>
              <a:t>ті</a:t>
            </a:r>
            <a:r>
              <a:rPr lang="ru-RU" sz="2000" dirty="0"/>
              <a:t> ж </a:t>
            </a:r>
            <a:r>
              <a:rPr lang="ru-RU" sz="2000" dirty="0" err="1"/>
              <a:t>функції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і </a:t>
            </a:r>
            <a:r>
              <a:rPr lang="ru-RU" sz="2000" dirty="0" err="1"/>
              <a:t>кеш</a:t>
            </a:r>
            <a:r>
              <a:rPr lang="ru-RU" sz="2000" dirty="0"/>
              <a:t> </a:t>
            </a:r>
            <a:r>
              <a:rPr lang="en-US" sz="2000" dirty="0"/>
              <a:t>L1, </a:t>
            </a:r>
            <a:r>
              <a:rPr lang="ru-RU" sz="2000" dirty="0" err="1"/>
              <a:t>однак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нижчу</a:t>
            </a:r>
            <a:r>
              <a:rPr lang="ru-RU" sz="2000" dirty="0"/>
              <a:t> </a:t>
            </a:r>
            <a:r>
              <a:rPr lang="ru-RU" sz="2000" dirty="0" err="1"/>
              <a:t>швидкість</a:t>
            </a:r>
            <a:r>
              <a:rPr lang="ru-RU" sz="2000" dirty="0"/>
              <a:t> і </a:t>
            </a:r>
            <a:r>
              <a:rPr lang="ru-RU" sz="2000" dirty="0" err="1"/>
              <a:t>більший</a:t>
            </a:r>
            <a:r>
              <a:rPr lang="ru-RU" sz="2000" dirty="0"/>
              <a:t> </a:t>
            </a:r>
            <a:r>
              <a:rPr lang="ru-RU" sz="2000" dirty="0" err="1"/>
              <a:t>об'єм.Інтегрована</a:t>
            </a:r>
            <a:r>
              <a:rPr lang="ru-RU" sz="2000" dirty="0"/>
              <a:t> </a:t>
            </a:r>
            <a:r>
              <a:rPr lang="ru-RU" sz="2000" dirty="0" err="1"/>
              <a:t>кеш-пам'ять</a:t>
            </a:r>
            <a:r>
              <a:rPr lang="ru-RU" sz="2000" dirty="0"/>
              <a:t> </a:t>
            </a:r>
            <a:r>
              <a:rPr lang="en-US" sz="2000" dirty="0"/>
              <a:t>L3 </a:t>
            </a:r>
            <a:r>
              <a:rPr lang="ru-RU" sz="2000" dirty="0"/>
              <a:t>у </a:t>
            </a:r>
            <a:r>
              <a:rPr lang="ru-RU" sz="2000" dirty="0" err="1"/>
              <a:t>поєднанні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швидкою</a:t>
            </a:r>
            <a:r>
              <a:rPr lang="ru-RU" sz="2000" dirty="0"/>
              <a:t> системною шиною </a:t>
            </a:r>
            <a:r>
              <a:rPr lang="ru-RU" sz="2000" dirty="0" err="1"/>
              <a:t>формує</a:t>
            </a:r>
            <a:r>
              <a:rPr lang="ru-RU" sz="2000" dirty="0"/>
              <a:t> </a:t>
            </a:r>
            <a:r>
              <a:rPr lang="ru-RU" sz="2000" dirty="0" err="1"/>
              <a:t>високошвидкісний</a:t>
            </a:r>
            <a:r>
              <a:rPr lang="ru-RU" sz="2000" dirty="0"/>
              <a:t> канал </a:t>
            </a:r>
            <a:r>
              <a:rPr lang="ru-RU" sz="2000" dirty="0" err="1"/>
              <a:t>обміну</a:t>
            </a:r>
            <a:r>
              <a:rPr lang="ru-RU" sz="2000" dirty="0"/>
              <a:t> </a:t>
            </a:r>
            <a:r>
              <a:rPr lang="ru-RU" sz="2000" dirty="0" err="1"/>
              <a:t>даними</a:t>
            </a:r>
            <a:r>
              <a:rPr lang="ru-RU" sz="2000" dirty="0"/>
              <a:t> з ОЗУ.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Кеш-</a:t>
            </a:r>
            <a:r>
              <a:rPr lang="ru-RU" sz="2000" dirty="0" err="1"/>
              <a:t>пам'ять</a:t>
            </a:r>
            <a:r>
              <a:rPr lang="ru-RU" sz="2000" dirty="0"/>
              <a:t> </a:t>
            </a:r>
            <a:r>
              <a:rPr lang="ru-RU" sz="2000" dirty="0" err="1"/>
              <a:t>третього</a:t>
            </a:r>
            <a:r>
              <a:rPr lang="ru-RU" sz="2000" dirty="0"/>
              <a:t> </a:t>
            </a:r>
            <a:r>
              <a:rPr lang="ru-RU" sz="2000" dirty="0" err="1"/>
              <a:t>рівня</a:t>
            </a:r>
            <a:r>
              <a:rPr lang="ru-RU" sz="2000" dirty="0"/>
              <a:t> </a:t>
            </a:r>
            <a:r>
              <a:rPr lang="ru-RU" sz="2000" dirty="0" err="1"/>
              <a:t>зазвичай</a:t>
            </a:r>
            <a:r>
              <a:rPr lang="ru-RU" sz="2000" dirty="0"/>
              <a:t> є у </a:t>
            </a:r>
            <a:r>
              <a:rPr lang="ru-RU" sz="2000" dirty="0" err="1"/>
              <a:t>серверних</a:t>
            </a:r>
            <a:r>
              <a:rPr lang="ru-RU" sz="2000" dirty="0"/>
              <a:t> </a:t>
            </a:r>
            <a:r>
              <a:rPr lang="ru-RU" sz="2000" dirty="0" err="1"/>
              <a:t>процесорах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спеціальних</a:t>
            </a:r>
            <a:r>
              <a:rPr lang="ru-RU" sz="2000" dirty="0"/>
              <a:t> </a:t>
            </a:r>
            <a:r>
              <a:rPr lang="ru-RU" sz="2000" dirty="0" err="1"/>
              <a:t>лінійках</a:t>
            </a:r>
            <a:r>
              <a:rPr lang="ru-RU" sz="2000" dirty="0"/>
              <a:t> для </a:t>
            </a:r>
            <a:r>
              <a:rPr lang="ru-RU" sz="2000" dirty="0" err="1"/>
              <a:t>настільних</a:t>
            </a:r>
            <a:r>
              <a:rPr lang="ru-RU" sz="2000" dirty="0"/>
              <a:t> ПК.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3392" y="982176"/>
            <a:ext cx="9937104" cy="489364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u="sng" dirty="0" err="1"/>
              <a:t>Розрядність</a:t>
            </a:r>
            <a:r>
              <a:rPr lang="ru-RU" sz="2400" dirty="0"/>
              <a:t>. </a:t>
            </a:r>
          </a:p>
          <a:p>
            <a:pPr algn="just"/>
            <a:r>
              <a:rPr lang="ru-RU" sz="2400" dirty="0"/>
              <a:t>Коли </a:t>
            </a:r>
            <a:r>
              <a:rPr lang="ru-RU" sz="2400" dirty="0" err="1"/>
              <a:t>говорять</a:t>
            </a:r>
            <a:r>
              <a:rPr lang="ru-RU" sz="2400" dirty="0"/>
              <a:t> про </a:t>
            </a:r>
            <a:r>
              <a:rPr lang="ru-RU" sz="2400" dirty="0" err="1"/>
              <a:t>розрядність</a:t>
            </a:r>
            <a:r>
              <a:rPr lang="ru-RU" sz="2400" dirty="0"/>
              <a:t> </a:t>
            </a:r>
            <a:r>
              <a:rPr lang="ru-RU" sz="2400" dirty="0" err="1"/>
              <a:t>процесора</a:t>
            </a:r>
            <a:r>
              <a:rPr lang="ru-RU" sz="2400" dirty="0"/>
              <a:t> х64,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означає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він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64-розрядну шину </a:t>
            </a:r>
            <a:r>
              <a:rPr lang="ru-RU" sz="2400" dirty="0" err="1"/>
              <a:t>даних</a:t>
            </a:r>
            <a:r>
              <a:rPr lang="ru-RU" sz="2400" dirty="0"/>
              <a:t>, і 2 в </a:t>
            </a:r>
            <a:r>
              <a:rPr lang="ru-RU" sz="2400" dirty="0" err="1"/>
              <a:t>ступені</a:t>
            </a:r>
            <a:r>
              <a:rPr lang="ru-RU" sz="2400" dirty="0"/>
              <a:t> 64 </a:t>
            </a:r>
            <a:r>
              <a:rPr lang="ru-RU" sz="2400" dirty="0" err="1"/>
              <a:t>біта</a:t>
            </a:r>
            <a:r>
              <a:rPr lang="ru-RU" sz="2400" dirty="0"/>
              <a:t> </a:t>
            </a:r>
            <a:r>
              <a:rPr lang="ru-RU" sz="2400" dirty="0" err="1"/>
              <a:t>він</a:t>
            </a:r>
            <a:r>
              <a:rPr lang="ru-RU" sz="2400" dirty="0"/>
              <a:t> </a:t>
            </a:r>
            <a:r>
              <a:rPr lang="ru-RU" sz="2400" dirty="0" err="1"/>
              <a:t>обробляє</a:t>
            </a:r>
            <a:r>
              <a:rPr lang="ru-RU" sz="2400" dirty="0"/>
              <a:t> за один такт.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u="sng" dirty="0" err="1"/>
              <a:t>Кількість</a:t>
            </a:r>
            <a:r>
              <a:rPr lang="ru-RU" sz="2400" b="1" u="sng" dirty="0"/>
              <a:t> ядер: </a:t>
            </a:r>
          </a:p>
          <a:p>
            <a:pPr algn="just"/>
            <a:r>
              <a:rPr lang="ru-RU" sz="2400" dirty="0"/>
              <a:t>На даний момент є одно-, </a:t>
            </a:r>
            <a:r>
              <a:rPr lang="ru-RU" sz="2400" dirty="0" err="1"/>
              <a:t>дво</a:t>
            </a:r>
            <a:r>
              <a:rPr lang="ru-RU" sz="2400" dirty="0"/>
              <a:t>-, </a:t>
            </a:r>
            <a:r>
              <a:rPr lang="ru-RU" sz="2400" dirty="0" err="1"/>
              <a:t>чотири</a:t>
            </a:r>
            <a:r>
              <a:rPr lang="ru-RU" sz="2400" dirty="0"/>
              <a:t>-і </a:t>
            </a:r>
            <a:r>
              <a:rPr lang="ru-RU" sz="2400" dirty="0" err="1"/>
              <a:t>шестиядерні</a:t>
            </a:r>
            <a:r>
              <a:rPr lang="ru-RU" sz="2400" dirty="0"/>
              <a:t>, </a:t>
            </a:r>
            <a:r>
              <a:rPr lang="ru-RU" sz="2400" dirty="0" err="1"/>
              <a:t>восьмиядерні</a:t>
            </a:r>
            <a:r>
              <a:rPr lang="ru-RU" sz="2400" dirty="0"/>
              <a:t> </a:t>
            </a:r>
            <a:r>
              <a:rPr lang="ru-RU" sz="2400" dirty="0" err="1"/>
              <a:t>процесори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u="sng" dirty="0" err="1"/>
              <a:t>Процесори</a:t>
            </a:r>
            <a:r>
              <a:rPr lang="ru-RU" sz="2400" b="1" u="sng" dirty="0"/>
              <a:t> </a:t>
            </a:r>
            <a:r>
              <a:rPr lang="en-US" sz="2400" b="1" u="sng" dirty="0"/>
              <a:t>Box </a:t>
            </a:r>
            <a:r>
              <a:rPr lang="ru-RU" sz="2400" b="1" u="sng" dirty="0"/>
              <a:t>та </a:t>
            </a:r>
            <a:r>
              <a:rPr lang="en-US" sz="2400" b="1" u="sng" dirty="0"/>
              <a:t>Tray. </a:t>
            </a:r>
            <a:endParaRPr lang="uk-UA" sz="2400" b="1" u="sng" dirty="0"/>
          </a:p>
          <a:p>
            <a:pPr algn="just"/>
            <a:r>
              <a:rPr lang="en-US" sz="2400" b="1" dirty="0"/>
              <a:t>Box</a:t>
            </a:r>
            <a:r>
              <a:rPr lang="en-US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на </a:t>
            </a:r>
            <a:r>
              <a:rPr lang="ru-RU" sz="2400" dirty="0" err="1"/>
              <a:t>увазі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разом з </a:t>
            </a:r>
            <a:r>
              <a:rPr lang="ru-RU" sz="2400" dirty="0" err="1"/>
              <a:t>процесором</a:t>
            </a:r>
            <a:r>
              <a:rPr lang="ru-RU" sz="2400" dirty="0"/>
              <a:t>, </a:t>
            </a:r>
            <a:r>
              <a:rPr lang="ru-RU" sz="2400" dirty="0" err="1"/>
              <a:t>ви</a:t>
            </a:r>
            <a:r>
              <a:rPr lang="ru-RU" sz="2400" dirty="0"/>
              <a:t> </a:t>
            </a:r>
            <a:r>
              <a:rPr lang="ru-RU" sz="2400" dirty="0" err="1"/>
              <a:t>купуєте</a:t>
            </a:r>
            <a:r>
              <a:rPr lang="ru-RU" sz="2400" dirty="0"/>
              <a:t> і кулер до </a:t>
            </a:r>
            <a:r>
              <a:rPr lang="ru-RU" sz="2400" dirty="0" err="1"/>
              <a:t>нього</a:t>
            </a:r>
            <a:r>
              <a:rPr lang="ru-RU" sz="2400" dirty="0"/>
              <a:t>. </a:t>
            </a:r>
            <a:r>
              <a:rPr lang="en-US" sz="2400" b="1" dirty="0"/>
              <a:t>Tray</a:t>
            </a:r>
            <a:r>
              <a:rPr lang="en-US" sz="2400" dirty="0"/>
              <a:t> – </a:t>
            </a:r>
            <a:r>
              <a:rPr lang="ru-RU" sz="2400" dirty="0" err="1"/>
              <a:t>ви</a:t>
            </a:r>
            <a:r>
              <a:rPr lang="ru-RU" sz="2400" dirty="0"/>
              <a:t> </a:t>
            </a:r>
            <a:r>
              <a:rPr lang="ru-RU" sz="2400" dirty="0" err="1"/>
              <a:t>купуєте</a:t>
            </a:r>
            <a:r>
              <a:rPr lang="ru-RU" sz="2400" dirty="0"/>
              <a:t> </a:t>
            </a:r>
            <a:r>
              <a:rPr lang="ru-RU" sz="2400" dirty="0" err="1"/>
              <a:t>лише</a:t>
            </a:r>
            <a:r>
              <a:rPr lang="ru-RU" sz="2400" dirty="0"/>
              <a:t> </a:t>
            </a:r>
            <a:r>
              <a:rPr lang="ru-RU" sz="2400" dirty="0" err="1"/>
              <a:t>процесор</a:t>
            </a:r>
            <a:r>
              <a:rPr lang="ru-RU" sz="2400" dirty="0"/>
              <a:t>, кулер </a:t>
            </a:r>
            <a:r>
              <a:rPr lang="ru-RU" sz="2400" dirty="0" err="1"/>
              <a:t>докупаєте</a:t>
            </a:r>
            <a:r>
              <a:rPr lang="ru-RU" sz="2400" dirty="0"/>
              <a:t> </a:t>
            </a:r>
            <a:r>
              <a:rPr lang="ru-RU" sz="2400" dirty="0" err="1"/>
              <a:t>самостійно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35760" y="188640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u="sng" dirty="0" err="1"/>
              <a:t>Техпроцес</a:t>
            </a:r>
            <a:endParaRPr lang="ru-RU" sz="4400" b="1" u="sng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95400" y="1268760"/>
            <a:ext cx="10081120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Масштаб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технології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(мкм),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що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визначає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розміри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напівпровідникових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що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становлять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основу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внутрішніх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ланцюгів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Удосконалення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технології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пропорційне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зменшення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розмірів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елементів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сприяють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покращенню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характеристик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процесорів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7174" name="Picture 6" descr="Pin by Ruba JTK on 3d small people | Peo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2843212"/>
            <a:ext cx="25812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76559" y="3284984"/>
            <a:ext cx="60960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ru-RU" dirty="0" err="1"/>
              <a:t>Основним</a:t>
            </a:r>
            <a:r>
              <a:rPr lang="ru-RU" dirty="0"/>
              <a:t> </a:t>
            </a:r>
            <a:r>
              <a:rPr lang="ru-RU" dirty="0" err="1"/>
              <a:t>елементом</a:t>
            </a:r>
            <a:r>
              <a:rPr lang="ru-RU" dirty="0"/>
              <a:t> у </a:t>
            </a:r>
            <a:r>
              <a:rPr lang="ru-RU" dirty="0" err="1"/>
              <a:t>процесорах</a:t>
            </a:r>
            <a:r>
              <a:rPr lang="ru-RU" dirty="0"/>
              <a:t> є </a:t>
            </a:r>
            <a:r>
              <a:rPr lang="ru-RU" dirty="0" err="1"/>
              <a:t>транзистори</a:t>
            </a:r>
            <a:r>
              <a:rPr lang="ru-RU" dirty="0"/>
              <a:t> – </a:t>
            </a:r>
            <a:r>
              <a:rPr lang="ru-RU" dirty="0" err="1"/>
              <a:t>мільйони</a:t>
            </a:r>
            <a:r>
              <a:rPr lang="ru-RU" dirty="0"/>
              <a:t> та </a:t>
            </a:r>
            <a:r>
              <a:rPr lang="ru-RU" dirty="0" err="1"/>
              <a:t>мільярди</a:t>
            </a:r>
            <a:r>
              <a:rPr lang="ru-RU" dirty="0"/>
              <a:t> </a:t>
            </a:r>
            <a:r>
              <a:rPr lang="ru-RU" dirty="0" err="1"/>
              <a:t>транзистори</a:t>
            </a:r>
            <a:r>
              <a:rPr lang="ru-RU" dirty="0"/>
              <a:t>.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і </a:t>
            </a:r>
            <a:r>
              <a:rPr lang="ru-RU" dirty="0" err="1"/>
              <a:t>випливає</a:t>
            </a:r>
            <a:r>
              <a:rPr lang="ru-RU" dirty="0"/>
              <a:t> принцип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процесора</a:t>
            </a:r>
            <a:r>
              <a:rPr lang="ru-RU" dirty="0"/>
              <a:t>. Транзистор, </a:t>
            </a:r>
            <a:r>
              <a:rPr lang="ru-RU" dirty="0" err="1"/>
              <a:t>може</a:t>
            </a:r>
            <a:r>
              <a:rPr lang="ru-RU" dirty="0"/>
              <a:t>, як </a:t>
            </a:r>
            <a:r>
              <a:rPr lang="ru-RU" dirty="0" err="1"/>
              <a:t>пропускати</a:t>
            </a:r>
            <a:r>
              <a:rPr lang="ru-RU" dirty="0"/>
              <a:t>, і </a:t>
            </a:r>
            <a:r>
              <a:rPr lang="ru-RU" dirty="0" err="1"/>
              <a:t>блокувати</a:t>
            </a:r>
            <a:r>
              <a:rPr lang="ru-RU" dirty="0"/>
              <a:t> </a:t>
            </a:r>
            <a:r>
              <a:rPr lang="ru-RU" dirty="0" err="1"/>
              <a:t>електричний</a:t>
            </a:r>
            <a:r>
              <a:rPr lang="ru-RU" dirty="0"/>
              <a:t> струм,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логічним</a:t>
            </a:r>
            <a:r>
              <a:rPr lang="ru-RU" dirty="0"/>
              <a:t> схемам </a:t>
            </a:r>
            <a:r>
              <a:rPr lang="ru-RU" dirty="0" err="1"/>
              <a:t>працювати</a:t>
            </a:r>
            <a:r>
              <a:rPr lang="ru-RU" dirty="0"/>
              <a:t> у </a:t>
            </a:r>
            <a:r>
              <a:rPr lang="ru-RU" dirty="0" err="1"/>
              <a:t>двох</a:t>
            </a:r>
            <a:r>
              <a:rPr lang="ru-RU" dirty="0"/>
              <a:t> станах – </a:t>
            </a:r>
            <a:r>
              <a:rPr lang="ru-RU" dirty="0" err="1"/>
              <a:t>включення</a:t>
            </a:r>
            <a:r>
              <a:rPr lang="ru-RU" dirty="0"/>
              <a:t> і </a:t>
            </a:r>
            <a:r>
              <a:rPr lang="ru-RU" dirty="0" err="1"/>
              <a:t>виключення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у </a:t>
            </a:r>
            <a:r>
              <a:rPr lang="ru-RU" dirty="0" err="1"/>
              <a:t>всьому</a:t>
            </a:r>
            <a:r>
              <a:rPr lang="ru-RU" dirty="0"/>
              <a:t> добре </a:t>
            </a:r>
            <a:r>
              <a:rPr lang="ru-RU" dirty="0" err="1"/>
              <a:t>відомої</a:t>
            </a:r>
            <a:r>
              <a:rPr lang="ru-RU" dirty="0"/>
              <a:t> </a:t>
            </a:r>
            <a:r>
              <a:rPr lang="ru-RU" dirty="0" err="1"/>
              <a:t>двійковій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(0 і 1).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440" y="476672"/>
            <a:ext cx="3321960" cy="782602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Наприклад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15480" y="1772816"/>
            <a:ext cx="8784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AMD (</a:t>
            </a:r>
            <a:r>
              <a:rPr lang="ru-RU" sz="2400" dirty="0" err="1"/>
              <a:t>процесори</a:t>
            </a:r>
            <a:r>
              <a:rPr lang="ru-RU" sz="2400" dirty="0"/>
              <a:t>):</a:t>
            </a:r>
          </a:p>
          <a:p>
            <a:endParaRPr lang="ru-RU" sz="2400" b="1" dirty="0"/>
          </a:p>
          <a:p>
            <a:r>
              <a:rPr lang="ru-RU" sz="2400" b="1" dirty="0" err="1"/>
              <a:t>Техпроцес</a:t>
            </a:r>
            <a:r>
              <a:rPr lang="ru-RU" sz="2400" b="1" dirty="0"/>
              <a:t> 32 нм.</a:t>
            </a:r>
            <a:r>
              <a:rPr lang="ru-RU" sz="2400" dirty="0"/>
              <a:t> До таких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віднести</a:t>
            </a:r>
            <a:r>
              <a:rPr lang="ru-RU" sz="2400" dirty="0"/>
              <a:t> </a:t>
            </a:r>
            <a:r>
              <a:rPr lang="ru-RU" sz="2400" dirty="0" err="1"/>
              <a:t>Trinity</a:t>
            </a:r>
            <a:r>
              <a:rPr lang="ru-RU" sz="2400" dirty="0"/>
              <a:t>, </a:t>
            </a:r>
            <a:r>
              <a:rPr lang="ru-RU" sz="2400" dirty="0" err="1"/>
              <a:t>Bulldozer</a:t>
            </a:r>
            <a:r>
              <a:rPr lang="ru-RU" sz="2400" dirty="0"/>
              <a:t>, </a:t>
            </a:r>
            <a:r>
              <a:rPr lang="ru-RU" sz="2400" dirty="0" err="1"/>
              <a:t>Llano</a:t>
            </a:r>
            <a:r>
              <a:rPr lang="ru-RU" sz="2400" dirty="0"/>
              <a:t>. </a:t>
            </a:r>
            <a:r>
              <a:rPr lang="ru-RU" sz="2400" dirty="0" err="1"/>
              <a:t>Наприклад</a:t>
            </a:r>
            <a:r>
              <a:rPr lang="ru-RU" sz="2400" dirty="0"/>
              <a:t>, у </a:t>
            </a:r>
            <a:r>
              <a:rPr lang="ru-RU" sz="2400" dirty="0" err="1"/>
              <a:t>процесорів</a:t>
            </a:r>
            <a:r>
              <a:rPr lang="ru-RU" sz="2400" dirty="0"/>
              <a:t> </a:t>
            </a:r>
            <a:r>
              <a:rPr lang="ru-RU" sz="2400" dirty="0" err="1"/>
              <a:t>Bulldozer</a:t>
            </a:r>
            <a:r>
              <a:rPr lang="ru-RU" sz="2400" dirty="0"/>
              <a:t> число </a:t>
            </a:r>
            <a:r>
              <a:rPr lang="ru-RU" sz="2400" dirty="0" err="1"/>
              <a:t>транзисторів</a:t>
            </a:r>
            <a:r>
              <a:rPr lang="ru-RU" sz="2400" dirty="0"/>
              <a:t> становить 1,2 млрд., при </a:t>
            </a:r>
            <a:r>
              <a:rPr lang="ru-RU" sz="2400" dirty="0" err="1"/>
              <a:t>площі</a:t>
            </a:r>
            <a:r>
              <a:rPr lang="ru-RU" sz="2400" dirty="0"/>
              <a:t> </a:t>
            </a:r>
            <a:r>
              <a:rPr lang="ru-RU" sz="2400" dirty="0" err="1"/>
              <a:t>кристала</a:t>
            </a:r>
            <a:r>
              <a:rPr lang="ru-RU" sz="2400" dirty="0"/>
              <a:t> 315 мм2.</a:t>
            </a:r>
          </a:p>
          <a:p>
            <a:endParaRPr lang="ru-RU" sz="2400" b="1" dirty="0"/>
          </a:p>
          <a:p>
            <a:r>
              <a:rPr lang="ru-RU" sz="2400" b="1" dirty="0" err="1"/>
              <a:t>Техпроцес</a:t>
            </a:r>
            <a:r>
              <a:rPr lang="ru-RU" sz="2400" b="1" dirty="0"/>
              <a:t> 45 нм.</a:t>
            </a:r>
            <a:r>
              <a:rPr lang="ru-RU" sz="2400" dirty="0"/>
              <a:t>  До таких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віднести</a:t>
            </a:r>
            <a:r>
              <a:rPr lang="ru-RU" sz="2400" dirty="0"/>
              <a:t> </a:t>
            </a:r>
            <a:r>
              <a:rPr lang="ru-RU" sz="2400" dirty="0" err="1"/>
              <a:t>процесори</a:t>
            </a:r>
            <a:r>
              <a:rPr lang="ru-RU" sz="2400" dirty="0"/>
              <a:t> </a:t>
            </a:r>
            <a:r>
              <a:rPr lang="ru-RU" sz="2400" dirty="0" err="1"/>
              <a:t>Phenom</a:t>
            </a:r>
            <a:r>
              <a:rPr lang="ru-RU" sz="2400" dirty="0"/>
              <a:t> та </a:t>
            </a:r>
            <a:r>
              <a:rPr lang="ru-RU" sz="2400" dirty="0" err="1"/>
              <a:t>Athlon</a:t>
            </a:r>
            <a:r>
              <a:rPr lang="ru-RU" sz="2400" dirty="0"/>
              <a:t>. Тут прикладом буде </a:t>
            </a:r>
            <a:r>
              <a:rPr lang="ru-RU" sz="2400" dirty="0" err="1"/>
              <a:t>Phemom</a:t>
            </a:r>
            <a:r>
              <a:rPr lang="ru-RU" sz="2400" dirty="0"/>
              <a:t>, </a:t>
            </a:r>
            <a:r>
              <a:rPr lang="ru-RU" sz="2400" dirty="0" err="1"/>
              <a:t>із</a:t>
            </a:r>
            <a:r>
              <a:rPr lang="ru-RU" sz="2400" dirty="0"/>
              <a:t> числом </a:t>
            </a:r>
            <a:r>
              <a:rPr lang="ru-RU" sz="2400" dirty="0" err="1"/>
              <a:t>транзисторів</a:t>
            </a:r>
            <a:r>
              <a:rPr lang="ru-RU" sz="2400" dirty="0"/>
              <a:t> 904 млн. та </a:t>
            </a:r>
            <a:r>
              <a:rPr lang="ru-RU" sz="2400" dirty="0" err="1"/>
              <a:t>площею</a:t>
            </a:r>
            <a:r>
              <a:rPr lang="ru-RU" sz="2400" dirty="0"/>
              <a:t> </a:t>
            </a:r>
            <a:r>
              <a:rPr lang="ru-RU" sz="2400" dirty="0" err="1"/>
              <a:t>кристала</a:t>
            </a:r>
            <a:r>
              <a:rPr lang="ru-RU" sz="2400" dirty="0"/>
              <a:t> 346 мм2.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74421"/>
            <a:ext cx="8229600" cy="1052736"/>
          </a:xfrm>
        </p:spPr>
        <p:txBody>
          <a:bodyPr/>
          <a:lstStyle/>
          <a:p>
            <a:r>
              <a:rPr lang="ru-RU" b="1" dirty="0" err="1"/>
              <a:t>Наприклад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3776" y="1603081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Техпроцесс 22 нм.</a:t>
            </a:r>
            <a:r>
              <a:rPr lang="ru-RU" sz="2400" dirty="0"/>
              <a:t>  За 22-нм нормами </a:t>
            </a:r>
            <a:r>
              <a:rPr lang="ru-RU" sz="2400" dirty="0" err="1"/>
              <a:t>побудовані</a:t>
            </a:r>
            <a:r>
              <a:rPr lang="ru-RU" sz="2400" dirty="0"/>
              <a:t> </a:t>
            </a:r>
            <a:r>
              <a:rPr lang="ru-RU" sz="2400" dirty="0" err="1"/>
              <a:t>процесори</a:t>
            </a:r>
            <a:r>
              <a:rPr lang="ru-RU" sz="2400" dirty="0"/>
              <a:t> </a:t>
            </a:r>
            <a:r>
              <a:rPr lang="en-US" sz="2400" dirty="0"/>
              <a:t>Ivy Bridge (Intel Core ix – 3xxx). </a:t>
            </a:r>
            <a:r>
              <a:rPr lang="ru-RU" sz="2400" dirty="0" err="1"/>
              <a:t>Наприклад</a:t>
            </a:r>
            <a:r>
              <a:rPr lang="ru-RU" sz="2400" dirty="0"/>
              <a:t> </a:t>
            </a:r>
            <a:r>
              <a:rPr lang="en-US" sz="2400" dirty="0"/>
              <a:t>Core i7 - 3770K, </a:t>
            </a:r>
            <a:r>
              <a:rPr lang="ru-RU" sz="2400" dirty="0" err="1"/>
              <a:t>має</a:t>
            </a:r>
            <a:r>
              <a:rPr lang="ru-RU" sz="2400" dirty="0"/>
              <a:t> на борту 1,4 млрд. </a:t>
            </a:r>
            <a:r>
              <a:rPr lang="ru-RU" sz="2400" dirty="0" err="1"/>
              <a:t>транзисторів</a:t>
            </a:r>
            <a:r>
              <a:rPr lang="ru-RU" sz="2400" dirty="0"/>
              <a:t>, з </a:t>
            </a:r>
            <a:r>
              <a:rPr lang="ru-RU" sz="2400" dirty="0" err="1"/>
              <a:t>площею</a:t>
            </a:r>
            <a:r>
              <a:rPr lang="ru-RU" sz="2400" dirty="0"/>
              <a:t> </a:t>
            </a:r>
            <a:r>
              <a:rPr lang="ru-RU" sz="2400" dirty="0" err="1"/>
              <a:t>кристала</a:t>
            </a:r>
            <a:r>
              <a:rPr lang="ru-RU" sz="2400" dirty="0"/>
              <a:t> 160 мм2, </a:t>
            </a:r>
            <a:r>
              <a:rPr lang="ru-RU" sz="2400" dirty="0" err="1"/>
              <a:t>бачимо</a:t>
            </a:r>
            <a:r>
              <a:rPr lang="ru-RU" sz="2400" dirty="0"/>
              <a:t> </a:t>
            </a:r>
            <a:r>
              <a:rPr lang="ru-RU" sz="2400" dirty="0" err="1"/>
              <a:t>значне</a:t>
            </a:r>
            <a:r>
              <a:rPr lang="ru-RU" sz="2400" dirty="0"/>
              <a:t> </a:t>
            </a:r>
            <a:r>
              <a:rPr lang="ru-RU" sz="2400" dirty="0" err="1"/>
              <a:t>зростання</a:t>
            </a:r>
            <a:r>
              <a:rPr lang="ru-RU" sz="2400" dirty="0"/>
              <a:t> </a:t>
            </a:r>
            <a:r>
              <a:rPr lang="ru-RU" sz="2400" dirty="0" err="1"/>
              <a:t>щільності</a:t>
            </a:r>
            <a:r>
              <a:rPr lang="ru-RU" sz="2400" dirty="0"/>
              <a:t> </a:t>
            </a:r>
            <a:r>
              <a:rPr lang="ru-RU" sz="2400" dirty="0" err="1"/>
              <a:t>розміщення</a:t>
            </a:r>
            <a:r>
              <a:rPr lang="ru-RU" sz="24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83904" y="3789040"/>
            <a:ext cx="8794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Техпроцесс 32 нм.</a:t>
            </a:r>
            <a:r>
              <a:rPr lang="ru-RU" sz="2400" dirty="0"/>
              <a:t>  До них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віднести</a:t>
            </a:r>
            <a:r>
              <a:rPr lang="ru-RU" sz="2400" dirty="0"/>
              <a:t> </a:t>
            </a:r>
            <a:r>
              <a:rPr lang="ru-RU" sz="2400" dirty="0" err="1"/>
              <a:t>процесори</a:t>
            </a:r>
            <a:r>
              <a:rPr lang="ru-RU" sz="2400" dirty="0"/>
              <a:t> </a:t>
            </a:r>
            <a:r>
              <a:rPr lang="ru-RU" sz="2400" dirty="0" err="1"/>
              <a:t>Intel</a:t>
            </a:r>
            <a:r>
              <a:rPr lang="ru-RU" sz="2400" dirty="0"/>
              <a:t> </a:t>
            </a:r>
            <a:r>
              <a:rPr lang="ru-RU" sz="2400" dirty="0" err="1"/>
              <a:t>Sandy</a:t>
            </a:r>
            <a:r>
              <a:rPr lang="ru-RU" sz="2400" dirty="0"/>
              <a:t> </a:t>
            </a:r>
            <a:r>
              <a:rPr lang="ru-RU" sz="2400" dirty="0" err="1"/>
              <a:t>Bridge</a:t>
            </a:r>
            <a:r>
              <a:rPr lang="ru-RU" sz="2400" dirty="0"/>
              <a:t> (</a:t>
            </a:r>
            <a:r>
              <a:rPr lang="ru-RU" sz="2400" dirty="0" err="1"/>
              <a:t>Intel</a:t>
            </a:r>
            <a:r>
              <a:rPr lang="ru-RU" sz="2400" dirty="0"/>
              <a:t> </a:t>
            </a:r>
            <a:r>
              <a:rPr lang="ru-RU" sz="2400" dirty="0" err="1"/>
              <a:t>Core</a:t>
            </a:r>
            <a:r>
              <a:rPr lang="ru-RU" sz="2400" dirty="0"/>
              <a:t> </a:t>
            </a:r>
            <a:r>
              <a:rPr lang="ru-RU" sz="2400" dirty="0" err="1"/>
              <a:t>ix</a:t>
            </a:r>
            <a:r>
              <a:rPr lang="ru-RU" sz="2400" dirty="0"/>
              <a:t> – 2xxx). Тут же </a:t>
            </a:r>
            <a:r>
              <a:rPr lang="ru-RU" sz="2400" dirty="0" err="1"/>
              <a:t>розміщено</a:t>
            </a:r>
            <a:r>
              <a:rPr lang="ru-RU" sz="2400" dirty="0"/>
              <a:t> 1,16 млрд. на </a:t>
            </a:r>
            <a:r>
              <a:rPr lang="ru-RU" sz="2400" dirty="0" err="1"/>
              <a:t>площі</a:t>
            </a:r>
            <a:r>
              <a:rPr lang="ru-RU" sz="2400" dirty="0"/>
              <a:t> 216 мм2.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1542" y="332656"/>
            <a:ext cx="7396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Маркеровка</a:t>
            </a: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процесорів</a:t>
            </a: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Intel</a:t>
            </a:r>
            <a:endParaRPr lang="en-US" sz="3600" b="1" i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36" y="1196752"/>
            <a:ext cx="7411783" cy="475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74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7526" y="332656"/>
            <a:ext cx="74414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Маркеровка</a:t>
            </a: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процесорів</a:t>
            </a:r>
            <a:r>
              <a:rPr lang="ru-RU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AMD</a:t>
            </a:r>
            <a:endParaRPr lang="en-US" sz="3600" b="1" i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 descr="Разбираемся с принадлежностью готовящихся гибридных процессоров AMD Ryz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138" y="1268760"/>
            <a:ext cx="9009431" cy="5000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97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575" y="260648"/>
            <a:ext cx="7545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Давайте </a:t>
            </a:r>
            <a:r>
              <a:rPr lang="ru-RU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закріпимо</a:t>
            </a:r>
            <a:r>
              <a:rPr lang="ru-RU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27371" y="1628800"/>
            <a:ext cx="97200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b="1" dirty="0" err="1">
                <a:solidFill>
                  <a:srgbClr val="FFC000"/>
                </a:solidFill>
              </a:rPr>
              <a:t>Процесор</a:t>
            </a:r>
            <a:r>
              <a:rPr lang="ru-RU" sz="3200" b="1" dirty="0">
                <a:solidFill>
                  <a:srgbClr val="FFC000"/>
                </a:solidFill>
              </a:rPr>
              <a:t> </a:t>
            </a:r>
            <a:r>
              <a:rPr lang="en-US" sz="3200" b="1" dirty="0">
                <a:solidFill>
                  <a:srgbClr val="FFC000"/>
                </a:solidFill>
              </a:rPr>
              <a:t>AMD Ryzen 5 3600X 3.8GHz/32MB sAM4 BOX</a:t>
            </a:r>
            <a:endParaRPr lang="en-US" sz="3200" b="1" i="0" dirty="0">
              <a:solidFill>
                <a:srgbClr val="FFC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7371" y="3137128"/>
            <a:ext cx="7075976" cy="224676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AMD Ryzen 5 – </a:t>
            </a:r>
            <a:r>
              <a:rPr lang="uk-UA" sz="2000" dirty="0"/>
              <a:t>сімейство</a:t>
            </a:r>
          </a:p>
          <a:p>
            <a:r>
              <a:rPr lang="uk-UA" sz="2000" dirty="0"/>
              <a:t> ЦП3600 – покоління ЦП</a:t>
            </a:r>
          </a:p>
          <a:p>
            <a:r>
              <a:rPr lang="uk-UA" sz="2000" dirty="0"/>
              <a:t>Х - високопродуктивний процесор для стаціонарних ПК</a:t>
            </a:r>
          </a:p>
          <a:p>
            <a:r>
              <a:rPr lang="uk-UA" sz="2000" dirty="0"/>
              <a:t>3.8 ГГц – тактова частота</a:t>
            </a:r>
          </a:p>
          <a:p>
            <a:r>
              <a:rPr lang="uk-UA" sz="2000" dirty="0"/>
              <a:t>32Мб - кеш 3 рівня</a:t>
            </a:r>
            <a:r>
              <a:rPr lang="en-US" sz="2000" dirty="0"/>
              <a:t>s</a:t>
            </a:r>
            <a:endParaRPr lang="uk-UA" sz="2000" dirty="0"/>
          </a:p>
          <a:p>
            <a:r>
              <a:rPr lang="en-US" sz="2000" dirty="0"/>
              <a:t>AM4</a:t>
            </a:r>
            <a:r>
              <a:rPr lang="uk-UA" sz="2000" dirty="0"/>
              <a:t> - </a:t>
            </a:r>
            <a:r>
              <a:rPr lang="uk-UA" sz="2000" dirty="0" err="1"/>
              <a:t>сокет</a:t>
            </a:r>
            <a:endParaRPr lang="uk-UA" sz="2000" dirty="0"/>
          </a:p>
          <a:p>
            <a:r>
              <a:rPr lang="en-US" sz="2000" dirty="0"/>
              <a:t> BOX – </a:t>
            </a:r>
            <a:r>
              <a:rPr lang="uk-UA" sz="2000" dirty="0"/>
              <a:t>ЦП із </a:t>
            </a:r>
            <a:r>
              <a:rPr lang="uk-UA" sz="2000" dirty="0" err="1"/>
              <a:t>кулером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9751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81546" y="526655"/>
            <a:ext cx="81439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Процесор</a:t>
            </a:r>
            <a:r>
              <a:rPr lang="ru-RU" sz="2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ru-RU" sz="3200" dirty="0" err="1"/>
              <a:t>пристрій</a:t>
            </a:r>
            <a:r>
              <a:rPr lang="ru-RU" sz="3200" dirty="0"/>
              <a:t>, </a:t>
            </a:r>
            <a:r>
              <a:rPr lang="ru-RU" sz="3200" dirty="0" err="1"/>
              <a:t>що</a:t>
            </a:r>
            <a:r>
              <a:rPr lang="ru-RU" sz="3200" dirty="0"/>
              <a:t> </a:t>
            </a:r>
            <a:r>
              <a:rPr lang="ru-RU" sz="3200" dirty="0" err="1"/>
              <a:t>забезпечує</a:t>
            </a:r>
            <a:r>
              <a:rPr lang="ru-RU" sz="3200" dirty="0"/>
              <a:t> </a:t>
            </a:r>
            <a:r>
              <a:rPr lang="ru-RU" sz="3200" dirty="0" err="1"/>
              <a:t>іншими</a:t>
            </a:r>
            <a:r>
              <a:rPr lang="ru-RU" sz="3200" dirty="0"/>
              <a:t> </a:t>
            </a:r>
            <a:r>
              <a:rPr lang="ru-RU" sz="3200" dirty="0" err="1"/>
              <a:t>пристроями</a:t>
            </a:r>
            <a:r>
              <a:rPr lang="ru-RU" sz="3200" dirty="0"/>
              <a:t> </a:t>
            </a:r>
            <a:r>
              <a:rPr lang="ru-RU" sz="3200" dirty="0" err="1"/>
              <a:t>комп'ютера</a:t>
            </a:r>
            <a:r>
              <a:rPr lang="ru-RU" sz="3200" dirty="0"/>
              <a:t> («МОЗГ» </a:t>
            </a:r>
            <a:r>
              <a:rPr lang="ru-RU" sz="3200" dirty="0" err="1"/>
              <a:t>комп'ютера</a:t>
            </a:r>
            <a:r>
              <a:rPr lang="ru-RU" sz="3200" dirty="0"/>
              <a:t>) </a:t>
            </a:r>
            <a:r>
              <a:rPr lang="ru-RU" sz="3200" dirty="0" err="1"/>
              <a:t>перетворення</a:t>
            </a:r>
            <a:r>
              <a:rPr lang="ru-RU" sz="3200" dirty="0"/>
              <a:t> </a:t>
            </a:r>
            <a:r>
              <a:rPr lang="ru-RU" sz="3200" dirty="0" err="1"/>
              <a:t>інформації</a:t>
            </a:r>
            <a:r>
              <a:rPr lang="ru-RU" sz="3200" dirty="0"/>
              <a:t> та </a:t>
            </a:r>
            <a:r>
              <a:rPr lang="ru-RU" sz="3200" dirty="0" err="1"/>
              <a:t>управління</a:t>
            </a:r>
            <a:r>
              <a:rPr lang="ru-RU" sz="3200" dirty="0"/>
              <a:t>.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90422" y="3068960"/>
            <a:ext cx="8286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err="1"/>
              <a:t>Сучасний</a:t>
            </a:r>
            <a:r>
              <a:rPr lang="ru-RU" sz="2800" dirty="0"/>
              <a:t> </a:t>
            </a:r>
            <a:r>
              <a:rPr lang="ru-RU" sz="2800" dirty="0" err="1"/>
              <a:t>процесор</a:t>
            </a:r>
            <a:r>
              <a:rPr lang="ru-RU" sz="2800" dirty="0"/>
              <a:t> є </a:t>
            </a:r>
            <a:r>
              <a:rPr lang="ru-RU" sz="2800" dirty="0" err="1"/>
              <a:t>мікросхемою</a:t>
            </a:r>
            <a:r>
              <a:rPr lang="ru-RU" sz="2800" dirty="0"/>
              <a:t>, </a:t>
            </a:r>
            <a:r>
              <a:rPr lang="ru-RU" sz="2800" dirty="0" err="1"/>
              <a:t>чи</a:t>
            </a:r>
            <a:r>
              <a:rPr lang="ru-RU" sz="2800" dirty="0"/>
              <a:t> </a:t>
            </a:r>
            <a:r>
              <a:rPr lang="ru-RU" sz="2800" dirty="0" err="1"/>
              <a:t>чіп</a:t>
            </a:r>
            <a:r>
              <a:rPr lang="ru-RU" sz="2800" dirty="0"/>
              <a:t> (англ. </a:t>
            </a:r>
            <a:r>
              <a:rPr lang="en-US" sz="2800" dirty="0"/>
              <a:t>chip), </a:t>
            </a:r>
            <a:r>
              <a:rPr lang="ru-RU" sz="2800" dirty="0" err="1"/>
              <a:t>виконану</a:t>
            </a:r>
            <a:r>
              <a:rPr lang="ru-RU" sz="2800" dirty="0"/>
              <a:t> на </a:t>
            </a:r>
            <a:r>
              <a:rPr lang="ru-RU" sz="2800" dirty="0" err="1"/>
              <a:t>мініатюрній</a:t>
            </a:r>
            <a:r>
              <a:rPr lang="ru-RU" sz="2800" dirty="0"/>
              <a:t> </a:t>
            </a:r>
            <a:r>
              <a:rPr lang="ru-RU" sz="2800" dirty="0" err="1"/>
              <a:t>кремнієвій</a:t>
            </a:r>
            <a:r>
              <a:rPr lang="ru-RU" sz="2800" dirty="0"/>
              <a:t> </a:t>
            </a:r>
            <a:r>
              <a:rPr lang="ru-RU" sz="2800" dirty="0" err="1"/>
              <a:t>пластині</a:t>
            </a:r>
            <a:r>
              <a:rPr lang="ru-RU" sz="2800" dirty="0"/>
              <a:t> – </a:t>
            </a:r>
            <a:r>
              <a:rPr lang="ru-RU" sz="2800" dirty="0" err="1"/>
              <a:t>кристалі</a:t>
            </a:r>
            <a:r>
              <a:rPr lang="ru-RU" sz="2800" dirty="0"/>
              <a:t>. Тому </a:t>
            </a:r>
            <a:r>
              <a:rPr lang="ru-RU" sz="2800" dirty="0" err="1"/>
              <a:t>його</a:t>
            </a:r>
            <a:r>
              <a:rPr lang="ru-RU" sz="2800" dirty="0"/>
              <a:t> </a:t>
            </a:r>
            <a:r>
              <a:rPr lang="ru-RU" sz="2800" dirty="0" err="1"/>
              <a:t>прийнято</a:t>
            </a:r>
            <a:r>
              <a:rPr lang="ru-RU" sz="2800" dirty="0"/>
              <a:t> </a:t>
            </a:r>
            <a:r>
              <a:rPr lang="ru-RU" sz="2800" dirty="0" err="1"/>
              <a:t>називати</a:t>
            </a:r>
            <a:r>
              <a:rPr lang="ru-RU" sz="2800" dirty="0"/>
              <a:t> </a:t>
            </a:r>
            <a:r>
              <a:rPr lang="ru-RU" sz="2800" b="1" u="sng" dirty="0" err="1"/>
              <a:t>мікропроцесор</a:t>
            </a:r>
            <a:r>
              <a:rPr lang="ru-RU" sz="2800" b="1" u="sng" dirty="0"/>
              <a:t>.</a:t>
            </a:r>
          </a:p>
        </p:txBody>
      </p:sp>
      <p:pic>
        <p:nvPicPr>
          <p:cNvPr id="6" name="Picture 3" descr="Процессор"/>
          <p:cNvPicPr>
            <a:picLocks noChangeAspect="1" noChangeArrowheads="1"/>
          </p:cNvPicPr>
          <p:nvPr/>
        </p:nvPicPr>
        <p:blipFill>
          <a:blip r:embed="rId2" cstate="print">
            <a:lum bright="18000" contrast="24000"/>
          </a:blip>
          <a:srcRect/>
          <a:stretch>
            <a:fillRect/>
          </a:stretch>
        </p:blipFill>
        <p:spPr bwMode="auto">
          <a:xfrm>
            <a:off x="7896200" y="4974217"/>
            <a:ext cx="3094979" cy="191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64" y="-36"/>
            <a:ext cx="9692640" cy="1325562"/>
          </a:xfrm>
        </p:spPr>
        <p:txBody>
          <a:bodyPr/>
          <a:lstStyle/>
          <a:p>
            <a:r>
              <a:rPr lang="ru-RU" b="1" u="sng" dirty="0" err="1"/>
              <a:t>Питання</a:t>
            </a:r>
            <a:r>
              <a:rPr lang="ru-RU" b="1" u="sng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368" y="1628800"/>
            <a:ext cx="100091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Що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таке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>
              <a:buFontTx/>
              <a:buChar char="-"/>
            </a:pP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Навіщо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призначений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>
              <a:buFontTx/>
              <a:buChar char="-"/>
            </a:pP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Назвіть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основні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характеристики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процесора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>
              <a:buFontTx/>
              <a:buChar char="-"/>
            </a:pP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Назвіть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виробників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процесорів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 </a:t>
            </a:r>
          </a:p>
          <a:p>
            <a:pPr>
              <a:buFontTx/>
              <a:buChar char="-"/>
            </a:pP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Які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ви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знаєте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різновиди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моделі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процесорів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Що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означає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тактова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частота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процесора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Що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таке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Системна шина (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FSB)?</a:t>
            </a:r>
            <a:endParaRPr lang="uk-UA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Для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чого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вказується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Кеш-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пам'ять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у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процесорі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Які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рівні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кеш-пам'яті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ви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знаєте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 Чим вони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різняться</a:t>
            </a:r>
            <a:r>
              <a:rPr lang="ru-RU" sz="240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що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вказує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Сокет?</a:t>
            </a: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Що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таке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технологічний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у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процесорі?Яка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загальна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логічна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структура </a:t>
            </a:r>
            <a:r>
              <a:rPr lang="ru-RU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мікропроцесора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Микропроцессор Intel 4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4282125"/>
            <a:ext cx="4132180" cy="2528896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1619430" y="1484784"/>
            <a:ext cx="8895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err="1"/>
              <a:t>Це</a:t>
            </a:r>
            <a:r>
              <a:rPr lang="ru-RU" sz="2800" dirty="0"/>
              <a:t> </a:t>
            </a:r>
            <a:r>
              <a:rPr lang="ru-RU" sz="2800" dirty="0" err="1"/>
              <a:t>був</a:t>
            </a:r>
            <a:r>
              <a:rPr lang="ru-RU" sz="2800" dirty="0"/>
              <a:t> перший у </a:t>
            </a:r>
            <a:r>
              <a:rPr lang="ru-RU" sz="2800" dirty="0" err="1"/>
              <a:t>всьому</a:t>
            </a:r>
            <a:r>
              <a:rPr lang="ru-RU" sz="2800" dirty="0"/>
              <a:t> </a:t>
            </a:r>
            <a:r>
              <a:rPr lang="ru-RU" sz="2800" dirty="0" err="1"/>
              <a:t>світі</a:t>
            </a:r>
            <a:r>
              <a:rPr lang="ru-RU" sz="2800" dirty="0"/>
              <a:t> </a:t>
            </a:r>
            <a:r>
              <a:rPr lang="ru-RU" sz="2800" dirty="0" err="1"/>
              <a:t>чотирирозрядний</a:t>
            </a:r>
            <a:r>
              <a:rPr lang="ru-RU" sz="2800" dirty="0"/>
              <a:t> </a:t>
            </a:r>
            <a:r>
              <a:rPr lang="ru-RU" sz="2800" dirty="0" err="1"/>
              <a:t>мікропроцесор</a:t>
            </a:r>
            <a:r>
              <a:rPr lang="ru-RU" sz="2800" dirty="0"/>
              <a:t> 4004, </a:t>
            </a:r>
            <a:r>
              <a:rPr lang="ru-RU" sz="2800" dirty="0" err="1"/>
              <a:t>який</a:t>
            </a:r>
            <a:r>
              <a:rPr lang="ru-RU" sz="2800" dirty="0"/>
              <a:t> </a:t>
            </a:r>
            <a:r>
              <a:rPr lang="ru-RU" sz="2800" dirty="0" err="1"/>
              <a:t>складався</a:t>
            </a:r>
            <a:r>
              <a:rPr lang="ru-RU" sz="2800" dirty="0"/>
              <a:t> з 2300 </a:t>
            </a:r>
            <a:r>
              <a:rPr lang="ru-RU" sz="2800" dirty="0" err="1"/>
              <a:t>транзисторів</a:t>
            </a:r>
            <a:r>
              <a:rPr lang="ru-RU" sz="2800" dirty="0"/>
              <a:t>, мав </a:t>
            </a:r>
            <a:r>
              <a:rPr lang="ru-RU" sz="2800" dirty="0" err="1"/>
              <a:t>робочу</a:t>
            </a:r>
            <a:r>
              <a:rPr lang="ru-RU" sz="2800" dirty="0"/>
              <a:t> частоту 108 кГц - </a:t>
            </a:r>
            <a:r>
              <a:rPr lang="ru-RU" sz="2800" dirty="0" err="1"/>
              <a:t>це</a:t>
            </a:r>
            <a:r>
              <a:rPr lang="ru-RU" sz="2800" dirty="0"/>
              <a:t> 0,108 МГц </a:t>
            </a:r>
            <a:r>
              <a:rPr lang="ru-RU" sz="2800" dirty="0" err="1"/>
              <a:t>або</a:t>
            </a:r>
            <a:r>
              <a:rPr lang="ru-RU" sz="2800" dirty="0"/>
              <a:t> 0,000108 ГГц (</a:t>
            </a:r>
            <a:r>
              <a:rPr lang="ru-RU" sz="2800" dirty="0" err="1"/>
              <a:t>десь</a:t>
            </a:r>
            <a:r>
              <a:rPr lang="ru-RU" sz="2800" dirty="0"/>
              <a:t> у 20000 </a:t>
            </a:r>
            <a:r>
              <a:rPr lang="ru-RU" sz="2800" dirty="0" err="1"/>
              <a:t>разів</a:t>
            </a:r>
            <a:r>
              <a:rPr lang="ru-RU" sz="2800" dirty="0"/>
              <a:t> </a:t>
            </a:r>
            <a:r>
              <a:rPr lang="ru-RU" sz="2800" dirty="0" err="1"/>
              <a:t>менше</a:t>
            </a:r>
            <a:r>
              <a:rPr lang="ru-RU" sz="2800" dirty="0"/>
              <a:t> </a:t>
            </a:r>
            <a:r>
              <a:rPr lang="ru-RU" sz="2800" dirty="0" err="1"/>
              <a:t>частоти</a:t>
            </a:r>
            <a:r>
              <a:rPr lang="ru-RU" sz="2800" dirty="0"/>
              <a:t> </a:t>
            </a:r>
            <a:r>
              <a:rPr lang="ru-RU" sz="2800" dirty="0" err="1"/>
              <a:t>сучасних</a:t>
            </a:r>
            <a:r>
              <a:rPr lang="ru-RU" sz="2800" dirty="0"/>
              <a:t> </a:t>
            </a:r>
            <a:r>
              <a:rPr lang="ru-RU" sz="2800" dirty="0" err="1"/>
              <a:t>комп'ютерних</a:t>
            </a:r>
            <a:r>
              <a:rPr lang="ru-RU" sz="2800" dirty="0"/>
              <a:t> </a:t>
            </a:r>
            <a:r>
              <a:rPr lang="ru-RU" sz="2800" dirty="0" err="1"/>
              <a:t>процесорів</a:t>
            </a:r>
            <a:r>
              <a:rPr lang="ru-RU" sz="2800" dirty="0"/>
              <a:t>).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952596" y="0"/>
            <a:ext cx="8229600" cy="1071546"/>
          </a:xfrm>
        </p:spPr>
        <p:txBody>
          <a:bodyPr/>
          <a:lstStyle/>
          <a:p>
            <a:r>
              <a:rPr lang="ru-RU" dirty="0"/>
              <a:t>З </a:t>
            </a:r>
            <a:r>
              <a:rPr lang="ru-RU" dirty="0" err="1"/>
              <a:t>історії</a:t>
            </a:r>
            <a:r>
              <a:rPr lang="ru-RU" dirty="0"/>
              <a:t> </a:t>
            </a:r>
            <a:r>
              <a:rPr lang="ru-RU" dirty="0" err="1"/>
              <a:t>процесора</a:t>
            </a:r>
            <a:r>
              <a:rPr lang="ru-RU" dirty="0"/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09636" y="1381188"/>
            <a:ext cx="8572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err="1"/>
              <a:t>Компанія</a:t>
            </a:r>
            <a:r>
              <a:rPr lang="ru-RU" sz="2800" dirty="0"/>
              <a:t> </a:t>
            </a:r>
            <a:r>
              <a:rPr lang="en-US" sz="2800" dirty="0"/>
              <a:t>AMD </a:t>
            </a:r>
            <a:r>
              <a:rPr lang="ru-RU" sz="2800" dirty="0" err="1"/>
              <a:t>випустила</a:t>
            </a:r>
            <a:r>
              <a:rPr lang="ru-RU" sz="2800" dirty="0"/>
              <a:t> </a:t>
            </a:r>
            <a:r>
              <a:rPr lang="ru-RU" sz="2800" dirty="0" err="1"/>
              <a:t>свій</a:t>
            </a:r>
            <a:r>
              <a:rPr lang="ru-RU" sz="2800" dirty="0"/>
              <a:t> перший </a:t>
            </a:r>
            <a:r>
              <a:rPr lang="ru-RU" sz="2800" dirty="0" err="1"/>
              <a:t>мікропроцесор</a:t>
            </a:r>
            <a:r>
              <a:rPr lang="ru-RU" sz="2800" dirty="0"/>
              <a:t>, </a:t>
            </a:r>
            <a:r>
              <a:rPr lang="en-US" sz="2800" dirty="0"/>
              <a:t>AMD 9080, </a:t>
            </a:r>
            <a:r>
              <a:rPr lang="ru-RU" sz="2800" dirty="0"/>
              <a:t>в 1974 </a:t>
            </a:r>
            <a:r>
              <a:rPr lang="ru-RU" sz="2800" dirty="0" err="1"/>
              <a:t>році</a:t>
            </a:r>
            <a:r>
              <a:rPr lang="ru-RU" sz="2800" dirty="0"/>
              <a:t>.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сказати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він</a:t>
            </a:r>
            <a:r>
              <a:rPr lang="ru-RU" sz="2800" dirty="0"/>
              <a:t> </a:t>
            </a:r>
            <a:r>
              <a:rPr lang="ru-RU" sz="2800" dirty="0" err="1"/>
              <a:t>був</a:t>
            </a:r>
            <a:r>
              <a:rPr lang="ru-RU" sz="2800" dirty="0"/>
              <a:t> </a:t>
            </a:r>
            <a:r>
              <a:rPr lang="ru-RU" sz="2800" dirty="0" err="1"/>
              <a:t>повною</a:t>
            </a:r>
            <a:r>
              <a:rPr lang="ru-RU" sz="2800" dirty="0"/>
              <a:t> </a:t>
            </a:r>
            <a:r>
              <a:rPr lang="ru-RU" sz="2800" dirty="0" err="1"/>
              <a:t>копією</a:t>
            </a:r>
            <a:r>
              <a:rPr lang="ru-RU" sz="2800" dirty="0"/>
              <a:t> </a:t>
            </a:r>
            <a:r>
              <a:rPr lang="en-US" sz="2800" dirty="0"/>
              <a:t>Intel 8080.</a:t>
            </a:r>
            <a:endParaRPr lang="ru-RU" sz="28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35560" y="4015"/>
            <a:ext cx="8229600" cy="1071546"/>
          </a:xfrm>
        </p:spPr>
        <p:txBody>
          <a:bodyPr/>
          <a:lstStyle/>
          <a:p>
            <a:r>
              <a:rPr lang="ru-RU" dirty="0"/>
              <a:t>З </a:t>
            </a:r>
            <a:r>
              <a:rPr lang="ru-RU" dirty="0" err="1"/>
              <a:t>історії</a:t>
            </a:r>
            <a:r>
              <a:rPr lang="ru-RU" dirty="0"/>
              <a:t> </a:t>
            </a:r>
            <a:r>
              <a:rPr lang="ru-RU" dirty="0" err="1"/>
              <a:t>процесора</a:t>
            </a:r>
            <a:r>
              <a:rPr lang="ru-RU" dirty="0"/>
              <a:t>...</a:t>
            </a:r>
          </a:p>
        </p:txBody>
      </p:sp>
      <p:pic>
        <p:nvPicPr>
          <p:cNvPr id="35842" name="Picture 2" descr="AMD K6 История процессоро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4" y="2996952"/>
            <a:ext cx="3619492" cy="36194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464" y="1365"/>
            <a:ext cx="9692640" cy="1325562"/>
          </a:xfrm>
        </p:spPr>
        <p:txBody>
          <a:bodyPr/>
          <a:lstStyle/>
          <a:p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Призначення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мікропроцесора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1772816"/>
            <a:ext cx="9048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3600" dirty="0" err="1"/>
              <a:t>Виконувати</a:t>
            </a:r>
            <a:r>
              <a:rPr lang="ru-RU" sz="3600" dirty="0"/>
              <a:t> </a:t>
            </a:r>
            <a:r>
              <a:rPr lang="ru-RU" sz="3600" dirty="0" err="1"/>
              <a:t>команди</a:t>
            </a:r>
            <a:r>
              <a:rPr lang="ru-RU" sz="3600" dirty="0"/>
              <a:t> </a:t>
            </a:r>
            <a:r>
              <a:rPr lang="ru-RU" sz="3600" dirty="0" err="1"/>
              <a:t>програми</a:t>
            </a:r>
            <a:r>
              <a:rPr lang="ru-RU" sz="3600" dirty="0"/>
              <a:t> в </a:t>
            </a:r>
            <a:r>
              <a:rPr lang="ru-RU" sz="3600" dirty="0" err="1"/>
              <a:t>оперативній</a:t>
            </a:r>
            <a:r>
              <a:rPr lang="ru-RU" sz="3600" dirty="0"/>
              <a:t> </a:t>
            </a:r>
            <a:r>
              <a:rPr lang="ru-RU" sz="3600" dirty="0" err="1"/>
              <a:t>пам'яті</a:t>
            </a:r>
            <a:r>
              <a:rPr lang="ru-RU" sz="3600" dirty="0"/>
              <a:t>. </a:t>
            </a:r>
          </a:p>
          <a:p>
            <a:pPr algn="just">
              <a:buFont typeface="Arial" pitchFamily="34" charset="0"/>
              <a:buChar char="•"/>
            </a:pPr>
            <a:endParaRPr lang="ru-RU" sz="3600" dirty="0"/>
          </a:p>
          <a:p>
            <a:pPr algn="just">
              <a:buFont typeface="Arial" pitchFamily="34" charset="0"/>
              <a:buChar char="•"/>
            </a:pPr>
            <a:r>
              <a:rPr lang="ru-RU" sz="3600" dirty="0"/>
              <a:t> </a:t>
            </a:r>
            <a:r>
              <a:rPr lang="ru-RU" sz="3600" dirty="0" err="1"/>
              <a:t>Координувати</a:t>
            </a:r>
            <a:r>
              <a:rPr lang="ru-RU" sz="3600" dirty="0"/>
              <a:t> роботу </a:t>
            </a:r>
            <a:r>
              <a:rPr lang="ru-RU" sz="3600" dirty="0" err="1"/>
              <a:t>всіх</a:t>
            </a:r>
            <a:r>
              <a:rPr lang="ru-RU" sz="3600" dirty="0"/>
              <a:t> </a:t>
            </a:r>
            <a:r>
              <a:rPr lang="ru-RU" sz="3600" dirty="0" err="1"/>
              <a:t>пристроїв</a:t>
            </a:r>
            <a:r>
              <a:rPr lang="ru-RU" sz="3600" dirty="0"/>
              <a:t> </a:t>
            </a:r>
            <a:r>
              <a:rPr lang="ru-RU" sz="3600" dirty="0" err="1"/>
              <a:t>комп'ютера</a:t>
            </a:r>
            <a:r>
              <a:rPr lang="ru-RU" sz="3600" dirty="0"/>
              <a:t>.</a:t>
            </a:r>
          </a:p>
        </p:txBody>
      </p:sp>
      <p:pic>
        <p:nvPicPr>
          <p:cNvPr id="2050" name="Picture 2" descr="человечки для презентации без фона - Создать мем - Meme-arsena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9" r="34437" b="9618"/>
          <a:stretch/>
        </p:blipFill>
        <p:spPr bwMode="auto">
          <a:xfrm flipH="1">
            <a:off x="7633109" y="4211470"/>
            <a:ext cx="2351323" cy="26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188640"/>
            <a:ext cx="9692640" cy="1325562"/>
          </a:xfrm>
        </p:spPr>
        <p:txBody>
          <a:bodyPr>
            <a:norm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Склад </a:t>
            </a:r>
            <a:r>
              <a:rPr lang="ru-RU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процесора</a:t>
            </a:r>
            <a:endParaRPr lang="ru-R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400" y="1772816"/>
            <a:ext cx="8429684" cy="388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 АЛП - арифметико-</a:t>
            </a:r>
            <a:r>
              <a:rPr lang="ru-RU" sz="2800" dirty="0" err="1"/>
              <a:t>логічний</a:t>
            </a:r>
            <a:r>
              <a:rPr lang="ru-RU" sz="2800" dirty="0"/>
              <a:t> </a:t>
            </a:r>
            <a:r>
              <a:rPr lang="ru-RU" sz="2800" dirty="0" err="1"/>
              <a:t>пристрій</a:t>
            </a:r>
            <a:r>
              <a:rPr lang="ru-RU" sz="2800" dirty="0"/>
              <a:t> (</a:t>
            </a:r>
            <a:r>
              <a:rPr lang="ru-RU" sz="2800" dirty="0" err="1"/>
              <a:t>виконує</a:t>
            </a:r>
            <a:r>
              <a:rPr lang="ru-RU" sz="2800" dirty="0"/>
              <a:t> </a:t>
            </a:r>
            <a:r>
              <a:rPr lang="ru-RU" sz="2800" dirty="0" err="1"/>
              <a:t>команди</a:t>
            </a:r>
            <a:r>
              <a:rPr lang="ru-RU" sz="2800" dirty="0"/>
              <a:t> </a:t>
            </a:r>
            <a:r>
              <a:rPr lang="ru-RU" sz="2800" dirty="0" err="1"/>
              <a:t>програми</a:t>
            </a:r>
            <a:r>
              <a:rPr lang="ru-RU" sz="2800" dirty="0"/>
              <a:t>).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 ПУ - </a:t>
            </a:r>
            <a:r>
              <a:rPr lang="ru-RU" sz="2800" dirty="0" err="1"/>
              <a:t>пристрій</a:t>
            </a:r>
            <a:r>
              <a:rPr lang="ru-RU" sz="2800" dirty="0"/>
              <a:t> </a:t>
            </a:r>
            <a:r>
              <a:rPr lang="ru-RU" sz="2800" dirty="0" err="1"/>
              <a:t>управління</a:t>
            </a:r>
            <a:r>
              <a:rPr lang="ru-RU" sz="2800" dirty="0"/>
              <a:t> (</a:t>
            </a:r>
            <a:r>
              <a:rPr lang="ru-RU" sz="2800" dirty="0" err="1"/>
              <a:t>координує</a:t>
            </a:r>
            <a:r>
              <a:rPr lang="ru-RU" sz="2800" dirty="0"/>
              <a:t> роботу </a:t>
            </a:r>
            <a:r>
              <a:rPr lang="ru-RU" sz="2800" dirty="0" err="1"/>
              <a:t>всіх</a:t>
            </a:r>
            <a:r>
              <a:rPr lang="ru-RU" sz="2800" dirty="0"/>
              <a:t> </a:t>
            </a:r>
            <a:r>
              <a:rPr lang="ru-RU" sz="2800" dirty="0" err="1"/>
              <a:t>пристроїв</a:t>
            </a:r>
            <a:r>
              <a:rPr lang="ru-RU" sz="2800" dirty="0"/>
              <a:t> </a:t>
            </a:r>
            <a:r>
              <a:rPr lang="ru-RU" sz="2800" dirty="0" err="1"/>
              <a:t>комп'ютера</a:t>
            </a:r>
            <a:r>
              <a:rPr lang="ru-RU" sz="2800" dirty="0"/>
              <a:t>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 </a:t>
            </a:r>
            <a:r>
              <a:rPr lang="ru-RU" sz="2800" dirty="0" err="1"/>
              <a:t>Реєстри</a:t>
            </a:r>
            <a:r>
              <a:rPr lang="ru-RU" sz="2800" dirty="0"/>
              <a:t> </a:t>
            </a:r>
            <a:r>
              <a:rPr lang="ru-RU" sz="2800" dirty="0" err="1"/>
              <a:t>пам'яті</a:t>
            </a:r>
            <a:r>
              <a:rPr lang="ru-RU" sz="2800" dirty="0"/>
              <a:t>.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800" dirty="0"/>
              <a:t> Генератор </a:t>
            </a:r>
            <a:r>
              <a:rPr lang="ru-RU" sz="2800" dirty="0" err="1"/>
              <a:t>тактової</a:t>
            </a:r>
            <a:r>
              <a:rPr lang="ru-RU" sz="2800" dirty="0"/>
              <a:t> </a:t>
            </a:r>
            <a:r>
              <a:rPr lang="ru-RU" sz="2800" dirty="0" err="1"/>
              <a:t>частоти</a:t>
            </a:r>
            <a:endParaRPr lang="ru-RU" sz="2800" dirty="0"/>
          </a:p>
        </p:txBody>
      </p:sp>
      <p:pic>
        <p:nvPicPr>
          <p:cNvPr id="3074" name="Picture 2" descr="Приложения в Google Play – CPU X - Информация об устройстве и систем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933056"/>
            <a:ext cx="2592287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3552" y="980728"/>
            <a:ext cx="8229600" cy="4385642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Т.к. </a:t>
            </a:r>
            <a:r>
              <a:rPr lang="ru-RU" b="1" dirty="0" err="1">
                <a:solidFill>
                  <a:schemeClr val="tx1"/>
                </a:solidFill>
              </a:rPr>
              <a:t>процесор</a:t>
            </a:r>
            <a:r>
              <a:rPr lang="ru-RU" b="1" dirty="0">
                <a:solidFill>
                  <a:schemeClr val="tx1"/>
                </a:solidFill>
              </a:rPr>
              <a:t> у </a:t>
            </a:r>
            <a:r>
              <a:rPr lang="ru-RU" b="1" dirty="0" err="1">
                <a:solidFill>
                  <a:schemeClr val="tx1"/>
                </a:solidFill>
              </a:rPr>
              <a:t>комп'ютері</a:t>
            </a:r>
            <a:r>
              <a:rPr lang="ru-RU" b="1" dirty="0">
                <a:solidFill>
                  <a:schemeClr val="tx1"/>
                </a:solidFill>
              </a:rPr>
              <a:t> не один, то </a:t>
            </a:r>
            <a:r>
              <a:rPr lang="ru-RU" b="1" dirty="0" err="1">
                <a:solidFill>
                  <a:schemeClr val="tx1"/>
                </a:solidFill>
              </a:rPr>
              <a:t>правильніше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його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називатиме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центральний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процесор</a:t>
            </a:r>
            <a:r>
              <a:rPr lang="ru-RU" b="1" dirty="0">
                <a:solidFill>
                  <a:schemeClr val="tx1"/>
                </a:solidFill>
              </a:rPr>
              <a:t> (ЦП) </a:t>
            </a:r>
            <a:r>
              <a:rPr lang="ru-RU" b="1" dirty="0" err="1">
                <a:solidFill>
                  <a:schemeClr val="tx1"/>
                </a:solidFill>
              </a:rPr>
              <a:t>або</a:t>
            </a:r>
            <a:r>
              <a:rPr lang="ru-RU" b="1" dirty="0">
                <a:solidFill>
                  <a:schemeClr val="tx1"/>
                </a:solidFill>
              </a:rPr>
              <a:t> CPU. </a:t>
            </a:r>
            <a:r>
              <a:rPr lang="ru-RU" b="1" dirty="0" err="1">
                <a:solidFill>
                  <a:schemeClr val="tx1"/>
                </a:solidFill>
              </a:rPr>
              <a:t>Окрім</a:t>
            </a:r>
            <a:r>
              <a:rPr lang="ru-RU" b="1" dirty="0">
                <a:solidFill>
                  <a:schemeClr val="tx1"/>
                </a:solidFill>
              </a:rPr>
              <a:t> ЦП є </a:t>
            </a:r>
            <a:r>
              <a:rPr lang="ru-RU" b="1" dirty="0" err="1">
                <a:solidFill>
                  <a:schemeClr val="tx1"/>
                </a:solidFill>
              </a:rPr>
              <a:t>графічний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процесор</a:t>
            </a:r>
            <a:r>
              <a:rPr lang="ru-RU" b="1" dirty="0">
                <a:solidFill>
                  <a:schemeClr val="tx1"/>
                </a:solidFill>
              </a:rPr>
              <a:t> – GPU.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464" y="1412776"/>
            <a:ext cx="8820472" cy="1399032"/>
          </a:xfrm>
        </p:spPr>
        <p:txBody>
          <a:bodyPr>
            <a:noAutofit/>
          </a:bodyPr>
          <a:lstStyle/>
          <a:p>
            <a:pPr algn="ctr"/>
            <a:r>
              <a:rPr lang="ru-RU" sz="7200" b="1" u="sng" dirty="0">
                <a:solidFill>
                  <a:schemeClr val="tx1"/>
                </a:solidFill>
              </a:rPr>
              <a:t>Характеристики </a:t>
            </a:r>
            <a:r>
              <a:rPr lang="ru-RU" sz="7200" b="1" u="sng" dirty="0" err="1">
                <a:solidFill>
                  <a:schemeClr val="tx1"/>
                </a:solidFill>
              </a:rPr>
              <a:t>процесора</a:t>
            </a:r>
            <a:endParaRPr lang="ru-RU" sz="7200" b="1" u="sng" dirty="0">
              <a:solidFill>
                <a:schemeClr val="tx1"/>
              </a:solidFill>
            </a:endParaRPr>
          </a:p>
        </p:txBody>
      </p:sp>
      <p:pic>
        <p:nvPicPr>
          <p:cNvPr id="4098" name="Picture 2" descr="10 Tips for Technical Presentations - Christopher Wit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 b="8894"/>
          <a:stretch/>
        </p:blipFill>
        <p:spPr bwMode="auto">
          <a:xfrm>
            <a:off x="4223792" y="2969622"/>
            <a:ext cx="3600400" cy="388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7408" y="116632"/>
            <a:ext cx="10081120" cy="603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u="sng" dirty="0" err="1"/>
              <a:t>Виробники</a:t>
            </a:r>
            <a:r>
              <a:rPr lang="ru-RU" sz="2000" b="1" u="sng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На даний момент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великі</a:t>
            </a:r>
            <a:r>
              <a:rPr lang="ru-RU" sz="2000" dirty="0"/>
              <a:t> </a:t>
            </a:r>
            <a:r>
              <a:rPr lang="ru-RU" sz="2000" dirty="0" err="1"/>
              <a:t>компанії</a:t>
            </a:r>
            <a:r>
              <a:rPr lang="ru-RU" sz="2000" dirty="0"/>
              <a:t> </a:t>
            </a:r>
            <a:r>
              <a:rPr lang="en-US" sz="2000" dirty="0"/>
              <a:t>Intel </a:t>
            </a:r>
            <a:r>
              <a:rPr lang="ru-RU" sz="2000" dirty="0"/>
              <a:t>та </a:t>
            </a:r>
            <a:r>
              <a:rPr lang="en-US" sz="2000" dirty="0"/>
              <a:t>AMD.</a:t>
            </a:r>
            <a:endParaRPr lang="uk-UA" sz="2000" dirty="0"/>
          </a:p>
          <a:p>
            <a:pPr algn="just">
              <a:lnSpc>
                <a:spcPct val="150000"/>
              </a:lnSpc>
            </a:pPr>
            <a:endParaRPr lang="uk-UA" sz="2000" dirty="0"/>
          </a:p>
          <a:p>
            <a:pPr algn="just">
              <a:lnSpc>
                <a:spcPct val="150000"/>
              </a:lnSpc>
            </a:pPr>
            <a:r>
              <a:rPr lang="ru-RU" sz="2000" b="1" u="sng" dirty="0"/>
              <a:t>Модель (</a:t>
            </a:r>
            <a:r>
              <a:rPr lang="ru-RU" sz="2000" b="1" u="sng" dirty="0" err="1"/>
              <a:t>лінійка</a:t>
            </a:r>
            <a:r>
              <a:rPr lang="ru-RU" sz="2000" b="1" u="sng" dirty="0"/>
              <a:t>):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Для </a:t>
            </a:r>
            <a:r>
              <a:rPr lang="en-US" sz="2000" dirty="0"/>
              <a:t>Intel: Pentium, Core2 Quad, Core2 Duo, Core i7/i9.</a:t>
            </a:r>
            <a:endParaRPr lang="uk-UA" sz="2000" dirty="0"/>
          </a:p>
          <a:p>
            <a:pPr algn="just">
              <a:lnSpc>
                <a:spcPct val="150000"/>
              </a:lnSpc>
            </a:pPr>
            <a:r>
              <a:rPr lang="ru-RU" sz="2000" dirty="0"/>
              <a:t>Для </a:t>
            </a:r>
            <a:r>
              <a:rPr lang="en-US" sz="2000" dirty="0"/>
              <a:t>AMD: Athlon 64 X2, Athlon 64 X3, Phenom, Ryzen.</a:t>
            </a:r>
            <a:r>
              <a:rPr lang="ru-RU" sz="2000" dirty="0" err="1"/>
              <a:t>Ім'я</a:t>
            </a:r>
            <a:r>
              <a:rPr lang="ru-RU" sz="2000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визначити</a:t>
            </a:r>
            <a:r>
              <a:rPr lang="ru-RU" sz="2000" dirty="0"/>
              <a:t>, до </a:t>
            </a:r>
            <a:r>
              <a:rPr lang="ru-RU" sz="2000" dirty="0" err="1"/>
              <a:t>якої</a:t>
            </a:r>
            <a:r>
              <a:rPr lang="ru-RU" sz="2000" dirty="0"/>
              <a:t> </a:t>
            </a:r>
            <a:r>
              <a:rPr lang="ru-RU" sz="2000" dirty="0" err="1"/>
              <a:t>серії</a:t>
            </a:r>
            <a:r>
              <a:rPr lang="ru-RU" sz="2000" dirty="0"/>
              <a:t> </a:t>
            </a:r>
            <a:r>
              <a:rPr lang="ru-RU" sz="2000" dirty="0" err="1"/>
              <a:t>відноситься</a:t>
            </a:r>
            <a:r>
              <a:rPr lang="ru-RU" sz="2000" dirty="0"/>
              <a:t> </a:t>
            </a:r>
            <a:r>
              <a:rPr lang="ru-RU" sz="2000" dirty="0" err="1"/>
              <a:t>процесор</a:t>
            </a:r>
            <a:r>
              <a:rPr lang="ru-RU" sz="2000" dirty="0"/>
              <a:t>: для </a:t>
            </a:r>
            <a:r>
              <a:rPr lang="ru-RU" sz="2000" dirty="0" err="1"/>
              <a:t>настільних</a:t>
            </a:r>
            <a:r>
              <a:rPr lang="ru-RU" sz="2000" dirty="0"/>
              <a:t> ПК, для </a:t>
            </a:r>
            <a:r>
              <a:rPr lang="ru-RU" sz="2000" dirty="0" err="1"/>
              <a:t>серверів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для </a:t>
            </a:r>
            <a:r>
              <a:rPr lang="ru-RU" sz="2000" dirty="0" err="1"/>
              <a:t>мобільних</a:t>
            </a:r>
            <a:r>
              <a:rPr lang="ru-RU" sz="2000" dirty="0"/>
              <a:t> </a:t>
            </a:r>
            <a:r>
              <a:rPr lang="ru-RU" sz="2000" dirty="0" err="1"/>
              <a:t>пристроїв</a:t>
            </a:r>
            <a:r>
              <a:rPr lang="ru-RU" sz="2000" dirty="0"/>
              <a:t>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  <a:p>
            <a:pPr algn="just">
              <a:lnSpc>
                <a:spcPct val="150000"/>
              </a:lnSpc>
            </a:pPr>
            <a:r>
              <a:rPr lang="ru-RU" sz="2000" b="1" u="sng" dirty="0"/>
              <a:t>Частота </a:t>
            </a:r>
            <a:r>
              <a:rPr lang="ru-RU" sz="2000" b="1" u="sng" dirty="0" err="1"/>
              <a:t>процесора</a:t>
            </a:r>
            <a:r>
              <a:rPr lang="ru-RU" sz="2000" b="1" u="sng" dirty="0"/>
              <a:t> </a:t>
            </a:r>
            <a:r>
              <a:rPr lang="ru-RU" sz="2000" dirty="0"/>
              <a:t>–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елементарних</a:t>
            </a:r>
            <a:r>
              <a:rPr lang="ru-RU" sz="2000" dirty="0"/>
              <a:t> </a:t>
            </a:r>
            <a:r>
              <a:rPr lang="ru-RU" sz="2000" dirty="0" err="1"/>
              <a:t>операцій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процесор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виконати</a:t>
            </a:r>
            <a:r>
              <a:rPr lang="ru-RU" sz="2000" dirty="0"/>
              <a:t> </a:t>
            </a:r>
            <a:r>
              <a:rPr lang="ru-RU" sz="2000" dirty="0" err="1"/>
              <a:t>протягом</a:t>
            </a:r>
            <a:r>
              <a:rPr lang="ru-RU" sz="2000" dirty="0"/>
              <a:t> </a:t>
            </a:r>
            <a:r>
              <a:rPr lang="ru-RU" sz="2000" dirty="0" err="1"/>
              <a:t>секунди</a:t>
            </a:r>
            <a:r>
              <a:rPr lang="ru-RU" sz="2000" dirty="0"/>
              <a:t>. Для ЦПУ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вимірюються</a:t>
            </a:r>
            <a:r>
              <a:rPr lang="ru-RU" sz="2000" dirty="0"/>
              <a:t> у </a:t>
            </a:r>
            <a:r>
              <a:rPr lang="ru-RU" sz="2000" dirty="0" err="1"/>
              <a:t>гігагерцях</a:t>
            </a:r>
            <a:r>
              <a:rPr lang="ru-RU" sz="2000" dirty="0"/>
              <a:t> (ГГц). </a:t>
            </a:r>
            <a:r>
              <a:rPr lang="ru-RU" sz="2000" dirty="0" err="1"/>
              <a:t>Ця</a:t>
            </a:r>
            <a:r>
              <a:rPr lang="ru-RU" sz="2000" dirty="0"/>
              <a:t> частота </a:t>
            </a:r>
            <a:r>
              <a:rPr lang="ru-RU" sz="2000" dirty="0" err="1"/>
              <a:t>впливає</a:t>
            </a:r>
            <a:r>
              <a:rPr lang="ru-RU" sz="2000" dirty="0"/>
              <a:t> на </a:t>
            </a:r>
            <a:r>
              <a:rPr lang="ru-RU" sz="2000" dirty="0" err="1"/>
              <a:t>продуктивність</a:t>
            </a:r>
            <a:r>
              <a:rPr lang="ru-RU" sz="2000" dirty="0"/>
              <a:t> та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вашого</a:t>
            </a:r>
            <a:r>
              <a:rPr lang="ru-RU" sz="2000" dirty="0"/>
              <a:t> </a:t>
            </a:r>
            <a:r>
              <a:rPr lang="ru-RU" sz="2000" dirty="0" err="1"/>
              <a:t>комп'ютера</a:t>
            </a:r>
            <a:r>
              <a:rPr lang="ru-RU" sz="2000" dirty="0"/>
              <a:t>. Але </a:t>
            </a:r>
            <a:r>
              <a:rPr lang="ru-RU" sz="2000" dirty="0" err="1"/>
              <a:t>продуктивність</a:t>
            </a:r>
            <a:r>
              <a:rPr lang="ru-RU" sz="2000" dirty="0"/>
              <a:t> </a:t>
            </a:r>
            <a:r>
              <a:rPr lang="ru-RU" sz="2000" dirty="0" err="1"/>
              <a:t>залежить</a:t>
            </a:r>
            <a:r>
              <a:rPr lang="ru-RU" sz="2000" dirty="0"/>
              <a:t> </a:t>
            </a:r>
            <a:r>
              <a:rPr lang="ru-RU" sz="2000" dirty="0" err="1"/>
              <a:t>тільки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</a:t>
            </a:r>
            <a:r>
              <a:rPr lang="ru-RU" sz="2000" dirty="0" err="1"/>
              <a:t>частоти</a:t>
            </a:r>
            <a:r>
              <a:rPr lang="ru-RU" sz="2000" dirty="0"/>
              <a:t>!</a:t>
            </a:r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436</TotalTime>
  <Words>1358</Words>
  <Application>Microsoft Office PowerPoint</Application>
  <PresentationFormat>Широкоэкранный</PresentationFormat>
  <Paragraphs>103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Schoolbook</vt:lpstr>
      <vt:lpstr>Wingdings 2</vt:lpstr>
      <vt:lpstr>View</vt:lpstr>
      <vt:lpstr>Процесор</vt:lpstr>
      <vt:lpstr>Презентация PowerPoint</vt:lpstr>
      <vt:lpstr>З історії процесора...</vt:lpstr>
      <vt:lpstr>З історії процесора...</vt:lpstr>
      <vt:lpstr>Призначення мікропроцесора</vt:lpstr>
      <vt:lpstr>Склад процесора</vt:lpstr>
      <vt:lpstr>Т.к. процесор у комп'ютері не один, то правильніше його називатиме центральний процесор (ЦП) або CPU. Окрім ЦП є графічний процесор – GPU.</vt:lpstr>
      <vt:lpstr>Характеристики процесора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Наприклад</vt:lpstr>
      <vt:lpstr>Наприклад</vt:lpstr>
      <vt:lpstr>Презентация PowerPoint</vt:lpstr>
      <vt:lpstr>Презентация PowerPoint</vt:lpstr>
      <vt:lpstr>Презентация PowerPoint</vt:lpstr>
      <vt:lpstr>Питання?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Процессор</dc:title>
  <dc:creator>Юлия Щелокова</dc:creator>
  <cp:lastModifiedBy>Work</cp:lastModifiedBy>
  <cp:revision>78</cp:revision>
  <dcterms:created xsi:type="dcterms:W3CDTF">2014-10-22T20:08:23Z</dcterms:created>
  <dcterms:modified xsi:type="dcterms:W3CDTF">2023-03-21T11:55:14Z</dcterms:modified>
</cp:coreProperties>
</file>