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552" y="-192"/>
      </p:cViewPr>
      <p:guideLst>
        <p:guide orient="horz" pos="4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73893"/>
            <a:ext cx="7772400" cy="308705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161020"/>
            <a:ext cx="64008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6741"/>
            <a:ext cx="2057400" cy="1228820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6741"/>
            <a:ext cx="6019800" cy="1228820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254491"/>
            <a:ext cx="7772400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104098"/>
            <a:ext cx="7772400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60421"/>
            <a:ext cx="4038600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60421"/>
            <a:ext cx="4038600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23737"/>
            <a:ext cx="404018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67237"/>
            <a:ext cx="404018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223737"/>
            <a:ext cx="4041775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67237"/>
            <a:ext cx="4041775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405"/>
            <a:ext cx="3008313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406"/>
            <a:ext cx="5111750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3013711"/>
            <a:ext cx="300831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0081260"/>
            <a:ext cx="5486400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6828"/>
            <a:ext cx="548640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271410"/>
            <a:ext cx="5486400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60421"/>
            <a:ext cx="8229600" cy="95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B4EC-389A-2B48-848B-D431C708EBC0}" type="datetimeFigureOut">
              <a:rPr lang="en-US" smtClean="0"/>
              <a:t>15-08-13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348336"/>
            <a:ext cx="2895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A409-3827-B540-A5AF-8C16EB69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1859166" y="2389477"/>
            <a:ext cx="3266613" cy="1568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Helvetica"/>
                <a:cs typeface="Helvetica"/>
              </a:rPr>
              <a:t>void setup()</a:t>
            </a:r>
            <a:endParaRPr lang="en-US" sz="1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201930" y="3793888"/>
            <a:ext cx="6943381" cy="7795709"/>
            <a:chOff x="994299" y="4428431"/>
            <a:chExt cx="6943381" cy="7795709"/>
          </a:xfrm>
        </p:grpSpPr>
        <p:sp>
          <p:nvSpPr>
            <p:cNvPr id="80" name="Rectangle 79"/>
            <p:cNvSpPr/>
            <p:nvPr/>
          </p:nvSpPr>
          <p:spPr>
            <a:xfrm>
              <a:off x="994299" y="4837852"/>
              <a:ext cx="6943381" cy="73862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v</a:t>
              </a:r>
              <a:r>
                <a:rPr lang="en-US" sz="12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oid loop()</a:t>
              </a:r>
              <a:endParaRPr lang="en-US"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651536" y="5668259"/>
              <a:ext cx="4531500" cy="62801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Periodic While Loop</a:t>
              </a:r>
              <a:endParaRPr lang="en-US" sz="1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" name="Decision 3"/>
            <p:cNvSpPr/>
            <p:nvPr/>
          </p:nvSpPr>
          <p:spPr>
            <a:xfrm>
              <a:off x="2389690" y="7428862"/>
              <a:ext cx="847652" cy="800782"/>
            </a:xfrm>
            <a:prstGeom prst="flowChartDecis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New GPS data?</a:t>
              </a:r>
              <a:endParaRPr lang="en-US" sz="600" dirty="0">
                <a:latin typeface="Helvetica"/>
                <a:cs typeface="Helvetica"/>
              </a:endParaRPr>
            </a:p>
          </p:txBody>
        </p:sp>
        <p:sp>
          <p:nvSpPr>
            <p:cNvPr id="5" name="Decision 4"/>
            <p:cNvSpPr/>
            <p:nvPr/>
          </p:nvSpPr>
          <p:spPr>
            <a:xfrm>
              <a:off x="3448911" y="7391190"/>
              <a:ext cx="1264581" cy="877177"/>
            </a:xfrm>
            <a:prstGeom prst="flowChartDecis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latin typeface="Helvetica"/>
                  <a:cs typeface="Helvetica"/>
                </a:rPr>
                <a:t>GPSLost</a:t>
              </a:r>
              <a:r>
                <a:rPr lang="en-US" sz="600" dirty="0">
                  <a:latin typeface="Helvetica"/>
                  <a:cs typeface="Helvetica"/>
                </a:rPr>
                <a:t> &amp;&amp;</a:t>
              </a:r>
            </a:p>
            <a:p>
              <a:pPr algn="ctr"/>
              <a:r>
                <a:rPr lang="en-US" sz="600" dirty="0">
                  <a:latin typeface="Helvetica"/>
                  <a:cs typeface="Helvetica"/>
                </a:rPr>
                <a:t>Time passed &gt; 1000 </a:t>
              </a:r>
              <a:r>
                <a:rPr lang="en-US" sz="600" dirty="0" err="1">
                  <a:latin typeface="Helvetica"/>
                  <a:cs typeface="Helvetica"/>
                </a:rPr>
                <a:t>ms</a:t>
              </a:r>
              <a:r>
                <a:rPr lang="en-US" sz="600" dirty="0">
                  <a:latin typeface="Helvetica"/>
                  <a:cs typeface="Helvetica"/>
                </a:rPr>
                <a:t>?</a:t>
              </a:r>
            </a:p>
          </p:txBody>
        </p:sp>
        <p:sp>
          <p:nvSpPr>
            <p:cNvPr id="6" name="Decision 5"/>
            <p:cNvSpPr/>
            <p:nvPr/>
          </p:nvSpPr>
          <p:spPr>
            <a:xfrm>
              <a:off x="3491962" y="8533337"/>
              <a:ext cx="1181085" cy="800782"/>
            </a:xfrm>
            <a:prstGeom prst="flowChartDecis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Not in Simulation?</a:t>
              </a:r>
              <a:endParaRPr lang="en-US" sz="600" dirty="0">
                <a:latin typeface="Helvetica"/>
                <a:cs typeface="Helvetica"/>
              </a:endParaRPr>
            </a:p>
          </p:txBody>
        </p:sp>
        <p:sp>
          <p:nvSpPr>
            <p:cNvPr id="7" name="Decision 6"/>
            <p:cNvSpPr/>
            <p:nvPr/>
          </p:nvSpPr>
          <p:spPr>
            <a:xfrm>
              <a:off x="4918149" y="7428862"/>
              <a:ext cx="1181085" cy="800782"/>
            </a:xfrm>
            <a:prstGeom prst="flowChartDecis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Time passed &gt; 7000 </a:t>
              </a:r>
              <a:r>
                <a:rPr lang="en-US" sz="600" dirty="0" err="1" smtClean="0">
                  <a:latin typeface="Helvetica"/>
                  <a:cs typeface="Helvetica"/>
                </a:rPr>
                <a:t>ms</a:t>
              </a:r>
              <a:r>
                <a:rPr lang="en-US" sz="600" dirty="0" smtClean="0">
                  <a:latin typeface="Helvetica"/>
                  <a:cs typeface="Helvetica"/>
                </a:rPr>
                <a:t>?</a:t>
              </a:r>
            </a:p>
          </p:txBody>
        </p:sp>
        <p:sp>
          <p:nvSpPr>
            <p:cNvPr id="8" name="Process 7"/>
            <p:cNvSpPr/>
            <p:nvPr/>
          </p:nvSpPr>
          <p:spPr>
            <a:xfrm>
              <a:off x="5104761" y="8458664"/>
              <a:ext cx="791036" cy="283275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>
                  <a:latin typeface="Helvetica"/>
                  <a:cs typeface="Helvetica"/>
                </a:rPr>
                <a:t>GPSLost</a:t>
              </a:r>
              <a:r>
                <a:rPr lang="en-US" sz="600" dirty="0" smtClean="0">
                  <a:latin typeface="Helvetica"/>
                  <a:cs typeface="Helvetica"/>
                </a:rPr>
                <a:t> = true</a:t>
              </a:r>
            </a:p>
          </p:txBody>
        </p:sp>
        <p:sp>
          <p:nvSpPr>
            <p:cNvPr id="9" name="Process 8"/>
            <p:cNvSpPr/>
            <p:nvPr/>
          </p:nvSpPr>
          <p:spPr>
            <a:xfrm>
              <a:off x="3686985" y="9617176"/>
              <a:ext cx="791036" cy="283275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Reinitialize GPS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237342" y="7829253"/>
              <a:ext cx="211569" cy="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>
              <a:off x="4081202" y="8268367"/>
              <a:ext cx="1303" cy="264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9" idx="0"/>
            </p:cNvCxnSpPr>
            <p:nvPr/>
          </p:nvCxnSpPr>
          <p:spPr>
            <a:xfrm>
              <a:off x="4082503" y="9334119"/>
              <a:ext cx="0" cy="28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>
            <a:xfrm flipV="1">
              <a:off x="4713492" y="7829253"/>
              <a:ext cx="204657" cy="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flipH="1">
              <a:off x="5500281" y="8229645"/>
              <a:ext cx="8411" cy="229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5500279" y="8741938"/>
              <a:ext cx="0" cy="31284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7" idx="0"/>
            </p:cNvCxnSpPr>
            <p:nvPr/>
          </p:nvCxnSpPr>
          <p:spPr>
            <a:xfrm>
              <a:off x="4082503" y="9900450"/>
              <a:ext cx="0" cy="402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rocess 16"/>
            <p:cNvSpPr/>
            <p:nvPr/>
          </p:nvSpPr>
          <p:spPr>
            <a:xfrm>
              <a:off x="3644631" y="10302562"/>
              <a:ext cx="875747" cy="1076292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Toggle()</a:t>
              </a: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profile</a:t>
              </a:r>
              <a:r>
                <a:rPr lang="en-US" sz="600" dirty="0">
                  <a:latin typeface="Helvetica"/>
                  <a:cs typeface="Helvetica"/>
                </a:rPr>
                <a:t> </a:t>
              </a: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mode</a:t>
              </a:r>
              <a:endParaRPr lang="en-US" sz="600" dirty="0">
                <a:latin typeface="Helvetica"/>
                <a:cs typeface="Helvetica"/>
              </a:endParaRPr>
            </a:p>
            <a:p>
              <a:pPr algn="ctr"/>
              <a:endParaRPr lang="en-US" sz="600" dirty="0" smtClean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target speed, speed, simulated speed, distance, displacement, battery info, temperature</a:t>
              </a:r>
            </a:p>
            <a:p>
              <a:pPr algn="ctr"/>
              <a:endParaRPr lang="en-US" sz="600" dirty="0" smtClean="0">
                <a:latin typeface="Helvetica"/>
                <a:cs typeface="Helvetica"/>
              </a:endParaRPr>
            </a:p>
          </p:txBody>
        </p:sp>
        <p:sp>
          <p:nvSpPr>
            <p:cNvPr id="18" name="Process 17"/>
            <p:cNvSpPr/>
            <p:nvPr/>
          </p:nvSpPr>
          <p:spPr>
            <a:xfrm>
              <a:off x="2363761" y="8463377"/>
              <a:ext cx="899510" cy="1893000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>
                  <a:latin typeface="Helvetica"/>
                  <a:cs typeface="Helvetica"/>
                </a:rPr>
                <a:t>Lat</a:t>
              </a:r>
              <a:r>
                <a:rPr lang="en-US" sz="600" dirty="0" smtClean="0">
                  <a:latin typeface="Helvetica"/>
                  <a:cs typeface="Helvetica"/>
                </a:rPr>
                <a:t>, long, alt moving average.</a:t>
              </a:r>
            </a:p>
            <a:p>
              <a:pPr algn="ctr"/>
              <a:endParaRPr lang="en-US" sz="600" dirty="0" smtClean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Displacement, distance calculation</a:t>
              </a:r>
            </a:p>
            <a:p>
              <a:pPr algn="ctr"/>
              <a:endParaRPr lang="en-US" sz="600" dirty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Target power (if not simulation mode)</a:t>
              </a:r>
            </a:p>
            <a:p>
              <a:pPr algn="ctr"/>
              <a:endParaRPr lang="en-US" sz="600" dirty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Toggle()</a:t>
              </a:r>
              <a:endParaRPr lang="en-US" sz="600" dirty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profile</a:t>
              </a: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mode</a:t>
              </a:r>
            </a:p>
            <a:p>
              <a:pPr algn="ctr"/>
              <a:endParaRPr lang="en-US" sz="600" dirty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Send target speed, speed, simulated speed, distance, displacement, battery info, temperature</a:t>
              </a:r>
            </a:p>
          </p:txBody>
        </p:sp>
        <p:cxnSp>
          <p:nvCxnSpPr>
            <p:cNvPr id="19" name="Straight Arrow Connector 18"/>
            <p:cNvCxnSpPr>
              <a:stCxn id="4" idx="2"/>
              <a:endCxn id="18" idx="0"/>
            </p:cNvCxnSpPr>
            <p:nvPr/>
          </p:nvCxnSpPr>
          <p:spPr>
            <a:xfrm>
              <a:off x="2813516" y="8229645"/>
              <a:ext cx="0" cy="233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>
              <a:off x="2813516" y="10356378"/>
              <a:ext cx="0" cy="15139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</p:cNvCxnSpPr>
            <p:nvPr/>
          </p:nvCxnSpPr>
          <p:spPr>
            <a:xfrm>
              <a:off x="4082503" y="11378854"/>
              <a:ext cx="0" cy="4914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3516" y="11870347"/>
              <a:ext cx="268676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863266" y="11862875"/>
              <a:ext cx="9577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rocess 23"/>
            <p:cNvSpPr/>
            <p:nvPr/>
          </p:nvSpPr>
          <p:spPr>
            <a:xfrm>
              <a:off x="6853387" y="6035902"/>
              <a:ext cx="791036" cy="612588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Increment TIME by PERIOD</a:t>
              </a:r>
            </a:p>
            <a:p>
              <a:pPr algn="ctr"/>
              <a:endParaRPr lang="en-US" sz="600" dirty="0">
                <a:latin typeface="Helvetica"/>
                <a:cs typeface="Helvetica"/>
              </a:endParaRPr>
            </a:p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Save all data to SD card</a:t>
              </a:r>
            </a:p>
          </p:txBody>
        </p:sp>
        <p:sp>
          <p:nvSpPr>
            <p:cNvPr id="28" name="Decision 27"/>
            <p:cNvSpPr/>
            <p:nvPr/>
          </p:nvSpPr>
          <p:spPr>
            <a:xfrm>
              <a:off x="2199932" y="5879160"/>
              <a:ext cx="1227167" cy="926071"/>
            </a:xfrm>
            <a:prstGeom prst="flowChartDecis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latin typeface="Helvetica"/>
                  <a:cs typeface="Helvetica"/>
                </a:rPr>
                <a:t>PERIOD milliseconds hasn’t passed</a:t>
              </a:r>
              <a:endParaRPr lang="en-US" sz="600" dirty="0">
                <a:latin typeface="Helvetica"/>
                <a:cs typeface="Helvetica"/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24" idx="1"/>
            </p:cNvCxnSpPr>
            <p:nvPr/>
          </p:nvCxnSpPr>
          <p:spPr>
            <a:xfrm>
              <a:off x="3427099" y="6342196"/>
              <a:ext cx="3426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2"/>
              <a:endCxn id="4" idx="0"/>
            </p:cNvCxnSpPr>
            <p:nvPr/>
          </p:nvCxnSpPr>
          <p:spPr>
            <a:xfrm>
              <a:off x="2813516" y="6805231"/>
              <a:ext cx="0" cy="623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863266" y="6342196"/>
              <a:ext cx="0" cy="5528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63266" y="6342196"/>
              <a:ext cx="3366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4" idx="0"/>
            </p:cNvCxnSpPr>
            <p:nvPr/>
          </p:nvCxnSpPr>
          <p:spPr>
            <a:xfrm flipV="1">
              <a:off x="7248905" y="5297406"/>
              <a:ext cx="0" cy="7384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813518" y="5297406"/>
              <a:ext cx="44353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813516" y="4428431"/>
              <a:ext cx="7470" cy="14507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Process 91"/>
          <p:cNvSpPr/>
          <p:nvPr/>
        </p:nvSpPr>
        <p:spPr>
          <a:xfrm>
            <a:off x="2633099" y="1718205"/>
            <a:ext cx="791036" cy="521863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Helvetica"/>
                <a:cs typeface="Helvetica"/>
              </a:rPr>
              <a:t>#include</a:t>
            </a: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#define</a:t>
            </a: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Variables </a:t>
            </a:r>
            <a:r>
              <a:rPr lang="en-US" sz="600" dirty="0" err="1" smtClean="0">
                <a:latin typeface="Helvetica"/>
                <a:cs typeface="Helvetica"/>
              </a:rPr>
              <a:t>init</a:t>
            </a:r>
            <a:endParaRPr lang="en-US" sz="600" dirty="0" smtClean="0">
              <a:latin typeface="Helvetica"/>
              <a:cs typeface="Helvetica"/>
            </a:endParaRPr>
          </a:p>
        </p:txBody>
      </p:sp>
      <p:sp>
        <p:nvSpPr>
          <p:cNvPr id="93" name="Process 92"/>
          <p:cNvSpPr/>
          <p:nvPr/>
        </p:nvSpPr>
        <p:spPr>
          <a:xfrm>
            <a:off x="2633099" y="2595886"/>
            <a:ext cx="791036" cy="1198002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Helvetica"/>
                <a:cs typeface="Helvetica"/>
              </a:rPr>
              <a:t>Serial ports opened</a:t>
            </a:r>
          </a:p>
          <a:p>
            <a:pPr algn="ctr"/>
            <a:endParaRPr lang="en-US" sz="600" dirty="0">
              <a:latin typeface="Helvetica"/>
              <a:cs typeface="Helvetica"/>
            </a:endParaRP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Pin modes set</a:t>
            </a:r>
          </a:p>
          <a:p>
            <a:pPr algn="ctr"/>
            <a:endParaRPr lang="en-US" sz="600" dirty="0">
              <a:latin typeface="Helvetica"/>
              <a:cs typeface="Helvetica"/>
            </a:endParaRP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GPS </a:t>
            </a:r>
            <a:r>
              <a:rPr lang="en-US" sz="600" dirty="0" err="1" smtClean="0">
                <a:latin typeface="Helvetica"/>
                <a:cs typeface="Helvetica"/>
              </a:rPr>
              <a:t>init</a:t>
            </a:r>
            <a:endParaRPr lang="en-US" sz="600" dirty="0" smtClean="0">
              <a:latin typeface="Helvetica"/>
              <a:cs typeface="Helvetica"/>
            </a:endParaRP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SD </a:t>
            </a:r>
            <a:r>
              <a:rPr lang="en-US" sz="600" dirty="0" err="1" smtClean="0">
                <a:latin typeface="Helvetica"/>
                <a:cs typeface="Helvetica"/>
              </a:rPr>
              <a:t>init</a:t>
            </a:r>
            <a:endParaRPr lang="en-US" sz="600" dirty="0" smtClean="0">
              <a:latin typeface="Helvetica"/>
              <a:cs typeface="Helvetica"/>
            </a:endParaRPr>
          </a:p>
          <a:p>
            <a:pPr algn="ctr"/>
            <a:endParaRPr lang="en-US" sz="600" dirty="0">
              <a:latin typeface="Helvetica"/>
              <a:cs typeface="Helvetica"/>
            </a:endParaRP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ANT setup</a:t>
            </a:r>
          </a:p>
          <a:p>
            <a:pPr algn="ctr"/>
            <a:endParaRPr lang="en-US" sz="600" dirty="0">
              <a:latin typeface="Helvetica"/>
              <a:cs typeface="Helvetica"/>
            </a:endParaRPr>
          </a:p>
          <a:p>
            <a:pPr algn="ctr"/>
            <a:r>
              <a:rPr lang="en-US" sz="600" dirty="0" smtClean="0">
                <a:latin typeface="Helvetica"/>
                <a:cs typeface="Helvetica"/>
              </a:rPr>
              <a:t>calibrate()</a:t>
            </a:r>
          </a:p>
        </p:txBody>
      </p:sp>
      <p:sp>
        <p:nvSpPr>
          <p:cNvPr id="97" name="Oval 96"/>
          <p:cNvSpPr/>
          <p:nvPr/>
        </p:nvSpPr>
        <p:spPr>
          <a:xfrm>
            <a:off x="2712130" y="956513"/>
            <a:ext cx="618033" cy="45608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Helvetica"/>
                <a:cs typeface="Helvetica"/>
              </a:rPr>
              <a:t>Start</a:t>
            </a:r>
            <a:endParaRPr lang="en-US" sz="600" dirty="0">
              <a:latin typeface="Helvetica"/>
              <a:cs typeface="Helvetica"/>
            </a:endParaRPr>
          </a:p>
        </p:txBody>
      </p:sp>
      <p:cxnSp>
        <p:nvCxnSpPr>
          <p:cNvPr id="99" name="Straight Arrow Connector 98"/>
          <p:cNvCxnSpPr>
            <a:stCxn id="97" idx="4"/>
            <a:endCxn id="92" idx="0"/>
          </p:cNvCxnSpPr>
          <p:nvPr/>
        </p:nvCxnSpPr>
        <p:spPr>
          <a:xfrm>
            <a:off x="3021147" y="1412597"/>
            <a:ext cx="7470" cy="30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2"/>
            <a:endCxn id="93" idx="0"/>
          </p:cNvCxnSpPr>
          <p:nvPr/>
        </p:nvCxnSpPr>
        <p:spPr>
          <a:xfrm>
            <a:off x="3028617" y="2240068"/>
            <a:ext cx="0" cy="35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2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143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Selwa</dc:creator>
  <cp:lastModifiedBy>Alexander Selwa</cp:lastModifiedBy>
  <cp:revision>6</cp:revision>
  <dcterms:created xsi:type="dcterms:W3CDTF">2015-08-13T20:15:35Z</dcterms:created>
  <dcterms:modified xsi:type="dcterms:W3CDTF">2015-08-13T20:39:46Z</dcterms:modified>
</cp:coreProperties>
</file>