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8A13ED-72D2-4F1C-B5EF-C338A1F3756F}">
  <a:tblStyle styleId="{EB8A13ED-72D2-4F1C-B5EF-C338A1F37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regular.fntdata"/><Relationship Id="rId50" Type="http://schemas.openxmlformats.org/officeDocument/2006/relationships/slide" Target="slides/slide44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d508b0e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d508b0e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d508b0e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d508b0e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d1e735d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d1e735d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d508b0e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d508b0e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d508b0e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d508b0e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d508b0e1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d508b0e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d508b0e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d508b0e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d508b0e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d508b0e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d1e735d4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d1e735d4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c8bb2ba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c8bb2ba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c8bb2b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c8bb2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c8bb2ba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c8bb2ba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d1e735d4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d1e735d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d508b0e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d508b0e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d508b0e1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d508b0e1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d508b0e1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d508b0e1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d508b0e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d508b0e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d508b0e1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d508b0e1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d508b0e1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d508b0e1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d508b0e1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d508b0e1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d508b0e1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d508b0e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d1e735d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d1e735d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d508b0e1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d508b0e1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d1e735d4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d1e735d4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d508b0e1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d508b0e1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c8bb2ba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c8bb2ba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d508b0e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d508b0e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c8bb2ba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c8bb2ba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c8bb2ba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7c8bb2ba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d1e735d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d1e735d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d508b0e1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d508b0e1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d508b0e1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d508b0e1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1e735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d1e735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d508b0e1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d508b0e1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d1e735d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d1e735d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d508b0e1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d508b0e1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d508b0e1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d508b0e1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d1e735d4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d1e735d4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1e735d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1e735d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d1e735d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d1e735d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d1e735d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d1e735d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c8bb2ba0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c8bb2ba0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c8bb2ba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c8bb2ba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Core Java, осень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Static, final, strictfp</a:t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311700" y="11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290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Employee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generalId;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company;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salary;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generalId = </a:t>
                      </a:r>
                      <a:r>
                        <a:rPr lang="ru" sz="13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smth code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setId()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id = generalId++;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3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Static, final, strictfp</a:t>
            </a:r>
            <a:endParaRPr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311700" y="137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067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Person{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23"/>
          <p:cNvGraphicFramePr/>
          <p:nvPr/>
        </p:nvGraphicFramePr>
        <p:xfrm>
          <a:off x="311700" y="203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Employee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Person{</a:t>
                      </a:r>
                      <a:endParaRPr sz="15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ошибка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3"/>
          <p:cNvSpPr txBox="1"/>
          <p:nvPr/>
        </p:nvSpPr>
        <p:spPr>
          <a:xfrm>
            <a:off x="311700" y="3247250"/>
            <a:ext cx="73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Также final методы нельзя переопределять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Вложенные и внутренние классы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5288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OuterClass { 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7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//...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StaticNestedClass {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7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//...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InnerClass {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7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//...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7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Фабричная инициализация и builder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Статические методы вместо конструктора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311700" y="196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600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Boolean valueOf(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b) {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 ? TRUE : FALSE);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25"/>
          <p:cNvGraphicFramePr/>
          <p:nvPr/>
        </p:nvGraphicFramePr>
        <p:xfrm>
          <a:off x="311700" y="379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823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NumberFormat currencyFormat = NumberFormat.getCurrencyInstance();</a:t>
                      </a:r>
                      <a:endParaRPr sz="16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Фабричная инициализация и builder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 параметров в конструкторе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Можно заменить на шаблон JavaBeans, но теряется читаемость и потокобезопасность, также нельзя сделать неизменяемый объект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Можно заменить шаблоном Builder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Builder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686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“плохой” вариант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NutritionFacts {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servingSize = -</a:t>
                      </a:r>
                      <a:r>
                        <a:rPr lang="ru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i="1"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необходимо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servings = -</a:t>
                      </a:r>
                      <a:r>
                        <a:rPr lang="ru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i="1"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необходимо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calories; </a:t>
                      </a:r>
                      <a:r>
                        <a:rPr i="1"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опционально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fat; </a:t>
                      </a:r>
                      <a:r>
                        <a:rPr i="1"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опционально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sodium; </a:t>
                      </a:r>
                      <a:r>
                        <a:rPr i="1"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опционально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carbohydrate; </a:t>
                      </a:r>
                      <a:r>
                        <a:rPr i="1"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опционально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100500 вариантов конструкторов...</a:t>
                      </a:r>
                      <a:br>
                        <a:rPr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Builder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8974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тоже “плохой” вариант</a:t>
                      </a:r>
                      <a:endParaRPr b="1" sz="150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NutritionFacts {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servingSize = -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servings = -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calories;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fat;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sodium;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carbohydrate;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getters, setters...</a:t>
                      </a:r>
                      <a:br>
                        <a:rPr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Builder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8832300"/>
              </a:tblGrid>
              <a:tr h="3416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просто пример использования</a:t>
                      </a:r>
                      <a:endParaRPr sz="16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NutritionFacts cola =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NutritionFacts.Builder(</a:t>
                      </a:r>
                      <a:r>
                        <a:rPr lang="ru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240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.calories(</a:t>
                      </a:r>
                      <a:r>
                        <a:rPr lang="ru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.fat(</a:t>
                      </a:r>
                      <a:r>
                        <a:rPr lang="ru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.sodium(</a:t>
                      </a:r>
                      <a:r>
                        <a:rPr lang="ru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.carbohydrate(</a:t>
                      </a:r>
                      <a:r>
                        <a:rPr lang="ru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.build();</a:t>
                      </a:r>
                      <a:endParaRPr sz="16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Модификаторы доступа</a:t>
            </a:r>
            <a:endParaRPr sz="1700">
              <a:solidFill>
                <a:srgbClr val="333A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private - доступно только классу</a:t>
            </a:r>
            <a:endParaRPr sz="1700">
              <a:solidFill>
                <a:srgbClr val="333A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package-private (no modifier) - доступно только пакету</a:t>
            </a:r>
            <a:endParaRPr sz="1700">
              <a:solidFill>
                <a:srgbClr val="333A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protected - доступно классу, пакету и классам наследникам</a:t>
            </a:r>
            <a:endParaRPr sz="1700">
              <a:solidFill>
                <a:srgbClr val="333A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- доступно всем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3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5920650"/>
              </a:tblGrid>
              <a:tr h="332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name;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city;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Person()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Person(String name,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age, String city)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.name = name;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.age = age;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.city = city;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3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геттеры и сеттеры для всего кроме city</a:t>
                      </a:r>
                      <a:endParaRPr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5"/>
            <a:ext cx="5959650" cy="36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36301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graphicFrame>
        <p:nvGraphicFramePr>
          <p:cNvPr id="186" name="Google Shape;186;p33"/>
          <p:cNvGraphicFramePr/>
          <p:nvPr/>
        </p:nvGraphicFramePr>
        <p:xfrm>
          <a:off x="311700" y="13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8188750"/>
              </a:tblGrid>
              <a:tr h="35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Employee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company;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salary;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Employee()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Employee(String name,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age, String city, String company,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salary)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(name, age, city);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.company = company;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.salary = salary;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Перегрузка и переопределение</a:t>
            </a:r>
            <a:endParaRPr/>
          </a:p>
        </p:txBody>
      </p:sp>
      <p:graphicFrame>
        <p:nvGraphicFramePr>
          <p:cNvPr id="192" name="Google Shape;192;p34"/>
          <p:cNvGraphicFramePr/>
          <p:nvPr/>
        </p:nvGraphicFramePr>
        <p:xfrm>
          <a:off x="251575" y="12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6149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overload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calculate(){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smth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calculate(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i){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smth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calculate(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i,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d){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smth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Перегрузка и переопределение</a:t>
            </a:r>
            <a:endParaRPr/>
          </a:p>
        </p:txBody>
      </p:sp>
      <p:graphicFrame>
        <p:nvGraphicFramePr>
          <p:cNvPr id="198" name="Google Shape;198;p35"/>
          <p:cNvGraphicFramePr/>
          <p:nvPr/>
        </p:nvGraphicFramePr>
        <p:xfrm>
          <a:off x="311700" y="121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3739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smth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sayHi()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3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"Hi, "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name);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3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35"/>
          <p:cNvGraphicFramePr/>
          <p:nvPr/>
        </p:nvGraphicFramePr>
        <p:xfrm>
          <a:off x="311700" y="30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664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Employee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smth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" sz="130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@Override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sayHi()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3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"Hi, "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i="1"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/*super.*/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getName() + </a:t>
                      </a:r>
                      <a:r>
                        <a:rPr b="1" lang="ru" sz="13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 I'm employee"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3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instanceof</a:t>
            </a:r>
            <a:endParaRPr/>
          </a:p>
        </p:txBody>
      </p:sp>
      <p:graphicFrame>
        <p:nvGraphicFramePr>
          <p:cNvPr id="205" name="Google Shape;205;p36"/>
          <p:cNvGraphicFramePr/>
          <p:nvPr/>
        </p:nvGraphicFramePr>
        <p:xfrm>
          <a:off x="311700" y="11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166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Object string = </a:t>
                      </a:r>
                      <a:r>
                        <a:rPr b="1" lang="ru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"this is string!"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было давно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(string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realString = (String) string;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System.out.println(realString);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было недавно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(string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var realString = (String) string;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System.out.println(realString);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стало сейчас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(string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realString)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System.out.println(realString);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Неизменяемые классы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</a:rPr>
              <a:t>Чтобы класс был неизменяемым, он должен соответствовать следующим требованиям: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240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</a:rPr>
              <a:t>Должен быть объявлен как final, чтобы от него нельзя было наследоваться. Иначе дочерние классы могут нарушить иммутабельность.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</a:rPr>
              <a:t>Все поля класса должны быть приватными и неизменяемыми.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</a:rPr>
              <a:t>Для корректного создания экземпляра в нем должны быть параметризованные конструкторы, через которые осуществляется первоначальная инициализация полей класса.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</a:rPr>
              <a:t>Для исключения возможности изменения состояния после инстанцирования, в классе не должно быть сеттеров.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</a:rPr>
              <a:t>Для полей-коллекций необходимо делать глубокие копии, чтобы гарантировать их неизменность.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Неизменяемые классы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152475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Неизменяемые классы:</a:t>
            </a:r>
            <a:endParaRPr sz="13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легко конструировать, тестировать и использовать</a:t>
            </a:r>
            <a:endParaRPr sz="13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автоматически потокобезопасны и не имеют проблем синхронизации</a:t>
            </a:r>
            <a:endParaRPr sz="13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не требуют конструктора копирования</a:t>
            </a:r>
            <a:endParaRPr sz="13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позволяют выполнить «ленивую инициализацию» хэшкода и кэшировать возвращаемое значение</a:t>
            </a:r>
            <a:endParaRPr sz="13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не требуют защищенного копирования, когда используются как поле</a:t>
            </a:r>
            <a:endParaRPr sz="13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делают хорошие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 ключи 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 элементы (эти объекты не должны менять состояние, когда находятся в коллекции)</a:t>
            </a:r>
            <a:endParaRPr sz="13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делают свой класс постоянным, единожды создав его, а он не нуждается в повторной проверке</a:t>
            </a:r>
            <a:endParaRPr sz="13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</a:rPr>
              <a:t>всегда имеют «атомарность по отношению к сбою» (failure atomicity, термин применил Джошуа Блох): если неизменяемый объект бросает исключение, он никогда не останется в нежелательном или неопределенном состоянии.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Singleton</a:t>
            </a:r>
            <a:endParaRPr/>
          </a:p>
        </p:txBody>
      </p:sp>
      <p:graphicFrame>
        <p:nvGraphicFramePr>
          <p:cNvPr id="223" name="Google Shape;223;p39"/>
          <p:cNvGraphicFramePr/>
          <p:nvPr/>
        </p:nvGraphicFramePr>
        <p:xfrm>
          <a:off x="311700" y="98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401725"/>
              </a:tblGrid>
              <a:tr h="394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Singleton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не потокобезопасно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Singleton instance;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Singleton()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Singleton getInstance()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(instance ==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instance =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Singleton();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instance;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Record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555700"/>
            <a:ext cx="85206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У класса </a:t>
            </a:r>
            <a:r>
              <a:rPr lang="ru" sz="1500" u="sng">
                <a:solidFill>
                  <a:schemeClr val="dk1"/>
                </a:solidFill>
                <a:highlight>
                  <a:srgbClr val="E8EAF0"/>
                </a:highlight>
              </a:rPr>
              <a:t>record</a:t>
            </a:r>
            <a:r>
              <a:rPr lang="ru" sz="1500">
                <a:solidFill>
                  <a:schemeClr val="dk1"/>
                </a:solidFill>
              </a:rPr>
              <a:t> есть ограничения и особенности: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все объявленные поля получают модификатор final;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все поля класса объявляются в заголовке, дополнительные объявить нельзя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можно объявлять static-поля класса;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класс </a:t>
            </a:r>
            <a:r>
              <a:rPr lang="ru" sz="1500" u="sng">
                <a:solidFill>
                  <a:schemeClr val="dk1"/>
                </a:solidFill>
                <a:highlight>
                  <a:srgbClr val="E8EAF0"/>
                </a:highlight>
              </a:rPr>
              <a:t>record</a:t>
            </a:r>
            <a:r>
              <a:rPr lang="ru" sz="1500">
                <a:solidFill>
                  <a:schemeClr val="dk1"/>
                </a:solidFill>
              </a:rPr>
              <a:t> неявно объявлен как </a:t>
            </a:r>
            <a:r>
              <a:rPr lang="ru" sz="1500" u="sng">
                <a:solidFill>
                  <a:schemeClr val="dk1"/>
                </a:solidFill>
                <a:highlight>
                  <a:srgbClr val="E8EAF0"/>
                </a:highlight>
              </a:rPr>
              <a:t>final</a:t>
            </a:r>
            <a:r>
              <a:rPr lang="ru" sz="1500">
                <a:solidFill>
                  <a:schemeClr val="dk1"/>
                </a:solidFill>
              </a:rPr>
              <a:t>, поэтому его нельзя наследовать;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он не может быть абстрактным и наследовать другие классы;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можно добавлять свои конструкторы;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для конструктора можно использовать проверку аргументов;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можно переопределить стандартные методы — геттеры, </a:t>
            </a:r>
            <a:r>
              <a:rPr lang="ru" sz="1500" u="sng">
                <a:solidFill>
                  <a:schemeClr val="dk1"/>
                </a:solidFill>
                <a:highlight>
                  <a:srgbClr val="E8EAF0"/>
                </a:highlight>
              </a:rPr>
              <a:t>toString()</a:t>
            </a:r>
            <a:r>
              <a:rPr lang="ru" sz="1500">
                <a:solidFill>
                  <a:schemeClr val="dk1"/>
                </a:solidFill>
              </a:rPr>
              <a:t>, </a:t>
            </a:r>
            <a:r>
              <a:rPr lang="ru" sz="1500" u="sng">
                <a:solidFill>
                  <a:schemeClr val="dk1"/>
                </a:solidFill>
                <a:highlight>
                  <a:srgbClr val="E8EAF0"/>
                </a:highlight>
              </a:rPr>
              <a:t>equals()</a:t>
            </a:r>
            <a:r>
              <a:rPr lang="ru" sz="1500">
                <a:solidFill>
                  <a:schemeClr val="dk1"/>
                </a:solidFill>
              </a:rPr>
              <a:t>и </a:t>
            </a:r>
            <a:r>
              <a:rPr lang="ru" sz="1500" u="sng">
                <a:solidFill>
                  <a:schemeClr val="dk1"/>
                </a:solidFill>
                <a:highlight>
                  <a:srgbClr val="E8EAF0"/>
                </a:highlight>
              </a:rPr>
              <a:t>hashCode()</a:t>
            </a:r>
            <a:r>
              <a:rPr lang="ru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можно добавлять статические и нестатические методы.</a:t>
            </a:r>
            <a:endParaRPr sz="1500"/>
          </a:p>
        </p:txBody>
      </p:sp>
      <p:graphicFrame>
        <p:nvGraphicFramePr>
          <p:cNvPr id="230" name="Google Shape;230;p40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record StudentRecord(String name, CourseType courseType) {}</a:t>
                      </a:r>
                      <a:endParaRPr sz="16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Record</a:t>
            </a:r>
            <a:endParaRPr/>
          </a:p>
        </p:txBody>
      </p:sp>
      <p:graphicFrame>
        <p:nvGraphicFramePr>
          <p:cNvPr id="236" name="Google Shape;236;p41"/>
          <p:cNvGraphicFramePr/>
          <p:nvPr/>
        </p:nvGraphicFramePr>
        <p:xfrm>
          <a:off x="311700" y="12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8991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List&lt;Student&gt; findTreeStudentsByAlphabet(List&lt;Student&gt; students) {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record CourseTypeToFirstLetter(Student student,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firstLetter) {}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students.stream()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.map(st -&gt;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CourseTypeToFirstLetter(st, st.getName().charAt(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.sorted((Comparator.comparing(CourseTypeToFirstLetter::firstLetter)))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.map(CourseTypeToFirstLetter::student)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.limit(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.collect(Collectors.toList());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есть класс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Любой код - часть класса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Любые данные - часть некоторого класса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Любые данные (кроме примитивов) - объекты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Sealed, non-sealed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736675"/>
            <a:ext cx="85206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Можем ограничивать наследование, но не так строго, как final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43" name="Google Shape;243;p42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104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sealed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permits Student, Teacher, Curator {}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600">
                        <a:solidFill>
                          <a:srgbClr val="FFFFB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Композиция и агрегирование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400"/>
            <a:ext cx="76200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Полиморфизм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Статический (раннее связывание) = перегрузка методов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Динамический (позднее связывание) = переопределение методов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graphicFrame>
        <p:nvGraphicFramePr>
          <p:cNvPr id="262" name="Google Shape;262;p45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463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статический</a:t>
                      </a:r>
                      <a:endParaRPr b="1" sz="130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smth code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sayHi()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3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"Hi, "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name);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3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sayHi(String name) {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3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"Hi, "</a:t>
                      </a: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name);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3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45"/>
          <p:cNvSpPr txBox="1"/>
          <p:nvPr/>
        </p:nvSpPr>
        <p:spPr>
          <a:xfrm>
            <a:off x="4288325" y="1017725"/>
            <a:ext cx="4855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 person = </a:t>
            </a:r>
            <a:r>
              <a:rPr b="1"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Person(</a:t>
            </a:r>
            <a:r>
              <a:rPr b="1"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"Alex"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"Moscow"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person.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sayHi();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graphicFrame>
        <p:nvGraphicFramePr>
          <p:cNvPr id="269" name="Google Shape;269;p46"/>
          <p:cNvGraphicFramePr/>
          <p:nvPr/>
        </p:nvGraphicFramePr>
        <p:xfrm>
          <a:off x="363125" y="15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8579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динамический</a:t>
                      </a:r>
                      <a:endParaRPr sz="15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 person =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Person(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"Alex"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"Moscow"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 employee =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Employee(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"Mike"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"London"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"Oracle"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10_000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 lead =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Lead(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"Jeremy"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"NY"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"Google"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100_000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"main team"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List&lt;Person&gt; stuff = Arrays.asList(person, employee, lead);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(Person p: stuff) {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p.sayHi();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5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Upcast и downcast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" name="Google Shape;276;p47"/>
          <p:cNvGraphicFramePr/>
          <p:nvPr/>
        </p:nvGraphicFramePr>
        <p:xfrm>
          <a:off x="3117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6881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Animal {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doSound() {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0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"I'm an animal! I say arrrrgh"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Cat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Animal {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" sz="105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@Override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doSound() {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0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"I'm a cat! Meow! Meow!"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main(String[] args) {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Animal animal = </a:t>
                      </a:r>
                      <a:r>
                        <a:rPr b="1" lang="ru" sz="10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Cat();</a:t>
                      </a:r>
                      <a:b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Cat cat = (Cat) animal;</a:t>
                      </a:r>
                      <a:endParaRPr sz="10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 newAnimal = (Animal) cat;</a:t>
                      </a:r>
                      <a:endParaRPr sz="10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50">
                        <a:solidFill>
                          <a:srgbClr val="BCBEC4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Enum</a:t>
            </a:r>
            <a:endParaRPr/>
          </a:p>
        </p:txBody>
      </p:sp>
      <p:graphicFrame>
        <p:nvGraphicFramePr>
          <p:cNvPr id="282" name="Google Shape;282;p48"/>
          <p:cNvGraphicFramePr/>
          <p:nvPr/>
        </p:nvGraphicFramePr>
        <p:xfrm>
          <a:off x="311700" y="132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500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DayOfWeek {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MONDAY, TUESDAY, THURSDAY, FRIDAY, SATURDAY, SUNDAY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p49"/>
          <p:cNvGraphicFramePr/>
          <p:nvPr/>
        </p:nvGraphicFramePr>
        <p:xfrm>
          <a:off x="311700" y="112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959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toString()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hashCode()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equals(Object obj)</a:t>
                      </a:r>
                      <a:endParaRPr sz="16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39700" marB="139700" marR="139700" marL="1397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6" name="Google Shape;296;p50"/>
          <p:cNvGraphicFramePr/>
          <p:nvPr/>
        </p:nvGraphicFramePr>
        <p:xfrm>
          <a:off x="311700" y="112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6397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toString()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hashCode()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equals(Object obj)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Class getClass()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notify()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notifyAll()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wait(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timeout)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wait(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timeout,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nanos)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wait()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finalize()</a:t>
                      </a:r>
                      <a:b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  <a:r>
                        <a:rPr lang="ru" sz="16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Object clone()</a:t>
                      </a:r>
                      <a:endParaRPr sz="16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39700" marB="139700" marR="139700" marL="1397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Контракт equals</a:t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При переопределении метода </a:t>
            </a:r>
            <a:r>
              <a:rPr lang="ru" sz="14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разработчик должен придерживаться основных правил, определенных в спецификации языка Java.</a:t>
            </a:r>
            <a:endParaRPr sz="14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Рефлексивность: для любого заданного значения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, выражение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x.equals(x)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должно возвращать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. (</a:t>
            </a:r>
            <a:r>
              <a:rPr i="1" lang="ru" sz="1400">
                <a:solidFill>
                  <a:srgbClr val="172B53"/>
                </a:solidFill>
                <a:highlight>
                  <a:srgbClr val="FFFFFF"/>
                </a:highlight>
              </a:rPr>
              <a:t>Заданного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— имеется в виду такого, что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!= null)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Симметричность: для любых заданных значений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и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,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x.equals(y)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должно возвращать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только в том случае, когда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y.equals(x)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возвращает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Транзитивность: для любых заданных значений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,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и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, если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x.equals(y)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возвращает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и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y.equals(z)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возвращает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,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x.equals(z)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должно вернуть значение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Согласованность: для любых заданных значений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и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повторный вызов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x.equals(y)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будет возвращать значение предыдущего вызова этого метода при условии, что поля, используемые для сравнения этих двух объектов, не изменялись между вызовами.</a:t>
            </a:r>
            <a:endParaRPr sz="14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Сравнение null: для любого заданного значения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вызов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x.equals(null)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 должен возвращать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400">
                <a:solidFill>
                  <a:srgbClr val="172B53"/>
                </a:solidFill>
                <a:highlight>
                  <a:srgbClr val="FFFFFF"/>
                </a:highlight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130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4737025"/>
              </a:tblGrid>
              <a:tr h="3457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name;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age;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Контракт </a:t>
            </a:r>
            <a:r>
              <a:rPr lang="ru"/>
              <a:t>hashCode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Для реализации хэш-функции в спецификации языка определены следующие правила:</a:t>
            </a:r>
            <a:endParaRPr sz="15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172B53"/>
              </a:buClr>
              <a:buSzPts val="1500"/>
              <a:buChar char="●"/>
            </a:pP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вызов метода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 один и более раз над одним и тем же объектом должен возвращать одно и то же хэш-значение, при условии что поля объекта, участвующие в вычислении значения, не изменились.</a:t>
            </a:r>
            <a:endParaRPr sz="15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500"/>
              <a:buChar char="●"/>
            </a:pP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вызов метода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 над двумя объектами должен всегда возвращать одно и то же число, если эти объекты равны (вызов метода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 для этих объектов возвращает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).</a:t>
            </a:r>
            <a:endParaRPr sz="15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500"/>
              <a:buChar char="●"/>
            </a:pP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вызов метода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ru" sz="1500">
                <a:solidFill>
                  <a:srgbClr val="172B53"/>
                </a:solidFill>
                <a:highlight>
                  <a:srgbClr val="FFFFFF"/>
                </a:highlight>
              </a:rPr>
              <a:t> над двумя неравными между собой объектами должен возвращать разные хэш-значения. Хотя это требование и не является обязательным, следует учитывать, что его выполнение положительно повлияет на производительность работы хэш-таблиц.</a:t>
            </a:r>
            <a:endParaRPr sz="1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5" name="Google Shape;315;p53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6689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 = </a:t>
                      </a:r>
                      <a:r>
                        <a:rPr b="1" lang="ru" sz="15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 love movies"</a:t>
                      </a: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day = </a:t>
                      </a:r>
                      <a:r>
                        <a:rPr b="1" lang="ru" sz="15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"День"</a:t>
                      </a: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and = </a:t>
                      </a:r>
                      <a:r>
                        <a:rPr b="1" lang="ru" sz="15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"и"</a:t>
                      </a: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night = </a:t>
                      </a:r>
                      <a:r>
                        <a:rPr b="1" lang="ru" sz="15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"Ночь"</a:t>
                      </a: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dayAndNight = day + </a:t>
                      </a:r>
                      <a:r>
                        <a:rPr b="1" lang="ru" sz="15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and + </a:t>
                      </a:r>
                      <a:r>
                        <a:rPr b="1" lang="ru" sz="15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night;</a:t>
                      </a:r>
                      <a:br>
                        <a:rPr lang="ru" sz="15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5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39700" marB="139700" marR="139700" marL="1397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2" name="Google Shape;322;p54"/>
          <p:cNvGraphicFramePr/>
          <p:nvPr/>
        </p:nvGraphicFramePr>
        <p:xfrm>
          <a:off x="2515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6366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a = String.valueOf(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b = String.valueOf(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12.0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c = String.valueOf(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123.4F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d = String.valueOf(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123456L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 = String.valueOf(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human = String.valueOf(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Human(</a:t>
                      </a:r>
                      <a:r>
                        <a:rPr b="1" lang="ru" sz="15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"Alex"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 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System.out.println(a);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System.out.println(b);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12.0</a:t>
                      </a:r>
                      <a:br>
                        <a:rPr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System.out.println(c);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123.4</a:t>
                      </a:r>
                      <a:br>
                        <a:rPr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System.out.println(d);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123456</a:t>
                      </a:r>
                      <a:br>
                        <a:rPr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System.out.println(s);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br>
                        <a:rPr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System.out.println(human);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Человек с именем Alex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pool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66950" cy="3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бертки над примитивами</a:t>
            </a:r>
            <a:endParaRPr/>
          </a:p>
        </p:txBody>
      </p:sp>
      <p:sp>
        <p:nvSpPr>
          <p:cNvPr id="335" name="Google Shape;33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6" name="Google Shape;336;p56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6174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 i = </a:t>
                      </a:r>
                      <a:r>
                        <a:rPr b="1" lang="ru" sz="13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Integer(</a:t>
                      </a:r>
                      <a:r>
                        <a:rPr lang="ru" sz="13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682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d = </a:t>
                      </a:r>
                      <a:r>
                        <a:rPr b="1" lang="ru" sz="13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Double(</a:t>
                      </a:r>
                      <a:r>
                        <a:rPr lang="ru" sz="13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2.33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Boolean b = </a:t>
                      </a:r>
                      <a:r>
                        <a:rPr b="1" lang="ru" sz="13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Boolean(</a:t>
                      </a:r>
                      <a:r>
                        <a:rPr b="1" lang="ru" sz="13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 = </a:t>
                      </a:r>
                      <a:r>
                        <a:rPr b="1" lang="ru" sz="13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"1166628"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 i = Integer.parseInt(s);</a:t>
                      </a: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 sz="135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ru" sz="13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 y = </a:t>
                      </a:r>
                      <a:r>
                        <a:rPr lang="ru" sz="13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111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x = y; </a:t>
                      </a:r>
                      <a:r>
                        <a:rPr i="1"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автораспаковка</a:t>
                      </a:r>
                      <a:b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x * </a:t>
                      </a:r>
                      <a:r>
                        <a:rPr lang="ru" sz="13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123</a:t>
                      </a:r>
                      <a:r>
                        <a:rPr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i="1" lang="ru" sz="13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автоупаковка</a:t>
                      </a:r>
                      <a:endParaRPr sz="13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130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50034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name;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age;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6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" sz="16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конструктор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Person(String name,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age) {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.name = name;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6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.age = age;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6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311700" y="12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6947500"/>
              </a:tblGrid>
              <a:tr h="385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getName()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setName(String name)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.name = name;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getAge()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setAge(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age) {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.age = age;</a:t>
                      </a:r>
                      <a:b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947050"/>
              </a:tblGrid>
              <a:tr h="514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name;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Person(String name,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.name = name;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.age = age;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sayHi()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"Hi, "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name);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birthday()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makeOlder();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</a:t>
                      </a:r>
                      <a:r>
                        <a:rPr b="1" lang="ru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"Oh, I've gotten older! I'm "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age + </a:t>
                      </a:r>
                      <a:r>
                        <a:rPr b="1" lang="ru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years."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2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makeOlder() {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age +=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java все - Object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Наследование (Учебные руководства Java™&gt; Изучение Языка Java&gt; Интерфейсы и  Наследование)"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58281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Static, final, strictfp</a:t>
            </a:r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311700" y="137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{EB8A13ED-72D2-4F1C-B5EF-C338A1F3756F}</a:tableStyleId>
              </a:tblPr>
              <a:tblGrid>
                <a:gridCol w="7067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Employee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generalId = </a:t>
                      </a:r>
                      <a:r>
                        <a:rPr lang="ru" sz="15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company;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salary;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ru" sz="15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smth code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ru" sz="15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setId() {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id = ++generalId;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" sz="15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>
                        <a:solidFill>
                          <a:srgbClr val="BCBEC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