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BAC1D-1448-4EC5-A173-752F7B5F0496}">
  <a:tblStyle styleId="{324BAC1D-1448-4EC5-A173-752F7B5F0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D2BC00-CEA1-4EAE-A01E-98874B3046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1c596f2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1c596f2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4dd3b32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4dd3b32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4dd3b32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4dd3b32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c596f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c596f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24b6eb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24b6eb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dd3b32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dd3b32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1c596f2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1c596f2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4dd3b32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4dd3b32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4dd3b32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4dd3b32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4dd3b329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4dd3b329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c596f2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1c596f2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Core Java, осень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Лямбда-выражения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11700" y="1152475"/>
            <a:ext cx="569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4D4D4C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(parameter list) -&gt; lambda body</a:t>
            </a:r>
            <a:endParaRPr sz="2100"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11700" y="272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{324BAC1D-1448-4EC5-A173-752F7B5F0496}</a:tableStyleId>
              </a:tblPr>
              <a:tblGrid>
                <a:gridCol w="7222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main(String[] args) {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Thread(() -&gt; System.out.println(</a:t>
                      </a:r>
                      <a:r>
                        <a:rPr b="1" lang="ru" sz="17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)).start();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7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Лямбда-выражения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Если лямбда-функция используется в качестве статического поля, то она имеет доступ ко всем статическим членам этого класса.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Если лямбда-функция реализована в обычном методе, то она имеет доступ ко всем членам объемлющего класса, если в статическом, то только к статическим.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Внутри метода лямбда-функция имеет доступ только к </a:t>
            </a:r>
            <a:r>
              <a:rPr b="1" i="1" lang="ru">
                <a:solidFill>
                  <a:schemeClr val="dk1"/>
                </a:solidFill>
              </a:rPr>
              <a:t>final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b="1" i="1" lang="ru">
                <a:solidFill>
                  <a:schemeClr val="dk1"/>
                </a:solidFill>
              </a:rPr>
              <a:t>effective-final </a:t>
            </a:r>
            <a:r>
              <a:rPr lang="ru">
                <a:solidFill>
                  <a:schemeClr val="dk1"/>
                </a:solidFill>
              </a:rPr>
              <a:t>локальным переменным.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</a:t>
            </a:r>
            <a:r>
              <a:rPr lang="ru"/>
              <a:t>сылки на методы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4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Оператор ::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266675" y="158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{F6D2BC00-CEA1-4EAE-A01E-98874B3046ED}</a:tableStyleId>
              </a:tblPr>
              <a:tblGrid>
                <a:gridCol w="1972175"/>
                <a:gridCol w="3266525"/>
                <a:gridCol w="351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Ссылка на статический метод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ContainingClass::staticMethodName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Все параметры передаются методу.</a:t>
                      </a:r>
                      <a:endParaRPr sz="1150">
                        <a:solidFill>
                          <a:srgbClr val="2F374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Напр.</a:t>
                      </a:r>
                      <a:r>
                        <a:rPr b="1" lang="ru" sz="1150">
                          <a:solidFill>
                            <a:srgbClr val="2F3748"/>
                          </a:solidFill>
                        </a:rPr>
                        <a:t> </a:t>
                      </a: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Objects::isNull ~ </a:t>
                      </a: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Objects.isNull(x)</a:t>
                      </a:r>
                      <a:endParaRPr b="1" i="1" sz="1150">
                        <a:solidFill>
                          <a:srgbClr val="2F374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  <a:highlight>
                            <a:srgbClr val="FFFFFF"/>
                          </a:highlight>
                        </a:rPr>
                        <a:t>Ссылка на нестатический метод конкретного объекта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containingObject::instanceMethodName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Метод вызывается для заданного объекта</a:t>
                      </a:r>
                      <a:endParaRPr sz="1150">
                        <a:solidFill>
                          <a:srgbClr val="2F374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Напр.</a:t>
                      </a:r>
                      <a:r>
                        <a:rPr b="1" lang="ru" sz="1150">
                          <a:solidFill>
                            <a:srgbClr val="2F3748"/>
                          </a:solidFill>
                        </a:rPr>
                        <a:t> </a:t>
                      </a: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System.out::println ~ x -&gt; </a:t>
                      </a: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System.out.println(x)</a:t>
                      </a:r>
                      <a:endParaRPr b="1" i="1" sz="1150">
                        <a:solidFill>
                          <a:srgbClr val="2F374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Ссылка на нестатический метод любого объекта конкретного типа (класса)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ContainingType</a:t>
                      </a: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::methodName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Первый параметр - получатель, остальные - параметры.</a:t>
                      </a:r>
                      <a:endParaRPr sz="1150">
                        <a:solidFill>
                          <a:srgbClr val="2F374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Напр.</a:t>
                      </a:r>
                      <a:r>
                        <a:rPr b="1" lang="ru" sz="1150">
                          <a:solidFill>
                            <a:srgbClr val="2F3748"/>
                          </a:solidFill>
                        </a:rPr>
                        <a:t> </a:t>
                      </a: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String::compareToIgnoreCase ~ (x, y) -&gt; x.compareToIgnoreCase(y)</a:t>
                      </a:r>
                      <a:endParaRPr b="1" i="1" sz="1150">
                        <a:solidFill>
                          <a:srgbClr val="2F374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F3748"/>
                          </a:solidFill>
                        </a:rPr>
                        <a:t>Ссылка на конструктор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150">
                          <a:solidFill>
                            <a:srgbClr val="2F3748"/>
                          </a:solidFill>
                        </a:rPr>
                        <a:t>ClassName::new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150">
                        <a:solidFill>
                          <a:srgbClr val="2F374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24"/>
          <p:cNvGraphicFramePr/>
          <p:nvPr/>
        </p:nvGraphicFramePr>
        <p:xfrm>
          <a:off x="266675" y="422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{F6D2BC00-CEA1-4EAE-A01E-98874B3046ED}</a:tableStyleId>
              </a:tblPr>
              <a:tblGrid>
                <a:gridCol w="875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Ps. Во внутреннем классе можно указать ссылки </a:t>
                      </a:r>
                      <a:r>
                        <a:rPr b="1" i="1" lang="ru"/>
                        <a:t>this, super </a:t>
                      </a:r>
                      <a:r>
                        <a:rPr lang="ru"/>
                        <a:t>на внешний класс следующим образом: </a:t>
                      </a:r>
                      <a:r>
                        <a:rPr b="1" i="1" lang="ru"/>
                        <a:t>Объемлющий класс::this::метод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Абстракция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Абстракция означает разработку классов исходя из их интерфейсов и функциональности, не принимая во внимание реализацию деталей.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Преимущества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Применяя абстракцию, мы можем отделить то, что может быть сгруппировано по какому-либо типу.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Часто изменяемые свойства и методы могут быть сгруппированы в отдельный тип, таким образом основной тип не будет подвергаться изменениям. Это усиливает принцип ООП: </a:t>
            </a:r>
            <a:r>
              <a:rPr i="1" lang="ru" sz="1500">
                <a:solidFill>
                  <a:schemeClr val="dk1"/>
                </a:solidFill>
              </a:rPr>
              <a:t>«Код должен быть открытым для Расширения, но закрытым для Изменений»</a:t>
            </a:r>
            <a:r>
              <a:rPr lang="ru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Абстракция упрощает представление дочерних классов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Абстрактный класс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ccccddeckhdjlhddilfjkgikfbncbrunivvinikkilrk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{324BAC1D-1448-4EC5-A173-752F7B5F0496}</a:tableStyleId>
              </a:tblPr>
              <a:tblGrid>
                <a:gridCol w="6052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 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model;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color;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maxSpeed;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gas();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brake();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getter(), setter()</a:t>
                      </a:r>
                      <a:b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Описывает поведение объектов, которые его реализуют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Не определяет внутреннее состояние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Определяет двусторонний контракт, выдвигая: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требования к реализации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требования к пользователям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Требования интерфейса выражаются в: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Сигнатурах методов (проверяется компилятором)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Аннотациях (проверяется процессором аннотаций, линтером и тд)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Документации (проверяется программистом)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{324BAC1D-1448-4EC5-A173-752F7B5F0496}</a:tableStyleId>
              </a:tblPr>
              <a:tblGrid>
                <a:gridCol w="3351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Messenger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sendMessage();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getMessage();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3394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{324BAC1D-1448-4EC5-A173-752F7B5F0496}</a:tableStyleId>
              </a:tblPr>
              <a:tblGrid>
                <a:gridCol w="5381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Telegram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Messenger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" sz="120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@Override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sendMessage()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"Отправляем сообщение в Telegram!"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" sz="120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@Override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getMessage()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"Читаем сообщение в Telegram!"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Функциональный и</a:t>
            </a:r>
            <a:r>
              <a:rPr lang="ru"/>
              <a:t>нтерфейс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Функциональный и</a:t>
            </a:r>
            <a:r>
              <a:rPr lang="ru">
                <a:solidFill>
                  <a:schemeClr val="dk1"/>
                </a:solidFill>
              </a:rPr>
              <a:t>нтерфейс - и</a:t>
            </a:r>
            <a:r>
              <a:rPr lang="ru">
                <a:solidFill>
                  <a:schemeClr val="dk1"/>
                </a:solidFill>
              </a:rPr>
              <a:t>нтерфейс</a:t>
            </a:r>
            <a:r>
              <a:rPr lang="ru">
                <a:solidFill>
                  <a:schemeClr val="dk1"/>
                </a:solidFill>
              </a:rPr>
              <a:t>, содержащий один абстрактный метод. Это единственное условие, поэтому static и default методов может быть сколько угодно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311700" y="28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{324BAC1D-1448-4EC5-A173-752F7B5F0496}</a:tableStyleId>
              </a:tblPr>
              <a:tblGrid>
                <a:gridCol w="6862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java.lang.FunctionalInterface;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7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@FunctionalInterface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MyInterface{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i="1" lang="ru" sz="17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один абстрактный метод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getValue();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7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Функциональный интерфейс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Аннотация</a:t>
            </a:r>
            <a:r>
              <a:rPr lang="ru"/>
              <a:t> 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@FunctionalInterface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нужна для проверки на этапе компиляции, является ли интерфейс функциональным. Если нет, генерируется ошибка.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B3AE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1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{324BAC1D-1448-4EC5-A173-752F7B5F0496}</a:tableStyleId>
              </a:tblPr>
              <a:tblGrid>
                <a:gridCol w="3959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@FunctionalInterface</a:t>
                      </a:r>
                      <a:endParaRPr sz="1800">
                        <a:solidFill>
                          <a:srgbClr val="B3AE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Функциональный интерфейс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Существует одно исключение касательно того, что функциональный интерфейс должен содержать один абстрактный метод. Исключения составляют методы класса </a:t>
            </a:r>
            <a:r>
              <a:rPr b="1" i="1" lang="ru">
                <a:solidFill>
                  <a:schemeClr val="dk1"/>
                </a:solidFill>
              </a:rPr>
              <a:t>Object.</a:t>
            </a:r>
            <a:endParaRPr b="1" i="1">
              <a:solidFill>
                <a:schemeClr val="dk1"/>
              </a:solidFill>
            </a:endParaRPr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{324BAC1D-1448-4EC5-A173-752F7B5F0496}</a:tableStyleId>
              </a:tblPr>
              <a:tblGrid>
                <a:gridCol w="6885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@FunctionalInterface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Generator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equals(Object o); </a:t>
                      </a:r>
                      <a:r>
                        <a:rPr lang="ru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тут не будет ошибки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Анонимный класс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22126" cy="33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